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57" r:id="rId3"/>
    <p:sldId id="305" r:id="rId4"/>
    <p:sldId id="308" r:id="rId5"/>
    <p:sldId id="309" r:id="rId6"/>
    <p:sldId id="310" r:id="rId7"/>
    <p:sldId id="311" r:id="rId8"/>
    <p:sldId id="313" r:id="rId9"/>
    <p:sldId id="314" r:id="rId10"/>
    <p:sldId id="315" r:id="rId11"/>
    <p:sldId id="316" r:id="rId12"/>
    <p:sldId id="307" r:id="rId13"/>
    <p:sldId id="317" r:id="rId14"/>
    <p:sldId id="318" r:id="rId15"/>
    <p:sldId id="319" r:id="rId16"/>
    <p:sldId id="320" r:id="rId17"/>
    <p:sldId id="321" r:id="rId18"/>
    <p:sldId id="325" r:id="rId19"/>
    <p:sldId id="322" r:id="rId20"/>
    <p:sldId id="323" r:id="rId21"/>
    <p:sldId id="324" r:id="rId22"/>
    <p:sldId id="326" r:id="rId23"/>
    <p:sldId id="330" r:id="rId24"/>
    <p:sldId id="328" r:id="rId25"/>
    <p:sldId id="329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39" r:id="rId34"/>
    <p:sldId id="338" r:id="rId35"/>
    <p:sldId id="341" r:id="rId36"/>
    <p:sldId id="340" r:id="rId37"/>
    <p:sldId id="342" r:id="rId38"/>
    <p:sldId id="343" r:id="rId39"/>
    <p:sldId id="344" r:id="rId40"/>
    <p:sldId id="347" r:id="rId41"/>
    <p:sldId id="345" r:id="rId4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29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4BEEC0-3A21-516E-F505-0FDD471AEF4C}" v="4" dt="2024-09-19T20:30:20.9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19/09/2024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19/09/2024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19/09/2024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19/09/2024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19/09/2024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19/09/2024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19/09/2024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19/09/2024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19/09/2024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19/09/2024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19/09/2024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19/09/2024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john.doe@example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publication/331684946_PART_OF_SPEECH_TAGGER_FOR_ARABIC_TEXT_BASED_SUPPORT_VECTOR_MACHINES_A_REVIEW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ltk.org/api/nltk.tokenize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ltk.org/api/nltk.stem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ltk.org/api/nltk.tag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err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Behavior</a:t>
            </a:r>
            <a:r>
              <a:rPr lang="pt-PT" b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 </a:t>
            </a:r>
            <a:r>
              <a:rPr lang="pt-PT" b="1" err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Analysis</a:t>
            </a:r>
            <a:r>
              <a:rPr lang="pt-PT" b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 Technologies</a:t>
            </a:r>
            <a:endParaRPr lang="pt-PT" b="1">
              <a:latin typeface="Cambria"/>
              <a:ea typeface="+mj-lt"/>
              <a:cs typeface="+mj-lt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 err="1">
                <a:ea typeface="+mn-lt"/>
                <a:cs typeface="+mn-lt"/>
              </a:rPr>
              <a:t>Applied</a:t>
            </a:r>
            <a:r>
              <a:rPr lang="pt-PT" sz="2000" b="1">
                <a:ea typeface="+mn-lt"/>
                <a:cs typeface="+mn-lt"/>
              </a:rPr>
              <a:t> Data </a:t>
            </a:r>
            <a:r>
              <a:rPr lang="pt-PT" sz="2000" b="1" err="1">
                <a:ea typeface="+mn-lt"/>
                <a:cs typeface="+mn-lt"/>
              </a:rPr>
              <a:t>Science</a:t>
            </a:r>
            <a:endParaRPr lang="pt-PT" b="1" err="1"/>
          </a:p>
          <a:p>
            <a:r>
              <a:rPr lang="pt-PT" sz="2000" b="1"/>
              <a:t>2024/2025</a:t>
            </a:r>
            <a:endParaRPr lang="pt-PT" sz="2000" b="1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err="1">
                <a:solidFill>
                  <a:srgbClr val="595959"/>
                </a:solidFill>
                <a:latin typeface="Calibri"/>
                <a:cs typeface="Calibri"/>
              </a:rPr>
              <a:t>Session</a:t>
            </a:r>
            <a:r>
              <a:rPr lang="pt-PT" sz="2800" b="1">
                <a:solidFill>
                  <a:srgbClr val="595959"/>
                </a:solidFill>
                <a:latin typeface="Calibri"/>
                <a:cs typeface="Calibri"/>
              </a:rPr>
              <a:t> 2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479200" y="4242795"/>
            <a:ext cx="72428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err="1">
                <a:latin typeface="Calibri"/>
                <a:ea typeface="Calibri"/>
                <a:cs typeface="Calibri"/>
              </a:rPr>
              <a:t>Text</a:t>
            </a:r>
            <a:r>
              <a:rPr lang="pt-PT" sz="3600" b="1">
                <a:latin typeface="Calibri"/>
                <a:ea typeface="Calibri"/>
                <a:cs typeface="Calibri"/>
              </a:rPr>
              <a:t> </a:t>
            </a:r>
            <a:r>
              <a:rPr lang="pt-PT" sz="3600" b="1" err="1">
                <a:latin typeface="Calibri"/>
                <a:ea typeface="Calibri"/>
                <a:cs typeface="Calibri"/>
              </a:rPr>
              <a:t>Preprocessing</a:t>
            </a: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High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Dimensionality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Text</a:t>
            </a:r>
            <a:r>
              <a:rPr lang="pt-PT" sz="9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Preprocessing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2</a:t>
            </a:r>
            <a:endParaRPr lang="pt-PT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b="1" err="1">
                <a:ea typeface="+mn-lt"/>
                <a:cs typeface="+mn-lt"/>
              </a:rPr>
              <a:t>Sparse</a:t>
            </a:r>
            <a:r>
              <a:rPr lang="pt-PT" sz="3000" b="1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Representation</a:t>
            </a:r>
            <a:r>
              <a:rPr lang="pt-PT" sz="3000" b="1">
                <a:ea typeface="+mn-lt"/>
                <a:cs typeface="+mn-lt"/>
              </a:rPr>
              <a:t>: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Text</a:t>
            </a:r>
            <a:r>
              <a:rPr lang="pt-PT" sz="3000">
                <a:ea typeface="+mn-lt"/>
                <a:cs typeface="+mn-lt"/>
              </a:rPr>
              <a:t> data, </a:t>
            </a:r>
            <a:r>
              <a:rPr lang="pt-PT" sz="3000" err="1">
                <a:ea typeface="+mn-lt"/>
                <a:cs typeface="+mn-lt"/>
              </a:rPr>
              <a:t>especially</a:t>
            </a:r>
            <a:r>
              <a:rPr lang="pt-PT" sz="3000">
                <a:ea typeface="+mn-lt"/>
                <a:cs typeface="+mn-lt"/>
              </a:rPr>
              <a:t> in </a:t>
            </a:r>
            <a:r>
              <a:rPr lang="pt-PT" sz="3000" err="1">
                <a:ea typeface="+mn-lt"/>
                <a:cs typeface="+mn-lt"/>
              </a:rPr>
              <a:t>large</a:t>
            </a:r>
            <a:r>
              <a:rPr lang="pt-PT" sz="3000">
                <a:ea typeface="+mn-lt"/>
                <a:cs typeface="+mn-lt"/>
              </a:rPr>
              <a:t> corpora, </a:t>
            </a:r>
            <a:r>
              <a:rPr lang="pt-PT" sz="3000" err="1">
                <a:ea typeface="+mn-lt"/>
                <a:cs typeface="+mn-lt"/>
              </a:rPr>
              <a:t>is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often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represented</a:t>
            </a:r>
            <a:r>
              <a:rPr lang="pt-PT" sz="3000">
                <a:ea typeface="+mn-lt"/>
                <a:cs typeface="+mn-lt"/>
              </a:rPr>
              <a:t> as </a:t>
            </a:r>
            <a:r>
              <a:rPr lang="pt-PT" sz="3000" err="1">
                <a:ea typeface="+mn-lt"/>
                <a:cs typeface="+mn-lt"/>
              </a:rPr>
              <a:t>high</a:t>
            </a:r>
            <a:r>
              <a:rPr lang="pt-PT" sz="3000">
                <a:ea typeface="+mn-lt"/>
                <a:cs typeface="+mn-lt"/>
              </a:rPr>
              <a:t>-dimensional </a:t>
            </a:r>
            <a:r>
              <a:rPr lang="pt-PT" sz="3000" err="1">
                <a:ea typeface="+mn-lt"/>
                <a:cs typeface="+mn-lt"/>
              </a:rPr>
              <a:t>vectors</a:t>
            </a:r>
            <a:r>
              <a:rPr lang="pt-PT" sz="3000">
                <a:ea typeface="+mn-lt"/>
                <a:cs typeface="+mn-lt"/>
              </a:rPr>
              <a:t>. </a:t>
            </a:r>
            <a:r>
              <a:rPr lang="pt-PT" sz="3000" err="1">
                <a:ea typeface="+mn-lt"/>
                <a:cs typeface="+mn-lt"/>
              </a:rPr>
              <a:t>Most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of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these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dimensions</a:t>
            </a:r>
            <a:r>
              <a:rPr lang="pt-PT" sz="3000">
                <a:ea typeface="+mn-lt"/>
                <a:cs typeface="+mn-lt"/>
              </a:rPr>
              <a:t> are </a:t>
            </a:r>
            <a:r>
              <a:rPr lang="pt-PT" sz="3000" err="1">
                <a:ea typeface="+mn-lt"/>
                <a:cs typeface="+mn-lt"/>
              </a:rPr>
              <a:t>sparse</a:t>
            </a:r>
            <a:r>
              <a:rPr lang="pt-PT" sz="3000">
                <a:ea typeface="+mn-lt"/>
                <a:cs typeface="+mn-lt"/>
              </a:rPr>
              <a:t>, </a:t>
            </a:r>
            <a:r>
              <a:rPr lang="pt-PT" sz="3000" err="1">
                <a:ea typeface="+mn-lt"/>
                <a:cs typeface="+mn-lt"/>
              </a:rPr>
              <a:t>which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makes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computations</a:t>
            </a:r>
            <a:r>
              <a:rPr lang="pt-PT" sz="3000">
                <a:ea typeface="+mn-lt"/>
                <a:cs typeface="+mn-lt"/>
              </a:rPr>
              <a:t> slow </a:t>
            </a:r>
            <a:r>
              <a:rPr lang="pt-PT" sz="3000" err="1">
                <a:ea typeface="+mn-lt"/>
                <a:cs typeface="+mn-lt"/>
              </a:rPr>
              <a:t>and</a:t>
            </a:r>
            <a:r>
              <a:rPr lang="pt-PT" sz="3000">
                <a:ea typeface="+mn-lt"/>
                <a:cs typeface="+mn-lt"/>
              </a:rPr>
              <a:t> can lead to </a:t>
            </a:r>
            <a:r>
              <a:rPr lang="pt-PT" sz="3000" err="1">
                <a:ea typeface="+mn-lt"/>
                <a:cs typeface="+mn-lt"/>
              </a:rPr>
              <a:t>overfitting</a:t>
            </a:r>
            <a:r>
              <a:rPr lang="pt-PT" sz="3000">
                <a:ea typeface="+mn-lt"/>
                <a:cs typeface="+mn-lt"/>
              </a:rPr>
              <a:t>.</a:t>
            </a:r>
            <a:endParaRPr lang="pt-PT">
              <a:ea typeface="+mn-lt"/>
              <a:cs typeface="+mn-lt"/>
            </a:endParaRPr>
          </a:p>
          <a:p>
            <a:pPr algn="just"/>
            <a:endParaRPr lang="pt-PT" sz="3000"/>
          </a:p>
          <a:p>
            <a:pPr algn="just"/>
            <a:endParaRPr lang="pt-PT" sz="3000"/>
          </a:p>
          <a:p>
            <a:pPr algn="just"/>
            <a:r>
              <a:rPr lang="pt-PT" sz="3000" b="1" err="1"/>
              <a:t>Unstructured</a:t>
            </a:r>
            <a:r>
              <a:rPr lang="pt-PT" sz="3000" b="1"/>
              <a:t> </a:t>
            </a:r>
            <a:r>
              <a:rPr lang="pt-PT" sz="3000" b="1" err="1"/>
              <a:t>Nature</a:t>
            </a:r>
            <a:r>
              <a:rPr lang="pt-PT" sz="3000" b="1"/>
              <a:t> </a:t>
            </a:r>
            <a:r>
              <a:rPr lang="pt-PT" sz="3000" b="1" err="1"/>
              <a:t>of</a:t>
            </a:r>
            <a:r>
              <a:rPr lang="pt-PT" sz="3000" b="1"/>
              <a:t> </a:t>
            </a:r>
            <a:r>
              <a:rPr lang="pt-PT" sz="3000" b="1" err="1"/>
              <a:t>Text</a:t>
            </a:r>
            <a:r>
              <a:rPr lang="pt-PT" sz="3000" b="1"/>
              <a:t>:</a:t>
            </a:r>
            <a:r>
              <a:rPr lang="pt-PT" sz="3000"/>
              <a:t> </a:t>
            </a:r>
            <a:r>
              <a:rPr lang="pt-PT" sz="3000" err="1">
                <a:ea typeface="+mn-lt"/>
                <a:cs typeface="+mn-lt"/>
              </a:rPr>
              <a:t>Unlike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structured</a:t>
            </a:r>
            <a:r>
              <a:rPr lang="pt-PT" sz="3000">
                <a:ea typeface="+mn-lt"/>
                <a:cs typeface="+mn-lt"/>
              </a:rPr>
              <a:t> data (e.g., </a:t>
            </a:r>
            <a:r>
              <a:rPr lang="pt-PT" sz="3000" err="1">
                <a:ea typeface="+mn-lt"/>
                <a:cs typeface="+mn-lt"/>
              </a:rPr>
              <a:t>databases</a:t>
            </a:r>
            <a:r>
              <a:rPr lang="pt-PT" sz="3000">
                <a:ea typeface="+mn-lt"/>
                <a:cs typeface="+mn-lt"/>
              </a:rPr>
              <a:t>), </a:t>
            </a:r>
            <a:r>
              <a:rPr lang="pt-PT" sz="3000" err="1">
                <a:ea typeface="+mn-lt"/>
                <a:cs typeface="+mn-lt"/>
              </a:rPr>
              <a:t>text</a:t>
            </a:r>
            <a:r>
              <a:rPr lang="pt-PT" sz="3000">
                <a:ea typeface="+mn-lt"/>
                <a:cs typeface="+mn-lt"/>
              </a:rPr>
              <a:t> data </a:t>
            </a:r>
            <a:r>
              <a:rPr lang="pt-PT" sz="3000" err="1">
                <a:ea typeface="+mn-lt"/>
                <a:cs typeface="+mn-lt"/>
              </a:rPr>
              <a:t>doesn't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follow</a:t>
            </a:r>
            <a:r>
              <a:rPr lang="pt-PT" sz="3000">
                <a:ea typeface="+mn-lt"/>
                <a:cs typeface="+mn-lt"/>
              </a:rPr>
              <a:t> a </a:t>
            </a:r>
            <a:r>
              <a:rPr lang="pt-PT" sz="3000" err="1">
                <a:ea typeface="+mn-lt"/>
                <a:cs typeface="+mn-lt"/>
              </a:rPr>
              <a:t>predefined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schema</a:t>
            </a:r>
            <a:r>
              <a:rPr lang="pt-PT" sz="3000">
                <a:ea typeface="+mn-lt"/>
                <a:cs typeface="+mn-lt"/>
              </a:rPr>
              <a:t>, </a:t>
            </a:r>
            <a:r>
              <a:rPr lang="pt-PT" sz="3000" err="1">
                <a:ea typeface="+mn-lt"/>
                <a:cs typeface="+mn-lt"/>
              </a:rPr>
              <a:t>making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it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harder</a:t>
            </a:r>
            <a:r>
              <a:rPr lang="pt-PT" sz="3000">
                <a:ea typeface="+mn-lt"/>
                <a:cs typeface="+mn-lt"/>
              </a:rPr>
              <a:t> to </a:t>
            </a:r>
            <a:r>
              <a:rPr lang="pt-PT" sz="3000" err="1">
                <a:ea typeface="+mn-lt"/>
                <a:cs typeface="+mn-lt"/>
              </a:rPr>
              <a:t>index</a:t>
            </a:r>
            <a:r>
              <a:rPr lang="pt-PT" sz="3000">
                <a:ea typeface="+mn-lt"/>
                <a:cs typeface="+mn-lt"/>
              </a:rPr>
              <a:t>, </a:t>
            </a:r>
            <a:r>
              <a:rPr lang="pt-PT" sz="3000" err="1">
                <a:ea typeface="+mn-lt"/>
                <a:cs typeface="+mn-lt"/>
              </a:rPr>
              <a:t>search</a:t>
            </a:r>
            <a:r>
              <a:rPr lang="pt-PT" sz="3000">
                <a:ea typeface="+mn-lt"/>
                <a:cs typeface="+mn-lt"/>
              </a:rPr>
              <a:t>, </a:t>
            </a:r>
            <a:r>
              <a:rPr lang="pt-PT" sz="3000" err="1">
                <a:ea typeface="+mn-lt"/>
                <a:cs typeface="+mn-lt"/>
              </a:rPr>
              <a:t>and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analyze</a:t>
            </a:r>
            <a:r>
              <a:rPr lang="pt-PT" sz="3000">
                <a:ea typeface="+mn-lt"/>
                <a:cs typeface="+mn-lt"/>
              </a:rPr>
              <a:t>. </a:t>
            </a:r>
            <a:r>
              <a:rPr lang="pt-PT" sz="3000" err="1">
                <a:ea typeface="+mn-lt"/>
                <a:cs typeface="+mn-lt"/>
              </a:rPr>
              <a:t>Extracting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useful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information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from</a:t>
            </a:r>
            <a:r>
              <a:rPr lang="pt-PT" sz="3000">
                <a:ea typeface="+mn-lt"/>
                <a:cs typeface="+mn-lt"/>
              </a:rPr>
              <a:t> free-</a:t>
            </a:r>
            <a:r>
              <a:rPr lang="pt-PT" sz="3000" err="1">
                <a:ea typeface="+mn-lt"/>
                <a:cs typeface="+mn-lt"/>
              </a:rPr>
              <a:t>text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requires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sophisticated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techniques</a:t>
            </a:r>
            <a:r>
              <a:rPr lang="pt-PT" sz="3000">
                <a:ea typeface="+mn-lt"/>
                <a:cs typeface="+mn-lt"/>
              </a:rPr>
              <a:t> to </a:t>
            </a:r>
            <a:r>
              <a:rPr lang="pt-PT" sz="3000" err="1">
                <a:ea typeface="+mn-lt"/>
                <a:cs typeface="+mn-lt"/>
              </a:rPr>
              <a:t>identify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structure</a:t>
            </a:r>
            <a:r>
              <a:rPr lang="pt-PT" sz="3000">
                <a:ea typeface="+mn-lt"/>
                <a:cs typeface="+mn-lt"/>
              </a:rPr>
              <a:t>.</a:t>
            </a:r>
            <a:endParaRPr lang="pt-PT" sz="3000"/>
          </a:p>
          <a:p>
            <a:pPr algn="just"/>
            <a:endParaRPr lang="pt-PT" sz="300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993C2B26-0CFB-99F7-6755-0CBB894EB39C}"/>
              </a:ext>
            </a:extLst>
          </p:cNvPr>
          <p:cNvSpPr txBox="1">
            <a:spLocks/>
          </p:cNvSpPr>
          <p:nvPr/>
        </p:nvSpPr>
        <p:spPr>
          <a:xfrm>
            <a:off x="172053" y="29595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Lack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of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Structure</a:t>
            </a:r>
          </a:p>
        </p:txBody>
      </p:sp>
    </p:spTree>
    <p:extLst>
      <p:ext uri="{BB962C8B-B14F-4D97-AF65-F5344CB8AC3E}">
        <p14:creationId xmlns:p14="http://schemas.microsoft.com/office/powerpoint/2010/main" val="5080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And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Others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Text</a:t>
            </a:r>
            <a:r>
              <a:rPr lang="pt-PT" sz="9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Preprocessing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2</a:t>
            </a:r>
            <a:endParaRPr lang="pt-PT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b="1" err="1">
                <a:ea typeface="+mn-lt"/>
                <a:cs typeface="+mn-lt"/>
              </a:rPr>
              <a:t>Subjectivity</a:t>
            </a:r>
            <a:r>
              <a:rPr lang="pt-PT" sz="3000" b="1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and</a:t>
            </a:r>
            <a:r>
              <a:rPr lang="pt-PT" sz="3000" b="1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Sentiment</a:t>
            </a:r>
            <a:endParaRPr lang="pt-PT" b="1" err="1">
              <a:ea typeface="+mn-lt"/>
              <a:cs typeface="+mn-lt"/>
            </a:endParaRPr>
          </a:p>
          <a:p>
            <a:pPr algn="just"/>
            <a:endParaRPr lang="pt-PT" sz="3000" b="1">
              <a:ea typeface="+mn-lt"/>
              <a:cs typeface="+mn-lt"/>
            </a:endParaRPr>
          </a:p>
          <a:p>
            <a:pPr algn="just"/>
            <a:r>
              <a:rPr lang="pt-PT" sz="3000" b="1" err="1">
                <a:ea typeface="+mn-lt"/>
                <a:cs typeface="+mn-lt"/>
              </a:rPr>
              <a:t>Language</a:t>
            </a:r>
            <a:r>
              <a:rPr lang="pt-PT" sz="3000" b="1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Evolution</a:t>
            </a:r>
          </a:p>
          <a:p>
            <a:pPr algn="just"/>
            <a:endParaRPr lang="pt-PT" sz="3000" b="1">
              <a:ea typeface="+mn-lt"/>
              <a:cs typeface="+mn-lt"/>
            </a:endParaRPr>
          </a:p>
          <a:p>
            <a:pPr algn="just"/>
            <a:r>
              <a:rPr lang="pt-PT" sz="3000" b="1" err="1">
                <a:ea typeface="+mn-lt"/>
                <a:cs typeface="+mn-lt"/>
              </a:rPr>
              <a:t>Multilingualism</a:t>
            </a:r>
          </a:p>
          <a:p>
            <a:pPr algn="just"/>
            <a:endParaRPr lang="pt-PT" sz="3000" b="1">
              <a:ea typeface="+mn-lt"/>
              <a:cs typeface="+mn-lt"/>
            </a:endParaRPr>
          </a:p>
          <a:p>
            <a:pPr algn="just"/>
            <a:r>
              <a:rPr lang="pt-PT" sz="3000" b="1" err="1">
                <a:ea typeface="+mn-lt"/>
                <a:cs typeface="+mn-lt"/>
              </a:rPr>
              <a:t>Scalability</a:t>
            </a:r>
            <a:r>
              <a:rPr lang="pt-PT" sz="3000" b="1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and</a:t>
            </a:r>
            <a:r>
              <a:rPr lang="pt-PT" sz="3000" b="1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Efficiency</a:t>
            </a:r>
          </a:p>
        </p:txBody>
      </p:sp>
    </p:spTree>
    <p:extLst>
      <p:ext uri="{BB962C8B-B14F-4D97-AF65-F5344CB8AC3E}">
        <p14:creationId xmlns:p14="http://schemas.microsoft.com/office/powerpoint/2010/main" val="2424745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Text</a:t>
            </a:r>
            <a:r>
              <a:rPr lang="pt-PT" sz="9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Preprocessing</a:t>
            </a:r>
            <a:endParaRPr lang="pt-PT" sz="900" err="1">
              <a:solidFill>
                <a:srgbClr val="FFFFFF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2 - T</a:t>
            </a:r>
            <a:endParaRPr lang="pt-PT"/>
          </a:p>
        </p:txBody>
      </p:sp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0798B572-2B6A-4C70-4DA5-49CD1E2B9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437077"/>
              </p:ext>
            </p:extLst>
          </p:nvPr>
        </p:nvGraphicFramePr>
        <p:xfrm>
          <a:off x="832184" y="2847473"/>
          <a:ext cx="10377237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7237">
                  <a:extLst>
                    <a:ext uri="{9D8B030D-6E8A-4147-A177-3AD203B41FA5}">
                      <a16:colId xmlns:a16="http://schemas.microsoft.com/office/drawing/2014/main" val="2337494380"/>
                    </a:ext>
                  </a:extLst>
                </a:gridCol>
              </a:tblGrid>
              <a:tr h="398770">
                <a:tc>
                  <a:txBody>
                    <a:bodyPr/>
                    <a:lstStyle/>
                    <a:p>
                      <a:r>
                        <a:rPr lang="pt-PT" sz="3200"/>
                        <a:t>Question </a:t>
                      </a:r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39482"/>
                  </a:ext>
                </a:extLst>
              </a:tr>
              <a:tr h="39877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3200" b="1" i="0" u="none" strike="noStrike" noProof="0" err="1">
                          <a:latin typeface="Aptos"/>
                        </a:rPr>
                        <a:t>How</a:t>
                      </a:r>
                      <a:r>
                        <a:rPr lang="pt-PT" sz="3200" b="1" i="0" u="none" strike="noStrike" noProof="0">
                          <a:latin typeface="Aptos"/>
                        </a:rPr>
                        <a:t> </a:t>
                      </a:r>
                      <a:r>
                        <a:rPr lang="pt-PT" sz="3200" b="1" i="0" u="none" strike="noStrike" noProof="0" err="1">
                          <a:latin typeface="Aptos"/>
                        </a:rPr>
                        <a:t>is</a:t>
                      </a:r>
                      <a:r>
                        <a:rPr lang="pt-PT" sz="3200" b="1" i="0" u="none" strike="noStrike" noProof="0">
                          <a:latin typeface="Aptos"/>
                        </a:rPr>
                        <a:t> </a:t>
                      </a:r>
                      <a:r>
                        <a:rPr lang="pt-PT" sz="3200" b="1" i="0" u="none" strike="noStrike" noProof="0" err="1">
                          <a:latin typeface="Aptos"/>
                        </a:rPr>
                        <a:t>raw</a:t>
                      </a:r>
                      <a:r>
                        <a:rPr lang="pt-PT" sz="3200" b="1" i="0" u="none" strike="noStrike" noProof="0">
                          <a:latin typeface="Aptos"/>
                        </a:rPr>
                        <a:t> </a:t>
                      </a:r>
                      <a:r>
                        <a:rPr lang="pt-PT" sz="3200" b="1" i="0" u="none" strike="noStrike" noProof="0" err="1">
                          <a:latin typeface="Aptos"/>
                        </a:rPr>
                        <a:t>text</a:t>
                      </a:r>
                      <a:r>
                        <a:rPr lang="pt-PT" sz="3200" b="1" i="0" u="none" strike="noStrike" noProof="0">
                          <a:latin typeface="Aptos"/>
                        </a:rPr>
                        <a:t> </a:t>
                      </a:r>
                      <a:r>
                        <a:rPr lang="pt-PT" sz="3200" b="1" i="0" u="none" strike="noStrike" noProof="0" err="1">
                          <a:latin typeface="Aptos"/>
                        </a:rPr>
                        <a:t>prepared</a:t>
                      </a:r>
                      <a:r>
                        <a:rPr lang="pt-PT" sz="3200" b="1" i="0" u="none" strike="noStrike" noProof="0">
                          <a:latin typeface="Aptos"/>
                        </a:rPr>
                        <a:t> for </a:t>
                      </a:r>
                      <a:r>
                        <a:rPr lang="pt-PT" sz="3200" b="1" i="0" u="none" strike="noStrike" noProof="0" err="1">
                          <a:latin typeface="Aptos"/>
                        </a:rPr>
                        <a:t>machine</a:t>
                      </a:r>
                      <a:r>
                        <a:rPr lang="pt-PT" sz="3200" b="1" i="0" u="none" strike="noStrike" noProof="0">
                          <a:latin typeface="Aptos"/>
                        </a:rPr>
                        <a:t> </a:t>
                      </a:r>
                      <a:r>
                        <a:rPr lang="pt-PT" sz="3200" b="1" i="0" u="none" strike="noStrike" noProof="0" err="1">
                          <a:latin typeface="Aptos"/>
                        </a:rPr>
                        <a:t>learning</a:t>
                      </a:r>
                      <a:r>
                        <a:rPr lang="pt-PT" sz="3200" b="1" i="0" u="none" strike="noStrike" noProof="0">
                          <a:latin typeface="Aptos"/>
                        </a:rPr>
                        <a:t> </a:t>
                      </a:r>
                      <a:r>
                        <a:rPr lang="pt-PT" sz="3200" b="1" i="0" u="none" strike="noStrike" noProof="0" err="1">
                          <a:latin typeface="Aptos"/>
                        </a:rPr>
                        <a:t>models</a:t>
                      </a:r>
                      <a:r>
                        <a:rPr lang="pt-PT" sz="3200" b="1" i="0" u="none" strike="noStrike" noProof="0">
                          <a:latin typeface="Aptos"/>
                        </a:rPr>
                        <a:t>?</a:t>
                      </a:r>
                      <a:endParaRPr lang="pt-PT" b="1">
                        <a:latin typeface="Apto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79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044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The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Text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Preprocessing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Pipeline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Text</a:t>
            </a:r>
            <a:r>
              <a:rPr lang="pt-PT" sz="9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Preprocessing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2</a:t>
            </a:r>
            <a:endParaRPr lang="pt-PT"/>
          </a:p>
        </p:txBody>
      </p:sp>
      <p:pic>
        <p:nvPicPr>
          <p:cNvPr id="8" name="Imagem 7" descr="Uma imagem com texto, captura de ecrã, Tipo de letra, quadrado&#10;&#10;Descrição gerada automaticamente">
            <a:extLst>
              <a:ext uri="{FF2B5EF4-FFF2-40B4-BE49-F238E27FC236}">
                <a16:creationId xmlns:a16="http://schemas.microsoft.com/office/drawing/2014/main" id="{FDADD6E6-B078-A0FA-D1CE-16F2D4B06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493" y="1948940"/>
            <a:ext cx="9144000" cy="374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21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Text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Normalization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Text</a:t>
            </a:r>
            <a:r>
              <a:rPr lang="pt-PT" sz="9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Preprocessing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2</a:t>
            </a:r>
            <a:endParaRPr lang="pt-PT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dirty="0" err="1">
                <a:ea typeface="+mn-lt"/>
                <a:cs typeface="+mn-lt"/>
              </a:rPr>
              <a:t>Normalization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process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standardizing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text</a:t>
            </a:r>
            <a:r>
              <a:rPr lang="pt-PT" sz="3000" b="1" dirty="0">
                <a:ea typeface="+mn-lt"/>
                <a:cs typeface="+mn-lt"/>
              </a:rPr>
              <a:t> to </a:t>
            </a:r>
            <a:r>
              <a:rPr lang="pt-PT" sz="3000" b="1" dirty="0" err="1">
                <a:ea typeface="+mn-lt"/>
                <a:cs typeface="+mn-lt"/>
              </a:rPr>
              <a:t>reduce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variation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and</a:t>
            </a:r>
            <a:r>
              <a:rPr lang="pt-PT" sz="3000" b="1" dirty="0">
                <a:ea typeface="+mn-lt"/>
                <a:cs typeface="+mn-lt"/>
              </a:rPr>
              <a:t> improve </a:t>
            </a:r>
            <a:r>
              <a:rPr lang="pt-PT" sz="3000" b="1" dirty="0" err="1">
                <a:ea typeface="+mn-lt"/>
                <a:cs typeface="+mn-lt"/>
              </a:rPr>
              <a:t>consistency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across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the</a:t>
            </a:r>
            <a:r>
              <a:rPr lang="pt-PT" sz="3000" b="1" dirty="0">
                <a:ea typeface="+mn-lt"/>
                <a:cs typeface="+mn-lt"/>
              </a:rPr>
              <a:t> data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before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analysis</a:t>
            </a:r>
            <a:r>
              <a:rPr lang="pt-PT" sz="3000" dirty="0">
                <a:ea typeface="+mn-lt"/>
                <a:cs typeface="+mn-lt"/>
              </a:rPr>
              <a:t>.</a:t>
            </a:r>
            <a:endParaRPr lang="pt-PT" b="1" dirty="0" err="1">
              <a:ea typeface="+mn-lt"/>
              <a:cs typeface="+mn-lt"/>
            </a:endParaRPr>
          </a:p>
          <a:p>
            <a:pPr algn="just"/>
            <a:endParaRPr lang="pt-PT" sz="3000" b="1">
              <a:ea typeface="+mn-lt"/>
              <a:cs typeface="+mn-lt"/>
            </a:endParaRPr>
          </a:p>
          <a:p>
            <a:pPr algn="just"/>
            <a:r>
              <a:rPr lang="pt-PT" sz="3000" err="1">
                <a:ea typeface="+mn-lt"/>
                <a:cs typeface="+mn-lt"/>
              </a:rPr>
              <a:t>It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transforms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text</a:t>
            </a:r>
            <a:r>
              <a:rPr lang="pt-PT" sz="3000" dirty="0">
                <a:ea typeface="+mn-lt"/>
                <a:cs typeface="+mn-lt"/>
              </a:rPr>
              <a:t> to a </a:t>
            </a:r>
            <a:r>
              <a:rPr lang="pt-PT" sz="3000" b="1" err="1">
                <a:ea typeface="+mn-lt"/>
                <a:cs typeface="+mn-lt"/>
              </a:rPr>
              <a:t>common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format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err="1">
                <a:ea typeface="+mn-lt"/>
                <a:cs typeface="+mn-lt"/>
              </a:rPr>
              <a:t>making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it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easier</a:t>
            </a:r>
            <a:r>
              <a:rPr lang="pt-PT" sz="3000" dirty="0">
                <a:ea typeface="+mn-lt"/>
                <a:cs typeface="+mn-lt"/>
              </a:rPr>
              <a:t> to </a:t>
            </a:r>
            <a:r>
              <a:rPr lang="pt-PT" sz="3000" err="1">
                <a:ea typeface="+mn-lt"/>
                <a:cs typeface="+mn-lt"/>
              </a:rPr>
              <a:t>process</a:t>
            </a:r>
            <a:r>
              <a:rPr lang="pt-PT" sz="3000" dirty="0">
                <a:ea typeface="+mn-lt"/>
                <a:cs typeface="+mn-lt"/>
              </a:rPr>
              <a:t> in </a:t>
            </a:r>
            <a:r>
              <a:rPr lang="pt-PT" sz="3000" err="1">
                <a:ea typeface="+mn-lt"/>
                <a:cs typeface="+mn-lt"/>
              </a:rPr>
              <a:t>downstream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tasks</a:t>
            </a:r>
            <a:r>
              <a:rPr lang="pt-PT" sz="3000" dirty="0">
                <a:ea typeface="+mn-lt"/>
                <a:cs typeface="+mn-lt"/>
              </a:rPr>
              <a:t>.</a:t>
            </a: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r>
              <a:rPr lang="pt-PT" sz="3000" dirty="0" err="1">
                <a:ea typeface="+mn-lt"/>
                <a:cs typeface="+mn-lt"/>
              </a:rPr>
              <a:t>Common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tasks</a:t>
            </a:r>
            <a:r>
              <a:rPr lang="pt-PT" sz="3000" dirty="0">
                <a:ea typeface="+mn-lt"/>
                <a:cs typeface="+mn-lt"/>
              </a:rPr>
              <a:t>: "</a:t>
            </a:r>
            <a:r>
              <a:rPr lang="pt-PT" sz="3000" dirty="0" err="1">
                <a:ea typeface="+mn-lt"/>
                <a:cs typeface="+mn-lt"/>
              </a:rPr>
              <a:t>I’m</a:t>
            </a:r>
            <a:r>
              <a:rPr lang="pt-PT" sz="3000" dirty="0">
                <a:ea typeface="+mn-lt"/>
                <a:cs typeface="+mn-lt"/>
              </a:rPr>
              <a:t> fine, </a:t>
            </a:r>
            <a:r>
              <a:rPr lang="pt-PT" sz="3000" dirty="0" err="1">
                <a:ea typeface="+mn-lt"/>
                <a:cs typeface="+mn-lt"/>
              </a:rPr>
              <a:t>don’t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worry</a:t>
            </a:r>
            <a:r>
              <a:rPr lang="pt-PT" sz="3000" dirty="0">
                <a:ea typeface="+mn-lt"/>
                <a:cs typeface="+mn-lt"/>
              </a:rPr>
              <a:t>."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b="1" dirty="0" err="1">
                <a:ea typeface="+mn-lt"/>
                <a:cs typeface="+mn-lt"/>
              </a:rPr>
              <a:t>Lowecasing</a:t>
            </a:r>
            <a:r>
              <a:rPr lang="pt-PT" sz="2600" b="1" dirty="0">
                <a:ea typeface="+mn-lt"/>
                <a:cs typeface="+mn-lt"/>
              </a:rPr>
              <a:t>:</a:t>
            </a:r>
            <a:r>
              <a:rPr lang="pt-PT" sz="2600" dirty="0">
                <a:ea typeface="+mn-lt"/>
                <a:cs typeface="+mn-lt"/>
              </a:rPr>
              <a:t> "</a:t>
            </a:r>
            <a:r>
              <a:rPr lang="pt-PT" sz="2600" dirty="0" err="1">
                <a:ea typeface="+mn-lt"/>
                <a:cs typeface="+mn-lt"/>
              </a:rPr>
              <a:t>i’m</a:t>
            </a:r>
            <a:r>
              <a:rPr lang="pt-PT" sz="2600" dirty="0">
                <a:ea typeface="+mn-lt"/>
                <a:cs typeface="+mn-lt"/>
              </a:rPr>
              <a:t> fine, </a:t>
            </a:r>
            <a:r>
              <a:rPr lang="pt-PT" sz="2600" dirty="0" err="1">
                <a:ea typeface="+mn-lt"/>
                <a:cs typeface="+mn-lt"/>
              </a:rPr>
              <a:t>don’t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worry</a:t>
            </a:r>
            <a:r>
              <a:rPr lang="pt-PT" sz="2600" dirty="0">
                <a:ea typeface="+mn-lt"/>
                <a:cs typeface="+mn-lt"/>
              </a:rPr>
              <a:t>."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b="1" dirty="0" err="1">
                <a:ea typeface="+mn-lt"/>
                <a:cs typeface="+mn-lt"/>
              </a:rPr>
              <a:t>Removing</a:t>
            </a:r>
            <a:r>
              <a:rPr lang="pt-PT" sz="2600" b="1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punctuation</a:t>
            </a:r>
            <a:r>
              <a:rPr lang="pt-PT" sz="2600" b="1" dirty="0">
                <a:ea typeface="+mn-lt"/>
                <a:cs typeface="+mn-lt"/>
              </a:rPr>
              <a:t>:</a:t>
            </a:r>
            <a:r>
              <a:rPr lang="pt-PT" sz="2600" dirty="0">
                <a:ea typeface="+mn-lt"/>
                <a:cs typeface="+mn-lt"/>
              </a:rPr>
              <a:t> "</a:t>
            </a:r>
            <a:r>
              <a:rPr lang="pt-PT" sz="2600" dirty="0" err="1">
                <a:ea typeface="+mn-lt"/>
                <a:cs typeface="+mn-lt"/>
              </a:rPr>
              <a:t>im</a:t>
            </a:r>
            <a:r>
              <a:rPr lang="pt-PT" sz="2600" dirty="0">
                <a:ea typeface="+mn-lt"/>
                <a:cs typeface="+mn-lt"/>
              </a:rPr>
              <a:t> fine </a:t>
            </a:r>
            <a:r>
              <a:rPr lang="pt-PT" sz="2600" dirty="0" err="1">
                <a:ea typeface="+mn-lt"/>
                <a:cs typeface="+mn-lt"/>
              </a:rPr>
              <a:t>dont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worry</a:t>
            </a:r>
            <a:r>
              <a:rPr lang="pt-PT" sz="2600" dirty="0">
                <a:ea typeface="+mn-lt"/>
                <a:cs typeface="+mn-lt"/>
              </a:rPr>
              <a:t>"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b="1" dirty="0" err="1">
                <a:ea typeface="+mn-lt"/>
                <a:cs typeface="+mn-lt"/>
              </a:rPr>
              <a:t>Expanding</a:t>
            </a:r>
            <a:r>
              <a:rPr lang="pt-PT" sz="2600" b="1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contratctions</a:t>
            </a:r>
            <a:r>
              <a:rPr lang="pt-PT" sz="2600" b="1" dirty="0">
                <a:ea typeface="+mn-lt"/>
                <a:cs typeface="+mn-lt"/>
              </a:rPr>
              <a:t>:</a:t>
            </a:r>
            <a:r>
              <a:rPr lang="pt-PT" sz="2600" dirty="0">
                <a:ea typeface="+mn-lt"/>
                <a:cs typeface="+mn-lt"/>
              </a:rPr>
              <a:t> "i </a:t>
            </a:r>
            <a:r>
              <a:rPr lang="pt-PT" sz="2600" dirty="0" err="1">
                <a:ea typeface="+mn-lt"/>
                <a:cs typeface="+mn-lt"/>
              </a:rPr>
              <a:t>am</a:t>
            </a:r>
            <a:r>
              <a:rPr lang="pt-PT" sz="2600" dirty="0">
                <a:ea typeface="+mn-lt"/>
                <a:cs typeface="+mn-lt"/>
              </a:rPr>
              <a:t> fine do </a:t>
            </a:r>
            <a:r>
              <a:rPr lang="pt-PT" sz="2600" dirty="0" err="1">
                <a:ea typeface="+mn-lt"/>
                <a:cs typeface="+mn-lt"/>
              </a:rPr>
              <a:t>not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worry</a:t>
            </a:r>
            <a:r>
              <a:rPr lang="pt-PT" sz="2600" dirty="0">
                <a:ea typeface="+mn-lt"/>
                <a:cs typeface="+mn-lt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592614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Exercise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Text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Normalization</a:t>
            </a:r>
            <a:endParaRPr lang="pt-PT" sz="36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Text</a:t>
            </a:r>
            <a:r>
              <a:rPr lang="pt-PT" sz="9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Preprocessing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2</a:t>
            </a:r>
            <a:endParaRPr lang="pt-PT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dirty="0" err="1">
                <a:ea typeface="+mn-lt"/>
                <a:cs typeface="+mn-lt"/>
              </a:rPr>
              <a:t>Text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normalization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with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Python</a:t>
            </a:r>
            <a:r>
              <a:rPr lang="pt-PT" sz="3000" dirty="0">
                <a:ea typeface="+mn-lt"/>
                <a:cs typeface="+mn-lt"/>
              </a:rPr>
              <a:t>: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Follow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instruction</a:t>
            </a:r>
            <a:r>
              <a:rPr lang="pt-PT" sz="2600" dirty="0">
                <a:ea typeface="+mn-lt"/>
                <a:cs typeface="+mn-lt"/>
              </a:rPr>
              <a:t> os </a:t>
            </a:r>
            <a:r>
              <a:rPr lang="pt-PT" sz="260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script</a:t>
            </a:r>
            <a:r>
              <a:rPr lang="pt-PT" sz="2600" i="1" dirty="0">
                <a:ea typeface="+mn-lt"/>
                <a:cs typeface="+mn-lt"/>
              </a:rPr>
              <a:t> text_normalization.py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Implement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functions</a:t>
            </a:r>
            <a:r>
              <a:rPr lang="pt-PT" sz="2600" dirty="0">
                <a:ea typeface="+mn-lt"/>
                <a:cs typeface="+mn-lt"/>
              </a:rPr>
              <a:t> to:</a:t>
            </a:r>
          </a:p>
          <a:p>
            <a:pPr marL="1371600" lvl="2" indent="-457200" algn="just">
              <a:buAutoNum type="arabicPeriod"/>
            </a:pPr>
            <a:r>
              <a:rPr lang="pt-PT" sz="2200" dirty="0" err="1">
                <a:ea typeface="+mn-lt"/>
                <a:cs typeface="+mn-lt"/>
              </a:rPr>
              <a:t>Lowercase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text</a:t>
            </a:r>
            <a:endParaRPr lang="pt-PT" sz="2200">
              <a:ea typeface="+mn-lt"/>
              <a:cs typeface="+mn-lt"/>
            </a:endParaRPr>
          </a:p>
          <a:p>
            <a:pPr marL="1371600" lvl="2" indent="-457200" algn="just">
              <a:buAutoNum type="arabicPeriod"/>
            </a:pPr>
            <a:r>
              <a:rPr lang="pt-PT" sz="2200" dirty="0">
                <a:ea typeface="+mn-lt"/>
                <a:cs typeface="+mn-lt"/>
              </a:rPr>
              <a:t>Remove </a:t>
            </a:r>
            <a:r>
              <a:rPr lang="pt-PT" sz="2200" dirty="0" err="1">
                <a:ea typeface="+mn-lt"/>
                <a:cs typeface="+mn-lt"/>
              </a:rPr>
              <a:t>punctuation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from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text</a:t>
            </a:r>
            <a:endParaRPr lang="pt-PT" sz="2200">
              <a:ea typeface="+mn-lt"/>
              <a:cs typeface="+mn-lt"/>
            </a:endParaRPr>
          </a:p>
          <a:p>
            <a:pPr marL="1371600" lvl="2" indent="-457200" algn="just">
              <a:buAutoNum type="arabicPeriod"/>
            </a:pPr>
            <a:r>
              <a:rPr lang="pt-PT" sz="2200" dirty="0" err="1">
                <a:ea typeface="+mn-lt"/>
                <a:cs typeface="+mn-lt"/>
              </a:rPr>
              <a:t>Expand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contractions</a:t>
            </a:r>
            <a:endParaRPr lang="pt-PT" sz="22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0229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Tokenization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Text</a:t>
            </a:r>
            <a:r>
              <a:rPr lang="pt-PT" sz="9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Preprocessing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2</a:t>
            </a:r>
            <a:endParaRPr lang="pt-PT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dirty="0" err="1">
                <a:ea typeface="+mn-lt"/>
                <a:cs typeface="+mn-lt"/>
              </a:rPr>
              <a:t>Tokenization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process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breaking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down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text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into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smaller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manageable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units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called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tokens</a:t>
            </a:r>
            <a:r>
              <a:rPr lang="pt-PT" sz="3000" dirty="0">
                <a:ea typeface="+mn-lt"/>
                <a:cs typeface="+mn-lt"/>
              </a:rPr>
              <a:t>.</a:t>
            </a:r>
          </a:p>
          <a:p>
            <a:pPr algn="just"/>
            <a:r>
              <a:rPr lang="pt-PT" sz="3000" err="1">
                <a:ea typeface="+mn-lt"/>
                <a:cs typeface="+mn-lt"/>
              </a:rPr>
              <a:t>Splitting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usually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done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along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white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spaces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err="1">
                <a:ea typeface="+mn-lt"/>
                <a:cs typeface="+mn-lt"/>
              </a:rPr>
              <a:t>punctuation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marks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err="1">
                <a:ea typeface="+mn-lt"/>
                <a:cs typeface="+mn-lt"/>
              </a:rPr>
              <a:t>or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other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predefined</a:t>
            </a:r>
            <a:r>
              <a:rPr lang="pt-PT" sz="3000" dirty="0">
                <a:ea typeface="+mn-lt"/>
                <a:cs typeface="+mn-lt"/>
              </a:rPr>
              <a:t> rules.</a:t>
            </a:r>
          </a:p>
          <a:p>
            <a:pPr algn="just"/>
            <a:endParaRPr lang="pt-PT" sz="3000" dirty="0"/>
          </a:p>
          <a:p>
            <a:pPr algn="just"/>
            <a:r>
              <a:rPr lang="pt-PT" sz="3000" dirty="0" err="1"/>
              <a:t>Types</a:t>
            </a:r>
            <a:r>
              <a:rPr lang="pt-PT" sz="3000" dirty="0"/>
              <a:t> </a:t>
            </a:r>
            <a:r>
              <a:rPr lang="pt-PT" sz="3000" dirty="0" err="1"/>
              <a:t>of</a:t>
            </a:r>
            <a:r>
              <a:rPr lang="pt-PT" sz="3000" dirty="0"/>
              <a:t> </a:t>
            </a:r>
            <a:r>
              <a:rPr lang="pt-PT" sz="3000" dirty="0" err="1"/>
              <a:t>tokens</a:t>
            </a:r>
            <a:r>
              <a:rPr lang="pt-PT" sz="3000" dirty="0"/>
              <a:t>: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/>
              <a:t>Word </a:t>
            </a:r>
            <a:r>
              <a:rPr lang="pt-PT" sz="2600" dirty="0" err="1"/>
              <a:t>tokens</a:t>
            </a:r>
            <a:r>
              <a:rPr lang="pt-PT" sz="2600" dirty="0"/>
              <a:t>: </a:t>
            </a:r>
            <a:r>
              <a:rPr lang="pt-PT" sz="2600" dirty="0" err="1">
                <a:ea typeface="+mn-lt"/>
                <a:cs typeface="+mn-lt"/>
              </a:rPr>
              <a:t>Breaking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text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into</a:t>
            </a:r>
            <a:r>
              <a:rPr lang="pt-PT" sz="2600" dirty="0">
                <a:ea typeface="+mn-lt"/>
                <a:cs typeface="+mn-lt"/>
              </a:rPr>
              <a:t> individual </a:t>
            </a:r>
            <a:r>
              <a:rPr lang="pt-PT" sz="2600" dirty="0" err="1">
                <a:ea typeface="+mn-lt"/>
                <a:cs typeface="+mn-lt"/>
              </a:rPr>
              <a:t>words</a:t>
            </a:r>
            <a:r>
              <a:rPr lang="pt-PT" sz="2600" dirty="0">
                <a:ea typeface="+mn-lt"/>
                <a:cs typeface="+mn-lt"/>
              </a:rPr>
              <a:t>.</a:t>
            </a:r>
          </a:p>
          <a:p>
            <a:pPr lvl="2" algn="just"/>
            <a:r>
              <a:rPr lang="pt-PT" sz="2200" dirty="0"/>
              <a:t>"Word </a:t>
            </a:r>
            <a:r>
              <a:rPr lang="pt-PT" sz="2200" dirty="0" err="1"/>
              <a:t>tokens</a:t>
            </a:r>
            <a:r>
              <a:rPr lang="pt-PT" sz="2200" dirty="0"/>
              <a:t>" </a:t>
            </a:r>
            <a:r>
              <a:rPr lang="pt-PT" sz="2200" dirty="0">
                <a:ea typeface="+mn-lt"/>
                <a:cs typeface="+mn-lt"/>
              </a:rPr>
              <a:t>→</a:t>
            </a:r>
            <a:r>
              <a:rPr lang="pt-PT" sz="2200" dirty="0"/>
              <a:t> ["Word", "</a:t>
            </a:r>
            <a:r>
              <a:rPr lang="pt-PT" sz="2200" dirty="0" err="1"/>
              <a:t>tokens</a:t>
            </a:r>
            <a:r>
              <a:rPr lang="pt-PT" sz="2200" dirty="0"/>
              <a:t>"]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err="1"/>
              <a:t>Subword</a:t>
            </a:r>
            <a:r>
              <a:rPr lang="pt-PT" sz="2600" dirty="0"/>
              <a:t> </a:t>
            </a:r>
            <a:r>
              <a:rPr lang="pt-PT" sz="2600" err="1"/>
              <a:t>Tokens</a:t>
            </a:r>
            <a:r>
              <a:rPr lang="pt-PT" sz="2600" dirty="0"/>
              <a:t>: </a:t>
            </a:r>
            <a:r>
              <a:rPr lang="pt-PT" sz="2600" err="1">
                <a:ea typeface="+mn-lt"/>
                <a:cs typeface="+mn-lt"/>
              </a:rPr>
              <a:t>Breaking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text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into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smaller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units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than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words</a:t>
            </a:r>
            <a:r>
              <a:rPr lang="pt-PT" sz="2600" dirty="0">
                <a:ea typeface="+mn-lt"/>
                <a:cs typeface="+mn-lt"/>
              </a:rPr>
              <a:t>.</a:t>
            </a:r>
          </a:p>
          <a:p>
            <a:pPr lvl="2" algn="just"/>
            <a:r>
              <a:rPr lang="pt-PT" sz="2200" dirty="0"/>
              <a:t>"</a:t>
            </a:r>
            <a:r>
              <a:rPr lang="pt-PT" sz="2200" dirty="0" err="1"/>
              <a:t>unhappy</a:t>
            </a:r>
            <a:r>
              <a:rPr lang="pt-PT" sz="2200" dirty="0"/>
              <a:t>" </a:t>
            </a:r>
            <a:r>
              <a:rPr lang="pt-PT" sz="2200" dirty="0">
                <a:ea typeface="+mn-lt"/>
                <a:cs typeface="+mn-lt"/>
              </a:rPr>
              <a:t>→ ["</a:t>
            </a:r>
            <a:r>
              <a:rPr lang="pt-PT" sz="2200" dirty="0" err="1">
                <a:ea typeface="+mn-lt"/>
                <a:cs typeface="+mn-lt"/>
              </a:rPr>
              <a:t>un</a:t>
            </a:r>
            <a:r>
              <a:rPr lang="pt-PT" sz="2200" dirty="0">
                <a:ea typeface="+mn-lt"/>
                <a:cs typeface="+mn-lt"/>
              </a:rPr>
              <a:t>", "</a:t>
            </a:r>
            <a:r>
              <a:rPr lang="pt-PT" sz="2200" dirty="0" err="1">
                <a:ea typeface="+mn-lt"/>
                <a:cs typeface="+mn-lt"/>
              </a:rPr>
              <a:t>happy</a:t>
            </a:r>
            <a:r>
              <a:rPr lang="pt-PT" sz="2200" dirty="0">
                <a:ea typeface="+mn-lt"/>
                <a:cs typeface="+mn-lt"/>
              </a:rPr>
              <a:t>"]</a:t>
            </a:r>
            <a:endParaRPr lang="pt-PT" sz="2200" dirty="0"/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/>
              <a:t>Character</a:t>
            </a:r>
            <a:r>
              <a:rPr lang="pt-PT" sz="2600" dirty="0"/>
              <a:t> </a:t>
            </a:r>
            <a:r>
              <a:rPr lang="pt-PT" sz="2600" dirty="0" err="1"/>
              <a:t>tokens</a:t>
            </a:r>
            <a:r>
              <a:rPr lang="pt-PT" sz="2600" dirty="0"/>
              <a:t>:</a:t>
            </a:r>
          </a:p>
          <a:p>
            <a:pPr lvl="2" algn="just"/>
            <a:r>
              <a:rPr lang="pt-PT" sz="2200" dirty="0"/>
              <a:t>"</a:t>
            </a:r>
            <a:r>
              <a:rPr lang="pt-PT" sz="2200" dirty="0" err="1"/>
              <a:t>character</a:t>
            </a:r>
            <a:r>
              <a:rPr lang="pt-PT" sz="2200" dirty="0"/>
              <a:t>" </a:t>
            </a:r>
            <a:r>
              <a:rPr lang="pt-PT" sz="2200" dirty="0">
                <a:ea typeface="+mn-lt"/>
                <a:cs typeface="+mn-lt"/>
              </a:rPr>
              <a:t>→ ['c', 'h', 'a', 'r', 'a', 'c', 't', 'e', 'r']</a:t>
            </a:r>
            <a:endParaRPr lang="pt-PT" sz="2200" dirty="0"/>
          </a:p>
        </p:txBody>
      </p:sp>
    </p:spTree>
    <p:extLst>
      <p:ext uri="{BB962C8B-B14F-4D97-AF65-F5344CB8AC3E}">
        <p14:creationId xmlns:p14="http://schemas.microsoft.com/office/powerpoint/2010/main" val="1516884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Tokenization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Text</a:t>
            </a:r>
            <a:r>
              <a:rPr lang="pt-PT" sz="9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Preprocessing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2</a:t>
            </a:r>
            <a:endParaRPr lang="pt-PT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dirty="0" err="1">
                <a:ea typeface="+mn-lt"/>
                <a:cs typeface="+mn-lt"/>
              </a:rPr>
              <a:t>Tokenization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sounds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easy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but</a:t>
            </a:r>
            <a:r>
              <a:rPr lang="pt-PT" sz="3000" dirty="0">
                <a:ea typeface="+mn-lt"/>
                <a:cs typeface="+mn-lt"/>
              </a:rPr>
              <a:t> can </a:t>
            </a:r>
            <a:r>
              <a:rPr lang="pt-PT" sz="3000" dirty="0" err="1">
                <a:ea typeface="+mn-lt"/>
                <a:cs typeface="+mn-lt"/>
              </a:rPr>
              <a:t>be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surprisingly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complex</a:t>
            </a:r>
            <a:r>
              <a:rPr lang="pt-PT" sz="3000" dirty="0">
                <a:ea typeface="+mn-lt"/>
                <a:cs typeface="+mn-lt"/>
              </a:rPr>
              <a:t>!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/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b="1" err="1">
                <a:ea typeface="+mn-lt"/>
                <a:cs typeface="+mn-lt"/>
              </a:rPr>
              <a:t>Ambiguity</a:t>
            </a:r>
            <a:r>
              <a:rPr lang="pt-PT" dirty="0">
                <a:ea typeface="+mn-lt"/>
                <a:cs typeface="+mn-lt"/>
              </a:rPr>
              <a:t>: </a:t>
            </a:r>
            <a:r>
              <a:rPr lang="pt-PT" err="1">
                <a:ea typeface="+mn-lt"/>
                <a:cs typeface="+mn-lt"/>
              </a:rPr>
              <a:t>Words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multiple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meanings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contexts</a:t>
            </a:r>
            <a:r>
              <a:rPr lang="pt-PT" dirty="0">
                <a:ea typeface="+mn-lt"/>
                <a:cs typeface="+mn-lt"/>
              </a:rPr>
              <a:t>. 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dirty="0"/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b="1" err="1">
                <a:ea typeface="+mn-lt"/>
                <a:cs typeface="+mn-lt"/>
              </a:rPr>
              <a:t>Compound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err="1">
                <a:ea typeface="+mn-lt"/>
                <a:cs typeface="+mn-lt"/>
              </a:rPr>
              <a:t>Words</a:t>
            </a:r>
            <a:r>
              <a:rPr lang="pt-PT" dirty="0">
                <a:ea typeface="+mn-lt"/>
                <a:cs typeface="+mn-lt"/>
              </a:rPr>
              <a:t>: </a:t>
            </a:r>
            <a:r>
              <a:rPr lang="pt-PT" err="1">
                <a:ea typeface="+mn-lt"/>
                <a:cs typeface="+mn-lt"/>
              </a:rPr>
              <a:t>Identifying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splitting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multi-word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expressions</a:t>
            </a:r>
            <a:r>
              <a:rPr lang="pt-PT" dirty="0">
                <a:ea typeface="+mn-lt"/>
                <a:cs typeface="+mn-lt"/>
              </a:rPr>
              <a:t> (e.g., "New York").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dirty="0"/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b="1" err="1"/>
              <a:t>Special</a:t>
            </a:r>
            <a:r>
              <a:rPr lang="pt-PT" b="1" dirty="0"/>
              <a:t> </a:t>
            </a:r>
            <a:r>
              <a:rPr lang="pt-PT" b="1" err="1"/>
              <a:t>Characters</a:t>
            </a:r>
            <a:r>
              <a:rPr lang="pt-PT" dirty="0"/>
              <a:t>: </a:t>
            </a:r>
            <a:r>
              <a:rPr lang="pt-PT" err="1">
                <a:ea typeface="+mn-lt"/>
                <a:cs typeface="+mn-lt"/>
              </a:rPr>
              <a:t>Important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part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tags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URLs</a:t>
            </a:r>
            <a:r>
              <a:rPr lang="pt-PT" dirty="0">
                <a:ea typeface="+mn-lt"/>
                <a:cs typeface="+mn-lt"/>
              </a:rPr>
              <a:t>, email </a:t>
            </a:r>
            <a:r>
              <a:rPr lang="pt-PT" err="1">
                <a:ea typeface="+mn-lt"/>
                <a:cs typeface="+mn-lt"/>
              </a:rPr>
              <a:t>addresses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etc</a:t>
            </a:r>
            <a:r>
              <a:rPr lang="pt-PT" dirty="0">
                <a:ea typeface="+mn-lt"/>
                <a:cs typeface="+mn-lt"/>
              </a:rPr>
              <a:t> (e.g., C++, C#).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dirty="0"/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b="1" err="1">
                <a:ea typeface="+mn-lt"/>
                <a:cs typeface="+mn-lt"/>
              </a:rPr>
              <a:t>Numbers</a:t>
            </a:r>
            <a:r>
              <a:rPr lang="pt-PT" dirty="0">
                <a:ea typeface="+mn-lt"/>
                <a:cs typeface="+mn-lt"/>
              </a:rPr>
              <a:t> can </a:t>
            </a:r>
            <a:r>
              <a:rPr lang="pt-PT" err="1">
                <a:ea typeface="+mn-lt"/>
                <a:cs typeface="+mn-lt"/>
              </a:rPr>
              <a:t>be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important</a:t>
            </a:r>
            <a:r>
              <a:rPr lang="pt-PT" dirty="0">
                <a:ea typeface="+mn-lt"/>
                <a:cs typeface="+mn-lt"/>
              </a:rPr>
              <a:t>: </a:t>
            </a:r>
            <a:r>
              <a:rPr lang="pt-PT" err="1">
                <a:ea typeface="+mn-lt"/>
                <a:cs typeface="+mn-lt"/>
              </a:rPr>
              <a:t>nokia</a:t>
            </a:r>
            <a:r>
              <a:rPr lang="pt-PT" dirty="0">
                <a:ea typeface="+mn-lt"/>
                <a:cs typeface="+mn-lt"/>
              </a:rPr>
              <a:t> 3310, top 10 </a:t>
            </a:r>
            <a:r>
              <a:rPr lang="pt-PT" err="1">
                <a:ea typeface="+mn-lt"/>
                <a:cs typeface="+mn-lt"/>
              </a:rPr>
              <a:t>courses</a:t>
            </a:r>
            <a:r>
              <a:rPr lang="pt-PT" dirty="0">
                <a:ea typeface="+mn-lt"/>
                <a:cs typeface="+mn-lt"/>
              </a:rPr>
              <a:t>, Rua 25 de Abril.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b="1" err="1">
                <a:ea typeface="+mn-lt"/>
                <a:cs typeface="+mn-lt"/>
              </a:rPr>
              <a:t>Periods</a:t>
            </a:r>
            <a:r>
              <a:rPr lang="pt-PT" dirty="0">
                <a:ea typeface="+mn-lt"/>
                <a:cs typeface="+mn-lt"/>
              </a:rPr>
              <a:t> can </a:t>
            </a:r>
            <a:r>
              <a:rPr lang="pt-PT" err="1">
                <a:ea typeface="+mn-lt"/>
                <a:cs typeface="+mn-lt"/>
              </a:rPr>
              <a:t>occur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err="1">
                <a:ea typeface="+mn-lt"/>
                <a:cs typeface="+mn-lt"/>
              </a:rPr>
              <a:t>numbers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abbreviations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URLs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ends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sentences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other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situations</a:t>
            </a:r>
            <a:r>
              <a:rPr lang="pt-PT" dirty="0">
                <a:ea typeface="+mn-lt"/>
                <a:cs typeface="+mn-lt"/>
              </a:rPr>
              <a:t>: </a:t>
            </a:r>
            <a:r>
              <a:rPr lang="pt-PT" dirty="0">
                <a:ea typeface="+mn-lt"/>
                <a:cs typeface="+mn-lt"/>
                <a:hlinkClick r:id="rId3"/>
              </a:rPr>
              <a:t>john.doe@example.com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weight</a:t>
            </a:r>
            <a:r>
              <a:rPr lang="pt-PT" dirty="0">
                <a:ea typeface="+mn-lt"/>
                <a:cs typeface="+mn-lt"/>
              </a:rPr>
              <a:t>: 68.5 kg, report.pdf.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7602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Exercise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Tokenization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Text</a:t>
            </a:r>
            <a:r>
              <a:rPr lang="pt-PT" sz="9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Preprocessing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2</a:t>
            </a:r>
            <a:endParaRPr lang="pt-PT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dirty="0" err="1"/>
              <a:t>Tokenization</a:t>
            </a:r>
            <a:r>
              <a:rPr lang="pt-PT" sz="3000" dirty="0"/>
              <a:t> </a:t>
            </a:r>
            <a:r>
              <a:rPr lang="pt-PT" sz="3000" dirty="0" err="1"/>
              <a:t>with</a:t>
            </a:r>
            <a:r>
              <a:rPr lang="pt-PT" sz="3000" dirty="0"/>
              <a:t> </a:t>
            </a:r>
            <a:r>
              <a:rPr lang="pt-PT" sz="3000" dirty="0" err="1"/>
              <a:t>Python</a:t>
            </a:r>
            <a:r>
              <a:rPr lang="pt-PT" sz="3000" dirty="0"/>
              <a:t>: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Follow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instruction</a:t>
            </a:r>
            <a:r>
              <a:rPr lang="pt-PT" sz="2600" dirty="0">
                <a:ea typeface="+mn-lt"/>
                <a:cs typeface="+mn-lt"/>
              </a:rPr>
              <a:t> os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script </a:t>
            </a:r>
            <a:r>
              <a:rPr lang="pt-PT" sz="2600" i="1" dirty="0">
                <a:ea typeface="+mn-lt"/>
                <a:cs typeface="+mn-lt"/>
              </a:rPr>
              <a:t>tokenization.py</a:t>
            </a:r>
            <a:r>
              <a:rPr lang="pt-PT" sz="2600" dirty="0">
                <a:ea typeface="+mn-lt"/>
                <a:cs typeface="+mn-lt"/>
              </a:rPr>
              <a:t> 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/>
              <a:t>Implement</a:t>
            </a:r>
            <a:r>
              <a:rPr lang="pt-PT" sz="2600" dirty="0"/>
              <a:t> a </a:t>
            </a:r>
            <a:r>
              <a:rPr lang="pt-PT" sz="2600" dirty="0" err="1"/>
              <a:t>function</a:t>
            </a:r>
            <a:r>
              <a:rPr lang="pt-PT" sz="2600" dirty="0"/>
              <a:t> </a:t>
            </a:r>
            <a:r>
              <a:rPr lang="pt-PT" sz="2600" dirty="0" err="1"/>
              <a:t>that</a:t>
            </a:r>
            <a:r>
              <a:rPr lang="pt-PT" sz="2600" dirty="0"/>
              <a:t> </a:t>
            </a:r>
            <a:r>
              <a:rPr lang="pt-PT" sz="2600" dirty="0" err="1"/>
              <a:t>tokenizes</a:t>
            </a:r>
            <a:r>
              <a:rPr lang="pt-PT" sz="2600" dirty="0"/>
              <a:t> </a:t>
            </a:r>
            <a:r>
              <a:rPr lang="pt-PT" sz="2600" dirty="0" err="1"/>
              <a:t>text</a:t>
            </a:r>
            <a:r>
              <a:rPr lang="pt-PT" sz="2600" dirty="0"/>
              <a:t> </a:t>
            </a:r>
            <a:r>
              <a:rPr lang="pt-PT" sz="2600" dirty="0" err="1"/>
              <a:t>based</a:t>
            </a:r>
            <a:r>
              <a:rPr lang="pt-PT" sz="2600" dirty="0"/>
              <a:t> </a:t>
            </a:r>
            <a:r>
              <a:rPr lang="pt-PT" sz="2600" dirty="0" err="1"/>
              <a:t>on</a:t>
            </a:r>
            <a:r>
              <a:rPr lang="pt-PT" sz="2600" dirty="0"/>
              <a:t> some </a:t>
            </a:r>
            <a:r>
              <a:rPr lang="pt-PT" sz="2600" dirty="0" err="1"/>
              <a:t>condition</a:t>
            </a:r>
            <a:r>
              <a:rPr lang="pt-PT" sz="2600" dirty="0"/>
              <a:t>.</a:t>
            </a: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sz="2200" dirty="0"/>
              <a:t>Use </a:t>
            </a:r>
            <a:r>
              <a:rPr lang="pt-PT" sz="2200" dirty="0" err="1"/>
              <a:t>the</a:t>
            </a:r>
            <a:r>
              <a:rPr lang="pt-PT" sz="2200" dirty="0"/>
              <a:t> </a:t>
            </a:r>
            <a:r>
              <a:rPr lang="pt-PT" sz="2200" dirty="0" err="1"/>
              <a:t>implemented</a:t>
            </a:r>
            <a:r>
              <a:rPr lang="pt-PT" sz="2200" dirty="0"/>
              <a:t> </a:t>
            </a:r>
            <a:r>
              <a:rPr lang="pt-PT" sz="2200" dirty="0" err="1"/>
              <a:t>function</a:t>
            </a:r>
            <a:r>
              <a:rPr lang="pt-PT" sz="2200" dirty="0"/>
              <a:t> to </a:t>
            </a:r>
            <a:r>
              <a:rPr lang="pt-PT" sz="2200" dirty="0" err="1"/>
              <a:t>split</a:t>
            </a:r>
            <a:r>
              <a:rPr lang="pt-PT" sz="2200" dirty="0"/>
              <a:t> </a:t>
            </a:r>
            <a:r>
              <a:rPr lang="pt-PT" sz="2200" dirty="0" err="1"/>
              <a:t>text</a:t>
            </a:r>
            <a:r>
              <a:rPr lang="pt-PT" sz="2200" dirty="0"/>
              <a:t> </a:t>
            </a:r>
            <a:r>
              <a:rPr lang="pt-PT" sz="2200" dirty="0" err="1"/>
              <a:t>based</a:t>
            </a:r>
            <a:r>
              <a:rPr lang="pt-PT" sz="2200" dirty="0"/>
              <a:t> </a:t>
            </a:r>
            <a:r>
              <a:rPr lang="pt-PT" sz="2200" dirty="0" err="1"/>
              <a:t>on</a:t>
            </a:r>
            <a:r>
              <a:rPr lang="pt-PT" sz="2200" dirty="0"/>
              <a:t>:</a:t>
            </a:r>
          </a:p>
          <a:p>
            <a:pPr lvl="3" algn="just"/>
            <a:r>
              <a:rPr lang="pt-PT" sz="2000" err="1"/>
              <a:t>Spaces</a:t>
            </a:r>
            <a:endParaRPr lang="pt-PT" sz="2000"/>
          </a:p>
          <a:p>
            <a:pPr lvl="3" algn="just"/>
            <a:r>
              <a:rPr lang="pt-PT" sz="2000" dirty="0"/>
              <a:t>"#" </a:t>
            </a:r>
            <a:r>
              <a:rPr lang="pt-PT" sz="2000" err="1"/>
              <a:t>character</a:t>
            </a:r>
            <a:endParaRPr lang="pt-PT" sz="2000"/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/>
              <a:t>Implement</a:t>
            </a:r>
            <a:r>
              <a:rPr lang="pt-PT" sz="2600" dirty="0"/>
              <a:t> a </a:t>
            </a:r>
            <a:r>
              <a:rPr lang="pt-PT" sz="2600" dirty="0" err="1"/>
              <a:t>function</a:t>
            </a:r>
            <a:r>
              <a:rPr lang="pt-PT" sz="2600" dirty="0"/>
              <a:t> </a:t>
            </a:r>
            <a:r>
              <a:rPr lang="pt-PT" sz="2600" dirty="0" err="1"/>
              <a:t>that</a:t>
            </a:r>
            <a:r>
              <a:rPr lang="pt-PT" sz="2600" dirty="0"/>
              <a:t> </a:t>
            </a:r>
            <a:r>
              <a:rPr lang="pt-PT" sz="2600" dirty="0" err="1"/>
              <a:t>tokenizes</a:t>
            </a:r>
            <a:r>
              <a:rPr lang="pt-PT" sz="2600" dirty="0"/>
              <a:t> </a:t>
            </a:r>
            <a:r>
              <a:rPr lang="pt-PT" sz="2600" dirty="0" err="1"/>
              <a:t>text</a:t>
            </a:r>
            <a:r>
              <a:rPr lang="pt-PT" sz="2600" dirty="0"/>
              <a:t> </a:t>
            </a:r>
            <a:r>
              <a:rPr lang="pt-PT" sz="2600" dirty="0" err="1"/>
              <a:t>based</a:t>
            </a:r>
            <a:r>
              <a:rPr lang="pt-PT" sz="2600" dirty="0"/>
              <a:t> </a:t>
            </a:r>
            <a:r>
              <a:rPr lang="pt-PT" sz="2600" dirty="0" err="1"/>
              <a:t>on</a:t>
            </a:r>
            <a:r>
              <a:rPr lang="pt-PT" sz="2600" dirty="0"/>
              <a:t> </a:t>
            </a:r>
            <a:r>
              <a:rPr lang="pt-PT" sz="2600" dirty="0" err="1"/>
              <a:t>punctuation</a:t>
            </a:r>
            <a:r>
              <a:rPr lang="pt-PT" sz="2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794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Stopword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Removal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Text</a:t>
            </a:r>
            <a:r>
              <a:rPr lang="pt-PT" sz="9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Preprocessing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2</a:t>
            </a:r>
            <a:endParaRPr lang="pt-PT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dirty="0" err="1">
                <a:ea typeface="+mn-lt"/>
                <a:cs typeface="+mn-lt"/>
              </a:rPr>
              <a:t>Function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words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that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have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little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meaning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apart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from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other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words</a:t>
            </a:r>
            <a:r>
              <a:rPr lang="pt-PT" sz="3000" dirty="0">
                <a:ea typeface="+mn-lt"/>
                <a:cs typeface="+mn-lt"/>
              </a:rPr>
              <a:t>: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/>
              <a:t>Articles</a:t>
            </a:r>
            <a:r>
              <a:rPr lang="pt-PT" sz="2600" dirty="0"/>
              <a:t>: </a:t>
            </a:r>
            <a:r>
              <a:rPr lang="pt-PT" sz="2600" dirty="0">
                <a:ea typeface="+mn-lt"/>
                <a:cs typeface="+mn-lt"/>
              </a:rPr>
              <a:t>"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," "a," "</a:t>
            </a:r>
            <a:r>
              <a:rPr lang="pt-PT" sz="2600" dirty="0" err="1">
                <a:ea typeface="+mn-lt"/>
                <a:cs typeface="+mn-lt"/>
              </a:rPr>
              <a:t>an</a:t>
            </a:r>
            <a:r>
              <a:rPr lang="pt-PT" sz="2600" dirty="0">
                <a:ea typeface="+mn-lt"/>
                <a:cs typeface="+mn-lt"/>
              </a:rPr>
              <a:t>";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/>
              <a:t>Demonstratives</a:t>
            </a:r>
            <a:r>
              <a:rPr lang="pt-PT" sz="2600" dirty="0"/>
              <a:t>: </a:t>
            </a:r>
            <a:r>
              <a:rPr lang="pt-PT" sz="2600" dirty="0">
                <a:ea typeface="+mn-lt"/>
                <a:cs typeface="+mn-lt"/>
              </a:rPr>
              <a:t>"</a:t>
            </a:r>
            <a:r>
              <a:rPr lang="pt-PT" sz="2600" dirty="0" err="1">
                <a:ea typeface="+mn-lt"/>
                <a:cs typeface="+mn-lt"/>
              </a:rPr>
              <a:t>this</a:t>
            </a:r>
            <a:r>
              <a:rPr lang="pt-PT" sz="2600" dirty="0">
                <a:ea typeface="+mn-lt"/>
                <a:cs typeface="+mn-lt"/>
              </a:rPr>
              <a:t>," "</a:t>
            </a:r>
            <a:r>
              <a:rPr lang="pt-PT" sz="2600" dirty="0" err="1">
                <a:ea typeface="+mn-lt"/>
                <a:cs typeface="+mn-lt"/>
              </a:rPr>
              <a:t>that</a:t>
            </a:r>
            <a:r>
              <a:rPr lang="pt-PT" sz="2600" dirty="0">
                <a:ea typeface="+mn-lt"/>
                <a:cs typeface="+mn-lt"/>
              </a:rPr>
              <a:t>," "</a:t>
            </a:r>
            <a:r>
              <a:rPr lang="pt-PT" sz="2600" dirty="0" err="1">
                <a:ea typeface="+mn-lt"/>
                <a:cs typeface="+mn-lt"/>
              </a:rPr>
              <a:t>these</a:t>
            </a:r>
            <a:r>
              <a:rPr lang="pt-PT" sz="2600" dirty="0">
                <a:ea typeface="+mn-lt"/>
                <a:cs typeface="+mn-lt"/>
              </a:rPr>
              <a:t>," "</a:t>
            </a:r>
            <a:r>
              <a:rPr lang="pt-PT" sz="2600" dirty="0" err="1">
                <a:ea typeface="+mn-lt"/>
                <a:cs typeface="+mn-lt"/>
              </a:rPr>
              <a:t>those</a:t>
            </a:r>
            <a:r>
              <a:rPr lang="pt-PT" sz="2600" dirty="0">
                <a:ea typeface="+mn-lt"/>
                <a:cs typeface="+mn-lt"/>
              </a:rPr>
              <a:t>";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/>
              <a:t>Propositions</a:t>
            </a:r>
            <a:r>
              <a:rPr lang="pt-PT" sz="2600" dirty="0"/>
              <a:t>: </a:t>
            </a:r>
            <a:r>
              <a:rPr lang="pt-PT" sz="2600" dirty="0">
                <a:ea typeface="+mn-lt"/>
                <a:cs typeface="+mn-lt"/>
              </a:rPr>
              <a:t>"in," "</a:t>
            </a:r>
            <a:r>
              <a:rPr lang="pt-PT" sz="2600" dirty="0" err="1">
                <a:ea typeface="+mn-lt"/>
                <a:cs typeface="+mn-lt"/>
              </a:rPr>
              <a:t>on</a:t>
            </a:r>
            <a:r>
              <a:rPr lang="pt-PT" sz="2600" dirty="0">
                <a:ea typeface="+mn-lt"/>
                <a:cs typeface="+mn-lt"/>
              </a:rPr>
              <a:t>," "</a:t>
            </a:r>
            <a:r>
              <a:rPr lang="pt-PT" sz="2600" dirty="0" err="1">
                <a:ea typeface="+mn-lt"/>
                <a:cs typeface="+mn-lt"/>
              </a:rPr>
              <a:t>at</a:t>
            </a:r>
            <a:r>
              <a:rPr lang="pt-PT" sz="2600" dirty="0">
                <a:ea typeface="+mn-lt"/>
                <a:cs typeface="+mn-lt"/>
              </a:rPr>
              <a:t>," "</a:t>
            </a:r>
            <a:r>
              <a:rPr lang="pt-PT" sz="2600" dirty="0" err="1">
                <a:ea typeface="+mn-lt"/>
                <a:cs typeface="+mn-lt"/>
              </a:rPr>
              <a:t>by</a:t>
            </a:r>
            <a:r>
              <a:rPr lang="pt-PT" sz="2600" dirty="0">
                <a:ea typeface="+mn-lt"/>
                <a:cs typeface="+mn-lt"/>
              </a:rPr>
              <a:t>";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/>
              <a:t>Conjunctions</a:t>
            </a:r>
            <a:r>
              <a:rPr lang="pt-PT" sz="2600" dirty="0"/>
              <a:t>: </a:t>
            </a:r>
            <a:r>
              <a:rPr lang="pt-PT" sz="2600" dirty="0">
                <a:ea typeface="+mn-lt"/>
                <a:cs typeface="+mn-lt"/>
              </a:rPr>
              <a:t>"</a:t>
            </a:r>
            <a:r>
              <a:rPr lang="pt-PT" sz="2600" dirty="0" err="1">
                <a:ea typeface="+mn-lt"/>
                <a:cs typeface="+mn-lt"/>
              </a:rPr>
              <a:t>and</a:t>
            </a:r>
            <a:r>
              <a:rPr lang="pt-PT" sz="2600" dirty="0">
                <a:ea typeface="+mn-lt"/>
                <a:cs typeface="+mn-lt"/>
              </a:rPr>
              <a:t>," "</a:t>
            </a:r>
            <a:r>
              <a:rPr lang="pt-PT" sz="2600" dirty="0" err="1">
                <a:ea typeface="+mn-lt"/>
                <a:cs typeface="+mn-lt"/>
              </a:rPr>
              <a:t>but</a:t>
            </a:r>
            <a:r>
              <a:rPr lang="pt-PT" sz="2600" dirty="0">
                <a:ea typeface="+mn-lt"/>
                <a:cs typeface="+mn-lt"/>
              </a:rPr>
              <a:t>," "</a:t>
            </a:r>
            <a:r>
              <a:rPr lang="pt-PT" sz="2600" dirty="0" err="1">
                <a:ea typeface="+mn-lt"/>
                <a:cs typeface="+mn-lt"/>
              </a:rPr>
              <a:t>or</a:t>
            </a:r>
            <a:r>
              <a:rPr lang="pt-PT" sz="2600" dirty="0">
                <a:ea typeface="+mn-lt"/>
                <a:cs typeface="+mn-lt"/>
              </a:rPr>
              <a:t>," "</a:t>
            </a:r>
            <a:r>
              <a:rPr lang="pt-PT" sz="2600" dirty="0" err="1">
                <a:ea typeface="+mn-lt"/>
                <a:cs typeface="+mn-lt"/>
              </a:rPr>
              <a:t>so</a:t>
            </a:r>
            <a:r>
              <a:rPr lang="pt-PT" sz="2600" dirty="0">
                <a:ea typeface="+mn-lt"/>
                <a:cs typeface="+mn-lt"/>
              </a:rPr>
              <a:t>";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/>
              <a:t>Pronouns</a:t>
            </a:r>
            <a:r>
              <a:rPr lang="pt-PT" sz="2600" dirty="0"/>
              <a:t>: </a:t>
            </a:r>
            <a:r>
              <a:rPr lang="pt-PT" sz="2600" dirty="0">
                <a:ea typeface="+mn-lt"/>
                <a:cs typeface="+mn-lt"/>
              </a:rPr>
              <a:t>"</a:t>
            </a:r>
            <a:r>
              <a:rPr lang="pt-PT" sz="2600" dirty="0" err="1">
                <a:ea typeface="+mn-lt"/>
                <a:cs typeface="+mn-lt"/>
              </a:rPr>
              <a:t>he</a:t>
            </a:r>
            <a:r>
              <a:rPr lang="pt-PT" sz="2600" dirty="0">
                <a:ea typeface="+mn-lt"/>
                <a:cs typeface="+mn-lt"/>
              </a:rPr>
              <a:t>," "</a:t>
            </a:r>
            <a:r>
              <a:rPr lang="pt-PT" sz="2600" dirty="0" err="1">
                <a:ea typeface="+mn-lt"/>
                <a:cs typeface="+mn-lt"/>
              </a:rPr>
              <a:t>she</a:t>
            </a:r>
            <a:r>
              <a:rPr lang="pt-PT" sz="2600" dirty="0">
                <a:ea typeface="+mn-lt"/>
                <a:cs typeface="+mn-lt"/>
              </a:rPr>
              <a:t>," "</a:t>
            </a:r>
            <a:r>
              <a:rPr lang="pt-PT" sz="2600" dirty="0" err="1">
                <a:ea typeface="+mn-lt"/>
                <a:cs typeface="+mn-lt"/>
              </a:rPr>
              <a:t>it</a:t>
            </a:r>
            <a:r>
              <a:rPr lang="pt-PT" sz="2600" dirty="0">
                <a:ea typeface="+mn-lt"/>
                <a:cs typeface="+mn-lt"/>
              </a:rPr>
              <a:t>," "</a:t>
            </a:r>
            <a:r>
              <a:rPr lang="pt-PT" sz="2600" dirty="0" err="1">
                <a:ea typeface="+mn-lt"/>
                <a:cs typeface="+mn-lt"/>
              </a:rPr>
              <a:t>they</a:t>
            </a:r>
            <a:r>
              <a:rPr lang="pt-PT" sz="2600" dirty="0">
                <a:ea typeface="+mn-lt"/>
                <a:cs typeface="+mn-lt"/>
              </a:rPr>
              <a:t>";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/>
              <a:t>Auxiliary</a:t>
            </a:r>
            <a:r>
              <a:rPr lang="pt-PT" sz="2600" dirty="0"/>
              <a:t> </a:t>
            </a:r>
            <a:r>
              <a:rPr lang="pt-PT" sz="2600" dirty="0" err="1"/>
              <a:t>verbs</a:t>
            </a:r>
            <a:r>
              <a:rPr lang="pt-PT" sz="2600" dirty="0"/>
              <a:t>: </a:t>
            </a:r>
            <a:r>
              <a:rPr lang="pt-PT" sz="2600" dirty="0">
                <a:ea typeface="+mn-lt"/>
                <a:cs typeface="+mn-lt"/>
              </a:rPr>
              <a:t>"</a:t>
            </a:r>
            <a:r>
              <a:rPr lang="pt-PT" sz="2600" dirty="0" err="1">
                <a:ea typeface="+mn-lt"/>
                <a:cs typeface="+mn-lt"/>
              </a:rPr>
              <a:t>is</a:t>
            </a:r>
            <a:r>
              <a:rPr lang="pt-PT" sz="2600" dirty="0">
                <a:ea typeface="+mn-lt"/>
                <a:cs typeface="+mn-lt"/>
              </a:rPr>
              <a:t>," "are," "</a:t>
            </a:r>
            <a:r>
              <a:rPr lang="pt-PT" sz="2600" dirty="0" err="1">
                <a:ea typeface="+mn-lt"/>
                <a:cs typeface="+mn-lt"/>
              </a:rPr>
              <a:t>was</a:t>
            </a:r>
            <a:r>
              <a:rPr lang="pt-PT" sz="2600" dirty="0">
                <a:ea typeface="+mn-lt"/>
                <a:cs typeface="+mn-lt"/>
              </a:rPr>
              <a:t>," "</a:t>
            </a:r>
            <a:r>
              <a:rPr lang="pt-PT" sz="2600" dirty="0" err="1">
                <a:ea typeface="+mn-lt"/>
                <a:cs typeface="+mn-lt"/>
              </a:rPr>
              <a:t>were</a:t>
            </a:r>
            <a:r>
              <a:rPr lang="pt-PT" sz="2600" dirty="0">
                <a:ea typeface="+mn-lt"/>
                <a:cs typeface="+mn-lt"/>
              </a:rPr>
              <a:t>".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/>
          </a:p>
          <a:p>
            <a:pPr algn="just"/>
            <a:r>
              <a:rPr lang="pt-PT" sz="3000" err="1"/>
              <a:t>These</a:t>
            </a:r>
            <a:r>
              <a:rPr lang="pt-PT" sz="3000" dirty="0"/>
              <a:t> are </a:t>
            </a:r>
            <a:r>
              <a:rPr lang="pt-PT" sz="3000" err="1"/>
              <a:t>considered</a:t>
            </a:r>
            <a:r>
              <a:rPr lang="pt-PT" sz="3000" dirty="0"/>
              <a:t> </a:t>
            </a:r>
            <a:r>
              <a:rPr lang="pt-PT" sz="3000" b="1" err="1"/>
              <a:t>stopwords</a:t>
            </a:r>
            <a:r>
              <a:rPr lang="pt-PT" sz="3000" dirty="0"/>
              <a:t> </a:t>
            </a:r>
            <a:r>
              <a:rPr lang="pt-PT" sz="3000" err="1"/>
              <a:t>and</a:t>
            </a:r>
            <a:r>
              <a:rPr lang="pt-PT" sz="3000" dirty="0"/>
              <a:t> are </a:t>
            </a:r>
            <a:r>
              <a:rPr lang="pt-PT" sz="3000" err="1"/>
              <a:t>generaly</a:t>
            </a:r>
            <a:r>
              <a:rPr lang="pt-PT" sz="3000" dirty="0"/>
              <a:t> </a:t>
            </a:r>
            <a:r>
              <a:rPr lang="pt-PT" sz="3000" err="1"/>
              <a:t>removed</a:t>
            </a:r>
            <a:r>
              <a:rPr lang="pt-PT" sz="3000" dirty="0"/>
              <a:t>.</a:t>
            </a:r>
          </a:p>
          <a:p>
            <a:pPr algn="just"/>
            <a:endParaRPr lang="pt-PT" sz="3000" dirty="0"/>
          </a:p>
          <a:p>
            <a:pPr algn="just"/>
            <a:r>
              <a:rPr lang="pt-PT" sz="3000" dirty="0"/>
              <a:t>In general, </a:t>
            </a:r>
            <a:r>
              <a:rPr lang="pt-PT" sz="3000" dirty="0" err="1"/>
              <a:t>these</a:t>
            </a:r>
            <a:r>
              <a:rPr lang="pt-PT" sz="3000" dirty="0"/>
              <a:t> </a:t>
            </a:r>
            <a:r>
              <a:rPr lang="pt-PT" sz="3000" dirty="0" err="1"/>
              <a:t>constitute</a:t>
            </a:r>
            <a:r>
              <a:rPr lang="pt-PT" sz="3000" dirty="0"/>
              <a:t> </a:t>
            </a:r>
            <a:r>
              <a:rPr lang="pt-PT" sz="3000" dirty="0" err="1"/>
              <a:t>the</a:t>
            </a:r>
            <a:r>
              <a:rPr lang="pt-PT" sz="3000" dirty="0"/>
              <a:t> </a:t>
            </a:r>
            <a:r>
              <a:rPr lang="pt-PT" sz="3000" dirty="0" err="1"/>
              <a:t>most</a:t>
            </a:r>
            <a:r>
              <a:rPr lang="pt-PT" sz="3000" dirty="0"/>
              <a:t> </a:t>
            </a:r>
            <a:r>
              <a:rPr lang="pt-PT" sz="3000" dirty="0" err="1"/>
              <a:t>common</a:t>
            </a:r>
            <a:r>
              <a:rPr lang="pt-PT" sz="3000" dirty="0"/>
              <a:t> </a:t>
            </a:r>
            <a:r>
              <a:rPr lang="pt-PT" sz="3000" dirty="0" err="1"/>
              <a:t>words</a:t>
            </a:r>
            <a:r>
              <a:rPr lang="pt-PT" sz="3000" dirty="0"/>
              <a:t> </a:t>
            </a:r>
            <a:r>
              <a:rPr lang="pt-PT" sz="3000" dirty="0" err="1"/>
              <a:t>on</a:t>
            </a:r>
            <a:r>
              <a:rPr lang="pt-PT" sz="3000" dirty="0"/>
              <a:t> </a:t>
            </a:r>
            <a:r>
              <a:rPr lang="pt-PT" sz="3000" dirty="0" err="1"/>
              <a:t>documents</a:t>
            </a:r>
            <a:r>
              <a:rPr lang="pt-PT" sz="3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8869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Text</a:t>
            </a:r>
            <a:r>
              <a:rPr lang="pt-PT" sz="9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Preprocessing</a:t>
            </a:r>
            <a:endParaRPr lang="pt-PT" sz="900" err="1">
              <a:solidFill>
                <a:srgbClr val="FFFFFF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2 -</a:t>
            </a:r>
            <a:endParaRPr lang="pt-PT"/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95E7794B-4B64-D170-E57E-04D209D3C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158653"/>
              </p:ext>
            </p:extLst>
          </p:nvPr>
        </p:nvGraphicFramePr>
        <p:xfrm>
          <a:off x="1012658" y="2406315"/>
          <a:ext cx="10166683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6683">
                  <a:extLst>
                    <a:ext uri="{9D8B030D-6E8A-4147-A177-3AD203B41FA5}">
                      <a16:colId xmlns:a16="http://schemas.microsoft.com/office/drawing/2014/main" val="2337494380"/>
                    </a:ext>
                  </a:extLst>
                </a:gridCol>
              </a:tblGrid>
              <a:tr h="398770">
                <a:tc>
                  <a:txBody>
                    <a:bodyPr/>
                    <a:lstStyle/>
                    <a:p>
                      <a:r>
                        <a:rPr lang="pt-PT" sz="3200"/>
                        <a:t>Question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39482"/>
                  </a:ext>
                </a:extLst>
              </a:tr>
              <a:tr h="39877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3200" b="1" i="0" u="none" strike="noStrike" noProof="0" err="1">
                          <a:latin typeface="Aptos"/>
                        </a:rPr>
                        <a:t>What</a:t>
                      </a:r>
                      <a:r>
                        <a:rPr lang="pt-PT" sz="3200" b="1" i="0" u="none" strike="noStrike" noProof="0">
                          <a:latin typeface="Aptos"/>
                        </a:rPr>
                        <a:t> are </a:t>
                      </a:r>
                      <a:r>
                        <a:rPr lang="pt-PT" sz="3200" b="1" i="0" u="none" strike="noStrike" noProof="0" err="1">
                          <a:latin typeface="Aptos"/>
                        </a:rPr>
                        <a:t>the</a:t>
                      </a:r>
                      <a:r>
                        <a:rPr lang="pt-PT" sz="3200" b="1" i="0" u="none" strike="noStrike" noProof="0">
                          <a:latin typeface="Aptos"/>
                        </a:rPr>
                        <a:t> </a:t>
                      </a:r>
                      <a:r>
                        <a:rPr lang="pt-PT" sz="3200" b="1" i="0" u="none" strike="noStrike" noProof="0" err="1">
                          <a:latin typeface="Aptos"/>
                        </a:rPr>
                        <a:t>challenges</a:t>
                      </a:r>
                      <a:r>
                        <a:rPr lang="pt-PT" sz="3200" b="1" i="0" u="none" strike="noStrike" noProof="0">
                          <a:latin typeface="Aptos"/>
                        </a:rPr>
                        <a:t> in </a:t>
                      </a:r>
                      <a:r>
                        <a:rPr lang="pt-PT" sz="3200" b="1" i="0" u="none" strike="noStrike" noProof="0" err="1">
                          <a:latin typeface="Aptos"/>
                        </a:rPr>
                        <a:t>processing</a:t>
                      </a:r>
                      <a:r>
                        <a:rPr lang="pt-PT" sz="3200" b="1" i="0" u="none" strike="noStrike" noProof="0">
                          <a:latin typeface="Aptos"/>
                        </a:rPr>
                        <a:t> </a:t>
                      </a:r>
                      <a:r>
                        <a:rPr lang="pt-PT" sz="3200" b="1" i="0" u="none" strike="noStrike" noProof="0" err="1">
                          <a:latin typeface="Aptos"/>
                        </a:rPr>
                        <a:t>and</a:t>
                      </a:r>
                      <a:r>
                        <a:rPr lang="pt-PT" sz="3200" b="1" i="0" u="none" strike="noStrike" noProof="0">
                          <a:latin typeface="Aptos"/>
                        </a:rPr>
                        <a:t> </a:t>
                      </a:r>
                      <a:r>
                        <a:rPr lang="pt-PT" sz="3200" b="1" i="0" u="none" strike="noStrike" noProof="0" err="1">
                          <a:latin typeface="Aptos"/>
                        </a:rPr>
                        <a:t>analyzing</a:t>
                      </a:r>
                      <a:r>
                        <a:rPr lang="pt-PT" sz="3200" b="1" i="0" u="none" strike="noStrike" noProof="0">
                          <a:latin typeface="Aptos"/>
                        </a:rPr>
                        <a:t> natural </a:t>
                      </a:r>
                      <a:r>
                        <a:rPr lang="pt-PT" sz="3200" b="1" i="0" u="none" strike="noStrike" noProof="0" err="1">
                          <a:latin typeface="Aptos"/>
                        </a:rPr>
                        <a:t>language</a:t>
                      </a:r>
                      <a:r>
                        <a:rPr lang="pt-PT" sz="3200" b="1" i="0" u="none" strike="noStrike" noProof="0">
                          <a:latin typeface="Aptos"/>
                        </a:rPr>
                        <a:t> </a:t>
                      </a:r>
                      <a:r>
                        <a:rPr lang="pt-PT" sz="3200" b="1" i="0" u="none" strike="noStrike" noProof="0" err="1">
                          <a:latin typeface="Aptos"/>
                        </a:rPr>
                        <a:t>text</a:t>
                      </a:r>
                      <a:r>
                        <a:rPr lang="pt-PT" sz="3200" b="1" i="0" u="none" strike="noStrike" noProof="0">
                          <a:latin typeface="Aptos"/>
                        </a:rPr>
                        <a:t>?</a:t>
                      </a:r>
                      <a:endParaRPr lang="pt-PT" sz="32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79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9179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Stopword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Removal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Text</a:t>
            </a:r>
            <a:r>
              <a:rPr lang="pt-PT" sz="9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Preprocessing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2</a:t>
            </a:r>
            <a:endParaRPr lang="pt-PT"/>
          </a:p>
        </p:txBody>
      </p:sp>
      <p:pic>
        <p:nvPicPr>
          <p:cNvPr id="3" name="Imagem 2" descr="Uma imagem com texto&#10;&#10;Descrição gerada automaticamente">
            <a:extLst>
              <a:ext uri="{FF2B5EF4-FFF2-40B4-BE49-F238E27FC236}">
                <a16:creationId xmlns:a16="http://schemas.microsoft.com/office/drawing/2014/main" id="{01A51F99-A3A3-0DB2-781B-C5267A118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22" y="1321469"/>
            <a:ext cx="5922313" cy="4525878"/>
          </a:xfrm>
          <a:prstGeom prst="rect">
            <a:avLst/>
          </a:prstGeom>
        </p:spPr>
      </p:pic>
      <p:pic>
        <p:nvPicPr>
          <p:cNvPr id="8" name="Imagem 7" descr="What Are Stop Words?">
            <a:extLst>
              <a:ext uri="{FF2B5EF4-FFF2-40B4-BE49-F238E27FC236}">
                <a16:creationId xmlns:a16="http://schemas.microsoft.com/office/drawing/2014/main" id="{350F987C-EBDF-FDF2-3012-393F0E01B0D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-219" b="8100"/>
          <a:stretch/>
        </p:blipFill>
        <p:spPr>
          <a:xfrm>
            <a:off x="6860006" y="1783081"/>
            <a:ext cx="4588053" cy="329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784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Exercise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Stopword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Removal</a:t>
            </a:r>
            <a:endParaRPr lang="pt-PT" sz="36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Text</a:t>
            </a:r>
            <a:r>
              <a:rPr lang="pt-PT" sz="9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Preprocessing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2</a:t>
            </a:r>
            <a:endParaRPr lang="pt-PT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dirty="0" err="1"/>
              <a:t>Stopword</a:t>
            </a:r>
            <a:r>
              <a:rPr lang="pt-PT" sz="3000" dirty="0"/>
              <a:t> </a:t>
            </a:r>
            <a:r>
              <a:rPr lang="pt-PT" sz="3000" dirty="0" err="1"/>
              <a:t>Removal</a:t>
            </a:r>
            <a:r>
              <a:rPr lang="pt-PT" sz="3000" dirty="0"/>
              <a:t> </a:t>
            </a:r>
            <a:r>
              <a:rPr lang="pt-PT" sz="3000" dirty="0" err="1"/>
              <a:t>with</a:t>
            </a:r>
            <a:r>
              <a:rPr lang="pt-PT" sz="3000" dirty="0"/>
              <a:t> </a:t>
            </a:r>
            <a:r>
              <a:rPr lang="pt-PT" sz="3000" dirty="0" err="1"/>
              <a:t>Python</a:t>
            </a:r>
            <a:r>
              <a:rPr lang="pt-PT" sz="3000" dirty="0"/>
              <a:t>:</a:t>
            </a:r>
            <a:endParaRPr lang="en-US" sz="3000" dirty="0"/>
          </a:p>
          <a:p>
            <a:pPr lvl="1" algn="just">
              <a:buFont typeface="Courier New,monospace" panose="020B0604020202020204" pitchFamily="34" charset="0"/>
              <a:buChar char="o"/>
            </a:pPr>
            <a:r>
              <a:rPr lang="pt-PT" sz="2600" dirty="0" err="1"/>
              <a:t>Follow</a:t>
            </a:r>
            <a:r>
              <a:rPr lang="pt-PT" sz="2600" dirty="0"/>
              <a:t> </a:t>
            </a:r>
            <a:r>
              <a:rPr lang="pt-PT" sz="2600" dirty="0" err="1"/>
              <a:t>the</a:t>
            </a:r>
            <a:r>
              <a:rPr lang="pt-PT" sz="2600" dirty="0"/>
              <a:t> </a:t>
            </a:r>
            <a:r>
              <a:rPr lang="pt-PT" sz="2600" dirty="0" err="1"/>
              <a:t>instruction</a:t>
            </a:r>
            <a:r>
              <a:rPr lang="pt-PT" sz="2600" dirty="0"/>
              <a:t> os </a:t>
            </a:r>
            <a:r>
              <a:rPr lang="pt-PT" sz="2600" dirty="0" err="1"/>
              <a:t>the</a:t>
            </a:r>
            <a:r>
              <a:rPr lang="pt-PT" sz="2600" dirty="0"/>
              <a:t> script </a:t>
            </a:r>
            <a:r>
              <a:rPr lang="pt-PT" sz="2600" i="1" dirty="0"/>
              <a:t>stopword_removal.py</a:t>
            </a:r>
            <a:r>
              <a:rPr lang="pt-PT" sz="2600" dirty="0"/>
              <a:t> </a:t>
            </a:r>
            <a:endParaRPr lang="en-US" sz="2600" dirty="0"/>
          </a:p>
          <a:p>
            <a:pPr lvl="1" algn="just">
              <a:buFont typeface="Courier New,monospace" panose="020B0604020202020204" pitchFamily="34" charset="0"/>
              <a:buChar char="o"/>
            </a:pPr>
            <a:r>
              <a:rPr lang="pt-PT" sz="2600" dirty="0" err="1"/>
              <a:t>Implement</a:t>
            </a:r>
            <a:r>
              <a:rPr lang="pt-PT" sz="2600" dirty="0"/>
              <a:t> a </a:t>
            </a:r>
            <a:r>
              <a:rPr lang="pt-PT" sz="2600" dirty="0" err="1"/>
              <a:t>function</a:t>
            </a:r>
            <a:r>
              <a:rPr lang="pt-PT" sz="2600" dirty="0"/>
              <a:t> </a:t>
            </a:r>
            <a:r>
              <a:rPr lang="pt-PT" sz="2600" dirty="0" err="1"/>
              <a:t>that</a:t>
            </a:r>
            <a:r>
              <a:rPr lang="pt-PT" sz="2600" dirty="0"/>
              <a:t> </a:t>
            </a:r>
            <a:r>
              <a:rPr lang="pt-PT" sz="2600" dirty="0">
                <a:ea typeface="+mn-lt"/>
                <a:cs typeface="+mn-lt"/>
              </a:rPr>
              <a:t>removes </a:t>
            </a:r>
            <a:r>
              <a:rPr lang="pt-PT" sz="2600" dirty="0" err="1">
                <a:ea typeface="+mn-lt"/>
                <a:cs typeface="+mn-lt"/>
              </a:rPr>
              <a:t>stopwords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from</a:t>
            </a:r>
            <a:r>
              <a:rPr lang="pt-PT" sz="2600" dirty="0">
                <a:ea typeface="+mn-lt"/>
                <a:cs typeface="+mn-lt"/>
              </a:rPr>
              <a:t> a </a:t>
            </a:r>
            <a:r>
              <a:rPr lang="pt-PT" sz="2600" dirty="0" err="1">
                <a:ea typeface="+mn-lt"/>
                <a:cs typeface="+mn-lt"/>
              </a:rPr>
              <a:t>sequence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of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tokens</a:t>
            </a:r>
            <a:r>
              <a:rPr lang="pt-PT" sz="2600" dirty="0">
                <a:ea typeface="+mn-lt"/>
                <a:cs typeface="+mn-lt"/>
              </a:rPr>
              <a:t>, </a:t>
            </a:r>
            <a:r>
              <a:rPr lang="pt-PT" sz="2600" dirty="0" err="1">
                <a:ea typeface="+mn-lt"/>
                <a:cs typeface="+mn-lt"/>
              </a:rPr>
              <a:t>given</a:t>
            </a:r>
            <a:r>
              <a:rPr lang="pt-PT" sz="2600" dirty="0">
                <a:ea typeface="+mn-lt"/>
                <a:cs typeface="+mn-lt"/>
              </a:rPr>
              <a:t> a set </a:t>
            </a:r>
            <a:r>
              <a:rPr lang="pt-PT" sz="2600" dirty="0" err="1">
                <a:ea typeface="+mn-lt"/>
                <a:cs typeface="+mn-lt"/>
              </a:rPr>
              <a:t>of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stopwords</a:t>
            </a:r>
            <a:r>
              <a:rPr lang="pt-PT" sz="2600" dirty="0">
                <a:ea typeface="+mn-lt"/>
                <a:cs typeface="+mn-lt"/>
              </a:rPr>
              <a:t>.</a:t>
            </a:r>
          </a:p>
          <a:p>
            <a:pPr algn="just"/>
            <a:endParaRPr lang="pt-PT" sz="3000" dirty="0"/>
          </a:p>
        </p:txBody>
      </p:sp>
    </p:spTree>
    <p:extLst>
      <p:ext uri="{BB962C8B-B14F-4D97-AF65-F5344CB8AC3E}">
        <p14:creationId xmlns:p14="http://schemas.microsoft.com/office/powerpoint/2010/main" val="3569146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Stemming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Text</a:t>
            </a:r>
            <a:r>
              <a:rPr lang="pt-PT" sz="9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Preprocessing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2</a:t>
            </a:r>
            <a:endParaRPr lang="pt-PT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dirty="0" err="1">
                <a:ea typeface="+mn-lt"/>
                <a:cs typeface="+mn-lt"/>
              </a:rPr>
              <a:t>Process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reducing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words</a:t>
            </a:r>
            <a:r>
              <a:rPr lang="pt-PT" sz="3000" b="1" dirty="0">
                <a:ea typeface="+mn-lt"/>
                <a:cs typeface="+mn-lt"/>
              </a:rPr>
              <a:t> to </a:t>
            </a:r>
            <a:r>
              <a:rPr lang="pt-PT" sz="3000" b="1" dirty="0" err="1">
                <a:ea typeface="+mn-lt"/>
                <a:cs typeface="+mn-lt"/>
              </a:rPr>
              <a:t>their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root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or</a:t>
            </a:r>
            <a:r>
              <a:rPr lang="pt-PT" sz="3000" dirty="0">
                <a:ea typeface="+mn-lt"/>
                <a:cs typeface="+mn-lt"/>
              </a:rPr>
              <a:t> base </a:t>
            </a:r>
            <a:r>
              <a:rPr lang="pt-PT" sz="3000" dirty="0" err="1">
                <a:ea typeface="+mn-lt"/>
                <a:cs typeface="+mn-lt"/>
              </a:rPr>
              <a:t>form</a:t>
            </a:r>
            <a:r>
              <a:rPr lang="pt-PT" sz="3000" dirty="0">
                <a:ea typeface="+mn-lt"/>
                <a:cs typeface="+mn-lt"/>
              </a:rPr>
              <a:t>.</a:t>
            </a:r>
            <a:endParaRPr lang="en-US" sz="3000" dirty="0" err="1">
              <a:ea typeface="+mn-lt"/>
              <a:cs typeface="+mn-lt"/>
            </a:endParaRPr>
          </a:p>
          <a:p>
            <a:pPr lvl="1" algn="just">
              <a:buFont typeface="Courier New,monospace" panose="020B0604020202020204" pitchFamily="34" charset="0"/>
              <a:buChar char="o"/>
            </a:pPr>
            <a:r>
              <a:rPr lang="en-US" sz="2600" b="1" dirty="0"/>
              <a:t>Inflectional forms</a:t>
            </a:r>
            <a:r>
              <a:rPr lang="en-US" sz="2600" dirty="0"/>
              <a:t>: </a:t>
            </a:r>
            <a:r>
              <a:rPr lang="en-US" sz="2600" dirty="0">
                <a:ea typeface="+mn-lt"/>
                <a:cs typeface="+mn-lt"/>
              </a:rPr>
              <a:t>Variations of a word that indicate grammatical changes such as tense, number, or case.</a:t>
            </a:r>
            <a:endParaRPr lang="pt-PT" sz="2600" dirty="0"/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en-US" sz="2200" dirty="0">
                <a:ea typeface="+mn-lt"/>
                <a:cs typeface="+mn-lt"/>
              </a:rPr>
              <a:t>"run," "runs," "running" (all forms of the verb "run")</a:t>
            </a:r>
            <a:endParaRPr lang="en-US" sz="2200" dirty="0"/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en-US" sz="2200" dirty="0">
                <a:ea typeface="+mn-lt"/>
                <a:cs typeface="+mn-lt"/>
              </a:rPr>
              <a:t>"cat," "cats" (singular and plural forms)</a:t>
            </a:r>
            <a:endParaRPr lang="en-US" sz="2200" dirty="0"/>
          </a:p>
          <a:p>
            <a:pPr lvl="2" algn="just">
              <a:buFont typeface="Wingdings" panose="020B0604020202020204" pitchFamily="34" charset="0"/>
              <a:buChar char="§"/>
            </a:pPr>
            <a:endParaRPr lang="en-US" sz="2200" dirty="0"/>
          </a:p>
          <a:p>
            <a:pPr lvl="1" algn="just">
              <a:buFont typeface="Courier New,monospace" panose="020B0604020202020204" pitchFamily="34" charset="0"/>
              <a:buChar char="o"/>
            </a:pPr>
            <a:r>
              <a:rPr lang="en-US" sz="2600" b="1" dirty="0"/>
              <a:t>Derivational forms</a:t>
            </a:r>
            <a:r>
              <a:rPr lang="en-US" sz="2600" dirty="0"/>
              <a:t>: </a:t>
            </a:r>
            <a:r>
              <a:rPr lang="en-US" sz="2600" dirty="0">
                <a:ea typeface="+mn-lt"/>
                <a:cs typeface="+mn-lt"/>
              </a:rPr>
              <a:t>Variations that change the meaning or part of speech of a word, often by adding prefixes or suffixes.</a:t>
            </a:r>
            <a:endParaRPr lang="en-US" sz="2600" dirty="0"/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en-US" sz="2200" dirty="0">
                <a:ea typeface="+mn-lt"/>
                <a:cs typeface="+mn-lt"/>
              </a:rPr>
              <a:t>"happy," "happiness" (noun derived from the adjective "happy")</a:t>
            </a:r>
            <a:endParaRPr lang="en-US" sz="2200" dirty="0"/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en-US" sz="2200" dirty="0">
                <a:ea typeface="+mn-lt"/>
                <a:cs typeface="+mn-lt"/>
              </a:rPr>
              <a:t>"connect," "connection" (noun derived from the verb "connect")</a:t>
            </a:r>
            <a:endParaRPr lang="en-US" sz="2200" dirty="0"/>
          </a:p>
          <a:p>
            <a:pPr lvl="2" algn="just">
              <a:buFont typeface="Wingdings" panose="020B0604020202020204" pitchFamily="34" charset="0"/>
              <a:buChar char="§"/>
            </a:pPr>
            <a:endParaRPr lang="en-US" sz="2200" dirty="0"/>
          </a:p>
          <a:p>
            <a:pPr algn="just"/>
            <a:r>
              <a:rPr lang="en-US" sz="3000" dirty="0"/>
              <a:t>In most cases, these have the same or very similar meanings.</a:t>
            </a:r>
          </a:p>
          <a:p>
            <a:pPr algn="just"/>
            <a:endParaRPr lang="pt-PT" sz="3000" dirty="0"/>
          </a:p>
        </p:txBody>
      </p:sp>
    </p:spTree>
    <p:extLst>
      <p:ext uri="{BB962C8B-B14F-4D97-AF65-F5344CB8AC3E}">
        <p14:creationId xmlns:p14="http://schemas.microsoft.com/office/powerpoint/2010/main" val="3162457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Stemming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Text</a:t>
            </a:r>
            <a:r>
              <a:rPr lang="pt-PT" sz="9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Preprocessing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2</a:t>
            </a:r>
            <a:endParaRPr lang="pt-PT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dirty="0"/>
              <a:t>Basic </a:t>
            </a:r>
            <a:r>
              <a:rPr lang="pt-PT" sz="3000" dirty="0" err="1"/>
              <a:t>types</a:t>
            </a:r>
            <a:r>
              <a:rPr lang="pt-PT" sz="3000" dirty="0"/>
              <a:t> </a:t>
            </a:r>
            <a:r>
              <a:rPr lang="pt-PT" sz="3000" dirty="0" err="1"/>
              <a:t>of</a:t>
            </a:r>
            <a:r>
              <a:rPr lang="pt-PT" sz="3000" dirty="0"/>
              <a:t> </a:t>
            </a:r>
            <a:r>
              <a:rPr lang="pt-PT" sz="3000" dirty="0" err="1"/>
              <a:t>stemmers</a:t>
            </a:r>
            <a:r>
              <a:rPr lang="pt-PT" sz="3000" dirty="0"/>
              <a:t>:</a:t>
            </a:r>
          </a:p>
          <a:p>
            <a:pPr algn="just"/>
            <a:endParaRPr lang="pt-PT" sz="3000" dirty="0"/>
          </a:p>
          <a:p>
            <a:pPr lvl="1" algn="just">
              <a:buFont typeface="Courier New,monospace" panose="020B0604020202020204" pitchFamily="34" charset="0"/>
              <a:buChar char="o"/>
            </a:pPr>
            <a:r>
              <a:rPr lang="pt-PT" sz="2600" dirty="0" err="1"/>
              <a:t>Algorithmic</a:t>
            </a:r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pt-PT" sz="2600" dirty="0"/>
          </a:p>
          <a:p>
            <a:pPr lvl="1" algn="just">
              <a:buFont typeface="Courier New,monospace" panose="020B0604020202020204" pitchFamily="34" charset="0"/>
              <a:buChar char="o"/>
            </a:pPr>
            <a:r>
              <a:rPr lang="pt-PT" sz="2600" dirty="0" err="1"/>
              <a:t>Dictionary-based</a:t>
            </a:r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pt-PT" sz="2600" dirty="0"/>
          </a:p>
          <a:p>
            <a:pPr lvl="1" algn="just">
              <a:buFont typeface="Courier New,monospace" panose="020B0604020202020204" pitchFamily="34" charset="0"/>
              <a:buChar char="o"/>
            </a:pPr>
            <a:r>
              <a:rPr lang="pt-PT" sz="2600" dirty="0" err="1"/>
              <a:t>Hybrid</a:t>
            </a:r>
            <a:r>
              <a:rPr lang="pt-PT" sz="2600" dirty="0"/>
              <a:t> </a:t>
            </a:r>
            <a:r>
              <a:rPr lang="pt-PT" sz="2600" dirty="0" err="1"/>
              <a:t>algorithmic-dictionary</a:t>
            </a:r>
          </a:p>
          <a:p>
            <a:pPr algn="just"/>
            <a:endParaRPr lang="pt-PT" sz="3000" dirty="0"/>
          </a:p>
        </p:txBody>
      </p:sp>
    </p:spTree>
    <p:extLst>
      <p:ext uri="{BB962C8B-B14F-4D97-AF65-F5344CB8AC3E}">
        <p14:creationId xmlns:p14="http://schemas.microsoft.com/office/powerpoint/2010/main" val="4068821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Suffix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-s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Stemmer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Text</a:t>
            </a:r>
            <a:r>
              <a:rPr lang="pt-PT" sz="9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Preprocessing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2</a:t>
            </a:r>
            <a:endParaRPr lang="pt-PT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dirty="0">
                <a:ea typeface="+mn-lt"/>
                <a:cs typeface="+mn-lt"/>
              </a:rPr>
              <a:t>Assumes </a:t>
            </a:r>
            <a:r>
              <a:rPr lang="pt-PT" sz="3000" dirty="0" err="1">
                <a:ea typeface="+mn-lt"/>
                <a:cs typeface="+mn-lt"/>
              </a:rPr>
              <a:t>that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any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word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ending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with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an</a:t>
            </a:r>
            <a:r>
              <a:rPr lang="pt-PT" sz="3000" dirty="0">
                <a:ea typeface="+mn-lt"/>
                <a:cs typeface="+mn-lt"/>
              </a:rPr>
              <a:t> ‘s’ </a:t>
            </a:r>
            <a:r>
              <a:rPr lang="pt-PT" sz="3000" dirty="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plural</a:t>
            </a:r>
            <a:endParaRPr lang="pt-PT" sz="3000" dirty="0" err="1"/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/>
              <a:t>dogs</a:t>
            </a:r>
            <a:r>
              <a:rPr lang="pt-PT" sz="2600" dirty="0"/>
              <a:t> →</a:t>
            </a:r>
            <a:r>
              <a:rPr lang="pt-PT" sz="2200" dirty="0"/>
              <a:t> </a:t>
            </a:r>
            <a:r>
              <a:rPr lang="pt-PT" sz="2600" dirty="0" err="1"/>
              <a:t>dog</a:t>
            </a:r>
            <a:r>
              <a:rPr lang="pt-PT" sz="2600" dirty="0"/>
              <a:t>;  </a:t>
            </a:r>
            <a:r>
              <a:rPr lang="pt-PT" sz="2600" dirty="0" err="1"/>
              <a:t>cars</a:t>
            </a:r>
            <a:r>
              <a:rPr lang="pt-PT" sz="2600" dirty="0"/>
              <a:t> → </a:t>
            </a:r>
            <a:r>
              <a:rPr lang="pt-PT" sz="2600" dirty="0" err="1"/>
              <a:t>car</a:t>
            </a:r>
          </a:p>
          <a:p>
            <a:pPr algn="just"/>
            <a:endParaRPr lang="pt-PT" sz="3000" dirty="0"/>
          </a:p>
          <a:p>
            <a:pPr algn="just"/>
            <a:r>
              <a:rPr lang="pt-PT" sz="3000" dirty="0" err="1">
                <a:ea typeface="+mn-lt"/>
                <a:cs typeface="+mn-lt"/>
              </a:rPr>
              <a:t>Cannot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detect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many</a:t>
            </a:r>
            <a:r>
              <a:rPr lang="pt-PT" sz="3000" dirty="0">
                <a:ea typeface="+mn-lt"/>
                <a:cs typeface="+mn-lt"/>
              </a:rPr>
              <a:t> plural </a:t>
            </a:r>
            <a:r>
              <a:rPr lang="pt-PT" sz="3000" dirty="0" err="1">
                <a:ea typeface="+mn-lt"/>
                <a:cs typeface="+mn-lt"/>
              </a:rPr>
              <a:t>relationships</a:t>
            </a:r>
            <a:r>
              <a:rPr lang="pt-PT" sz="3000" dirty="0">
                <a:ea typeface="+mn-lt"/>
                <a:cs typeface="+mn-lt"/>
              </a:rPr>
              <a:t> (</a:t>
            </a:r>
            <a:r>
              <a:rPr lang="pt-PT" sz="3000" b="1" dirty="0">
                <a:ea typeface="+mn-lt"/>
                <a:cs typeface="+mn-lt"/>
              </a:rPr>
              <a:t>false negatives</a:t>
            </a:r>
            <a:r>
              <a:rPr lang="pt-PT" sz="3000" dirty="0">
                <a:ea typeface="+mn-lt"/>
                <a:cs typeface="+mn-lt"/>
              </a:rPr>
              <a:t>)</a:t>
            </a:r>
            <a:endParaRPr lang="pt-PT" sz="3000" dirty="0"/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/>
              <a:t>centuries</a:t>
            </a:r>
            <a:r>
              <a:rPr lang="pt-PT" sz="2600" dirty="0"/>
              <a:t> → </a:t>
            </a:r>
            <a:r>
              <a:rPr lang="pt-PT" sz="2600" dirty="0" err="1"/>
              <a:t>century</a:t>
            </a:r>
            <a:endParaRPr lang="pt-PT" sz="2600" dirty="0"/>
          </a:p>
          <a:p>
            <a:pPr algn="just"/>
            <a:endParaRPr lang="pt-PT" sz="3000" dirty="0"/>
          </a:p>
          <a:p>
            <a:pPr algn="just"/>
            <a:r>
              <a:rPr lang="pt-PT" sz="3000" dirty="0">
                <a:ea typeface="+mn-lt"/>
                <a:cs typeface="+mn-lt"/>
              </a:rPr>
              <a:t>In </a:t>
            </a:r>
            <a:r>
              <a:rPr lang="pt-PT" sz="3000" dirty="0" err="1">
                <a:ea typeface="+mn-lt"/>
                <a:cs typeface="+mn-lt"/>
              </a:rPr>
              <a:t>rare</a:t>
            </a:r>
            <a:r>
              <a:rPr lang="pt-PT" sz="3000" dirty="0">
                <a:ea typeface="+mn-lt"/>
                <a:cs typeface="+mn-lt"/>
              </a:rPr>
              <a:t> cases </a:t>
            </a:r>
            <a:r>
              <a:rPr lang="pt-PT" sz="3000" dirty="0" err="1">
                <a:ea typeface="+mn-lt"/>
                <a:cs typeface="+mn-lt"/>
              </a:rPr>
              <a:t>it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detects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dirty="0" err="1">
                <a:ea typeface="+mn-lt"/>
                <a:cs typeface="+mn-lt"/>
              </a:rPr>
              <a:t>relationship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where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it</a:t>
            </a:r>
            <a:r>
              <a:rPr lang="pt-PT" sz="3000" dirty="0">
                <a:ea typeface="+mn-lt"/>
                <a:cs typeface="+mn-lt"/>
              </a:rPr>
              <a:t> does </a:t>
            </a:r>
            <a:r>
              <a:rPr lang="pt-PT" sz="3000" dirty="0" err="1">
                <a:ea typeface="+mn-lt"/>
                <a:cs typeface="+mn-lt"/>
              </a:rPr>
              <a:t>not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exist</a:t>
            </a:r>
            <a:r>
              <a:rPr lang="pt-PT" sz="3000" dirty="0">
                <a:ea typeface="+mn-lt"/>
                <a:cs typeface="+mn-lt"/>
              </a:rPr>
              <a:t> (</a:t>
            </a:r>
            <a:r>
              <a:rPr lang="pt-PT" sz="3000" b="1" dirty="0">
                <a:ea typeface="+mn-lt"/>
                <a:cs typeface="+mn-lt"/>
              </a:rPr>
              <a:t>false positives</a:t>
            </a:r>
            <a:r>
              <a:rPr lang="pt-PT" sz="3000" dirty="0">
                <a:ea typeface="+mn-lt"/>
                <a:cs typeface="+mn-lt"/>
              </a:rPr>
              <a:t>)</a:t>
            </a:r>
            <a:endParaRPr lang="pt-PT" sz="3000" dirty="0"/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/>
              <a:t>bus → bu</a:t>
            </a:r>
          </a:p>
          <a:p>
            <a:pPr algn="just"/>
            <a:endParaRPr lang="pt-PT" sz="3000" dirty="0"/>
          </a:p>
        </p:txBody>
      </p:sp>
    </p:spTree>
    <p:extLst>
      <p:ext uri="{BB962C8B-B14F-4D97-AF65-F5344CB8AC3E}">
        <p14:creationId xmlns:p14="http://schemas.microsoft.com/office/powerpoint/2010/main" val="18868007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Porter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Stemmer</a:t>
            </a:r>
            <a:endParaRPr lang="pt-PT" sz="36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Text</a:t>
            </a:r>
            <a:r>
              <a:rPr lang="pt-PT" sz="9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Preprocessing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2</a:t>
            </a:r>
            <a:endParaRPr lang="pt-PT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err="1">
                <a:ea typeface="+mn-lt"/>
                <a:cs typeface="+mn-lt"/>
              </a:rPr>
              <a:t>Most</a:t>
            </a:r>
            <a:r>
              <a:rPr lang="pt-PT" sz="3000">
                <a:ea typeface="+mn-lt"/>
                <a:cs typeface="+mn-lt"/>
              </a:rPr>
              <a:t> popular algorithmic stemmer</a:t>
            </a:r>
            <a:endParaRPr lang="pt-PT" sz="3000" dirty="0" err="1"/>
          </a:p>
          <a:p>
            <a:pPr algn="just"/>
            <a:endParaRPr lang="pt-PT" sz="3000" dirty="0"/>
          </a:p>
          <a:p>
            <a:pPr algn="just"/>
            <a:r>
              <a:rPr lang="pt-PT" sz="3000" dirty="0" err="1">
                <a:ea typeface="+mn-lt"/>
                <a:cs typeface="+mn-lt"/>
              </a:rPr>
              <a:t>Consists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5 steps, </a:t>
            </a:r>
            <a:r>
              <a:rPr lang="pt-PT" sz="3000" dirty="0" err="1">
                <a:ea typeface="+mn-lt"/>
                <a:cs typeface="+mn-lt"/>
              </a:rPr>
              <a:t>each</a:t>
            </a:r>
            <a:r>
              <a:rPr lang="pt-PT" sz="3000" dirty="0">
                <a:ea typeface="+mn-lt"/>
                <a:cs typeface="+mn-lt"/>
              </a:rPr>
              <a:t> step </a:t>
            </a:r>
            <a:r>
              <a:rPr lang="pt-PT" sz="3000" dirty="0" err="1">
                <a:ea typeface="+mn-lt"/>
                <a:cs typeface="+mn-lt"/>
              </a:rPr>
              <a:t>containing</a:t>
            </a:r>
            <a:r>
              <a:rPr lang="pt-PT" sz="3000" dirty="0">
                <a:ea typeface="+mn-lt"/>
                <a:cs typeface="+mn-lt"/>
              </a:rPr>
              <a:t> a set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rules for </a:t>
            </a:r>
            <a:r>
              <a:rPr lang="pt-PT" sz="3000" dirty="0" err="1">
                <a:ea typeface="+mn-lt"/>
                <a:cs typeface="+mn-lt"/>
              </a:rPr>
              <a:t>removing</a:t>
            </a:r>
            <a:r>
              <a:rPr lang="pt-PT" sz="3000">
                <a:ea typeface="+mn-lt"/>
                <a:cs typeface="+mn-lt"/>
              </a:rPr>
              <a:t> suffixes</a:t>
            </a:r>
            <a:endParaRPr lang="pt-PT" sz="3000" dirty="0"/>
          </a:p>
          <a:p>
            <a:pPr algn="just"/>
            <a:endParaRPr lang="pt-PT" sz="3000" dirty="0"/>
          </a:p>
          <a:p>
            <a:pPr algn="just"/>
            <a:r>
              <a:rPr lang="pt-PT" sz="3000" dirty="0" err="1">
                <a:ea typeface="+mn-lt"/>
                <a:cs typeface="+mn-lt"/>
              </a:rPr>
              <a:t>Produces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stems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not</a:t>
            </a:r>
            <a:r>
              <a:rPr lang="pt-PT" sz="3000">
                <a:ea typeface="+mn-lt"/>
                <a:cs typeface="+mn-lt"/>
              </a:rPr>
              <a:t> words</a:t>
            </a:r>
            <a:endParaRPr lang="pt-PT" sz="3000" dirty="0"/>
          </a:p>
          <a:p>
            <a:pPr algn="just"/>
            <a:endParaRPr lang="pt-PT" sz="3000" dirty="0"/>
          </a:p>
          <a:p>
            <a:pPr algn="just"/>
            <a:r>
              <a:rPr lang="pt-PT" sz="3000">
                <a:ea typeface="+mn-lt"/>
                <a:cs typeface="+mn-lt"/>
              </a:rPr>
              <a:t>Makes a number of errors and difficult to modify</a:t>
            </a:r>
            <a:endParaRPr lang="pt-PT" sz="3000" dirty="0"/>
          </a:p>
          <a:p>
            <a:pPr algn="just"/>
            <a:endParaRPr lang="pt-PT" sz="3000" dirty="0"/>
          </a:p>
        </p:txBody>
      </p:sp>
    </p:spTree>
    <p:extLst>
      <p:ext uri="{BB962C8B-B14F-4D97-AF65-F5344CB8AC3E}">
        <p14:creationId xmlns:p14="http://schemas.microsoft.com/office/powerpoint/2010/main" val="3056845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Porter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Stemmer</a:t>
            </a:r>
            <a:endParaRPr lang="pt-PT" sz="36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Text</a:t>
            </a:r>
            <a:r>
              <a:rPr lang="pt-PT" sz="9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Preprocessing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2</a:t>
            </a:r>
            <a:endParaRPr lang="pt-PT"/>
          </a:p>
        </p:txBody>
      </p:sp>
      <p:pic>
        <p:nvPicPr>
          <p:cNvPr id="3" name="Imagem 2" descr="Uma imagem com texto, diagrama, captura de ecrã, file&#10;&#10;Descrição gerada automaticamente">
            <a:extLst>
              <a:ext uri="{FF2B5EF4-FFF2-40B4-BE49-F238E27FC236}">
                <a16:creationId xmlns:a16="http://schemas.microsoft.com/office/drawing/2014/main" id="{52085491-3E18-BA12-AA10-7836343B7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857" y="1080836"/>
            <a:ext cx="6364258" cy="508735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2F825B7-C6F4-5F55-13CB-8BAF9863A965}"/>
              </a:ext>
            </a:extLst>
          </p:cNvPr>
          <p:cNvSpPr txBox="1"/>
          <p:nvPr/>
        </p:nvSpPr>
        <p:spPr>
          <a:xfrm>
            <a:off x="2135604" y="6216316"/>
            <a:ext cx="8151394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050" err="1">
                <a:ea typeface="+mn-lt"/>
                <a:cs typeface="+mn-lt"/>
              </a:rPr>
              <a:t>Karaa</a:t>
            </a:r>
            <a:r>
              <a:rPr lang="pt-PT" sz="1050" dirty="0">
                <a:ea typeface="+mn-lt"/>
                <a:cs typeface="+mn-lt"/>
              </a:rPr>
              <a:t>, W. B. A. (2013). A New </a:t>
            </a:r>
            <a:r>
              <a:rPr lang="pt-PT" sz="1050" err="1">
                <a:ea typeface="+mn-lt"/>
                <a:cs typeface="+mn-lt"/>
              </a:rPr>
              <a:t>Stemmer</a:t>
            </a:r>
            <a:r>
              <a:rPr lang="pt-PT" sz="1050" dirty="0">
                <a:ea typeface="+mn-lt"/>
                <a:cs typeface="+mn-lt"/>
              </a:rPr>
              <a:t> to Improve </a:t>
            </a:r>
            <a:r>
              <a:rPr lang="pt-PT" sz="1050" err="1">
                <a:ea typeface="+mn-lt"/>
                <a:cs typeface="+mn-lt"/>
              </a:rPr>
              <a:t>Information</a:t>
            </a:r>
            <a:r>
              <a:rPr lang="pt-PT" sz="1050" dirty="0">
                <a:ea typeface="+mn-lt"/>
                <a:cs typeface="+mn-lt"/>
              </a:rPr>
              <a:t> </a:t>
            </a:r>
            <a:r>
              <a:rPr lang="pt-PT" sz="1050" err="1">
                <a:ea typeface="+mn-lt"/>
                <a:cs typeface="+mn-lt"/>
              </a:rPr>
              <a:t>Retrieval</a:t>
            </a:r>
            <a:r>
              <a:rPr lang="pt-PT" sz="1050" dirty="0">
                <a:ea typeface="+mn-lt"/>
                <a:cs typeface="+mn-lt"/>
              </a:rPr>
              <a:t>. In </a:t>
            </a:r>
            <a:r>
              <a:rPr lang="pt-PT" sz="1050" err="1">
                <a:ea typeface="+mn-lt"/>
                <a:cs typeface="+mn-lt"/>
              </a:rPr>
              <a:t>International</a:t>
            </a:r>
            <a:r>
              <a:rPr lang="pt-PT" sz="1050" dirty="0">
                <a:ea typeface="+mn-lt"/>
                <a:cs typeface="+mn-lt"/>
              </a:rPr>
              <a:t> </a:t>
            </a:r>
            <a:r>
              <a:rPr lang="pt-PT" sz="1050" err="1">
                <a:ea typeface="+mn-lt"/>
                <a:cs typeface="+mn-lt"/>
              </a:rPr>
              <a:t>Journal</a:t>
            </a:r>
            <a:r>
              <a:rPr lang="pt-PT" sz="1050" dirty="0">
                <a:ea typeface="+mn-lt"/>
                <a:cs typeface="+mn-lt"/>
              </a:rPr>
              <a:t> </a:t>
            </a:r>
            <a:r>
              <a:rPr lang="pt-PT" sz="1050" err="1">
                <a:ea typeface="+mn-lt"/>
                <a:cs typeface="+mn-lt"/>
              </a:rPr>
              <a:t>of</a:t>
            </a:r>
            <a:r>
              <a:rPr lang="pt-PT" sz="1050" dirty="0">
                <a:ea typeface="+mn-lt"/>
                <a:cs typeface="+mn-lt"/>
              </a:rPr>
              <a:t> Network </a:t>
            </a:r>
            <a:r>
              <a:rPr lang="pt-PT" sz="1050" err="1">
                <a:ea typeface="+mn-lt"/>
                <a:cs typeface="+mn-lt"/>
              </a:rPr>
              <a:t>Security</a:t>
            </a:r>
            <a:r>
              <a:rPr lang="pt-PT" sz="1050" dirty="0">
                <a:ea typeface="+mn-lt"/>
                <a:cs typeface="+mn-lt"/>
              </a:rPr>
              <a:t> &amp;</a:t>
            </a:r>
            <a:r>
              <a:rPr lang="pt-PT" sz="1050" err="1">
                <a:ea typeface="+mn-lt"/>
                <a:cs typeface="+mn-lt"/>
              </a:rPr>
              <a:t>amp</a:t>
            </a:r>
            <a:r>
              <a:rPr lang="pt-PT" sz="1050" dirty="0">
                <a:ea typeface="+mn-lt"/>
                <a:cs typeface="+mn-lt"/>
              </a:rPr>
              <a:t>; </a:t>
            </a:r>
            <a:r>
              <a:rPr lang="pt-PT" sz="1050" err="1">
                <a:ea typeface="+mn-lt"/>
                <a:cs typeface="+mn-lt"/>
              </a:rPr>
              <a:t>Its</a:t>
            </a:r>
            <a:r>
              <a:rPr lang="pt-PT" sz="1050" dirty="0">
                <a:ea typeface="+mn-lt"/>
                <a:cs typeface="+mn-lt"/>
              </a:rPr>
              <a:t> </a:t>
            </a:r>
            <a:r>
              <a:rPr lang="pt-PT" sz="1050" err="1">
                <a:ea typeface="+mn-lt"/>
                <a:cs typeface="+mn-lt"/>
              </a:rPr>
              <a:t>Applications</a:t>
            </a:r>
            <a:r>
              <a:rPr lang="pt-PT" sz="1050" dirty="0">
                <a:ea typeface="+mn-lt"/>
                <a:cs typeface="+mn-lt"/>
              </a:rPr>
              <a:t> (Vol. 5, </a:t>
            </a:r>
            <a:r>
              <a:rPr lang="pt-PT" sz="1050" err="1">
                <a:ea typeface="+mn-lt"/>
                <a:cs typeface="+mn-lt"/>
              </a:rPr>
              <a:t>Issue</a:t>
            </a:r>
            <a:r>
              <a:rPr lang="pt-PT" sz="1050" dirty="0">
                <a:ea typeface="+mn-lt"/>
                <a:cs typeface="+mn-lt"/>
              </a:rPr>
              <a:t> 4, pp. 143–154). </a:t>
            </a:r>
            <a:r>
              <a:rPr lang="pt-PT" sz="1050" err="1">
                <a:ea typeface="+mn-lt"/>
                <a:cs typeface="+mn-lt"/>
              </a:rPr>
              <a:t>Academy</a:t>
            </a:r>
            <a:r>
              <a:rPr lang="pt-PT" sz="1050" dirty="0">
                <a:ea typeface="+mn-lt"/>
                <a:cs typeface="+mn-lt"/>
              </a:rPr>
              <a:t> </a:t>
            </a:r>
            <a:r>
              <a:rPr lang="pt-PT" sz="1050" err="1">
                <a:ea typeface="+mn-lt"/>
                <a:cs typeface="+mn-lt"/>
              </a:rPr>
              <a:t>and</a:t>
            </a:r>
            <a:r>
              <a:rPr lang="pt-PT" sz="1050" dirty="0">
                <a:ea typeface="+mn-lt"/>
                <a:cs typeface="+mn-lt"/>
              </a:rPr>
              <a:t> </a:t>
            </a:r>
            <a:r>
              <a:rPr lang="pt-PT" sz="1050" err="1">
                <a:ea typeface="+mn-lt"/>
                <a:cs typeface="+mn-lt"/>
              </a:rPr>
              <a:t>Industry</a:t>
            </a:r>
            <a:r>
              <a:rPr lang="pt-PT" sz="1050" dirty="0">
                <a:ea typeface="+mn-lt"/>
                <a:cs typeface="+mn-lt"/>
              </a:rPr>
              <a:t> Research </a:t>
            </a:r>
            <a:r>
              <a:rPr lang="pt-PT" sz="1050" err="1">
                <a:ea typeface="+mn-lt"/>
                <a:cs typeface="+mn-lt"/>
              </a:rPr>
              <a:t>Collaboration</a:t>
            </a:r>
            <a:r>
              <a:rPr lang="pt-PT" sz="1050" dirty="0">
                <a:ea typeface="+mn-lt"/>
                <a:cs typeface="+mn-lt"/>
              </a:rPr>
              <a:t> </a:t>
            </a:r>
            <a:r>
              <a:rPr lang="pt-PT" sz="1050" err="1">
                <a:ea typeface="+mn-lt"/>
                <a:cs typeface="+mn-lt"/>
              </a:rPr>
              <a:t>Center</a:t>
            </a:r>
            <a:r>
              <a:rPr lang="pt-PT" sz="1050" dirty="0">
                <a:ea typeface="+mn-lt"/>
                <a:cs typeface="+mn-lt"/>
              </a:rPr>
              <a:t> (AIRCC). https://doi.org/10.5121/ijnsa.2013.5411</a:t>
            </a:r>
            <a:endParaRPr lang="pt-PT" sz="1050" dirty="0"/>
          </a:p>
        </p:txBody>
      </p:sp>
    </p:spTree>
    <p:extLst>
      <p:ext uri="{BB962C8B-B14F-4D97-AF65-F5344CB8AC3E}">
        <p14:creationId xmlns:p14="http://schemas.microsoft.com/office/powerpoint/2010/main" val="29099577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Krovetz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Stemmer</a:t>
            </a:r>
            <a:endParaRPr lang="pt-PT" sz="36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Text</a:t>
            </a:r>
            <a:r>
              <a:rPr lang="pt-PT" sz="9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Preprocessing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2</a:t>
            </a:r>
            <a:endParaRPr lang="pt-PT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dirty="0" err="1">
                <a:ea typeface="+mn-lt"/>
                <a:cs typeface="+mn-lt"/>
              </a:rPr>
              <a:t>Hybrid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algorithmic-dictionary</a:t>
            </a:r>
            <a:endParaRPr lang="pt-PT" sz="3000" dirty="0" err="1"/>
          </a:p>
          <a:p>
            <a:pPr algn="just"/>
            <a:endParaRPr lang="pt-PT" sz="3000" dirty="0"/>
          </a:p>
          <a:p>
            <a:pPr algn="just"/>
            <a:r>
              <a:rPr lang="pt-PT" sz="3000" dirty="0">
                <a:ea typeface="+mn-lt"/>
                <a:cs typeface="+mn-lt"/>
              </a:rPr>
              <a:t>Word </a:t>
            </a:r>
            <a:r>
              <a:rPr lang="pt-PT" sz="3000" dirty="0" err="1">
                <a:ea typeface="+mn-lt"/>
                <a:cs typeface="+mn-lt"/>
              </a:rPr>
              <a:t>checked</a:t>
            </a:r>
            <a:r>
              <a:rPr lang="pt-PT" sz="3000" dirty="0">
                <a:ea typeface="+mn-lt"/>
                <a:cs typeface="+mn-lt"/>
              </a:rPr>
              <a:t> in </a:t>
            </a:r>
            <a:r>
              <a:rPr lang="pt-PT" sz="3000" dirty="0" err="1">
                <a:ea typeface="+mn-lt"/>
                <a:cs typeface="+mn-lt"/>
              </a:rPr>
              <a:t>dictionary</a:t>
            </a:r>
            <a:endParaRPr lang="pt-PT" sz="3000" dirty="0" err="1"/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/>
              <a:t>If</a:t>
            </a:r>
            <a:r>
              <a:rPr lang="pt-PT" sz="2600" dirty="0"/>
              <a:t> </a:t>
            </a:r>
            <a:r>
              <a:rPr lang="pt-PT" sz="2600" dirty="0" err="1">
                <a:ea typeface="+mn-lt"/>
                <a:cs typeface="+mn-lt"/>
              </a:rPr>
              <a:t>present</a:t>
            </a:r>
            <a:r>
              <a:rPr lang="pt-PT" sz="2600" dirty="0">
                <a:ea typeface="+mn-lt"/>
                <a:cs typeface="+mn-lt"/>
              </a:rPr>
              <a:t>, </a:t>
            </a:r>
            <a:r>
              <a:rPr lang="pt-PT" sz="2600" dirty="0" err="1">
                <a:ea typeface="+mn-lt"/>
                <a:cs typeface="+mn-lt"/>
              </a:rPr>
              <a:t>either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left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alone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or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replaced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with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exception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stems</a:t>
            </a:r>
            <a:endParaRPr lang="pt-PT" sz="2600" dirty="0" err="1"/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If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not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present</a:t>
            </a:r>
            <a:r>
              <a:rPr lang="pt-PT" sz="2600" dirty="0">
                <a:ea typeface="+mn-lt"/>
                <a:cs typeface="+mn-lt"/>
              </a:rPr>
              <a:t>, </a:t>
            </a:r>
            <a:r>
              <a:rPr lang="pt-PT" sz="2600" dirty="0" err="1">
                <a:ea typeface="+mn-lt"/>
                <a:cs typeface="+mn-lt"/>
              </a:rPr>
              <a:t>word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is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checked</a:t>
            </a:r>
            <a:r>
              <a:rPr lang="pt-PT" sz="2600" dirty="0">
                <a:ea typeface="+mn-lt"/>
                <a:cs typeface="+mn-lt"/>
              </a:rPr>
              <a:t> for </a:t>
            </a:r>
            <a:r>
              <a:rPr lang="pt-PT" sz="2600" dirty="0" err="1">
                <a:ea typeface="+mn-lt"/>
                <a:cs typeface="+mn-lt"/>
              </a:rPr>
              <a:t>suffixes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that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could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be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removed</a:t>
            </a: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r>
              <a:rPr lang="pt-PT" sz="3000" dirty="0" err="1">
                <a:ea typeface="+mn-lt"/>
                <a:cs typeface="+mn-lt"/>
              </a:rPr>
              <a:t>After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removal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dictionary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checked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again</a:t>
            </a:r>
            <a:endParaRPr lang="pt-PT" sz="3000" dirty="0" err="1"/>
          </a:p>
          <a:p>
            <a:pPr algn="just"/>
            <a:endParaRPr lang="pt-PT" sz="3000" dirty="0"/>
          </a:p>
          <a:p>
            <a:pPr algn="just"/>
            <a:r>
              <a:rPr lang="pt-PT" sz="3000" dirty="0" err="1">
                <a:ea typeface="+mn-lt"/>
                <a:cs typeface="+mn-lt"/>
              </a:rPr>
              <a:t>Produces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words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not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stems</a:t>
            </a:r>
            <a:endParaRPr lang="pt-PT" sz="3000" dirty="0" err="1"/>
          </a:p>
          <a:p>
            <a:pPr algn="just"/>
            <a:endParaRPr lang="pt-PT" sz="3000" dirty="0"/>
          </a:p>
        </p:txBody>
      </p:sp>
    </p:spTree>
    <p:extLst>
      <p:ext uri="{BB962C8B-B14F-4D97-AF65-F5344CB8AC3E}">
        <p14:creationId xmlns:p14="http://schemas.microsoft.com/office/powerpoint/2010/main" val="10050095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Stemmer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Comparison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Text</a:t>
            </a:r>
            <a:r>
              <a:rPr lang="pt-PT" sz="9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Preprocessing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2</a:t>
            </a:r>
            <a:endParaRPr lang="pt-PT"/>
          </a:p>
        </p:txBody>
      </p:sp>
      <p:pic>
        <p:nvPicPr>
          <p:cNvPr id="3" name="Imagem 2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E3D56D56-6EBA-48BF-05D8-1B6E3D1D3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79" y="1247775"/>
            <a:ext cx="10517605" cy="503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091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Exercise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Stemming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Text</a:t>
            </a:r>
            <a:r>
              <a:rPr lang="pt-PT" sz="9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Preprocessing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2</a:t>
            </a:r>
            <a:endParaRPr lang="pt-PT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dirty="0" err="1">
                <a:ea typeface="+mn-lt"/>
                <a:cs typeface="+mn-lt"/>
              </a:rPr>
              <a:t>Stemming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with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Python</a:t>
            </a:r>
            <a:r>
              <a:rPr lang="pt-PT" sz="3000" dirty="0">
                <a:ea typeface="+mn-lt"/>
                <a:cs typeface="+mn-lt"/>
              </a:rPr>
              <a:t>:</a:t>
            </a:r>
            <a:endParaRPr lang="en-US" sz="3000" dirty="0"/>
          </a:p>
          <a:p>
            <a:pPr lvl="1" algn="just">
              <a:buFont typeface="Courier New,monospace" panose="020B0604020202020204" pitchFamily="34" charset="0"/>
              <a:buChar char="o"/>
            </a:pPr>
            <a:r>
              <a:rPr lang="pt-PT" sz="2600" dirty="0" err="1"/>
              <a:t>Follow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instruction</a:t>
            </a:r>
            <a:r>
              <a:rPr lang="pt-PT" sz="2600" dirty="0">
                <a:ea typeface="+mn-lt"/>
                <a:cs typeface="+mn-lt"/>
              </a:rPr>
              <a:t> os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script </a:t>
            </a:r>
            <a:r>
              <a:rPr lang="pt-PT" sz="2600" i="1" dirty="0">
                <a:ea typeface="+mn-lt"/>
                <a:cs typeface="+mn-lt"/>
              </a:rPr>
              <a:t>stemming.py</a:t>
            </a:r>
            <a:r>
              <a:rPr lang="pt-PT" sz="2600" dirty="0">
                <a:ea typeface="+mn-lt"/>
                <a:cs typeface="+mn-lt"/>
              </a:rPr>
              <a:t> </a:t>
            </a:r>
            <a:endParaRPr lang="en-US" sz="2600" dirty="0"/>
          </a:p>
          <a:p>
            <a:pPr lvl="1" algn="just">
              <a:buFont typeface="Courier New,monospace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Implement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Suffix</a:t>
            </a:r>
            <a:r>
              <a:rPr lang="pt-PT" sz="2600" dirty="0">
                <a:ea typeface="+mn-lt"/>
                <a:cs typeface="+mn-lt"/>
              </a:rPr>
              <a:t>-s </a:t>
            </a:r>
            <a:r>
              <a:rPr lang="pt-PT" sz="2600" dirty="0" err="1">
                <a:ea typeface="+mn-lt"/>
                <a:cs typeface="+mn-lt"/>
              </a:rPr>
              <a:t>Stemmer</a:t>
            </a:r>
            <a:r>
              <a:rPr lang="pt-PT" sz="2600" dirty="0">
                <a:ea typeface="+mn-lt"/>
                <a:cs typeface="+mn-lt"/>
              </a:rPr>
              <a:t>.</a:t>
            </a:r>
            <a:endParaRPr lang="pt-PT" dirty="0"/>
          </a:p>
          <a:p>
            <a:pPr algn="just"/>
            <a:endParaRPr lang="pt-PT" sz="3000" dirty="0"/>
          </a:p>
        </p:txBody>
      </p:sp>
    </p:spTree>
    <p:extLst>
      <p:ext uri="{BB962C8B-B14F-4D97-AF65-F5344CB8AC3E}">
        <p14:creationId xmlns:p14="http://schemas.microsoft.com/office/powerpoint/2010/main" val="396088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Ambiguity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in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Language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Text</a:t>
            </a:r>
            <a:r>
              <a:rPr lang="pt-PT" sz="9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Preprocessing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2</a:t>
            </a:r>
            <a:endParaRPr lang="pt-PT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b="1"/>
              <a:t>Lexical </a:t>
            </a:r>
            <a:r>
              <a:rPr lang="pt-PT" sz="3000" b="1" err="1"/>
              <a:t>Ambiguity</a:t>
            </a:r>
            <a:r>
              <a:rPr lang="pt-PT" sz="3000" b="1"/>
              <a:t>:</a:t>
            </a:r>
            <a:r>
              <a:rPr lang="pt-PT" sz="3000"/>
              <a:t> 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b="1" err="1"/>
              <a:t>Many</a:t>
            </a:r>
            <a:r>
              <a:rPr lang="pt-PT" sz="2600" b="1"/>
              <a:t> </a:t>
            </a:r>
            <a:r>
              <a:rPr lang="pt-PT" sz="2600" b="1" err="1"/>
              <a:t>words</a:t>
            </a:r>
            <a:r>
              <a:rPr lang="pt-PT" sz="2600" b="1"/>
              <a:t> </a:t>
            </a:r>
            <a:r>
              <a:rPr lang="pt-PT" sz="2600" b="1" err="1"/>
              <a:t>have</a:t>
            </a:r>
            <a:r>
              <a:rPr lang="pt-PT" sz="2600" b="1"/>
              <a:t> </a:t>
            </a:r>
            <a:r>
              <a:rPr lang="pt-PT" sz="2600" b="1" err="1"/>
              <a:t>multiple</a:t>
            </a:r>
            <a:r>
              <a:rPr lang="pt-PT" sz="2600" b="1"/>
              <a:t> </a:t>
            </a:r>
            <a:r>
              <a:rPr lang="pt-PT" sz="2600" b="1" err="1"/>
              <a:t>meanings</a:t>
            </a:r>
            <a:r>
              <a:rPr lang="pt-PT" sz="2600" b="1"/>
              <a:t>.</a:t>
            </a:r>
            <a:endParaRPr lang="pt-PT" sz="2600"/>
          </a:p>
          <a:p>
            <a:pPr lvl="1" algn="just">
              <a:buFont typeface="Courier New" panose="020B0604020202020204" pitchFamily="34" charset="0"/>
              <a:buChar char="o"/>
            </a:pPr>
            <a:endParaRPr lang="pt-PT"/>
          </a:p>
          <a:p>
            <a:pPr lvl="1" algn="just">
              <a:buFont typeface="Courier New" panose="020B0604020202020204" pitchFamily="34" charset="0"/>
              <a:buChar char="o"/>
            </a:pPr>
            <a:endParaRPr lang="pt-PT"/>
          </a:p>
          <a:p>
            <a:pPr lvl="1" algn="just">
              <a:buFont typeface="Courier New" panose="020B0604020202020204" pitchFamily="34" charset="0"/>
              <a:buChar char="o"/>
            </a:pPr>
            <a:endParaRPr lang="pt-PT"/>
          </a:p>
        </p:txBody>
      </p:sp>
      <p:pic>
        <p:nvPicPr>
          <p:cNvPr id="8" name="Imagem 7" descr="Multiple Meaning Words Charts (Homonyms and Homographs) | Multiple meaning  words, Multiple meaning, Homographs">
            <a:extLst>
              <a:ext uri="{FF2B5EF4-FFF2-40B4-BE49-F238E27FC236}">
                <a16:creationId xmlns:a16="http://schemas.microsoft.com/office/drawing/2014/main" id="{D129A68C-4374-1D99-DC11-49E8E10CA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952" y="2428420"/>
            <a:ext cx="5360067" cy="402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0029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Lemmatization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Text</a:t>
            </a:r>
            <a:r>
              <a:rPr lang="pt-PT" sz="9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Preprocessing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2</a:t>
            </a:r>
            <a:endParaRPr lang="pt-PT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err="1">
                <a:ea typeface="+mn-lt"/>
                <a:cs typeface="+mn-lt"/>
              </a:rPr>
              <a:t>Lemmatization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process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reducing</a:t>
            </a:r>
            <a:r>
              <a:rPr lang="pt-PT" sz="3000" b="1" dirty="0">
                <a:ea typeface="+mn-lt"/>
                <a:cs typeface="+mn-lt"/>
              </a:rPr>
              <a:t> a </a:t>
            </a:r>
            <a:r>
              <a:rPr lang="pt-PT" sz="3000" b="1" err="1">
                <a:ea typeface="+mn-lt"/>
                <a:cs typeface="+mn-lt"/>
              </a:rPr>
              <a:t>word</a:t>
            </a:r>
            <a:r>
              <a:rPr lang="pt-PT" sz="3000" b="1" dirty="0">
                <a:ea typeface="+mn-lt"/>
                <a:cs typeface="+mn-lt"/>
              </a:rPr>
              <a:t> to </a:t>
            </a:r>
            <a:r>
              <a:rPr lang="pt-PT" sz="3000" b="1" err="1">
                <a:ea typeface="+mn-lt"/>
                <a:cs typeface="+mn-lt"/>
              </a:rPr>
              <a:t>its</a:t>
            </a:r>
            <a:r>
              <a:rPr lang="pt-PT" sz="3000" b="1" dirty="0">
                <a:ea typeface="+mn-lt"/>
                <a:cs typeface="+mn-lt"/>
              </a:rPr>
              <a:t> base </a:t>
            </a:r>
            <a:r>
              <a:rPr lang="pt-PT" sz="3000" b="1" err="1">
                <a:ea typeface="+mn-lt"/>
                <a:cs typeface="+mn-lt"/>
              </a:rPr>
              <a:t>or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dictionary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form</a:t>
            </a:r>
            <a:r>
              <a:rPr lang="pt-PT" sz="3000" b="1" dirty="0">
                <a:ea typeface="+mn-lt"/>
                <a:cs typeface="+mn-lt"/>
              </a:rPr>
              <a:t> (</a:t>
            </a:r>
            <a:r>
              <a:rPr lang="pt-PT" sz="3000" b="1" err="1">
                <a:ea typeface="+mn-lt"/>
                <a:cs typeface="+mn-lt"/>
              </a:rPr>
              <a:t>lemma</a:t>
            </a:r>
            <a:r>
              <a:rPr lang="pt-PT" sz="3000" b="1" dirty="0">
                <a:ea typeface="+mn-lt"/>
                <a:cs typeface="+mn-lt"/>
              </a:rPr>
              <a:t>)</a:t>
            </a:r>
            <a:r>
              <a:rPr lang="pt-PT" sz="3000" dirty="0">
                <a:ea typeface="+mn-lt"/>
                <a:cs typeface="+mn-lt"/>
              </a:rPr>
              <a:t>. </a:t>
            </a: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r>
              <a:rPr lang="pt-PT" sz="3000" dirty="0" err="1">
                <a:ea typeface="+mn-lt"/>
                <a:cs typeface="+mn-lt"/>
              </a:rPr>
              <a:t>Unlike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stemming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which</a:t>
            </a:r>
            <a:r>
              <a:rPr lang="pt-PT" sz="3000" dirty="0">
                <a:ea typeface="+mn-lt"/>
                <a:cs typeface="+mn-lt"/>
              </a:rPr>
              <a:t> strips prefixes </a:t>
            </a:r>
            <a:r>
              <a:rPr lang="pt-PT" sz="3000" dirty="0" err="1">
                <a:ea typeface="+mn-lt"/>
                <a:cs typeface="+mn-lt"/>
              </a:rPr>
              <a:t>or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suffixes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lemmatization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b="1" dirty="0">
                <a:ea typeface="+mn-lt"/>
                <a:cs typeface="+mn-lt"/>
              </a:rPr>
              <a:t>uses a </a:t>
            </a:r>
            <a:r>
              <a:rPr lang="pt-PT" sz="3000" b="1" dirty="0" err="1">
                <a:ea typeface="+mn-lt"/>
                <a:cs typeface="+mn-lt"/>
              </a:rPr>
              <a:t>dictionary</a:t>
            </a:r>
            <a:r>
              <a:rPr lang="pt-PT" sz="3000" b="1" dirty="0">
                <a:ea typeface="+mn-lt"/>
                <a:cs typeface="+mn-lt"/>
              </a:rPr>
              <a:t> to </a:t>
            </a:r>
            <a:r>
              <a:rPr lang="pt-PT" sz="3000" b="1" dirty="0" err="1">
                <a:ea typeface="+mn-lt"/>
                <a:cs typeface="+mn-lt"/>
              </a:rPr>
              <a:t>map</a:t>
            </a:r>
            <a:r>
              <a:rPr lang="pt-PT" sz="3000" b="1" dirty="0">
                <a:ea typeface="+mn-lt"/>
                <a:cs typeface="+mn-lt"/>
              </a:rPr>
              <a:t> a </a:t>
            </a:r>
            <a:r>
              <a:rPr lang="pt-PT" sz="3000" b="1" dirty="0" err="1">
                <a:ea typeface="+mn-lt"/>
                <a:cs typeface="+mn-lt"/>
              </a:rPr>
              <a:t>word</a:t>
            </a:r>
            <a:r>
              <a:rPr lang="pt-PT" sz="3000" b="1" dirty="0">
                <a:ea typeface="+mn-lt"/>
                <a:cs typeface="+mn-lt"/>
              </a:rPr>
              <a:t> to </a:t>
            </a:r>
            <a:r>
              <a:rPr lang="pt-PT" sz="3000" b="1" dirty="0" err="1">
                <a:ea typeface="+mn-lt"/>
                <a:cs typeface="+mn-lt"/>
              </a:rPr>
              <a:t>its</a:t>
            </a:r>
            <a:r>
              <a:rPr lang="pt-PT" sz="3000" b="1" dirty="0">
                <a:ea typeface="+mn-lt"/>
                <a:cs typeface="+mn-lt"/>
              </a:rPr>
              <a:t> canonical </a:t>
            </a:r>
            <a:r>
              <a:rPr lang="pt-PT" sz="3000" b="1" dirty="0" err="1">
                <a:ea typeface="+mn-lt"/>
                <a:cs typeface="+mn-lt"/>
              </a:rPr>
              <a:t>form</a:t>
            </a:r>
            <a:r>
              <a:rPr lang="pt-PT" sz="3000" dirty="0">
                <a:ea typeface="+mn-lt"/>
                <a:cs typeface="+mn-lt"/>
              </a:rPr>
              <a:t>.</a:t>
            </a:r>
            <a:endParaRPr lang="pt-PT" sz="3000"/>
          </a:p>
          <a:p>
            <a:pPr algn="just"/>
            <a:endParaRPr lang="pt-PT" sz="3000" dirty="0"/>
          </a:p>
          <a:p>
            <a:pPr algn="just"/>
            <a:r>
              <a:rPr lang="pt-PT" sz="3000" dirty="0" err="1"/>
              <a:t>Examples</a:t>
            </a:r>
            <a:r>
              <a:rPr lang="pt-PT" sz="3000" dirty="0"/>
              <a:t>:</a:t>
            </a:r>
          </a:p>
          <a:p>
            <a:pPr lvl="1" algn="just">
              <a:buFont typeface="Courier New,monospace" panose="020B0604020202020204" pitchFamily="34" charset="0"/>
              <a:buChar char="o"/>
            </a:pPr>
            <a:r>
              <a:rPr lang="pt-PT" sz="2600" dirty="0"/>
              <a:t>"</a:t>
            </a:r>
            <a:r>
              <a:rPr lang="pt-PT" sz="2600" dirty="0" err="1"/>
              <a:t>running</a:t>
            </a:r>
            <a:r>
              <a:rPr lang="pt-PT" sz="2600" dirty="0"/>
              <a:t>"</a:t>
            </a: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sz="2200" dirty="0" err="1"/>
              <a:t>Lemma</a:t>
            </a:r>
            <a:r>
              <a:rPr lang="pt-PT" sz="2200" dirty="0"/>
              <a:t>: "</a:t>
            </a:r>
            <a:r>
              <a:rPr lang="pt-PT" sz="2200" dirty="0" err="1"/>
              <a:t>run</a:t>
            </a:r>
            <a:r>
              <a:rPr lang="pt-PT" sz="2200" dirty="0"/>
              <a:t>" (as a </a:t>
            </a:r>
            <a:r>
              <a:rPr lang="pt-PT" sz="2200" dirty="0" err="1"/>
              <a:t>verb</a:t>
            </a:r>
            <a:r>
              <a:rPr lang="pt-PT" sz="2200" dirty="0"/>
              <a:t>)</a:t>
            </a:r>
          </a:p>
          <a:p>
            <a:pPr lvl="1" algn="just">
              <a:buFont typeface="Courier New,monospace" panose="020B0604020202020204" pitchFamily="34" charset="0"/>
              <a:buChar char="o"/>
            </a:pPr>
            <a:r>
              <a:rPr lang="pt-PT" sz="2600" dirty="0"/>
              <a:t>"</a:t>
            </a:r>
            <a:r>
              <a:rPr lang="pt-PT" sz="2600" dirty="0" err="1"/>
              <a:t>better</a:t>
            </a:r>
            <a:r>
              <a:rPr lang="pt-PT" sz="2600" dirty="0"/>
              <a:t>"</a:t>
            </a: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sz="2200" dirty="0" err="1"/>
              <a:t>Lemma</a:t>
            </a:r>
            <a:r>
              <a:rPr lang="pt-PT" sz="2200" dirty="0"/>
              <a:t>: "</a:t>
            </a:r>
            <a:r>
              <a:rPr lang="pt-PT" sz="2200" dirty="0" err="1"/>
              <a:t>good</a:t>
            </a:r>
            <a:r>
              <a:rPr lang="pt-PT" sz="2200" dirty="0"/>
              <a:t>" (</a:t>
            </a:r>
            <a:r>
              <a:rPr lang="pt-PT" sz="2200" dirty="0" err="1"/>
              <a:t>when</a:t>
            </a:r>
            <a:r>
              <a:rPr lang="pt-PT" sz="2200" dirty="0"/>
              <a:t> </a:t>
            </a:r>
            <a:r>
              <a:rPr lang="pt-PT" sz="2200" dirty="0" err="1"/>
              <a:t>used</a:t>
            </a:r>
            <a:r>
              <a:rPr lang="pt-PT" sz="2200" dirty="0"/>
              <a:t> as na </a:t>
            </a:r>
            <a:r>
              <a:rPr lang="pt-PT" sz="2200" dirty="0" err="1"/>
              <a:t>adjective</a:t>
            </a:r>
            <a:r>
              <a:rPr lang="pt-PT" sz="2200" dirty="0"/>
              <a:t>)</a:t>
            </a:r>
          </a:p>
          <a:p>
            <a:pPr algn="just"/>
            <a:endParaRPr lang="pt-PT" sz="3000" dirty="0"/>
          </a:p>
        </p:txBody>
      </p:sp>
    </p:spTree>
    <p:extLst>
      <p:ext uri="{BB962C8B-B14F-4D97-AF65-F5344CB8AC3E}">
        <p14:creationId xmlns:p14="http://schemas.microsoft.com/office/powerpoint/2010/main" val="11090003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Exercise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Lemmatization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Text</a:t>
            </a:r>
            <a:r>
              <a:rPr lang="pt-PT" sz="9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Preprocessing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2</a:t>
            </a:r>
            <a:endParaRPr lang="pt-PT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dirty="0" err="1">
                <a:ea typeface="+mn-lt"/>
                <a:cs typeface="+mn-lt"/>
              </a:rPr>
              <a:t>Lemmatization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with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Python</a:t>
            </a:r>
            <a:r>
              <a:rPr lang="pt-PT" sz="3000" dirty="0">
                <a:ea typeface="+mn-lt"/>
                <a:cs typeface="+mn-lt"/>
              </a:rPr>
              <a:t>:</a:t>
            </a:r>
            <a:endParaRPr lang="en-US" sz="3000" dirty="0">
              <a:ea typeface="+mn-lt"/>
              <a:cs typeface="+mn-lt"/>
            </a:endParaRPr>
          </a:p>
          <a:p>
            <a:pPr lvl="1" algn="just">
              <a:buFont typeface="Courier New,monospace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Follow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instruction</a:t>
            </a:r>
            <a:r>
              <a:rPr lang="pt-PT" sz="2600" dirty="0">
                <a:ea typeface="+mn-lt"/>
                <a:cs typeface="+mn-lt"/>
              </a:rPr>
              <a:t> os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/>
              <a:t>script </a:t>
            </a:r>
            <a:r>
              <a:rPr lang="pt-PT" sz="2600" i="1" dirty="0">
                <a:ea typeface="+mn-lt"/>
                <a:cs typeface="+mn-lt"/>
              </a:rPr>
              <a:t>lemmatization.py</a:t>
            </a:r>
            <a:r>
              <a:rPr lang="pt-PT" sz="2600" dirty="0">
                <a:ea typeface="+mn-lt"/>
                <a:cs typeface="+mn-lt"/>
              </a:rPr>
              <a:t> </a:t>
            </a:r>
            <a:endParaRPr lang="en-US" sz="2600" dirty="0"/>
          </a:p>
          <a:p>
            <a:pPr lvl="1" algn="just">
              <a:buFont typeface="Courier New,monospace" panose="020B0604020202020204" pitchFamily="34" charset="0"/>
              <a:buChar char="o"/>
            </a:pPr>
            <a:r>
              <a:rPr lang="pt-PT" sz="2600" dirty="0" err="1"/>
              <a:t>Implement</a:t>
            </a:r>
            <a:r>
              <a:rPr lang="pt-PT" sz="2600" dirty="0"/>
              <a:t> a </a:t>
            </a:r>
            <a:r>
              <a:rPr lang="pt-PT" sz="2600" dirty="0" err="1"/>
              <a:t>function</a:t>
            </a:r>
            <a:r>
              <a:rPr lang="pt-PT" sz="2600" dirty="0"/>
              <a:t> </a:t>
            </a:r>
            <a:r>
              <a:rPr lang="pt-PT" sz="2600" dirty="0" err="1"/>
              <a:t>that</a:t>
            </a:r>
            <a:r>
              <a:rPr lang="pt-PT" sz="2600" dirty="0"/>
              <a:t> </a:t>
            </a:r>
            <a:r>
              <a:rPr lang="pt-PT" sz="2600" dirty="0" err="1"/>
              <a:t>performns</a:t>
            </a:r>
            <a:r>
              <a:rPr lang="pt-PT" sz="2600" dirty="0"/>
              <a:t> </a:t>
            </a:r>
            <a:r>
              <a:rPr lang="pt-PT" sz="2600" dirty="0" err="1"/>
              <a:t>lemmatization</a:t>
            </a:r>
            <a:r>
              <a:rPr lang="pt-PT" sz="2600" dirty="0"/>
              <a:t> </a:t>
            </a:r>
            <a:r>
              <a:rPr lang="pt-PT" sz="2600" dirty="0" err="1"/>
              <a:t>based</a:t>
            </a:r>
            <a:r>
              <a:rPr lang="pt-PT" sz="2600" dirty="0"/>
              <a:t> </a:t>
            </a:r>
            <a:r>
              <a:rPr lang="pt-PT" sz="2600" dirty="0" err="1"/>
              <a:t>on</a:t>
            </a:r>
            <a:r>
              <a:rPr lang="pt-PT" sz="2600" dirty="0"/>
              <a:t> a </a:t>
            </a:r>
            <a:r>
              <a:rPr lang="pt-PT" sz="2600"/>
              <a:t>dictionary.</a:t>
            </a:r>
            <a:endParaRPr lang="pt-PT" sz="2600" dirty="0"/>
          </a:p>
          <a:p>
            <a:pPr algn="just"/>
            <a:endParaRPr lang="pt-PT" sz="3000" dirty="0"/>
          </a:p>
        </p:txBody>
      </p:sp>
    </p:spTree>
    <p:extLst>
      <p:ext uri="{BB962C8B-B14F-4D97-AF65-F5344CB8AC3E}">
        <p14:creationId xmlns:p14="http://schemas.microsoft.com/office/powerpoint/2010/main" val="41878522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POS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Tagging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Text</a:t>
            </a:r>
            <a:r>
              <a:rPr lang="pt-PT" sz="9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Preprocessing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2</a:t>
            </a:r>
            <a:endParaRPr lang="pt-PT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err="1">
                <a:ea typeface="+mn-lt"/>
                <a:cs typeface="+mn-lt"/>
              </a:rPr>
              <a:t>Part-of-Speech</a:t>
            </a:r>
            <a:r>
              <a:rPr lang="pt-PT" sz="3000" dirty="0">
                <a:ea typeface="+mn-lt"/>
                <a:cs typeface="+mn-lt"/>
              </a:rPr>
              <a:t> (POS) </a:t>
            </a:r>
            <a:r>
              <a:rPr lang="pt-PT" sz="3000" err="1">
                <a:ea typeface="+mn-lt"/>
                <a:cs typeface="+mn-lt"/>
              </a:rPr>
              <a:t>Tagging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process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labeling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each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word</a:t>
            </a:r>
            <a:r>
              <a:rPr lang="pt-PT" sz="3000" dirty="0">
                <a:ea typeface="+mn-lt"/>
                <a:cs typeface="+mn-lt"/>
              </a:rPr>
              <a:t> in a </a:t>
            </a:r>
            <a:r>
              <a:rPr lang="pt-PT" sz="3000" err="1">
                <a:ea typeface="+mn-lt"/>
                <a:cs typeface="+mn-lt"/>
              </a:rPr>
              <a:t>sentence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with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its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part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of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speech</a:t>
            </a:r>
            <a:r>
              <a:rPr lang="pt-PT" sz="3000" dirty="0">
                <a:ea typeface="+mn-lt"/>
                <a:cs typeface="+mn-lt"/>
              </a:rPr>
              <a:t> (</a:t>
            </a:r>
            <a:r>
              <a:rPr lang="pt-PT" sz="3000" err="1">
                <a:ea typeface="+mn-lt"/>
                <a:cs typeface="+mn-lt"/>
              </a:rPr>
              <a:t>noun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err="1">
                <a:ea typeface="+mn-lt"/>
                <a:cs typeface="+mn-lt"/>
              </a:rPr>
              <a:t>verb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err="1">
                <a:ea typeface="+mn-lt"/>
                <a:cs typeface="+mn-lt"/>
              </a:rPr>
              <a:t>adjective</a:t>
            </a:r>
            <a:r>
              <a:rPr lang="pt-PT" sz="3000" dirty="0">
                <a:ea typeface="+mn-lt"/>
                <a:cs typeface="+mn-lt"/>
              </a:rPr>
              <a:t>, etc.) </a:t>
            </a:r>
            <a:r>
              <a:rPr lang="pt-PT" sz="3000" err="1">
                <a:ea typeface="+mn-lt"/>
                <a:cs typeface="+mn-lt"/>
              </a:rPr>
              <a:t>based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both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its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definition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and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context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within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sentence</a:t>
            </a:r>
            <a:r>
              <a:rPr lang="pt-PT" sz="3000" dirty="0">
                <a:ea typeface="+mn-lt"/>
                <a:cs typeface="+mn-lt"/>
              </a:rPr>
              <a:t>.</a:t>
            </a:r>
            <a:endParaRPr lang="en-US" sz="3000" dirty="0"/>
          </a:p>
          <a:p>
            <a:pPr algn="just"/>
            <a:endParaRPr lang="pt-PT" sz="3000" dirty="0"/>
          </a:p>
          <a:p>
            <a:pPr algn="just"/>
            <a:r>
              <a:rPr lang="pt-PT" sz="3000" dirty="0" err="1">
                <a:ea typeface="+mn-lt"/>
                <a:cs typeface="+mn-lt"/>
              </a:rPr>
              <a:t>How</a:t>
            </a:r>
            <a:r>
              <a:rPr lang="pt-PT" sz="3000" dirty="0">
                <a:ea typeface="+mn-lt"/>
                <a:cs typeface="+mn-lt"/>
              </a:rPr>
              <a:t> POS </a:t>
            </a:r>
            <a:r>
              <a:rPr lang="pt-PT" sz="3000" dirty="0" err="1">
                <a:ea typeface="+mn-lt"/>
                <a:cs typeface="+mn-lt"/>
              </a:rPr>
              <a:t>Tagging</a:t>
            </a:r>
            <a:r>
              <a:rPr lang="pt-PT" sz="3000" dirty="0">
                <a:ea typeface="+mn-lt"/>
                <a:cs typeface="+mn-lt"/>
              </a:rPr>
              <a:t> Works?</a:t>
            </a:r>
            <a:endParaRPr lang="pt-PT" sz="3000" dirty="0"/>
          </a:p>
          <a:p>
            <a:pPr lvl="1" algn="just">
              <a:buFont typeface="Courier New,monospace" panose="020B0604020202020204" pitchFamily="34" charset="0"/>
              <a:buChar char="o"/>
            </a:pPr>
            <a:r>
              <a:rPr lang="pt-PT" sz="2600" b="1" dirty="0">
                <a:ea typeface="+mn-lt"/>
                <a:cs typeface="+mn-lt"/>
              </a:rPr>
              <a:t>Input:</a:t>
            </a:r>
            <a:r>
              <a:rPr lang="pt-PT" sz="2600" dirty="0">
                <a:ea typeface="+mn-lt"/>
                <a:cs typeface="+mn-lt"/>
              </a:rPr>
              <a:t> A </a:t>
            </a:r>
            <a:r>
              <a:rPr lang="pt-PT" sz="2600" dirty="0" err="1">
                <a:ea typeface="+mn-lt"/>
                <a:cs typeface="+mn-lt"/>
              </a:rPr>
              <a:t>sentence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or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text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is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provided</a:t>
            </a:r>
            <a:r>
              <a:rPr lang="pt-PT" sz="2600" dirty="0">
                <a:ea typeface="+mn-lt"/>
                <a:cs typeface="+mn-lt"/>
              </a:rPr>
              <a:t> for </a:t>
            </a:r>
            <a:r>
              <a:rPr lang="pt-PT" sz="2600" dirty="0" err="1">
                <a:ea typeface="+mn-lt"/>
                <a:cs typeface="+mn-lt"/>
              </a:rPr>
              <a:t>tagging</a:t>
            </a:r>
            <a:r>
              <a:rPr lang="pt-PT" sz="2600" dirty="0">
                <a:ea typeface="+mn-lt"/>
                <a:cs typeface="+mn-lt"/>
              </a:rPr>
              <a:t>.</a:t>
            </a:r>
            <a:endParaRPr lang="pt-PT" sz="2600" dirty="0"/>
          </a:p>
          <a:p>
            <a:pPr lvl="1" algn="just">
              <a:buFont typeface="Courier New,monospace" panose="020B0604020202020204" pitchFamily="34" charset="0"/>
              <a:buChar char="o"/>
            </a:pPr>
            <a:r>
              <a:rPr lang="pt-PT" sz="2600" b="1" err="1">
                <a:ea typeface="+mn-lt"/>
                <a:cs typeface="+mn-lt"/>
              </a:rPr>
              <a:t>Tokenization</a:t>
            </a:r>
            <a:r>
              <a:rPr lang="pt-PT" sz="2600" b="1" dirty="0">
                <a:ea typeface="+mn-lt"/>
                <a:cs typeface="+mn-lt"/>
              </a:rPr>
              <a:t>: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sentence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is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split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into</a:t>
            </a:r>
            <a:r>
              <a:rPr lang="pt-PT" sz="2600" dirty="0">
                <a:ea typeface="+mn-lt"/>
                <a:cs typeface="+mn-lt"/>
              </a:rPr>
              <a:t> individual </a:t>
            </a:r>
            <a:r>
              <a:rPr lang="pt-PT" sz="2600" err="1">
                <a:ea typeface="+mn-lt"/>
                <a:cs typeface="+mn-lt"/>
              </a:rPr>
              <a:t>words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or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tokens</a:t>
            </a:r>
            <a:r>
              <a:rPr lang="pt-PT" sz="2600" dirty="0">
                <a:ea typeface="+mn-lt"/>
                <a:cs typeface="+mn-lt"/>
              </a:rPr>
              <a:t>.</a:t>
            </a:r>
            <a:endParaRPr lang="pt-PT" sz="2600" dirty="0"/>
          </a:p>
          <a:p>
            <a:pPr lvl="1" algn="just">
              <a:buFont typeface="Courier New,monospace" panose="020B0604020202020204" pitchFamily="34" charset="0"/>
              <a:buChar char="o"/>
            </a:pPr>
            <a:r>
              <a:rPr lang="pt-PT" sz="2600" b="1" dirty="0" err="1">
                <a:ea typeface="+mn-lt"/>
                <a:cs typeface="+mn-lt"/>
              </a:rPr>
              <a:t>Tagging</a:t>
            </a:r>
            <a:r>
              <a:rPr lang="pt-PT" sz="2600" b="1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Algorithm</a:t>
            </a:r>
            <a:r>
              <a:rPr lang="pt-PT" sz="2600" dirty="0">
                <a:ea typeface="+mn-lt"/>
                <a:cs typeface="+mn-lt"/>
              </a:rPr>
              <a:t>: </a:t>
            </a:r>
            <a:r>
              <a:rPr lang="pt-PT" sz="2600" dirty="0" err="1">
                <a:ea typeface="+mn-lt"/>
                <a:cs typeface="+mn-lt"/>
              </a:rPr>
              <a:t>Each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token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is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tagged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with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its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corresponding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part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of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speech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based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context</a:t>
            </a:r>
            <a:r>
              <a:rPr lang="pt-PT" sz="2600" dirty="0">
                <a:ea typeface="+mn-lt"/>
                <a:cs typeface="+mn-lt"/>
              </a:rPr>
              <a:t>.</a:t>
            </a:r>
            <a:endParaRPr lang="pt-PT" sz="2600" dirty="0"/>
          </a:p>
          <a:p>
            <a:pPr algn="just"/>
            <a:endParaRPr lang="pt-PT" sz="3000" dirty="0"/>
          </a:p>
        </p:txBody>
      </p:sp>
    </p:spTree>
    <p:extLst>
      <p:ext uri="{BB962C8B-B14F-4D97-AF65-F5344CB8AC3E}">
        <p14:creationId xmlns:p14="http://schemas.microsoft.com/office/powerpoint/2010/main" val="11676187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m diagrama, file, texto, Tipo de letra&#10;&#10;Descrição gerada automaticamente">
            <a:extLst>
              <a:ext uri="{FF2B5EF4-FFF2-40B4-BE49-F238E27FC236}">
                <a16:creationId xmlns:a16="http://schemas.microsoft.com/office/drawing/2014/main" id="{2CEB510B-D5C4-17A5-A41A-7BC909DCA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737" y="1131971"/>
            <a:ext cx="7640052" cy="474445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POS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Tagging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Text</a:t>
            </a:r>
            <a:r>
              <a:rPr lang="pt-PT" sz="9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Preprocessing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2</a:t>
            </a:r>
            <a:endParaRPr lang="pt-PT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dirty="0" err="1">
                <a:ea typeface="+mn-lt"/>
                <a:cs typeface="+mn-lt"/>
              </a:rPr>
              <a:t>Tagging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Methods</a:t>
            </a:r>
            <a:endParaRPr lang="pt-PT" sz="3000" dirty="0" err="1"/>
          </a:p>
          <a:p>
            <a:pPr algn="just"/>
            <a:endParaRPr lang="pt-PT" sz="2600" dirty="0"/>
          </a:p>
          <a:p>
            <a:pPr algn="just"/>
            <a:endParaRPr lang="pt-PT" sz="30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851218C-EC09-21D9-FF1D-DB1DEB58DFC0}"/>
              </a:ext>
            </a:extLst>
          </p:cNvPr>
          <p:cNvSpPr txBox="1"/>
          <p:nvPr/>
        </p:nvSpPr>
        <p:spPr>
          <a:xfrm>
            <a:off x="2877552" y="6005763"/>
            <a:ext cx="7690184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1100" dirty="0">
                <a:ea typeface="+mn-lt"/>
                <a:cs typeface="+mn-lt"/>
                <a:hlinkClick r:id="rId4"/>
              </a:rPr>
              <a:t>https://www.researchgate.net/publication/331684946_PART_OF_SPEECH_TAGGER_FOR_ARABIC_TEXT_BASED_SUPPORT_VECTOR_MACHINES_A_REVIEW</a:t>
            </a:r>
            <a:endParaRPr lang="pt-PT" sz="1100" dirty="0">
              <a:ea typeface="+mn-lt"/>
              <a:cs typeface="+mn-lt"/>
            </a:endParaRPr>
          </a:p>
          <a:p>
            <a:endParaRPr lang="pt-PT" sz="1100" dirty="0"/>
          </a:p>
        </p:txBody>
      </p:sp>
    </p:spTree>
    <p:extLst>
      <p:ext uri="{BB962C8B-B14F-4D97-AF65-F5344CB8AC3E}">
        <p14:creationId xmlns:p14="http://schemas.microsoft.com/office/powerpoint/2010/main" val="41162049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POS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Tagging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Text</a:t>
            </a:r>
            <a:r>
              <a:rPr lang="pt-PT" sz="9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Preprocessing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2</a:t>
            </a:r>
            <a:endParaRPr lang="pt-PT"/>
          </a:p>
        </p:txBody>
      </p:sp>
      <p:pic>
        <p:nvPicPr>
          <p:cNvPr id="3" name="Imagem 2" descr="nltk-speech-codes">
            <a:extLst>
              <a:ext uri="{FF2B5EF4-FFF2-40B4-BE49-F238E27FC236}">
                <a16:creationId xmlns:a16="http://schemas.microsoft.com/office/drawing/2014/main" id="{57C5158E-0CF4-78DF-A0E0-009FDC762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743" y="1429961"/>
            <a:ext cx="7806486" cy="2574339"/>
          </a:xfrm>
          <a:prstGeom prst="rect">
            <a:avLst/>
          </a:prstGeom>
        </p:spPr>
      </p:pic>
      <p:pic>
        <p:nvPicPr>
          <p:cNvPr id="10" name="Imagem 9" descr="Uma imagem com texto, Tipo de letra, captura de ecrã, Gráficos&#10;&#10;Descrição gerada automaticamente">
            <a:extLst>
              <a:ext uri="{FF2B5EF4-FFF2-40B4-BE49-F238E27FC236}">
                <a16:creationId xmlns:a16="http://schemas.microsoft.com/office/drawing/2014/main" id="{18FC065E-08C3-290F-30A9-5607C396A45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7808"/>
          <a:stretch/>
        </p:blipFill>
        <p:spPr>
          <a:xfrm>
            <a:off x="2506579" y="4249873"/>
            <a:ext cx="7168815" cy="211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6352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Exercise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 POS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Tagging</a:t>
            </a:r>
            <a:endParaRPr lang="pt-PT" sz="36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Text</a:t>
            </a:r>
            <a:r>
              <a:rPr lang="pt-PT" sz="9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Preprocessing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2</a:t>
            </a:r>
            <a:endParaRPr lang="pt-PT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>
                <a:ea typeface="+mn-lt"/>
                <a:cs typeface="+mn-lt"/>
              </a:rPr>
              <a:t>POS </a:t>
            </a:r>
            <a:r>
              <a:rPr lang="pt-PT" sz="3000"/>
              <a:t>Tagging </a:t>
            </a:r>
            <a:r>
              <a:rPr lang="pt-PT" sz="3000" err="1">
                <a:ea typeface="+mn-lt"/>
                <a:cs typeface="+mn-lt"/>
              </a:rPr>
              <a:t>with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Python</a:t>
            </a:r>
            <a:r>
              <a:rPr lang="pt-PT" sz="3000" dirty="0">
                <a:ea typeface="+mn-lt"/>
                <a:cs typeface="+mn-lt"/>
              </a:rPr>
              <a:t>:</a:t>
            </a:r>
            <a:endParaRPr lang="en-US" sz="3000" dirty="0"/>
          </a:p>
          <a:p>
            <a:pPr lvl="1" algn="just">
              <a:buFont typeface="Courier New,monospace" panose="020B0604020202020204" pitchFamily="34" charset="0"/>
              <a:buChar char="o"/>
            </a:pPr>
            <a:r>
              <a:rPr lang="pt-PT" sz="2600" err="1"/>
              <a:t>Follow</a:t>
            </a:r>
            <a:r>
              <a:rPr lang="pt-PT" sz="2600" dirty="0"/>
              <a:t> </a:t>
            </a:r>
            <a:r>
              <a:rPr lang="pt-PT" sz="2600" err="1"/>
              <a:t>the</a:t>
            </a:r>
            <a:r>
              <a:rPr lang="pt-PT" sz="2600" dirty="0"/>
              <a:t> </a:t>
            </a:r>
            <a:r>
              <a:rPr lang="pt-PT" sz="2600" err="1"/>
              <a:t>instruction</a:t>
            </a:r>
            <a:r>
              <a:rPr lang="pt-PT" sz="2600" dirty="0"/>
              <a:t> os </a:t>
            </a:r>
            <a:r>
              <a:rPr lang="pt-PT" sz="2600" err="1"/>
              <a:t>the</a:t>
            </a:r>
            <a:r>
              <a:rPr lang="pt-PT" sz="2600" dirty="0"/>
              <a:t> script </a:t>
            </a:r>
            <a:r>
              <a:rPr lang="pt-PT" sz="2600" i="1"/>
              <a:t>pos_tagging.py</a:t>
            </a:r>
            <a:r>
              <a:rPr lang="pt-PT" sz="2600" dirty="0"/>
              <a:t> </a:t>
            </a:r>
            <a:endParaRPr lang="en-US" sz="2600" dirty="0"/>
          </a:p>
          <a:p>
            <a:pPr lvl="1" algn="just">
              <a:buFont typeface="Courier New,monospace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Implement</a:t>
            </a:r>
            <a:r>
              <a:rPr lang="pt-PT" sz="2600" dirty="0">
                <a:ea typeface="+mn-lt"/>
                <a:cs typeface="+mn-lt"/>
              </a:rPr>
              <a:t> a </a:t>
            </a:r>
            <a:r>
              <a:rPr lang="pt-PT" sz="2600" err="1">
                <a:ea typeface="+mn-lt"/>
                <a:cs typeface="+mn-lt"/>
              </a:rPr>
              <a:t>function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that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performns</a:t>
            </a:r>
            <a:r>
              <a:rPr lang="pt-PT" sz="2600">
                <a:ea typeface="+mn-lt"/>
                <a:cs typeface="+mn-lt"/>
              </a:rPr>
              <a:t> POS Tagging based </a:t>
            </a:r>
            <a:r>
              <a:rPr lang="pt-PT" sz="2600" err="1">
                <a:ea typeface="+mn-lt"/>
                <a:cs typeface="+mn-lt"/>
              </a:rPr>
              <a:t>on</a:t>
            </a:r>
            <a:r>
              <a:rPr lang="pt-PT" sz="2600">
                <a:ea typeface="+mn-lt"/>
                <a:cs typeface="+mn-lt"/>
              </a:rPr>
              <a:t> a </a:t>
            </a:r>
            <a:r>
              <a:rPr lang="pt-PT" sz="2600" err="1">
                <a:ea typeface="+mn-lt"/>
                <a:cs typeface="+mn-lt"/>
              </a:rPr>
              <a:t>dictionary</a:t>
            </a:r>
            <a:r>
              <a:rPr lang="pt-PT" sz="2600" dirty="0">
                <a:ea typeface="+mn-lt"/>
                <a:cs typeface="+mn-lt"/>
              </a:rPr>
              <a:t>.</a:t>
            </a:r>
            <a:endParaRPr lang="pt-PT" dirty="0"/>
          </a:p>
          <a:p>
            <a:pPr algn="just"/>
            <a:endParaRPr lang="pt-PT" sz="3000" dirty="0"/>
          </a:p>
        </p:txBody>
      </p:sp>
    </p:spTree>
    <p:extLst>
      <p:ext uri="{BB962C8B-B14F-4D97-AF65-F5344CB8AC3E}">
        <p14:creationId xmlns:p14="http://schemas.microsoft.com/office/powerpoint/2010/main" val="5302813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The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nltk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package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Text</a:t>
            </a:r>
            <a:r>
              <a:rPr lang="pt-PT" sz="9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Preprocessing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2</a:t>
            </a:r>
            <a:endParaRPr lang="pt-PT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dirty="0" err="1">
                <a:ea typeface="+mn-lt"/>
                <a:cs typeface="+mn-lt"/>
              </a:rPr>
              <a:t>Tokenization</a:t>
            </a:r>
            <a:r>
              <a:rPr lang="pt-PT" sz="3000" dirty="0">
                <a:ea typeface="+mn-lt"/>
                <a:cs typeface="+mn-lt"/>
              </a:rPr>
              <a:t>:</a:t>
            </a:r>
            <a:endParaRPr lang="en-US" sz="3000" dirty="0"/>
          </a:p>
          <a:p>
            <a:pPr algn="just"/>
            <a:endParaRPr lang="pt-PT" sz="3000" dirty="0"/>
          </a:p>
          <a:p>
            <a:pPr algn="just"/>
            <a:endParaRPr lang="pt-PT" sz="3000" dirty="0"/>
          </a:p>
          <a:p>
            <a:pPr algn="just"/>
            <a:endParaRPr lang="pt-PT" sz="3000" dirty="0"/>
          </a:p>
          <a:p>
            <a:pPr algn="just"/>
            <a:endParaRPr lang="pt-PT" sz="3000" dirty="0"/>
          </a:p>
          <a:p>
            <a:pPr algn="just"/>
            <a:r>
              <a:rPr lang="pt-PT" sz="3000" dirty="0" err="1"/>
              <a:t>And</a:t>
            </a:r>
            <a:r>
              <a:rPr lang="pt-PT" sz="3000" dirty="0"/>
              <a:t> </a:t>
            </a:r>
            <a:r>
              <a:rPr lang="pt-PT" sz="3000" dirty="0" err="1"/>
              <a:t>many</a:t>
            </a:r>
            <a:r>
              <a:rPr lang="pt-PT" sz="3000" dirty="0"/>
              <a:t> more:</a:t>
            </a:r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pt-PT" sz="2600" dirty="0"/>
          </a:p>
          <a:p>
            <a:pPr lvl="1" algn="just">
              <a:buFont typeface="Courier New,monospace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  <a:hlinkClick r:id="rId3"/>
              </a:rPr>
              <a:t>https://www.nltk.org/api/nltk.tokenize.html</a:t>
            </a:r>
            <a:endParaRPr lang="pt-PT" sz="2600" dirty="0"/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algn="just"/>
            <a:endParaRPr lang="pt-PT" sz="3000" dirty="0"/>
          </a:p>
        </p:txBody>
      </p:sp>
      <p:pic>
        <p:nvPicPr>
          <p:cNvPr id="8" name="Imagem 7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758E2668-3190-8880-FE3D-317811187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605" y="1954866"/>
            <a:ext cx="11219448" cy="169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998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19113A47-5D14-E83D-2ED2-C536355C9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954" y="1208171"/>
            <a:ext cx="5438776" cy="522371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The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nltk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package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Text</a:t>
            </a:r>
            <a:r>
              <a:rPr lang="pt-PT" sz="9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Preprocessing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2</a:t>
            </a:r>
            <a:endParaRPr lang="pt-PT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dirty="0">
                <a:ea typeface="+mn-lt"/>
                <a:cs typeface="+mn-lt"/>
              </a:rPr>
              <a:t>Stop </a:t>
            </a:r>
            <a:r>
              <a:rPr lang="pt-PT" sz="3000" dirty="0" err="1">
                <a:ea typeface="+mn-lt"/>
                <a:cs typeface="+mn-lt"/>
              </a:rPr>
              <a:t>Words</a:t>
            </a:r>
            <a:r>
              <a:rPr lang="pt-PT" sz="3000" dirty="0">
                <a:ea typeface="+mn-lt"/>
                <a:cs typeface="+mn-lt"/>
              </a:rPr>
              <a:t>:</a:t>
            </a:r>
            <a:endParaRPr lang="en-US" sz="3000" dirty="0"/>
          </a:p>
          <a:p>
            <a:pPr algn="just"/>
            <a:endParaRPr lang="pt-PT" sz="3000" dirty="0"/>
          </a:p>
        </p:txBody>
      </p:sp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82F63CAD-AF98-6D4C-98D1-0ECCDA3AF419}"/>
              </a:ext>
            </a:extLst>
          </p:cNvPr>
          <p:cNvCxnSpPr/>
          <p:nvPr/>
        </p:nvCxnSpPr>
        <p:spPr>
          <a:xfrm flipH="1">
            <a:off x="6472989" y="2600827"/>
            <a:ext cx="2855494" cy="774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CE8ABCC4-23B2-83A7-FC9F-E06DC0CB7237}"/>
              </a:ext>
            </a:extLst>
          </p:cNvPr>
          <p:cNvSpPr txBox="1"/>
          <p:nvPr/>
        </p:nvSpPr>
        <p:spPr>
          <a:xfrm>
            <a:off x="9565105" y="2235868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dirty="0" err="1"/>
              <a:t>Many</a:t>
            </a:r>
            <a:r>
              <a:rPr lang="pt-PT" dirty="0"/>
              <a:t> </a:t>
            </a:r>
            <a:r>
              <a:rPr lang="pt-PT" dirty="0" err="1"/>
              <a:t>other</a:t>
            </a:r>
            <a:r>
              <a:rPr lang="pt-PT" dirty="0"/>
              <a:t> </a:t>
            </a:r>
            <a:r>
              <a:rPr lang="pt-PT" dirty="0" err="1"/>
              <a:t>languages</a:t>
            </a:r>
            <a:r>
              <a:rPr lang="pt-PT" dirty="0"/>
              <a:t> </a:t>
            </a:r>
            <a:r>
              <a:rPr lang="pt-PT" dirty="0" err="1"/>
              <a:t>including</a:t>
            </a:r>
            <a:r>
              <a:rPr lang="pt-PT" dirty="0"/>
              <a:t> portuguese!</a:t>
            </a:r>
          </a:p>
        </p:txBody>
      </p:sp>
    </p:spTree>
    <p:extLst>
      <p:ext uri="{BB962C8B-B14F-4D97-AF65-F5344CB8AC3E}">
        <p14:creationId xmlns:p14="http://schemas.microsoft.com/office/powerpoint/2010/main" val="14845548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The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nltk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package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Text</a:t>
            </a:r>
            <a:r>
              <a:rPr lang="pt-PT" sz="9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Preprocessing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2</a:t>
            </a:r>
            <a:endParaRPr lang="pt-PT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dirty="0" err="1">
                <a:ea typeface="+mn-lt"/>
                <a:cs typeface="+mn-lt"/>
              </a:rPr>
              <a:t>Stemming</a:t>
            </a:r>
            <a:r>
              <a:rPr lang="pt-PT" sz="3000" dirty="0">
                <a:ea typeface="+mn-lt"/>
                <a:cs typeface="+mn-lt"/>
              </a:rPr>
              <a:t>:</a:t>
            </a:r>
            <a:endParaRPr lang="en-US" sz="3000" dirty="0"/>
          </a:p>
          <a:p>
            <a:pPr algn="just"/>
            <a:endParaRPr lang="pt-PT" sz="3000" dirty="0"/>
          </a:p>
          <a:p>
            <a:pPr algn="just"/>
            <a:endParaRPr lang="pt-PT" sz="3000" dirty="0"/>
          </a:p>
          <a:p>
            <a:pPr algn="just"/>
            <a:endParaRPr lang="pt-PT" sz="3000" dirty="0"/>
          </a:p>
          <a:p>
            <a:pPr algn="just"/>
            <a:endParaRPr lang="pt-PT" sz="3000" dirty="0"/>
          </a:p>
          <a:p>
            <a:pPr algn="just"/>
            <a:endParaRPr lang="pt-PT" sz="3000" dirty="0"/>
          </a:p>
          <a:p>
            <a:pPr algn="just"/>
            <a:r>
              <a:rPr lang="pt-PT" sz="3000" dirty="0" err="1"/>
              <a:t>And</a:t>
            </a:r>
            <a:r>
              <a:rPr lang="pt-PT" sz="3000" dirty="0"/>
              <a:t> </a:t>
            </a:r>
            <a:r>
              <a:rPr lang="pt-PT" sz="3000" dirty="0" err="1"/>
              <a:t>many</a:t>
            </a:r>
            <a:r>
              <a:rPr lang="pt-PT" sz="3000" dirty="0"/>
              <a:t> more:</a:t>
            </a:r>
          </a:p>
          <a:p>
            <a:pPr algn="just"/>
            <a:endParaRPr lang="pt-PT" sz="3000" dirty="0"/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  <a:hlinkClick r:id="rId3"/>
              </a:rPr>
              <a:t>https://www.nltk.org/api/nltk.stem.html</a:t>
            </a:r>
            <a:endParaRPr lang="pt-PT" sz="2600" dirty="0"/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/>
          </a:p>
          <a:p>
            <a:pPr algn="just"/>
            <a:endParaRPr lang="pt-PT" sz="3000" dirty="0"/>
          </a:p>
        </p:txBody>
      </p:sp>
      <p:pic>
        <p:nvPicPr>
          <p:cNvPr id="3" name="Imagem 2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FEEB0982-19DB-6CAF-D534-C1A8C1093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483" y="2086978"/>
            <a:ext cx="58483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2606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The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nltk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package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Text</a:t>
            </a:r>
            <a:r>
              <a:rPr lang="pt-PT" sz="9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Preprocessing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2</a:t>
            </a:r>
            <a:endParaRPr lang="pt-PT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dirty="0" err="1">
                <a:ea typeface="+mn-lt"/>
                <a:cs typeface="+mn-lt"/>
              </a:rPr>
              <a:t>Lemmatization</a:t>
            </a:r>
            <a:r>
              <a:rPr lang="pt-PT" sz="3000" dirty="0">
                <a:ea typeface="+mn-lt"/>
                <a:cs typeface="+mn-lt"/>
              </a:rPr>
              <a:t>:</a:t>
            </a:r>
            <a:endParaRPr lang="en-US" sz="3000" dirty="0"/>
          </a:p>
          <a:p>
            <a:pPr algn="just"/>
            <a:endParaRPr lang="pt-PT" sz="3000" dirty="0"/>
          </a:p>
        </p:txBody>
      </p:sp>
      <p:pic>
        <p:nvPicPr>
          <p:cNvPr id="3" name="Imagem 2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DA29DE8F-1E9F-E1CF-2E65-32EFB197F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47" y="1992229"/>
            <a:ext cx="5490911" cy="301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394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Ambiguity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in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Language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Text</a:t>
            </a:r>
            <a:r>
              <a:rPr lang="pt-PT" sz="9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Preprocessing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2</a:t>
            </a:r>
            <a:endParaRPr lang="pt-PT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b="1" err="1"/>
              <a:t>Syntatic</a:t>
            </a:r>
            <a:r>
              <a:rPr lang="pt-PT" sz="3000" b="1"/>
              <a:t> </a:t>
            </a:r>
            <a:r>
              <a:rPr lang="pt-PT" sz="3000" b="1" err="1"/>
              <a:t>Ambiguity</a:t>
            </a:r>
            <a:r>
              <a:rPr lang="pt-PT" sz="3000" b="1"/>
              <a:t>:</a:t>
            </a:r>
            <a:r>
              <a:rPr lang="pt-PT" sz="3000"/>
              <a:t> </a:t>
            </a:r>
            <a:endParaRPr lang="pt-PT" sz="300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The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b="1" err="1">
                <a:ea typeface="+mn-lt"/>
                <a:cs typeface="+mn-lt"/>
              </a:rPr>
              <a:t>structure</a:t>
            </a:r>
            <a:r>
              <a:rPr lang="pt-PT" sz="2600" b="1">
                <a:ea typeface="+mn-lt"/>
                <a:cs typeface="+mn-lt"/>
              </a:rPr>
              <a:t> </a:t>
            </a:r>
            <a:r>
              <a:rPr lang="pt-PT" sz="2600" b="1" err="1">
                <a:ea typeface="+mn-lt"/>
                <a:cs typeface="+mn-lt"/>
              </a:rPr>
              <a:t>of</a:t>
            </a:r>
            <a:r>
              <a:rPr lang="pt-PT" sz="2600" b="1">
                <a:ea typeface="+mn-lt"/>
                <a:cs typeface="+mn-lt"/>
              </a:rPr>
              <a:t> </a:t>
            </a:r>
            <a:r>
              <a:rPr lang="pt-PT" sz="2600" b="1" err="1">
                <a:ea typeface="+mn-lt"/>
                <a:cs typeface="+mn-lt"/>
              </a:rPr>
              <a:t>sentences</a:t>
            </a:r>
            <a:r>
              <a:rPr lang="pt-PT" sz="2600">
                <a:ea typeface="+mn-lt"/>
                <a:cs typeface="+mn-lt"/>
              </a:rPr>
              <a:t> can </a:t>
            </a:r>
            <a:r>
              <a:rPr lang="pt-PT" sz="2600" err="1">
                <a:ea typeface="+mn-lt"/>
                <a:cs typeface="+mn-lt"/>
              </a:rPr>
              <a:t>be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ambiguous</a:t>
            </a:r>
            <a:r>
              <a:rPr lang="pt-PT" sz="2600">
                <a:ea typeface="+mn-lt"/>
                <a:cs typeface="+mn-lt"/>
              </a:rPr>
              <a:t>. </a:t>
            </a:r>
            <a:endParaRPr lang="pt-PT" sz="2600"/>
          </a:p>
          <a:p>
            <a:pPr lvl="1" algn="just">
              <a:buFont typeface="Courier New" panose="020B0604020202020204" pitchFamily="34" charset="0"/>
              <a:buChar char="o"/>
            </a:pPr>
            <a:endParaRPr lang="pt-PT"/>
          </a:p>
          <a:p>
            <a:pPr lvl="1" algn="just">
              <a:buFont typeface="Courier New" panose="020B0604020202020204" pitchFamily="34" charset="0"/>
              <a:buChar char="o"/>
            </a:pPr>
            <a:endParaRPr lang="pt-PT"/>
          </a:p>
        </p:txBody>
      </p:sp>
      <p:pic>
        <p:nvPicPr>
          <p:cNvPr id="3" name="Imagem 2" descr="Uma imagem com clipart, desenho, Desenho animado, ilustração&#10;&#10;Descrição gerada automaticamente">
            <a:extLst>
              <a:ext uri="{FF2B5EF4-FFF2-40B4-BE49-F238E27FC236}">
                <a16:creationId xmlns:a16="http://schemas.microsoft.com/office/drawing/2014/main" id="{A9B52B5F-508E-0C59-2750-B2C52F1EE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560" y="2939717"/>
            <a:ext cx="4134851" cy="2983830"/>
          </a:xfrm>
          <a:prstGeom prst="rect">
            <a:avLst/>
          </a:prstGeom>
        </p:spPr>
      </p:pic>
      <p:pic>
        <p:nvPicPr>
          <p:cNvPr id="8" name="Imagem 7" descr="Examples of Ambiguity in Language and Literature | YourDictionary">
            <a:extLst>
              <a:ext uri="{FF2B5EF4-FFF2-40B4-BE49-F238E27FC236}">
                <a16:creationId xmlns:a16="http://schemas.microsoft.com/office/drawing/2014/main" id="{138F3056-312C-9F76-8C19-87C7ED9BF0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9763" y="2938112"/>
            <a:ext cx="3248526" cy="298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4034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The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nltk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package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Text</a:t>
            </a:r>
            <a:r>
              <a:rPr lang="pt-PT" sz="9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Preprocessing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2</a:t>
            </a:r>
            <a:endParaRPr lang="pt-PT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4012314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>
                <a:ea typeface="+mn-lt"/>
                <a:cs typeface="+mn-lt"/>
              </a:rPr>
              <a:t>POS </a:t>
            </a:r>
            <a:r>
              <a:rPr lang="pt-PT" sz="3000" err="1">
                <a:ea typeface="+mn-lt"/>
                <a:cs typeface="+mn-lt"/>
              </a:rPr>
              <a:t>Tagging</a:t>
            </a:r>
            <a:r>
              <a:rPr lang="pt-PT" sz="3000">
                <a:ea typeface="+mn-lt"/>
                <a:cs typeface="+mn-lt"/>
              </a:rPr>
              <a:t>:</a:t>
            </a:r>
            <a:endParaRPr lang="en-US" sz="3000" dirty="0"/>
          </a:p>
          <a:p>
            <a:pPr algn="just"/>
            <a:endParaRPr lang="pt-PT" sz="3000" dirty="0"/>
          </a:p>
          <a:p>
            <a:pPr algn="just"/>
            <a:r>
              <a:rPr lang="pt-PT" sz="3000" dirty="0">
                <a:ea typeface="+mn-lt"/>
                <a:cs typeface="+mn-lt"/>
                <a:hlinkClick r:id="rId3"/>
              </a:rPr>
              <a:t>https://www.nltk.org/api/nltk.tag.html</a:t>
            </a:r>
            <a:endParaRPr lang="pt-PT" sz="3000" dirty="0"/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endParaRPr lang="pt-PT" sz="3000" dirty="0"/>
          </a:p>
        </p:txBody>
      </p:sp>
      <p:pic>
        <p:nvPicPr>
          <p:cNvPr id="3" name="Imagem 2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2B620FFC-4185-79F3-94CB-48F3C075D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926" y="451184"/>
            <a:ext cx="4020201" cy="592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844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Exercise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nltk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package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Text</a:t>
            </a:r>
            <a:r>
              <a:rPr lang="pt-PT" sz="9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Preprocessing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2</a:t>
            </a:r>
            <a:endParaRPr lang="pt-PT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b="1" dirty="0">
                <a:ea typeface="+mn-lt"/>
                <a:cs typeface="+mn-lt"/>
              </a:rPr>
              <a:t>Take-</a:t>
            </a:r>
            <a:r>
              <a:rPr lang="pt-PT" sz="3000" b="1" dirty="0" err="1">
                <a:ea typeface="+mn-lt"/>
                <a:cs typeface="+mn-lt"/>
              </a:rPr>
              <a:t>home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assignment</a:t>
            </a:r>
            <a:r>
              <a:rPr lang="pt-PT" sz="3000" b="1" dirty="0">
                <a:ea typeface="+mn-lt"/>
                <a:cs typeface="+mn-lt"/>
              </a:rPr>
              <a:t>:</a:t>
            </a: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Test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previous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nltk</a:t>
            </a:r>
            <a:r>
              <a:rPr lang="pt-PT" sz="2600" dirty="0">
                <a:ea typeface="+mn-lt"/>
                <a:cs typeface="+mn-lt"/>
              </a:rPr>
              <a:t> scripts</a:t>
            </a:r>
            <a:endParaRPr lang="pt-PT" sz="2600"/>
          </a:p>
          <a:p>
            <a:pPr algn="just"/>
            <a:endParaRPr lang="pt-PT" sz="3000" dirty="0"/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/>
              <a:t>Explore </a:t>
            </a:r>
            <a:r>
              <a:rPr lang="pt-PT" sz="2600" err="1"/>
              <a:t>the</a:t>
            </a:r>
            <a:r>
              <a:rPr lang="pt-PT" sz="2600" dirty="0"/>
              <a:t> package!</a:t>
            </a:r>
          </a:p>
          <a:p>
            <a:pPr algn="just"/>
            <a:endParaRPr lang="pt-PT" sz="3000" dirty="0"/>
          </a:p>
        </p:txBody>
      </p:sp>
    </p:spTree>
    <p:extLst>
      <p:ext uri="{BB962C8B-B14F-4D97-AF65-F5344CB8AC3E}">
        <p14:creationId xmlns:p14="http://schemas.microsoft.com/office/powerpoint/2010/main" val="3795300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Ambiguity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in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Language</a:t>
            </a:r>
            <a:endParaRPr lang="pt-PT" sz="3600" b="1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Text</a:t>
            </a:r>
            <a:r>
              <a:rPr lang="pt-PT" sz="9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Preprocessing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2</a:t>
            </a:r>
            <a:endParaRPr lang="pt-PT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b="1" err="1"/>
              <a:t>Semantic</a:t>
            </a:r>
            <a:r>
              <a:rPr lang="pt-PT" sz="3000" b="1"/>
              <a:t> </a:t>
            </a:r>
            <a:r>
              <a:rPr lang="pt-PT" sz="3000" b="1" err="1"/>
              <a:t>Ambiguity</a:t>
            </a:r>
            <a:r>
              <a:rPr lang="pt-PT" sz="3000" b="1"/>
              <a:t>:</a:t>
            </a:r>
            <a:r>
              <a:rPr lang="pt-PT"/>
              <a:t> </a:t>
            </a:r>
            <a:endParaRPr lang="pt-PT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It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occurs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when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the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b="1" err="1">
                <a:ea typeface="+mn-lt"/>
                <a:cs typeface="+mn-lt"/>
              </a:rPr>
              <a:t>meaning</a:t>
            </a:r>
            <a:r>
              <a:rPr lang="pt-PT" sz="2600" b="1">
                <a:ea typeface="+mn-lt"/>
                <a:cs typeface="+mn-lt"/>
              </a:rPr>
              <a:t> </a:t>
            </a:r>
            <a:r>
              <a:rPr lang="pt-PT" sz="2600" b="1" err="1">
                <a:ea typeface="+mn-lt"/>
                <a:cs typeface="+mn-lt"/>
              </a:rPr>
              <a:t>of</a:t>
            </a:r>
            <a:r>
              <a:rPr lang="pt-PT" sz="2600" b="1">
                <a:ea typeface="+mn-lt"/>
                <a:cs typeface="+mn-lt"/>
              </a:rPr>
              <a:t> a </a:t>
            </a:r>
            <a:r>
              <a:rPr lang="pt-PT" sz="2600" b="1" err="1">
                <a:ea typeface="+mn-lt"/>
                <a:cs typeface="+mn-lt"/>
              </a:rPr>
              <a:t>sentence</a:t>
            </a:r>
            <a:r>
              <a:rPr lang="pt-PT" sz="2600" b="1">
                <a:ea typeface="+mn-lt"/>
                <a:cs typeface="+mn-lt"/>
              </a:rPr>
              <a:t> </a:t>
            </a:r>
            <a:r>
              <a:rPr lang="pt-PT" sz="2600" b="1" err="1">
                <a:ea typeface="+mn-lt"/>
                <a:cs typeface="+mn-lt"/>
              </a:rPr>
              <a:t>is</a:t>
            </a:r>
            <a:r>
              <a:rPr lang="pt-PT" sz="2600" b="1">
                <a:ea typeface="+mn-lt"/>
                <a:cs typeface="+mn-lt"/>
              </a:rPr>
              <a:t> </a:t>
            </a:r>
            <a:r>
              <a:rPr lang="pt-PT" sz="2600" b="1" err="1">
                <a:ea typeface="+mn-lt"/>
                <a:cs typeface="+mn-lt"/>
              </a:rPr>
              <a:t>unclear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because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b="1" err="1">
                <a:ea typeface="+mn-lt"/>
                <a:cs typeface="+mn-lt"/>
              </a:rPr>
              <a:t>the</a:t>
            </a:r>
            <a:r>
              <a:rPr lang="pt-PT" sz="2600" b="1">
                <a:ea typeface="+mn-lt"/>
                <a:cs typeface="+mn-lt"/>
              </a:rPr>
              <a:t> </a:t>
            </a:r>
            <a:r>
              <a:rPr lang="pt-PT" sz="2600" b="1" err="1">
                <a:ea typeface="+mn-lt"/>
                <a:cs typeface="+mn-lt"/>
              </a:rPr>
              <a:t>relationships</a:t>
            </a:r>
            <a:r>
              <a:rPr lang="pt-PT" sz="2600" b="1">
                <a:ea typeface="+mn-lt"/>
                <a:cs typeface="+mn-lt"/>
              </a:rPr>
              <a:t> </a:t>
            </a:r>
            <a:r>
              <a:rPr lang="pt-PT" sz="2600" b="1" err="1">
                <a:ea typeface="+mn-lt"/>
                <a:cs typeface="+mn-lt"/>
              </a:rPr>
              <a:t>between</a:t>
            </a:r>
            <a:r>
              <a:rPr lang="pt-PT" sz="2600" b="1">
                <a:ea typeface="+mn-lt"/>
                <a:cs typeface="+mn-lt"/>
              </a:rPr>
              <a:t> </a:t>
            </a:r>
            <a:r>
              <a:rPr lang="pt-PT" sz="2600" b="1" err="1">
                <a:ea typeface="+mn-lt"/>
                <a:cs typeface="+mn-lt"/>
              </a:rPr>
              <a:t>concepts</a:t>
            </a:r>
            <a:r>
              <a:rPr lang="pt-PT" sz="2600" b="1">
                <a:ea typeface="+mn-lt"/>
                <a:cs typeface="+mn-lt"/>
              </a:rPr>
              <a:t> </a:t>
            </a:r>
            <a:r>
              <a:rPr lang="pt-PT" sz="2600" b="1" err="1">
                <a:ea typeface="+mn-lt"/>
                <a:cs typeface="+mn-lt"/>
              </a:rPr>
              <a:t>or</a:t>
            </a:r>
            <a:r>
              <a:rPr lang="pt-PT" sz="2600" b="1">
                <a:ea typeface="+mn-lt"/>
                <a:cs typeface="+mn-lt"/>
              </a:rPr>
              <a:t> </a:t>
            </a:r>
            <a:r>
              <a:rPr lang="pt-PT" sz="2600" b="1" err="1">
                <a:ea typeface="+mn-lt"/>
                <a:cs typeface="+mn-lt"/>
              </a:rPr>
              <a:t>words</a:t>
            </a:r>
            <a:r>
              <a:rPr lang="pt-PT" sz="2600" b="1">
                <a:ea typeface="+mn-lt"/>
                <a:cs typeface="+mn-lt"/>
              </a:rPr>
              <a:t> are </a:t>
            </a:r>
            <a:r>
              <a:rPr lang="pt-PT" sz="2600" b="1" err="1">
                <a:ea typeface="+mn-lt"/>
                <a:cs typeface="+mn-lt"/>
              </a:rPr>
              <a:t>not</a:t>
            </a:r>
            <a:r>
              <a:rPr lang="pt-PT" sz="2600" b="1">
                <a:ea typeface="+mn-lt"/>
                <a:cs typeface="+mn-lt"/>
              </a:rPr>
              <a:t> </a:t>
            </a:r>
            <a:r>
              <a:rPr lang="pt-PT" sz="2600" b="1" err="1">
                <a:ea typeface="+mn-lt"/>
                <a:cs typeface="+mn-lt"/>
              </a:rPr>
              <a:t>well-defined</a:t>
            </a:r>
            <a:r>
              <a:rPr lang="pt-PT" sz="2600">
                <a:ea typeface="+mn-lt"/>
                <a:cs typeface="+mn-lt"/>
              </a:rPr>
              <a:t>.</a:t>
            </a:r>
            <a:endParaRPr lang="pt-PT" sz="2600"/>
          </a:p>
          <a:p>
            <a:pPr lvl="1" algn="just">
              <a:buFont typeface="Courier New" panose="020B0604020202020204" pitchFamily="34" charset="0"/>
              <a:buChar char="o"/>
            </a:pPr>
            <a:endParaRPr lang="pt-PT"/>
          </a:p>
          <a:p>
            <a:pPr lvl="1" algn="just">
              <a:buFont typeface="Courier New" panose="020B0604020202020204" pitchFamily="34" charset="0"/>
              <a:buChar char="o"/>
            </a:pPr>
            <a:endParaRPr lang="pt-PT">
              <a:ea typeface="+mn-lt"/>
              <a:cs typeface="+mn-lt"/>
            </a:endParaRPr>
          </a:p>
          <a:p>
            <a:pPr marL="457200" lvl="1" indent="0" algn="just">
              <a:buNone/>
            </a:pPr>
            <a:r>
              <a:rPr lang="pt-PT" sz="2800" b="1">
                <a:ea typeface="+mn-lt"/>
                <a:cs typeface="+mn-lt"/>
              </a:rPr>
              <a:t>"</a:t>
            </a:r>
            <a:r>
              <a:rPr lang="pt-PT" sz="2800" b="1" err="1">
                <a:ea typeface="+mn-lt"/>
                <a:cs typeface="+mn-lt"/>
              </a:rPr>
              <a:t>Visiting</a:t>
            </a:r>
            <a:r>
              <a:rPr lang="pt-PT" sz="2800" b="1">
                <a:ea typeface="+mn-lt"/>
                <a:cs typeface="+mn-lt"/>
              </a:rPr>
              <a:t> </a:t>
            </a:r>
            <a:r>
              <a:rPr lang="pt-PT" sz="2800" b="1" err="1">
                <a:ea typeface="+mn-lt"/>
                <a:cs typeface="+mn-lt"/>
              </a:rPr>
              <a:t>relatives</a:t>
            </a:r>
            <a:r>
              <a:rPr lang="pt-PT" sz="2800" b="1">
                <a:ea typeface="+mn-lt"/>
                <a:cs typeface="+mn-lt"/>
              </a:rPr>
              <a:t> can </a:t>
            </a:r>
            <a:r>
              <a:rPr lang="pt-PT" sz="2800" b="1" err="1">
                <a:ea typeface="+mn-lt"/>
                <a:cs typeface="+mn-lt"/>
              </a:rPr>
              <a:t>be</a:t>
            </a:r>
            <a:r>
              <a:rPr lang="pt-PT" sz="2800" b="1">
                <a:ea typeface="+mn-lt"/>
                <a:cs typeface="+mn-lt"/>
              </a:rPr>
              <a:t> </a:t>
            </a:r>
            <a:r>
              <a:rPr lang="pt-PT" sz="2800" b="1" err="1">
                <a:ea typeface="+mn-lt"/>
                <a:cs typeface="+mn-lt"/>
              </a:rPr>
              <a:t>annoying</a:t>
            </a:r>
            <a:r>
              <a:rPr lang="pt-PT" sz="2800" b="1">
                <a:ea typeface="+mn-lt"/>
                <a:cs typeface="+mn-lt"/>
              </a:rPr>
              <a:t>."</a:t>
            </a:r>
            <a:endParaRPr lang="pt-PT" sz="2800"/>
          </a:p>
          <a:p>
            <a:pPr marL="457200" lvl="1" indent="0" algn="just">
              <a:buNone/>
            </a:pPr>
            <a:endParaRPr lang="pt-PT" sz="2600" b="1">
              <a:ea typeface="+mn-lt"/>
              <a:cs typeface="+mn-lt"/>
            </a:endParaRP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sz="2600" err="1">
                <a:ea typeface="+mn-lt"/>
                <a:cs typeface="+mn-lt"/>
              </a:rPr>
              <a:t>This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could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mean</a:t>
            </a:r>
            <a:r>
              <a:rPr lang="pt-PT" sz="2600">
                <a:ea typeface="+mn-lt"/>
                <a:cs typeface="+mn-lt"/>
              </a:rPr>
              <a:t>:</a:t>
            </a:r>
            <a:endParaRPr lang="pt-PT" sz="2600"/>
          </a:p>
          <a:p>
            <a:pPr lvl="3" algn="just"/>
            <a:r>
              <a:rPr lang="pt-PT" sz="2600" err="1">
                <a:ea typeface="+mn-lt"/>
                <a:cs typeface="+mn-lt"/>
              </a:rPr>
              <a:t>You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find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visiting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your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relatives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annoying</a:t>
            </a:r>
            <a:r>
              <a:rPr lang="pt-PT" sz="2600">
                <a:ea typeface="+mn-lt"/>
                <a:cs typeface="+mn-lt"/>
              </a:rPr>
              <a:t>.</a:t>
            </a:r>
            <a:endParaRPr lang="pt-PT" sz="2600"/>
          </a:p>
          <a:p>
            <a:pPr lvl="3" algn="just"/>
            <a:r>
              <a:rPr lang="pt-PT" sz="2600" err="1">
                <a:ea typeface="+mn-lt"/>
                <a:cs typeface="+mn-lt"/>
              </a:rPr>
              <a:t>Your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relatives</a:t>
            </a:r>
            <a:r>
              <a:rPr lang="pt-PT" sz="2600">
                <a:ea typeface="+mn-lt"/>
                <a:cs typeface="+mn-lt"/>
              </a:rPr>
              <a:t>, </a:t>
            </a:r>
            <a:r>
              <a:rPr lang="pt-PT" sz="2600" err="1">
                <a:ea typeface="+mn-lt"/>
                <a:cs typeface="+mn-lt"/>
              </a:rPr>
              <a:t>when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they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visit</a:t>
            </a:r>
            <a:r>
              <a:rPr lang="pt-PT" sz="2600">
                <a:ea typeface="+mn-lt"/>
                <a:cs typeface="+mn-lt"/>
              </a:rPr>
              <a:t>, are </a:t>
            </a:r>
            <a:r>
              <a:rPr lang="pt-PT" sz="2600" err="1">
                <a:ea typeface="+mn-lt"/>
                <a:cs typeface="+mn-lt"/>
              </a:rPr>
              <a:t>annoying</a:t>
            </a:r>
            <a:r>
              <a:rPr lang="pt-PT" sz="2600">
                <a:ea typeface="+mn-lt"/>
                <a:cs typeface="+mn-lt"/>
              </a:rPr>
              <a:t>.</a:t>
            </a:r>
            <a:endParaRPr lang="pt-PT" sz="2600"/>
          </a:p>
        </p:txBody>
      </p:sp>
    </p:spTree>
    <p:extLst>
      <p:ext uri="{BB962C8B-B14F-4D97-AF65-F5344CB8AC3E}">
        <p14:creationId xmlns:p14="http://schemas.microsoft.com/office/powerpoint/2010/main" val="181191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Variability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and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Flexibility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of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Language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Text</a:t>
            </a:r>
            <a:r>
              <a:rPr lang="pt-PT" sz="9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Preprocessing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2</a:t>
            </a:r>
            <a:endParaRPr lang="pt-PT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b="1" err="1"/>
              <a:t>Synonyms</a:t>
            </a:r>
            <a:r>
              <a:rPr lang="pt-PT" sz="3000" b="1"/>
              <a:t>: </a:t>
            </a:r>
            <a:r>
              <a:rPr lang="pt-PT" sz="3000" err="1">
                <a:ea typeface="+mn-lt"/>
                <a:cs typeface="+mn-lt"/>
              </a:rPr>
              <a:t>Different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words</a:t>
            </a:r>
            <a:r>
              <a:rPr lang="pt-PT" sz="3000">
                <a:ea typeface="+mn-lt"/>
                <a:cs typeface="+mn-lt"/>
              </a:rPr>
              <a:t> can </a:t>
            </a:r>
            <a:r>
              <a:rPr lang="pt-PT" sz="3000" err="1">
                <a:ea typeface="+mn-lt"/>
                <a:cs typeface="+mn-lt"/>
              </a:rPr>
              <a:t>express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the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same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concept</a:t>
            </a:r>
            <a:r>
              <a:rPr lang="pt-PT" sz="3000">
                <a:ea typeface="+mn-lt"/>
                <a:cs typeface="+mn-lt"/>
              </a:rPr>
              <a:t> (e.g., "</a:t>
            </a:r>
            <a:r>
              <a:rPr lang="pt-PT" sz="3000" err="1">
                <a:ea typeface="+mn-lt"/>
                <a:cs typeface="+mn-lt"/>
              </a:rPr>
              <a:t>car</a:t>
            </a:r>
            <a:r>
              <a:rPr lang="pt-PT" sz="3000">
                <a:ea typeface="+mn-lt"/>
                <a:cs typeface="+mn-lt"/>
              </a:rPr>
              <a:t>" vs. "</a:t>
            </a:r>
            <a:r>
              <a:rPr lang="pt-PT" sz="3000" err="1">
                <a:ea typeface="+mn-lt"/>
                <a:cs typeface="+mn-lt"/>
              </a:rPr>
              <a:t>automobile</a:t>
            </a:r>
            <a:r>
              <a:rPr lang="pt-PT" sz="3000">
                <a:ea typeface="+mn-lt"/>
                <a:cs typeface="+mn-lt"/>
              </a:rPr>
              <a:t>").</a:t>
            </a:r>
          </a:p>
          <a:p>
            <a:pPr algn="just"/>
            <a:endParaRPr lang="pt-PT" sz="3000"/>
          </a:p>
          <a:p>
            <a:pPr algn="just"/>
            <a:r>
              <a:rPr lang="pt-PT" sz="3000" b="1" err="1"/>
              <a:t>Polysemy</a:t>
            </a:r>
            <a:r>
              <a:rPr lang="pt-PT" sz="3000" b="1"/>
              <a:t>:</a:t>
            </a:r>
            <a:r>
              <a:rPr lang="pt-PT" sz="3000"/>
              <a:t> </a:t>
            </a:r>
            <a:r>
              <a:rPr lang="pt-PT" sz="3000">
                <a:ea typeface="+mn-lt"/>
                <a:cs typeface="+mn-lt"/>
              </a:rPr>
              <a:t>A single </a:t>
            </a:r>
            <a:r>
              <a:rPr lang="pt-PT" sz="3000" err="1">
                <a:ea typeface="+mn-lt"/>
                <a:cs typeface="+mn-lt"/>
              </a:rPr>
              <a:t>word</a:t>
            </a:r>
            <a:r>
              <a:rPr lang="pt-PT" sz="3000">
                <a:ea typeface="+mn-lt"/>
                <a:cs typeface="+mn-lt"/>
              </a:rPr>
              <a:t> can </a:t>
            </a:r>
            <a:r>
              <a:rPr lang="pt-PT" sz="3000" err="1">
                <a:ea typeface="+mn-lt"/>
                <a:cs typeface="+mn-lt"/>
              </a:rPr>
              <a:t>have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multiple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related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meanings</a:t>
            </a:r>
            <a:r>
              <a:rPr lang="pt-PT" sz="3000">
                <a:ea typeface="+mn-lt"/>
                <a:cs typeface="+mn-lt"/>
              </a:rPr>
              <a:t> (e.g., "mouse" </a:t>
            </a:r>
            <a:r>
              <a:rPr lang="pt-PT" sz="3000" err="1">
                <a:ea typeface="+mn-lt"/>
                <a:cs typeface="+mn-lt"/>
              </a:rPr>
              <a:t>could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refer</a:t>
            </a:r>
            <a:r>
              <a:rPr lang="pt-PT" sz="3000">
                <a:ea typeface="+mn-lt"/>
                <a:cs typeface="+mn-lt"/>
              </a:rPr>
              <a:t> to </a:t>
            </a:r>
            <a:r>
              <a:rPr lang="pt-PT" sz="3000" err="1">
                <a:ea typeface="+mn-lt"/>
                <a:cs typeface="+mn-lt"/>
              </a:rPr>
              <a:t>an</a:t>
            </a:r>
            <a:r>
              <a:rPr lang="pt-PT" sz="3000">
                <a:ea typeface="+mn-lt"/>
                <a:cs typeface="+mn-lt"/>
              </a:rPr>
              <a:t> animal </a:t>
            </a:r>
            <a:r>
              <a:rPr lang="pt-PT" sz="3000" err="1">
                <a:ea typeface="+mn-lt"/>
                <a:cs typeface="+mn-lt"/>
              </a:rPr>
              <a:t>or</a:t>
            </a:r>
            <a:r>
              <a:rPr lang="pt-PT" sz="3000">
                <a:ea typeface="+mn-lt"/>
                <a:cs typeface="+mn-lt"/>
              </a:rPr>
              <a:t> a </a:t>
            </a:r>
            <a:r>
              <a:rPr lang="pt-PT" sz="3000" err="1">
                <a:ea typeface="+mn-lt"/>
                <a:cs typeface="+mn-lt"/>
              </a:rPr>
              <a:t>computer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device</a:t>
            </a:r>
            <a:r>
              <a:rPr lang="pt-PT" sz="3000">
                <a:ea typeface="+mn-lt"/>
                <a:cs typeface="+mn-lt"/>
              </a:rPr>
              <a:t>).</a:t>
            </a:r>
          </a:p>
          <a:p>
            <a:pPr algn="just"/>
            <a:endParaRPr lang="pt-PT" sz="3000"/>
          </a:p>
          <a:p>
            <a:pPr algn="just"/>
            <a:r>
              <a:rPr lang="pt-PT" sz="3000" b="1" err="1"/>
              <a:t>Paraphrasing</a:t>
            </a:r>
            <a:r>
              <a:rPr lang="pt-PT" sz="3000" b="1"/>
              <a:t>:</a:t>
            </a:r>
            <a:r>
              <a:rPr lang="pt-PT" sz="3000"/>
              <a:t> </a:t>
            </a:r>
            <a:r>
              <a:rPr lang="pt-PT" sz="3000" err="1">
                <a:ea typeface="+mn-lt"/>
                <a:cs typeface="+mn-lt"/>
              </a:rPr>
              <a:t>The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same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idea</a:t>
            </a:r>
            <a:r>
              <a:rPr lang="pt-PT" sz="3000">
                <a:ea typeface="+mn-lt"/>
                <a:cs typeface="+mn-lt"/>
              </a:rPr>
              <a:t> can </a:t>
            </a:r>
            <a:r>
              <a:rPr lang="pt-PT" sz="3000" err="1">
                <a:ea typeface="+mn-lt"/>
                <a:cs typeface="+mn-lt"/>
              </a:rPr>
              <a:t>be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expressed</a:t>
            </a:r>
            <a:r>
              <a:rPr lang="pt-PT" sz="3000">
                <a:ea typeface="+mn-lt"/>
                <a:cs typeface="+mn-lt"/>
              </a:rPr>
              <a:t> in </a:t>
            </a:r>
            <a:r>
              <a:rPr lang="pt-PT" sz="3000" err="1">
                <a:ea typeface="+mn-lt"/>
                <a:cs typeface="+mn-lt"/>
              </a:rPr>
              <a:t>numerous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ways</a:t>
            </a:r>
            <a:r>
              <a:rPr lang="pt-PT" sz="3000">
                <a:ea typeface="+mn-lt"/>
                <a:cs typeface="+mn-lt"/>
              </a:rPr>
              <a:t> (e.g., "</a:t>
            </a:r>
            <a:r>
              <a:rPr lang="pt-PT" sz="3000" err="1">
                <a:ea typeface="+mn-lt"/>
                <a:cs typeface="+mn-lt"/>
              </a:rPr>
              <a:t>He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completed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the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project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ahead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of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schedule</a:t>
            </a:r>
            <a:r>
              <a:rPr lang="pt-PT" sz="3000">
                <a:ea typeface="+mn-lt"/>
                <a:cs typeface="+mn-lt"/>
              </a:rPr>
              <a:t>." </a:t>
            </a:r>
            <a:r>
              <a:rPr lang="pt-PT" sz="3000" err="1">
                <a:ea typeface="+mn-lt"/>
                <a:cs typeface="+mn-lt"/>
              </a:rPr>
              <a:t>and</a:t>
            </a:r>
            <a:r>
              <a:rPr lang="pt-PT" sz="3000">
                <a:ea typeface="+mn-lt"/>
                <a:cs typeface="+mn-lt"/>
              </a:rPr>
              <a:t> "</a:t>
            </a:r>
            <a:r>
              <a:rPr lang="pt-PT" sz="3000" err="1">
                <a:ea typeface="+mn-lt"/>
                <a:cs typeface="+mn-lt"/>
              </a:rPr>
              <a:t>He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finished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the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work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earlier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than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planned</a:t>
            </a:r>
            <a:r>
              <a:rPr lang="pt-PT" sz="3000">
                <a:ea typeface="+mn-lt"/>
                <a:cs typeface="+mn-lt"/>
              </a:rPr>
              <a:t>.").</a:t>
            </a:r>
          </a:p>
        </p:txBody>
      </p:sp>
    </p:spTree>
    <p:extLst>
      <p:ext uri="{BB962C8B-B14F-4D97-AF65-F5344CB8AC3E}">
        <p14:creationId xmlns:p14="http://schemas.microsoft.com/office/powerpoint/2010/main" val="3037525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Context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Dependence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Text</a:t>
            </a:r>
            <a:r>
              <a:rPr lang="pt-PT" sz="9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Preprocessing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2</a:t>
            </a:r>
            <a:endParaRPr lang="pt-PT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b="1">
                <a:ea typeface="+mn-lt"/>
                <a:cs typeface="+mn-lt"/>
              </a:rPr>
              <a:t>Contextual </a:t>
            </a:r>
            <a:r>
              <a:rPr lang="pt-PT" sz="3000" b="1" err="1">
                <a:ea typeface="+mn-lt"/>
                <a:cs typeface="+mn-lt"/>
              </a:rPr>
              <a:t>Understanding</a:t>
            </a:r>
            <a:r>
              <a:rPr lang="pt-PT" sz="3000" b="1">
                <a:ea typeface="+mn-lt"/>
                <a:cs typeface="+mn-lt"/>
              </a:rPr>
              <a:t>: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The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meaning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of</a:t>
            </a:r>
            <a:r>
              <a:rPr lang="pt-PT" sz="3000">
                <a:ea typeface="+mn-lt"/>
                <a:cs typeface="+mn-lt"/>
              </a:rPr>
              <a:t> a </a:t>
            </a:r>
            <a:r>
              <a:rPr lang="pt-PT" sz="3000" err="1">
                <a:ea typeface="+mn-lt"/>
                <a:cs typeface="+mn-lt"/>
              </a:rPr>
              <a:t>word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or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phrase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often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depends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on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surrounding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words</a:t>
            </a:r>
            <a:r>
              <a:rPr lang="pt-PT" sz="3000">
                <a:ea typeface="+mn-lt"/>
                <a:cs typeface="+mn-lt"/>
              </a:rPr>
              <a:t> (e.g., "</a:t>
            </a:r>
            <a:r>
              <a:rPr lang="pt-PT" sz="3000" err="1">
                <a:ea typeface="+mn-lt"/>
                <a:cs typeface="+mn-lt"/>
              </a:rPr>
              <a:t>bat</a:t>
            </a:r>
            <a:r>
              <a:rPr lang="pt-PT" sz="3000">
                <a:ea typeface="+mn-lt"/>
                <a:cs typeface="+mn-lt"/>
              </a:rPr>
              <a:t>" can </a:t>
            </a:r>
            <a:r>
              <a:rPr lang="pt-PT" sz="3000" err="1">
                <a:ea typeface="+mn-lt"/>
                <a:cs typeface="+mn-lt"/>
              </a:rPr>
              <a:t>be</a:t>
            </a:r>
            <a:r>
              <a:rPr lang="pt-PT" sz="3000">
                <a:ea typeface="+mn-lt"/>
                <a:cs typeface="+mn-lt"/>
              </a:rPr>
              <a:t> a </a:t>
            </a:r>
            <a:r>
              <a:rPr lang="pt-PT" sz="3000" err="1">
                <a:ea typeface="+mn-lt"/>
                <a:cs typeface="+mn-lt"/>
              </a:rPr>
              <a:t>flying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mammal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or</a:t>
            </a:r>
            <a:r>
              <a:rPr lang="pt-PT" sz="3000">
                <a:ea typeface="+mn-lt"/>
                <a:cs typeface="+mn-lt"/>
              </a:rPr>
              <a:t> a sports </a:t>
            </a:r>
            <a:r>
              <a:rPr lang="pt-PT" sz="3000" err="1">
                <a:ea typeface="+mn-lt"/>
                <a:cs typeface="+mn-lt"/>
              </a:rPr>
              <a:t>equipment</a:t>
            </a:r>
            <a:r>
              <a:rPr lang="pt-PT" sz="3000">
                <a:ea typeface="+mn-lt"/>
                <a:cs typeface="+mn-lt"/>
              </a:rPr>
              <a:t>). </a:t>
            </a:r>
            <a:r>
              <a:rPr lang="pt-PT" sz="3000" err="1">
                <a:ea typeface="+mn-lt"/>
                <a:cs typeface="+mn-lt"/>
              </a:rPr>
              <a:t>Systems</a:t>
            </a:r>
            <a:r>
              <a:rPr lang="pt-PT" sz="3000">
                <a:ea typeface="+mn-lt"/>
                <a:cs typeface="+mn-lt"/>
              </a:rPr>
              <a:t> must </a:t>
            </a:r>
            <a:r>
              <a:rPr lang="pt-PT" sz="3000" err="1">
                <a:ea typeface="+mn-lt"/>
                <a:cs typeface="+mn-lt"/>
              </a:rPr>
              <a:t>grasp</a:t>
            </a:r>
            <a:r>
              <a:rPr lang="pt-PT" sz="3000">
                <a:ea typeface="+mn-lt"/>
                <a:cs typeface="+mn-lt"/>
              </a:rPr>
              <a:t> local </a:t>
            </a:r>
            <a:r>
              <a:rPr lang="pt-PT" sz="3000" err="1">
                <a:ea typeface="+mn-lt"/>
                <a:cs typeface="+mn-lt"/>
              </a:rPr>
              <a:t>context</a:t>
            </a:r>
            <a:r>
              <a:rPr lang="pt-PT" sz="3000">
                <a:ea typeface="+mn-lt"/>
                <a:cs typeface="+mn-lt"/>
              </a:rPr>
              <a:t> to </a:t>
            </a:r>
            <a:r>
              <a:rPr lang="pt-PT" sz="3000" err="1">
                <a:ea typeface="+mn-lt"/>
                <a:cs typeface="+mn-lt"/>
              </a:rPr>
              <a:t>understand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the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true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meaning</a:t>
            </a:r>
            <a:r>
              <a:rPr lang="pt-PT" sz="3000">
                <a:ea typeface="+mn-lt"/>
                <a:cs typeface="+mn-lt"/>
              </a:rPr>
              <a:t>.</a:t>
            </a:r>
            <a:endParaRPr lang="pt-PT">
              <a:ea typeface="+mn-lt"/>
              <a:cs typeface="+mn-lt"/>
            </a:endParaRPr>
          </a:p>
          <a:p>
            <a:pPr algn="just"/>
            <a:endParaRPr lang="pt-PT" sz="3000"/>
          </a:p>
          <a:p>
            <a:pPr algn="just"/>
            <a:r>
              <a:rPr lang="pt-PT" sz="3000" b="1">
                <a:ea typeface="+mn-lt"/>
                <a:cs typeface="+mn-lt"/>
              </a:rPr>
              <a:t>Long-</a:t>
            </a:r>
            <a:r>
              <a:rPr lang="pt-PT" sz="3000" b="1" err="1">
                <a:ea typeface="+mn-lt"/>
                <a:cs typeface="+mn-lt"/>
              </a:rPr>
              <a:t>Distance</a:t>
            </a:r>
            <a:r>
              <a:rPr lang="pt-PT" sz="3000" b="1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Dependencies</a:t>
            </a:r>
            <a:r>
              <a:rPr lang="pt-PT" sz="3000" b="1">
                <a:ea typeface="+mn-lt"/>
                <a:cs typeface="+mn-lt"/>
              </a:rPr>
              <a:t>: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Words</a:t>
            </a:r>
            <a:r>
              <a:rPr lang="pt-PT" sz="3000">
                <a:ea typeface="+mn-lt"/>
                <a:cs typeface="+mn-lt"/>
              </a:rPr>
              <a:t> in a </a:t>
            </a:r>
            <a:r>
              <a:rPr lang="pt-PT" sz="3000" err="1">
                <a:ea typeface="+mn-lt"/>
                <a:cs typeface="+mn-lt"/>
              </a:rPr>
              <a:t>sentence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may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influence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each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other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even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if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they</a:t>
            </a:r>
            <a:r>
              <a:rPr lang="pt-PT" sz="3000">
                <a:ea typeface="+mn-lt"/>
                <a:cs typeface="+mn-lt"/>
              </a:rPr>
              <a:t> are </a:t>
            </a:r>
            <a:r>
              <a:rPr lang="pt-PT" sz="3000" err="1">
                <a:ea typeface="+mn-lt"/>
                <a:cs typeface="+mn-lt"/>
              </a:rPr>
              <a:t>far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apart</a:t>
            </a:r>
            <a:r>
              <a:rPr lang="pt-PT" sz="3000">
                <a:ea typeface="+mn-lt"/>
                <a:cs typeface="+mn-lt"/>
              </a:rPr>
              <a:t>, </a:t>
            </a:r>
            <a:r>
              <a:rPr lang="pt-PT" sz="3000" err="1">
                <a:ea typeface="+mn-lt"/>
                <a:cs typeface="+mn-lt"/>
              </a:rPr>
              <a:t>complicating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syntactic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and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semantic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analysis</a:t>
            </a:r>
            <a:r>
              <a:rPr lang="pt-PT" sz="3000">
                <a:ea typeface="+mn-lt"/>
                <a:cs typeface="+mn-lt"/>
              </a:rPr>
              <a:t>.</a:t>
            </a:r>
            <a:endParaRPr lang="pt-PT" sz="3000"/>
          </a:p>
        </p:txBody>
      </p:sp>
    </p:spTree>
    <p:extLst>
      <p:ext uri="{BB962C8B-B14F-4D97-AF65-F5344CB8AC3E}">
        <p14:creationId xmlns:p14="http://schemas.microsoft.com/office/powerpoint/2010/main" val="3144456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Informality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and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Noise in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Text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Text</a:t>
            </a:r>
            <a:r>
              <a:rPr lang="pt-PT" sz="9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Preprocessing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2</a:t>
            </a:r>
            <a:endParaRPr lang="pt-PT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b="1">
                <a:ea typeface="+mn-lt"/>
                <a:cs typeface="+mn-lt"/>
              </a:rPr>
              <a:t>Informal </a:t>
            </a:r>
            <a:r>
              <a:rPr lang="pt-PT" sz="3000" b="1" err="1">
                <a:ea typeface="+mn-lt"/>
                <a:cs typeface="+mn-lt"/>
              </a:rPr>
              <a:t>Language</a:t>
            </a:r>
            <a:r>
              <a:rPr lang="pt-PT" sz="3000" b="1">
                <a:ea typeface="+mn-lt"/>
                <a:cs typeface="+mn-lt"/>
              </a:rPr>
              <a:t>: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Aight</a:t>
            </a:r>
            <a:r>
              <a:rPr lang="pt-PT" sz="3000">
                <a:ea typeface="+mn-lt"/>
                <a:cs typeface="+mn-lt"/>
              </a:rPr>
              <a:t>, </a:t>
            </a:r>
            <a:r>
              <a:rPr lang="pt-PT" sz="3000" err="1">
                <a:ea typeface="+mn-lt"/>
                <a:cs typeface="+mn-lt"/>
              </a:rPr>
              <a:t>text</a:t>
            </a:r>
            <a:r>
              <a:rPr lang="pt-PT" sz="3000">
                <a:ea typeface="+mn-lt"/>
                <a:cs typeface="+mn-lt"/>
              </a:rPr>
              <a:t> data </a:t>
            </a:r>
            <a:r>
              <a:rPr lang="pt-PT" sz="3000" err="1">
                <a:ea typeface="+mn-lt"/>
                <a:cs typeface="+mn-lt"/>
              </a:rPr>
              <a:t>be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hella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messy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with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mad</a:t>
            </a:r>
            <a:r>
              <a:rPr lang="pt-PT" sz="3000">
                <a:ea typeface="+mn-lt"/>
                <a:cs typeface="+mn-lt"/>
              </a:rPr>
              <a:t> slang, </a:t>
            </a:r>
            <a:r>
              <a:rPr lang="pt-PT" sz="3000" err="1">
                <a:ea typeface="+mn-lt"/>
                <a:cs typeface="+mn-lt"/>
              </a:rPr>
              <a:t>abbrevs</a:t>
            </a:r>
            <a:r>
              <a:rPr lang="pt-PT" sz="3000">
                <a:ea typeface="+mn-lt"/>
                <a:cs typeface="+mn-lt"/>
              </a:rPr>
              <a:t>, </a:t>
            </a:r>
            <a:r>
              <a:rPr lang="pt-PT" sz="3000" err="1">
                <a:ea typeface="+mn-lt"/>
                <a:cs typeface="+mn-lt"/>
              </a:rPr>
              <a:t>and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all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that</a:t>
            </a:r>
            <a:r>
              <a:rPr lang="pt-PT" sz="3000">
                <a:ea typeface="+mn-lt"/>
                <a:cs typeface="+mn-lt"/>
              </a:rPr>
              <a:t> emoji </a:t>
            </a:r>
            <a:r>
              <a:rPr lang="pt-PT" sz="3000" err="1">
                <a:ea typeface="+mn-lt"/>
                <a:cs typeface="+mn-lt"/>
              </a:rPr>
              <a:t>biz</a:t>
            </a:r>
            <a:r>
              <a:rPr lang="pt-PT" sz="3000">
                <a:ea typeface="+mn-lt"/>
                <a:cs typeface="+mn-lt"/>
              </a:rPr>
              <a:t>. </a:t>
            </a:r>
            <a:r>
              <a:rPr lang="pt-PT" sz="3000" err="1">
                <a:ea typeface="+mn-lt"/>
                <a:cs typeface="+mn-lt"/>
              </a:rPr>
              <a:t>Grammar's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all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over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the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place</a:t>
            </a:r>
            <a:r>
              <a:rPr lang="pt-PT" sz="3000">
                <a:ea typeface="+mn-lt"/>
                <a:cs typeface="+mn-lt"/>
              </a:rPr>
              <a:t>, </a:t>
            </a:r>
            <a:r>
              <a:rPr lang="pt-PT" sz="3000" err="1">
                <a:ea typeface="+mn-lt"/>
                <a:cs typeface="+mn-lt"/>
              </a:rPr>
              <a:t>makin</a:t>
            </a:r>
            <a:r>
              <a:rPr lang="pt-PT" sz="3000">
                <a:ea typeface="+mn-lt"/>
                <a:cs typeface="+mn-lt"/>
              </a:rPr>
              <a:t>' </a:t>
            </a:r>
            <a:r>
              <a:rPr lang="pt-PT" sz="3000" err="1">
                <a:ea typeface="+mn-lt"/>
                <a:cs typeface="+mn-lt"/>
              </a:rPr>
              <a:t>it</a:t>
            </a:r>
            <a:r>
              <a:rPr lang="pt-PT" sz="3000">
                <a:ea typeface="+mn-lt"/>
                <a:cs typeface="+mn-lt"/>
              </a:rPr>
              <a:t> a total </a:t>
            </a:r>
            <a:r>
              <a:rPr lang="pt-PT" sz="3000" err="1">
                <a:ea typeface="+mn-lt"/>
                <a:cs typeface="+mn-lt"/>
              </a:rPr>
              <a:t>pain</a:t>
            </a:r>
            <a:r>
              <a:rPr lang="pt-PT" sz="3000">
                <a:ea typeface="+mn-lt"/>
                <a:cs typeface="+mn-lt"/>
              </a:rPr>
              <a:t> to figure out </a:t>
            </a:r>
            <a:r>
              <a:rPr lang="pt-PT" sz="3000" err="1">
                <a:ea typeface="+mn-lt"/>
                <a:cs typeface="+mn-lt"/>
              </a:rPr>
              <a:t>what’s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what</a:t>
            </a:r>
            <a:r>
              <a:rPr lang="pt-PT" sz="3000">
                <a:ea typeface="+mn-lt"/>
                <a:cs typeface="+mn-lt"/>
              </a:rPr>
              <a:t>. 😅🗯️📱</a:t>
            </a:r>
            <a:endParaRPr lang="pt-PT">
              <a:ea typeface="+mn-lt"/>
              <a:cs typeface="+mn-lt"/>
            </a:endParaRPr>
          </a:p>
          <a:p>
            <a:pPr algn="just"/>
            <a:endParaRPr lang="pt-PT" sz="3000"/>
          </a:p>
          <a:p>
            <a:pPr algn="just"/>
            <a:r>
              <a:rPr lang="pt-PT" sz="3000" b="1" err="1">
                <a:ea typeface="+mn-lt"/>
                <a:cs typeface="+mn-lt"/>
              </a:rPr>
              <a:t>Typos</a:t>
            </a:r>
            <a:r>
              <a:rPr lang="pt-PT" sz="3000" b="1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and</a:t>
            </a:r>
            <a:r>
              <a:rPr lang="pt-PT" sz="3000" b="1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errors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human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generated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text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is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often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noisy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with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typos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grammatical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mistakes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or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incomplete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sentences</a:t>
            </a:r>
            <a:r>
              <a:rPr lang="pt-PT" sz="3000">
                <a:ea typeface="+mn-lt"/>
                <a:cs typeface="+mn-lt"/>
              </a:rPr>
              <a:t> handling </a:t>
            </a:r>
            <a:r>
              <a:rPr lang="pt-PT" sz="3000" err="1">
                <a:ea typeface="+mn-lt"/>
                <a:cs typeface="+mn-lt"/>
              </a:rPr>
              <a:t>this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requires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sophisticated</a:t>
            </a:r>
            <a:r>
              <a:rPr lang="pt-PT" sz="3000">
                <a:ea typeface="+mn-lt"/>
                <a:cs typeface="+mn-lt"/>
              </a:rPr>
              <a:t> error </a:t>
            </a:r>
            <a:r>
              <a:rPr lang="pt-PT" sz="3000" err="1">
                <a:ea typeface="+mn-lt"/>
                <a:cs typeface="+mn-lt"/>
              </a:rPr>
              <a:t>correction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or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tolerance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mechanisms</a:t>
            </a:r>
            <a:endParaRPr lang="pt-PT" sz="3000" err="1"/>
          </a:p>
        </p:txBody>
      </p:sp>
    </p:spTree>
    <p:extLst>
      <p:ext uri="{BB962C8B-B14F-4D97-AF65-F5344CB8AC3E}">
        <p14:creationId xmlns:p14="http://schemas.microsoft.com/office/powerpoint/2010/main" val="3715461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Informality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and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Noise in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Text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Text</a:t>
            </a:r>
            <a:r>
              <a:rPr lang="pt-PT" sz="9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err="1">
                <a:solidFill>
                  <a:srgbClr val="FFFFFF"/>
                </a:solidFill>
                <a:ea typeface="+mn-lt"/>
                <a:cs typeface="+mn-lt"/>
              </a:rPr>
              <a:t>Preprocessing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2</a:t>
            </a:r>
            <a:endParaRPr lang="pt-PT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b="1">
                <a:ea typeface="+mn-lt"/>
                <a:cs typeface="+mn-lt"/>
              </a:rPr>
              <a:t>Informal </a:t>
            </a:r>
            <a:r>
              <a:rPr lang="pt-PT" sz="3000" b="1" err="1">
                <a:ea typeface="+mn-lt"/>
                <a:cs typeface="+mn-lt"/>
              </a:rPr>
              <a:t>Language</a:t>
            </a:r>
            <a:r>
              <a:rPr lang="pt-PT" sz="3000" b="1">
                <a:ea typeface="+mn-lt"/>
                <a:cs typeface="+mn-lt"/>
              </a:rPr>
              <a:t>: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Text</a:t>
            </a:r>
            <a:r>
              <a:rPr lang="pt-PT" sz="3000">
                <a:ea typeface="+mn-lt"/>
                <a:cs typeface="+mn-lt"/>
              </a:rPr>
              <a:t> data </a:t>
            </a:r>
            <a:r>
              <a:rPr lang="pt-PT" sz="3000" err="1">
                <a:ea typeface="+mn-lt"/>
                <a:cs typeface="+mn-lt"/>
              </a:rPr>
              <a:t>often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includes</a:t>
            </a:r>
            <a:r>
              <a:rPr lang="pt-PT" sz="3000">
                <a:ea typeface="+mn-lt"/>
                <a:cs typeface="+mn-lt"/>
              </a:rPr>
              <a:t> informal </a:t>
            </a:r>
            <a:r>
              <a:rPr lang="pt-PT" sz="3000" err="1">
                <a:ea typeface="+mn-lt"/>
                <a:cs typeface="+mn-lt"/>
              </a:rPr>
              <a:t>language</a:t>
            </a:r>
            <a:r>
              <a:rPr lang="pt-PT" sz="3000">
                <a:ea typeface="+mn-lt"/>
                <a:cs typeface="+mn-lt"/>
              </a:rPr>
              <a:t> (e.g., social media </a:t>
            </a:r>
            <a:r>
              <a:rPr lang="pt-PT" sz="3000" err="1">
                <a:ea typeface="+mn-lt"/>
                <a:cs typeface="+mn-lt"/>
              </a:rPr>
              <a:t>posts</a:t>
            </a:r>
            <a:r>
              <a:rPr lang="pt-PT" sz="3000">
                <a:ea typeface="+mn-lt"/>
                <a:cs typeface="+mn-lt"/>
              </a:rPr>
              <a:t>, chats) </a:t>
            </a:r>
            <a:r>
              <a:rPr lang="pt-PT" sz="3000" err="1">
                <a:ea typeface="+mn-lt"/>
                <a:cs typeface="+mn-lt"/>
              </a:rPr>
              <a:t>with</a:t>
            </a:r>
            <a:r>
              <a:rPr lang="pt-PT" sz="3000">
                <a:ea typeface="+mn-lt"/>
                <a:cs typeface="+mn-lt"/>
              </a:rPr>
              <a:t> slang, </a:t>
            </a:r>
            <a:r>
              <a:rPr lang="pt-PT" sz="3000" err="1">
                <a:ea typeface="+mn-lt"/>
                <a:cs typeface="+mn-lt"/>
              </a:rPr>
              <a:t>abbreviations</a:t>
            </a:r>
            <a:r>
              <a:rPr lang="pt-PT" sz="3000">
                <a:ea typeface="+mn-lt"/>
                <a:cs typeface="+mn-lt"/>
              </a:rPr>
              <a:t>, emojis, </a:t>
            </a:r>
            <a:r>
              <a:rPr lang="pt-PT" sz="3000" err="1">
                <a:ea typeface="+mn-lt"/>
                <a:cs typeface="+mn-lt"/>
              </a:rPr>
              <a:t>and</a:t>
            </a:r>
            <a:r>
              <a:rPr lang="pt-PT" sz="3000">
                <a:ea typeface="+mn-lt"/>
                <a:cs typeface="+mn-lt"/>
              </a:rPr>
              <a:t> non-standard </a:t>
            </a:r>
            <a:r>
              <a:rPr lang="pt-PT" sz="3000" err="1">
                <a:ea typeface="+mn-lt"/>
                <a:cs typeface="+mn-lt"/>
              </a:rPr>
              <a:t>grammar</a:t>
            </a:r>
            <a:r>
              <a:rPr lang="pt-PT" sz="3000">
                <a:ea typeface="+mn-lt"/>
                <a:cs typeface="+mn-lt"/>
              </a:rPr>
              <a:t>, </a:t>
            </a:r>
            <a:r>
              <a:rPr lang="pt-PT" sz="3000" err="1">
                <a:ea typeface="+mn-lt"/>
                <a:cs typeface="+mn-lt"/>
              </a:rPr>
              <a:t>making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it</a:t>
            </a:r>
            <a:r>
              <a:rPr lang="pt-PT" sz="3000">
                <a:ea typeface="+mn-lt"/>
                <a:cs typeface="+mn-lt"/>
              </a:rPr>
              <a:t> hard to </a:t>
            </a:r>
            <a:r>
              <a:rPr lang="pt-PT" sz="3000" err="1">
                <a:ea typeface="+mn-lt"/>
                <a:cs typeface="+mn-lt"/>
              </a:rPr>
              <a:t>analyze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accurately</a:t>
            </a:r>
            <a:r>
              <a:rPr lang="pt-PT" sz="3000">
                <a:ea typeface="+mn-lt"/>
                <a:cs typeface="+mn-lt"/>
              </a:rPr>
              <a:t>.</a:t>
            </a:r>
            <a:endParaRPr lang="pt-PT">
              <a:ea typeface="+mn-lt"/>
              <a:cs typeface="+mn-lt"/>
            </a:endParaRPr>
          </a:p>
          <a:p>
            <a:pPr algn="just"/>
            <a:endParaRPr lang="pt-PT" sz="3000"/>
          </a:p>
          <a:p>
            <a:pPr algn="just"/>
            <a:r>
              <a:rPr lang="pt-PT" sz="3000" b="1" err="1">
                <a:ea typeface="+mn-lt"/>
                <a:cs typeface="+mn-lt"/>
              </a:rPr>
              <a:t>Typos</a:t>
            </a:r>
            <a:r>
              <a:rPr lang="pt-PT" sz="3000" b="1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and</a:t>
            </a:r>
            <a:r>
              <a:rPr lang="pt-PT" sz="3000" b="1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Errors</a:t>
            </a:r>
            <a:r>
              <a:rPr lang="pt-PT" sz="3000" b="1">
                <a:ea typeface="+mn-lt"/>
                <a:cs typeface="+mn-lt"/>
              </a:rPr>
              <a:t>: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Human-generated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text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is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often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noisy</a:t>
            </a:r>
            <a:r>
              <a:rPr lang="pt-PT" sz="3000">
                <a:ea typeface="+mn-lt"/>
                <a:cs typeface="+mn-lt"/>
              </a:rPr>
              <a:t>, </a:t>
            </a:r>
            <a:r>
              <a:rPr lang="pt-PT" sz="3000" err="1">
                <a:ea typeface="+mn-lt"/>
                <a:cs typeface="+mn-lt"/>
              </a:rPr>
              <a:t>with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typos</a:t>
            </a:r>
            <a:r>
              <a:rPr lang="pt-PT" sz="3000">
                <a:ea typeface="+mn-lt"/>
                <a:cs typeface="+mn-lt"/>
              </a:rPr>
              <a:t>, </a:t>
            </a:r>
            <a:r>
              <a:rPr lang="pt-PT" sz="3000" err="1">
                <a:ea typeface="+mn-lt"/>
                <a:cs typeface="+mn-lt"/>
              </a:rPr>
              <a:t>grammatical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mistakes</a:t>
            </a:r>
            <a:r>
              <a:rPr lang="pt-PT" sz="3000">
                <a:ea typeface="+mn-lt"/>
                <a:cs typeface="+mn-lt"/>
              </a:rPr>
              <a:t>, </a:t>
            </a:r>
            <a:r>
              <a:rPr lang="pt-PT" sz="3000" err="1">
                <a:ea typeface="+mn-lt"/>
                <a:cs typeface="+mn-lt"/>
              </a:rPr>
              <a:t>or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incomplete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sentences</a:t>
            </a:r>
            <a:r>
              <a:rPr lang="pt-PT" sz="3000">
                <a:ea typeface="+mn-lt"/>
                <a:cs typeface="+mn-lt"/>
              </a:rPr>
              <a:t>. Handling </a:t>
            </a:r>
            <a:r>
              <a:rPr lang="pt-PT" sz="3000" err="1">
                <a:ea typeface="+mn-lt"/>
                <a:cs typeface="+mn-lt"/>
              </a:rPr>
              <a:t>this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requires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sophisticated</a:t>
            </a:r>
            <a:r>
              <a:rPr lang="pt-PT" sz="3000">
                <a:ea typeface="+mn-lt"/>
                <a:cs typeface="+mn-lt"/>
              </a:rPr>
              <a:t> error </a:t>
            </a:r>
            <a:r>
              <a:rPr lang="pt-PT" sz="3000" err="1">
                <a:ea typeface="+mn-lt"/>
                <a:cs typeface="+mn-lt"/>
              </a:rPr>
              <a:t>correction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or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tolerance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mechanisms</a:t>
            </a:r>
            <a:r>
              <a:rPr lang="pt-PT" sz="3000"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12892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Ecrã Panorâmico</PresentationFormat>
  <Slides>41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41</vt:i4>
      </vt:variant>
    </vt:vector>
  </HeadingPairs>
  <TitlesOfParts>
    <vt:vector size="42" baseType="lpstr">
      <vt:lpstr>Tema do Office</vt:lpstr>
      <vt:lpstr>Apresentação do PowerPoint</vt:lpstr>
      <vt:lpstr>Apresentação do PowerPoint</vt:lpstr>
      <vt:lpstr>Ambiguity in Language</vt:lpstr>
      <vt:lpstr>Ambiguity in Language</vt:lpstr>
      <vt:lpstr>Ambiguity in Language</vt:lpstr>
      <vt:lpstr>Variability and Flexibility of Language</vt:lpstr>
      <vt:lpstr>Context Dependence</vt:lpstr>
      <vt:lpstr>Informality and Noise in Text</vt:lpstr>
      <vt:lpstr>Informality and Noise in Text</vt:lpstr>
      <vt:lpstr>High Dimensionality</vt:lpstr>
      <vt:lpstr>And Others</vt:lpstr>
      <vt:lpstr>Apresentação do PowerPoint</vt:lpstr>
      <vt:lpstr>The Text Preprocessing Pipeline</vt:lpstr>
      <vt:lpstr>Text Normalization</vt:lpstr>
      <vt:lpstr>Exercise: Text Normalization</vt:lpstr>
      <vt:lpstr>Tokenization</vt:lpstr>
      <vt:lpstr>Tokenization</vt:lpstr>
      <vt:lpstr>Exercise: Tokenization</vt:lpstr>
      <vt:lpstr>Stopword Removal</vt:lpstr>
      <vt:lpstr>Stopword Removal</vt:lpstr>
      <vt:lpstr>Exercise: Stopword Removal</vt:lpstr>
      <vt:lpstr>Stemming</vt:lpstr>
      <vt:lpstr>Stemming</vt:lpstr>
      <vt:lpstr>Suffix-s Stemmer</vt:lpstr>
      <vt:lpstr>Porter Stemmer</vt:lpstr>
      <vt:lpstr>Porter Stemmer</vt:lpstr>
      <vt:lpstr>Krovetz Stemmer</vt:lpstr>
      <vt:lpstr>Stemmer Comparison</vt:lpstr>
      <vt:lpstr>Exercise: Stemming</vt:lpstr>
      <vt:lpstr>Lemmatization</vt:lpstr>
      <vt:lpstr>Exercise: Lemmatization</vt:lpstr>
      <vt:lpstr>POS Tagging</vt:lpstr>
      <vt:lpstr>POS Tagging</vt:lpstr>
      <vt:lpstr>POS Tagging</vt:lpstr>
      <vt:lpstr>Exercise: POS Tagging</vt:lpstr>
      <vt:lpstr>The nltk package</vt:lpstr>
      <vt:lpstr>The nltk package</vt:lpstr>
      <vt:lpstr>The nltk package</vt:lpstr>
      <vt:lpstr>The nltk package</vt:lpstr>
      <vt:lpstr>The nltk package</vt:lpstr>
      <vt:lpstr>Exercise: nltk package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544</cp:revision>
  <dcterms:created xsi:type="dcterms:W3CDTF">2024-09-08T11:25:53Z</dcterms:created>
  <dcterms:modified xsi:type="dcterms:W3CDTF">2024-09-19T20:50:11Z</dcterms:modified>
</cp:coreProperties>
</file>