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  <p:sldId id="399" r:id="rId4"/>
    <p:sldId id="407" r:id="rId5"/>
    <p:sldId id="403" r:id="rId6"/>
    <p:sldId id="408" r:id="rId7"/>
    <p:sldId id="397" r:id="rId8"/>
    <p:sldId id="398" r:id="rId9"/>
    <p:sldId id="400" r:id="rId10"/>
    <p:sldId id="402" r:id="rId11"/>
    <p:sldId id="409" r:id="rId12"/>
    <p:sldId id="404" r:id="rId13"/>
    <p:sldId id="415" r:id="rId14"/>
    <p:sldId id="411" r:id="rId15"/>
    <p:sldId id="416" r:id="rId16"/>
    <p:sldId id="410" r:id="rId17"/>
    <p:sldId id="417" r:id="rId18"/>
    <p:sldId id="413" r:id="rId19"/>
    <p:sldId id="41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D157-6627-FF09-9741-EF5CA4670C8F}" v="1170" dt="2024-11-01T18:51:49.496"/>
    <p1510:client id="{B198A6E3-3B75-0679-3D5C-275ADAA37D79}" v="25" dt="2024-11-01T10:18:1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06/11/2024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Named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Entity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Shape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7653885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dirty="0" err="1">
                <a:ea typeface="+mn-lt"/>
                <a:cs typeface="+mn-lt"/>
              </a:rPr>
              <a:t>English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shape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feature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particularly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identifying</a:t>
            </a:r>
            <a:r>
              <a:rPr lang="pt-PT" sz="3000" dirty="0">
                <a:ea typeface="+mn-lt"/>
                <a:cs typeface="+mn-lt"/>
              </a:rPr>
              <a:t> businesses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Yahoo!, eBay,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iMac.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Shape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strong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certain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terms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such</a:t>
            </a:r>
            <a:r>
              <a:rPr lang="pt-PT" sz="3000" dirty="0">
                <a:ea typeface="+mn-lt"/>
                <a:cs typeface="+mn-lt"/>
              </a:rPr>
              <a:t> as gene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AC2141D-D9A1-25C1-3841-51CD5682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77" y="2052637"/>
            <a:ext cx="3630055" cy="2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Context-Based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Rule-</a:t>
            </a:r>
            <a:r>
              <a:rPr lang="pt-PT" sz="3000" b="1" err="1">
                <a:ea typeface="+mn-lt"/>
                <a:cs typeface="+mn-lt"/>
              </a:rPr>
              <a:t>based</a:t>
            </a:r>
            <a:r>
              <a:rPr lang="pt-PT" sz="3000" b="1" dirty="0">
                <a:ea typeface="+mn-lt"/>
                <a:cs typeface="+mn-lt"/>
              </a:rPr>
              <a:t> NER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inevitably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miss some </a:t>
            </a:r>
            <a:r>
              <a:rPr lang="pt-PT" sz="3000" b="1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lexicons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incomplete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because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continually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invented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Pattern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matching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doesn’t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work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every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odds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creativity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writing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Statistical</a:t>
            </a:r>
            <a:r>
              <a:rPr lang="pt-PT" sz="3000" b="1" dirty="0">
                <a:ea typeface="+mn-lt"/>
                <a:cs typeface="+mn-lt"/>
              </a:rPr>
              <a:t> NER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instead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terms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around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1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Traditional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machine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approaches</a:t>
            </a:r>
            <a:r>
              <a:rPr lang="pt-PT" sz="3000" dirty="0">
                <a:ea typeface="+mn-lt"/>
                <a:cs typeface="+mn-lt"/>
              </a:rPr>
              <a:t> for NER </a:t>
            </a:r>
            <a:r>
              <a:rPr lang="pt-PT" sz="300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hand-crafted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features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supervised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algorithms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classify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Some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Conditional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Random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Fields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CRFs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Hidden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Markov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HMMs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/>
          </a:p>
          <a:p>
            <a:pPr marL="971550" lvl="1" indent="-45720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 indent="-45720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971550" lvl="1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04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Hidden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Markov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526430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Hidden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Markov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Model</a:t>
            </a:r>
            <a:r>
              <a:rPr lang="pt-PT" sz="3000" b="1">
                <a:ea typeface="+mn-lt"/>
                <a:cs typeface="+mn-lt"/>
              </a:rPr>
              <a:t> (HMM):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machine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framework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labeling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sequences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Sequential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Labeling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item in a </a:t>
            </a:r>
            <a:r>
              <a:rPr lang="pt-PT" sz="300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tagged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assumption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label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depends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limited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preceding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b="1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Dependency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on</a:t>
            </a:r>
            <a:r>
              <a:rPr lang="pt-PT" sz="3000" b="1" dirty="0">
                <a:ea typeface="+mn-lt"/>
                <a:cs typeface="+mn-lt"/>
              </a:rPr>
              <a:t> Prior </a:t>
            </a:r>
            <a:r>
              <a:rPr lang="pt-PT" sz="3000" b="1" dirty="0" err="1">
                <a:ea typeface="+mn-lt"/>
                <a:cs typeface="+mn-lt"/>
              </a:rPr>
              <a:t>Decisions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Decisions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made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previous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influence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labeling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next</a:t>
            </a:r>
            <a:r>
              <a:rPr lang="pt-PT" sz="3000" dirty="0">
                <a:ea typeface="+mn-lt"/>
                <a:cs typeface="+mn-lt"/>
              </a:rPr>
              <a:t> item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E2412B5B-BE9D-EA5A-4519-EDDFD9B1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56" y="2121758"/>
            <a:ext cx="4724401" cy="26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Hidden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Markov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500587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HMM </a:t>
            </a:r>
            <a:r>
              <a:rPr lang="pt-PT" sz="3000" dirty="0" err="1">
                <a:ea typeface="+mn-lt"/>
                <a:cs typeface="+mn-lt"/>
              </a:rPr>
              <a:t>describes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as a series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states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some </a:t>
            </a:r>
            <a:r>
              <a:rPr lang="pt-PT" sz="3000" b="1" dirty="0" err="1">
                <a:ea typeface="+mn-lt"/>
                <a:cs typeface="+mn-lt"/>
              </a:rPr>
              <a:t>probability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distribution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over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vocabulary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assign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to some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consider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/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properties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</a:t>
            </a:r>
            <a:r>
              <a:rPr lang="pt-PT" sz="2600" b="1" baseline="-25000" err="1">
                <a:ea typeface="+mn-lt"/>
                <a:cs typeface="+mn-lt"/>
              </a:rPr>
              <a:t>i</a:t>
            </a:r>
            <a:endParaRPr lang="pt-PT" sz="2600" b="1" baseline="-25000">
              <a:ea typeface="+mn-lt"/>
              <a:cs typeface="+mn-lt"/>
            </a:endParaRP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properties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tags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assigned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w</a:t>
            </a:r>
            <a:r>
              <a:rPr lang="pt-PT" sz="1700" b="1" baseline="-25000" dirty="0">
                <a:ea typeface="+mn-lt"/>
                <a:cs typeface="+mn-lt"/>
              </a:rPr>
              <a:t>i-1 </a:t>
            </a:r>
            <a:r>
              <a:rPr lang="pt-PT" sz="2600" b="1" err="1">
                <a:ea typeface="+mn-lt"/>
                <a:cs typeface="+mn-lt"/>
              </a:rPr>
              <a:t>through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</a:t>
            </a:r>
            <a:r>
              <a:rPr lang="pt-PT" sz="1700" b="1" baseline="-25000" err="1">
                <a:ea typeface="+mn-lt"/>
                <a:cs typeface="+mn-lt"/>
              </a:rPr>
              <a:t>i</a:t>
            </a:r>
            <a:r>
              <a:rPr lang="pt-PT" sz="1700" b="1" baseline="-25000" dirty="0">
                <a:ea typeface="+mn-lt"/>
                <a:cs typeface="+mn-lt"/>
              </a:rPr>
              <a:t>-k</a:t>
            </a:r>
            <a:r>
              <a:rPr lang="pt-PT" sz="1100" baseline="-25000" dirty="0">
                <a:ea typeface="+mn-lt"/>
                <a:cs typeface="+mn-lt"/>
              </a:rPr>
              <a:t>  </a:t>
            </a:r>
            <a:r>
              <a:rPr lang="pt-PT" sz="2600" dirty="0">
                <a:ea typeface="+mn-lt"/>
                <a:cs typeface="+mn-lt"/>
              </a:rPr>
              <a:t>for some </a:t>
            </a:r>
            <a:r>
              <a:rPr lang="pt-PT" sz="2600" err="1">
                <a:ea typeface="+mn-lt"/>
                <a:cs typeface="+mn-lt"/>
              </a:rPr>
              <a:t>small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constant</a:t>
            </a:r>
            <a:r>
              <a:rPr lang="pt-PT" sz="2600" dirty="0">
                <a:ea typeface="+mn-lt"/>
                <a:cs typeface="+mn-lt"/>
              </a:rPr>
              <a:t> k</a:t>
            </a:r>
            <a:endParaRPr lang="pt-PT" sz="2600" dirty="0"/>
          </a:p>
          <a:p>
            <a:pPr lvl="1" indent="-51435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assume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before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baseline="-25000" dirty="0">
                <a:ea typeface="+mn-lt"/>
                <a:cs typeface="+mn-lt"/>
              </a:rPr>
              <a:t>-k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after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no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w</a:t>
            </a:r>
            <a:r>
              <a:rPr lang="pt-PT" sz="3000" baseline="-25000" err="1">
                <a:ea typeface="+mn-lt"/>
                <a:cs typeface="+mn-lt"/>
              </a:rPr>
              <a:t>i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mainly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because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simplifies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FC567E33-7BDB-F0E2-ECC4-70A6DAEE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16" y="1520139"/>
            <a:ext cx="4590536" cy="42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Forward-Backward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HMMs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commonly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dynamic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programming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Forward-Backward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steps: 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Forward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Move </a:t>
            </a:r>
            <a:r>
              <a:rPr lang="pt-PT" sz="2600" dirty="0" err="1">
                <a:ea typeface="+mn-lt"/>
                <a:cs typeface="+mn-lt"/>
              </a:rPr>
              <a:t>through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sequence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increasing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calculating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dirty="0" err="1">
                <a:ea typeface="+mn-lt"/>
                <a:cs typeface="+mn-lt"/>
              </a:rPr>
              <a:t>w</a:t>
            </a:r>
            <a:r>
              <a:rPr lang="pt-PT" sz="2600" baseline="-25000" dirty="0" err="1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514350">
              <a:buAutoNum type="arabicPeriod"/>
            </a:pPr>
            <a:r>
              <a:rPr lang="pt-PT" sz="2600" b="1" dirty="0" err="1">
                <a:ea typeface="+mn-lt"/>
                <a:cs typeface="+mn-lt"/>
              </a:rPr>
              <a:t>Backward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Move </a:t>
            </a:r>
            <a:r>
              <a:rPr lang="pt-PT" sz="2600" dirty="0" err="1">
                <a:ea typeface="+mn-lt"/>
                <a:cs typeface="+mn-lt"/>
              </a:rPr>
              <a:t>backward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through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sequence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calculating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i+1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dirty="0" err="1">
                <a:ea typeface="+mn-lt"/>
                <a:cs typeface="+mn-lt"/>
              </a:rPr>
              <a:t>w</a:t>
            </a:r>
            <a:r>
              <a:rPr lang="pt-PT" sz="2600" baseline="-25000" dirty="0" err="1">
                <a:ea typeface="+mn-lt"/>
                <a:cs typeface="+mn-lt"/>
              </a:rPr>
              <a:t>n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514350">
              <a:buAutoNum type="arabicPeriod"/>
            </a:pPr>
            <a:r>
              <a:rPr lang="pt-PT" sz="2600" b="1" err="1">
                <a:ea typeface="+mn-lt"/>
                <a:cs typeface="+mn-lt"/>
              </a:rPr>
              <a:t>Smoothing</a:t>
            </a:r>
            <a:r>
              <a:rPr lang="pt-PT" sz="2600" b="1" dirty="0">
                <a:ea typeface="+mn-lt"/>
                <a:cs typeface="+mn-lt"/>
              </a:rPr>
              <a:t> step: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Smooth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together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calculate</a:t>
            </a:r>
            <a:r>
              <a:rPr lang="pt-PT" sz="2600" dirty="0">
                <a:ea typeface="+mn-lt"/>
                <a:cs typeface="+mn-lt"/>
              </a:rPr>
              <a:t> P(t</a:t>
            </a:r>
            <a:r>
              <a:rPr lang="pt-PT" sz="2600" baseline="-25000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|w</a:t>
            </a:r>
            <a:r>
              <a:rPr lang="pt-PT" sz="2600" baseline="-25000" dirty="0">
                <a:ea typeface="+mn-lt"/>
                <a:cs typeface="+mn-lt"/>
              </a:rPr>
              <a:t>1</a:t>
            </a:r>
            <a:r>
              <a:rPr lang="pt-PT" sz="2600" dirty="0">
                <a:ea typeface="+mn-lt"/>
                <a:cs typeface="+mn-lt"/>
              </a:rPr>
              <a:t>, …, </a:t>
            </a:r>
            <a:r>
              <a:rPr lang="pt-PT" sz="2600" err="1">
                <a:ea typeface="+mn-lt"/>
                <a:cs typeface="+mn-lt"/>
              </a:rPr>
              <a:t>w</a:t>
            </a:r>
            <a:r>
              <a:rPr lang="pt-PT" sz="2600" baseline="-25000" err="1">
                <a:ea typeface="+mn-lt"/>
                <a:cs typeface="+mn-lt"/>
              </a:rPr>
              <a:t>n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49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Deep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significantly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advanced</a:t>
            </a:r>
            <a:r>
              <a:rPr lang="pt-PT" sz="3000" dirty="0">
                <a:ea typeface="+mn-lt"/>
                <a:cs typeface="+mn-lt"/>
              </a:rPr>
              <a:t> NER performance, </a:t>
            </a:r>
            <a:r>
              <a:rPr lang="pt-PT" sz="3000" err="1">
                <a:ea typeface="+mn-lt"/>
                <a:cs typeface="+mn-lt"/>
              </a:rPr>
              <a:t>especially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b="1" err="1">
                <a:ea typeface="+mn-lt"/>
                <a:cs typeface="+mn-lt"/>
              </a:rPr>
              <a:t>automatically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learn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complex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features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 dirty="0">
                <a:ea typeface="+mn-lt"/>
                <a:cs typeface="+mn-lt"/>
              </a:rPr>
              <a:t> contextual </a:t>
            </a:r>
            <a:r>
              <a:rPr lang="pt-PT" sz="3000" b="1" err="1">
                <a:ea typeface="+mn-lt"/>
                <a:cs typeface="+mn-lt"/>
              </a:rPr>
              <a:t>relationships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from</a:t>
            </a:r>
            <a:r>
              <a:rPr lang="pt-PT" sz="3000" b="1" dirty="0">
                <a:ea typeface="+mn-lt"/>
                <a:cs typeface="+mn-lt"/>
              </a:rPr>
              <a:t> data</a:t>
            </a:r>
            <a:r>
              <a:rPr lang="pt-PT" sz="3000" dirty="0">
                <a:ea typeface="+mn-lt"/>
                <a:cs typeface="+mn-lt"/>
              </a:rPr>
              <a:t>. 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Some popular </a:t>
            </a:r>
            <a:r>
              <a:rPr lang="pt-PT" sz="3000" dirty="0" err="1">
                <a:ea typeface="+mn-lt"/>
                <a:cs typeface="+mn-lt"/>
              </a:rPr>
              <a:t>deep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for NER </a:t>
            </a:r>
            <a:r>
              <a:rPr lang="pt-PT" sz="3000" dirty="0" err="1">
                <a:ea typeface="+mn-lt"/>
                <a:cs typeface="+mn-lt"/>
              </a:rPr>
              <a:t>include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Recurrent</a:t>
            </a:r>
            <a:r>
              <a:rPr lang="pt-PT" sz="3000" b="1" dirty="0">
                <a:ea typeface="+mn-lt"/>
                <a:cs typeface="+mn-lt"/>
              </a:rPr>
              <a:t> Neural Networks (</a:t>
            </a:r>
            <a:r>
              <a:rPr lang="pt-PT" sz="3000" b="1" dirty="0" err="1">
                <a:ea typeface="+mn-lt"/>
                <a:cs typeface="+mn-lt"/>
              </a:rPr>
              <a:t>RNNs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Transformer-based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BERT.</a:t>
            </a:r>
            <a:endParaRPr lang="pt-PT" sz="3000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70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Challenges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Ambiguity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belong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multiple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(e.g., "Apple" as </a:t>
            </a:r>
            <a:r>
              <a:rPr lang="pt-PT" sz="3000" err="1">
                <a:ea typeface="+mn-lt"/>
                <a:cs typeface="+mn-lt"/>
              </a:rPr>
              <a:t>fruit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company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Complex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Phrases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Multi-word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harder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detect</a:t>
            </a:r>
            <a:endParaRPr lang="pt-PT" sz="300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Domain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Adaptation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fields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require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vocabularies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Low-resource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Languages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Less data for </a:t>
            </a:r>
            <a:r>
              <a:rPr lang="pt-PT" sz="300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training in some </a:t>
            </a:r>
            <a:r>
              <a:rPr lang="pt-PT" sz="3000" err="1">
                <a:ea typeface="+mn-lt"/>
                <a:cs typeface="+mn-lt"/>
              </a:rPr>
              <a:t>languages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99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Libraries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Tools</a:t>
            </a:r>
            <a:r>
              <a:rPr lang="pt-PT" sz="3000" dirty="0"/>
              <a:t>:</a:t>
            </a:r>
            <a:endParaRPr lang="pt-PT" sz="3000" dirty="0">
              <a:ea typeface="+mn-lt"/>
              <a:cs typeface="+mn-lt"/>
            </a:endParaRP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SpaCy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Fast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 dirty="0">
                <a:ea typeface="+mn-lt"/>
                <a:cs typeface="+mn-lt"/>
              </a:rPr>
              <a:t>-</a:t>
            </a:r>
            <a:r>
              <a:rPr lang="pt-PT" sz="2600" err="1">
                <a:ea typeface="+mn-lt"/>
                <a:cs typeface="+mn-lt"/>
              </a:rPr>
              <a:t>to-use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err="1">
                <a:ea typeface="+mn-lt"/>
                <a:cs typeface="+mn-lt"/>
              </a:rPr>
              <a:t>library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NLTK: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Classic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err="1">
                <a:ea typeface="+mn-lt"/>
                <a:cs typeface="+mn-lt"/>
              </a:rPr>
              <a:t>library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though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optimized</a:t>
            </a:r>
            <a:r>
              <a:rPr lang="pt-PT" sz="2600" dirty="0">
                <a:ea typeface="+mn-lt"/>
                <a:cs typeface="+mn-lt"/>
              </a:rPr>
              <a:t> for NER.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Hugging</a:t>
            </a:r>
            <a:r>
              <a:rPr lang="pt-PT" sz="2600" b="1" dirty="0">
                <a:ea typeface="+mn-lt"/>
                <a:cs typeface="+mn-lt"/>
              </a:rPr>
              <a:t> Face </a:t>
            </a:r>
            <a:r>
              <a:rPr lang="pt-PT" sz="2600" b="1" err="1">
                <a:ea typeface="+mn-lt"/>
                <a:cs typeface="+mn-lt"/>
              </a:rPr>
              <a:t>Transformers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Pre-trained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advanced</a:t>
            </a:r>
            <a:r>
              <a:rPr lang="pt-PT" sz="2600" dirty="0">
                <a:ea typeface="+mn-lt"/>
                <a:cs typeface="+mn-lt"/>
              </a:rPr>
              <a:t> NER </a:t>
            </a:r>
            <a:r>
              <a:rPr lang="pt-PT" sz="2600" err="1">
                <a:ea typeface="+mn-lt"/>
                <a:cs typeface="+mn-lt"/>
              </a:rPr>
              <a:t>tasks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187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16ACD7D1-939D-4B2E-180B-A81C983D6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31" y="1300934"/>
            <a:ext cx="5848350" cy="4276725"/>
          </a:xfrm>
          <a:prstGeom prst="rect">
            <a:avLst/>
          </a:prstGeom>
        </p:spPr>
      </p:pic>
      <p:pic>
        <p:nvPicPr>
          <p:cNvPr id="8" name="Imagem 7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E2222D72-705F-D7A4-E06D-CB6641FF0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623" y="4781679"/>
            <a:ext cx="1657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Recognition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(NER)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596007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NER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subtask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extraction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identifies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named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classifies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predefined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categories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Examples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entities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Person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names</a:t>
            </a:r>
            <a:r>
              <a:rPr lang="pt-PT" sz="2600">
                <a:ea typeface="+mn-lt"/>
                <a:cs typeface="+mn-lt"/>
              </a:rPr>
              <a:t> (e.g., </a:t>
            </a:r>
            <a:r>
              <a:rPr lang="pt-PT" sz="2600" i="1" err="1">
                <a:ea typeface="+mn-lt"/>
                <a:cs typeface="+mn-lt"/>
              </a:rPr>
              <a:t>Albert</a:t>
            </a:r>
            <a:r>
              <a:rPr lang="pt-PT" sz="2600" i="1">
                <a:ea typeface="+mn-lt"/>
                <a:cs typeface="+mn-lt"/>
              </a:rPr>
              <a:t> Einstein</a:t>
            </a:r>
            <a:r>
              <a:rPr lang="pt-PT" sz="2600">
                <a:ea typeface="+mn-lt"/>
                <a:cs typeface="+mn-lt"/>
              </a:rPr>
              <a:t>)</a:t>
            </a:r>
            <a:endParaRPr lang="pt-PT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Locations</a:t>
            </a:r>
            <a:r>
              <a:rPr lang="pt-PT" sz="2600">
                <a:ea typeface="+mn-lt"/>
                <a:cs typeface="+mn-lt"/>
              </a:rPr>
              <a:t> (e.g., </a:t>
            </a:r>
            <a:r>
              <a:rPr lang="pt-PT" sz="2600" i="1">
                <a:ea typeface="+mn-lt"/>
                <a:cs typeface="+mn-lt"/>
              </a:rPr>
              <a:t>Paris</a:t>
            </a:r>
            <a:r>
              <a:rPr lang="pt-PT" sz="2600">
                <a:ea typeface="+mn-lt"/>
                <a:cs typeface="+mn-lt"/>
              </a:rPr>
              <a:t>)</a:t>
            </a:r>
            <a:endParaRPr lang="pt-PT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Organizations</a:t>
            </a:r>
            <a:r>
              <a:rPr lang="pt-PT" sz="2600">
                <a:ea typeface="+mn-lt"/>
                <a:cs typeface="+mn-lt"/>
              </a:rPr>
              <a:t> (e.g., </a:t>
            </a:r>
            <a:r>
              <a:rPr lang="pt-PT" sz="2600" i="1">
                <a:ea typeface="+mn-lt"/>
                <a:cs typeface="+mn-lt"/>
              </a:rPr>
              <a:t>United </a:t>
            </a:r>
            <a:r>
              <a:rPr lang="pt-PT" sz="2600" i="1" err="1">
                <a:ea typeface="+mn-lt"/>
                <a:cs typeface="+mn-lt"/>
              </a:rPr>
              <a:t>Nations</a:t>
            </a:r>
            <a:r>
              <a:rPr lang="pt-PT" sz="2600">
                <a:ea typeface="+mn-lt"/>
                <a:cs typeface="+mn-lt"/>
              </a:rPr>
              <a:t>)</a:t>
            </a:r>
            <a:endParaRPr lang="pt-PT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Dates, </a:t>
            </a:r>
            <a:r>
              <a:rPr lang="pt-PT" sz="2600" err="1">
                <a:ea typeface="+mn-lt"/>
                <a:cs typeface="+mn-lt"/>
              </a:rPr>
              <a:t>monetary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values</a:t>
            </a:r>
            <a:r>
              <a:rPr lang="pt-PT" sz="2600">
                <a:ea typeface="+mn-lt"/>
                <a:cs typeface="+mn-lt"/>
              </a:rPr>
              <a:t>, etc.</a:t>
            </a:r>
            <a:endParaRPr lang="pt-PT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D274E32-E14A-C5A0-783D-11962DD4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74" y="1325952"/>
            <a:ext cx="4429665" cy="4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Entity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Recognition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(NER)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596007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Clauses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assigned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entity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predefined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list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distinct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contextual </a:t>
            </a:r>
            <a:r>
              <a:rPr lang="pt-PT" sz="3000" b="1" dirty="0" err="1">
                <a:ea typeface="+mn-lt"/>
                <a:cs typeface="+mn-lt"/>
              </a:rPr>
              <a:t>indicators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help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entities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category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, dates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times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b="1" dirty="0" err="1">
                <a:ea typeface="+mn-lt"/>
                <a:cs typeface="+mn-lt"/>
              </a:rPr>
              <a:t>recognizable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people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frequently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introduced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specific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cues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surrounding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(e.g., "</a:t>
            </a:r>
            <a:r>
              <a:rPr lang="pt-PT" sz="3000" b="1" dirty="0">
                <a:ea typeface="+mn-lt"/>
                <a:cs typeface="+mn-lt"/>
              </a:rPr>
              <a:t>Dr.</a:t>
            </a:r>
            <a:r>
              <a:rPr lang="pt-PT" sz="3000" dirty="0">
                <a:ea typeface="+mn-lt"/>
                <a:cs typeface="+mn-lt"/>
              </a:rPr>
              <a:t> John Smith"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dirty="0">
                <a:ea typeface="+mn-lt"/>
                <a:cs typeface="+mn-lt"/>
              </a:rPr>
              <a:t>Ms.</a:t>
            </a:r>
            <a:r>
              <a:rPr lang="pt-PT" sz="3000" dirty="0">
                <a:ea typeface="+mn-lt"/>
                <a:cs typeface="+mn-lt"/>
              </a:rPr>
              <a:t> Jane Doe").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D274E32-E14A-C5A0-783D-11962DD4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74" y="1325952"/>
            <a:ext cx="4429665" cy="4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Important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Applications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Information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Extraction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key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Question </a:t>
            </a:r>
            <a:r>
              <a:rPr lang="pt-PT" sz="2600" b="1" err="1">
                <a:ea typeface="+mn-lt"/>
                <a:cs typeface="+mn-lt"/>
              </a:rPr>
              <a:t>Answering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answers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Sentiment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Analysis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Analyze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opinions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tied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err="1">
                <a:ea typeface="+mn-lt"/>
                <a:cs typeface="+mn-lt"/>
              </a:rPr>
              <a:t>brands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Search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Engines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Improve </a:t>
            </a:r>
            <a:r>
              <a:rPr lang="pt-PT" sz="2600" err="1">
                <a:ea typeface="+mn-lt"/>
                <a:cs typeface="+mn-lt"/>
              </a:rPr>
              <a:t>search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relevance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named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, céu, Cara humana, captura de ecrã&#10;&#10;Descrição gerada automaticamente">
            <a:extLst>
              <a:ext uri="{FF2B5EF4-FFF2-40B4-BE49-F238E27FC236}">
                <a16:creationId xmlns:a16="http://schemas.microsoft.com/office/drawing/2014/main" id="{BF6BE868-725F-CC93-970A-8C0BA60D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421" y="1849973"/>
            <a:ext cx="3966532" cy="47830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Ambiguity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7616418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NER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deal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several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important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ambiguity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Reference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resolution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name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type</a:t>
            </a:r>
            <a:r>
              <a:rPr lang="pt-PT" sz="2600" dirty="0">
                <a:ea typeface="+mn-lt"/>
                <a:cs typeface="+mn-lt"/>
              </a:rPr>
              <a:t>. For </a:t>
            </a:r>
            <a:r>
              <a:rPr lang="pt-PT" sz="2600" err="1">
                <a:ea typeface="+mn-lt"/>
                <a:cs typeface="+mn-lt"/>
              </a:rPr>
              <a:t>instance</a:t>
            </a:r>
            <a:r>
              <a:rPr lang="pt-PT" sz="2600" dirty="0">
                <a:ea typeface="+mn-lt"/>
                <a:cs typeface="+mn-lt"/>
              </a:rPr>
              <a:t>, JFK can </a:t>
            </a:r>
            <a:r>
              <a:rPr lang="pt-PT" sz="260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former</a:t>
            </a:r>
            <a:r>
              <a:rPr lang="pt-PT" sz="2600" dirty="0">
                <a:ea typeface="+mn-lt"/>
                <a:cs typeface="+mn-lt"/>
              </a:rPr>
              <a:t> US </a:t>
            </a:r>
            <a:r>
              <a:rPr lang="pt-PT" sz="2600" err="1">
                <a:ea typeface="+mn-lt"/>
                <a:cs typeface="+mn-lt"/>
              </a:rPr>
              <a:t>president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son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Cross-</a:t>
            </a:r>
            <a:r>
              <a:rPr lang="pt-PT" sz="2600" b="1" err="1">
                <a:ea typeface="+mn-lt"/>
                <a:cs typeface="+mn-lt"/>
              </a:rPr>
              <a:t>type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Confusion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mentions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err="1">
                <a:ea typeface="+mn-lt"/>
                <a:cs typeface="+mn-lt"/>
              </a:rPr>
              <a:t>refer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entities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types</a:t>
            </a:r>
            <a:r>
              <a:rPr lang="pt-PT" sz="2600" dirty="0">
                <a:ea typeface="+mn-lt"/>
                <a:cs typeface="+mn-lt"/>
              </a:rPr>
              <a:t>. For </a:t>
            </a:r>
            <a:r>
              <a:rPr lang="pt-PT" sz="2600" err="1">
                <a:ea typeface="+mn-lt"/>
                <a:cs typeface="+mn-lt"/>
              </a:rPr>
              <a:t>instance</a:t>
            </a:r>
            <a:r>
              <a:rPr lang="pt-PT" sz="2600" dirty="0">
                <a:ea typeface="+mn-lt"/>
                <a:cs typeface="+mn-lt"/>
              </a:rPr>
              <a:t>, JFK </a:t>
            </a:r>
            <a:r>
              <a:rPr lang="pt-PT" sz="2600" err="1">
                <a:ea typeface="+mn-lt"/>
                <a:cs typeface="+mn-lt"/>
              </a:rPr>
              <a:t>also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names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airport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several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schools</a:t>
            </a:r>
            <a:r>
              <a:rPr lang="pt-PT" sz="2600" dirty="0">
                <a:ea typeface="+mn-lt"/>
                <a:cs typeface="+mn-lt"/>
              </a:rPr>
              <a:t>, bridges, etc.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20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does 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steps:</a:t>
            </a:r>
          </a:p>
          <a:p>
            <a:endParaRPr lang="pt-PT" sz="30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err="1">
                <a:ea typeface="+mn-lt"/>
                <a:cs typeface="+mn-lt"/>
              </a:rPr>
              <a:t>Tokenization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Splits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phrases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742950" lvl="1" indent="-51435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err="1">
                <a:ea typeface="+mn-lt"/>
                <a:cs typeface="+mn-lt"/>
              </a:rPr>
              <a:t>Feature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Extraction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Uses </a:t>
            </a:r>
            <a:r>
              <a:rPr lang="pt-PT" sz="2600" err="1">
                <a:ea typeface="+mn-lt"/>
                <a:cs typeface="+mn-lt"/>
              </a:rPr>
              <a:t>features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shape</a:t>
            </a:r>
            <a:r>
              <a:rPr lang="pt-PT" sz="2600" dirty="0">
                <a:ea typeface="+mn-lt"/>
                <a:cs typeface="+mn-lt"/>
              </a:rPr>
              <a:t>, POS </a:t>
            </a:r>
            <a:r>
              <a:rPr lang="pt-PT" sz="2600" err="1">
                <a:ea typeface="+mn-lt"/>
                <a:cs typeface="+mn-lt"/>
              </a:rPr>
              <a:t>tags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surrounding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742950" lvl="1" indent="-514350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marL="742950" lvl="1" indent="-514350">
              <a:buAutoNum type="arabicPeriod"/>
            </a:pPr>
            <a:r>
              <a:rPr lang="pt-PT" sz="2600" b="1" err="1">
                <a:ea typeface="+mn-lt"/>
                <a:cs typeface="+mn-lt"/>
              </a:rPr>
              <a:t>Classification</a:t>
            </a:r>
            <a:r>
              <a:rPr lang="pt-PT" sz="2600" b="1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predict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types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extracted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features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68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Rule-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232859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Rule-</a:t>
            </a:r>
            <a:r>
              <a:rPr lang="pt-PT" sz="3000" b="1" dirty="0" err="1">
                <a:ea typeface="+mn-lt"/>
                <a:cs typeface="+mn-lt"/>
              </a:rPr>
              <a:t>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for NER are </a:t>
            </a:r>
            <a:r>
              <a:rPr lang="pt-PT" sz="3000" dirty="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certain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entity</a:t>
            </a:r>
            <a:r>
              <a:rPr lang="pt-PT" sz="3000" dirty="0">
                <a:ea typeface="+mn-lt"/>
                <a:cs typeface="+mn-lt"/>
              </a:rPr>
              <a:t> classes. 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them</a:t>
            </a:r>
            <a:r>
              <a:rPr lang="pt-PT" sz="3000" dirty="0">
                <a:ea typeface="+mn-lt"/>
                <a:cs typeface="+mn-lt"/>
              </a:rPr>
              <a:t> use </a:t>
            </a:r>
            <a:r>
              <a:rPr lang="pt-PT" sz="3000" b="1" err="1">
                <a:ea typeface="+mn-lt"/>
                <a:cs typeface="+mn-lt"/>
              </a:rPr>
              <a:t>lexicons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lists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organizations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locations</a:t>
            </a:r>
            <a:r>
              <a:rPr lang="pt-PT" sz="3000" dirty="0">
                <a:ea typeface="+mn-lt"/>
                <a:cs typeface="+mn-lt"/>
              </a:rPr>
              <a:t>, etc.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Rules can </a:t>
            </a:r>
            <a:r>
              <a:rPr lang="pt-PT" sz="300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crafted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regular </a:t>
            </a:r>
            <a:r>
              <a:rPr lang="pt-PT" sz="3000" b="1" err="1">
                <a:ea typeface="+mn-lt"/>
                <a:cs typeface="+mn-lt"/>
              </a:rPr>
              <a:t>expressions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pattern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matching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tools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rules </a:t>
            </a:r>
            <a:r>
              <a:rPr lang="pt-PT" sz="3000" err="1">
                <a:ea typeface="+mn-lt"/>
                <a:cs typeface="+mn-lt"/>
              </a:rPr>
              <a:t>may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built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by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hand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machine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>
                <a:ea typeface="+mn-lt"/>
                <a:cs typeface="+mn-lt"/>
              </a:rPr>
              <a:t>Fast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interpretable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limited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by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language</a:t>
            </a:r>
            <a:r>
              <a:rPr lang="pt-PT" sz="3000" b="1" dirty="0">
                <a:ea typeface="+mn-lt"/>
                <a:cs typeface="+mn-lt"/>
              </a:rPr>
              <a:t> rules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5AC6104-C350-927D-40AD-5030EA9B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69" y="1953397"/>
            <a:ext cx="4766105" cy="29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NER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Sequence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6943372" cy="5040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Sequence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ML </a:t>
            </a:r>
            <a:r>
              <a:rPr lang="pt-PT" sz="3000" dirty="0" err="1">
                <a:ea typeface="+mn-lt"/>
                <a:cs typeface="+mn-lt"/>
              </a:rPr>
              <a:t>approach</a:t>
            </a:r>
            <a:r>
              <a:rPr lang="pt-PT" sz="3000" dirty="0">
                <a:ea typeface="+mn-lt"/>
                <a:cs typeface="+mn-lt"/>
              </a:rPr>
              <a:t> to NER.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labeled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B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Beginning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entity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I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Inside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entity</a:t>
            </a:r>
            <a:r>
              <a:rPr lang="pt-PT" sz="2600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O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Outside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entity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Machine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trained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variety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features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accomplish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FE3B50F-F012-D8CF-CF06-9178ABD5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70" y="988540"/>
            <a:ext cx="3991864" cy="52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Sequence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Named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Entity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Recognition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14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8347081-C171-453F-406E-CE0872C3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64" y="1252279"/>
            <a:ext cx="10781786" cy="48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9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Named Entity Recognition (NER)</vt:lpstr>
      <vt:lpstr>Named Entity Recognition (NER)</vt:lpstr>
      <vt:lpstr>Why is NER Important?</vt:lpstr>
      <vt:lpstr>Ambiguity in NER</vt:lpstr>
      <vt:lpstr>How does NER work?</vt:lpstr>
      <vt:lpstr>Rule-Based NER</vt:lpstr>
      <vt:lpstr>NER with Sequence Tagging</vt:lpstr>
      <vt:lpstr>Features for Sequence Tagging</vt:lpstr>
      <vt:lpstr>Word Shape</vt:lpstr>
      <vt:lpstr>Context-Based NER</vt:lpstr>
      <vt:lpstr>Machine Learning Approaches</vt:lpstr>
      <vt:lpstr>Hidden Markov Models</vt:lpstr>
      <vt:lpstr>Hidden Markov Models</vt:lpstr>
      <vt:lpstr>Forward-Backward Algorithm</vt:lpstr>
      <vt:lpstr>Deep Learning Approaches</vt:lpstr>
      <vt:lpstr>Challenges in NER</vt:lpstr>
      <vt:lpstr>NER in Practice</vt:lpstr>
      <vt:lpstr>NER with nltk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413</cp:revision>
  <dcterms:created xsi:type="dcterms:W3CDTF">2024-10-24T20:12:34Z</dcterms:created>
  <dcterms:modified xsi:type="dcterms:W3CDTF">2024-11-06T21:36:53Z</dcterms:modified>
</cp:coreProperties>
</file>