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17" r:id="rId3"/>
    <p:sldId id="319" r:id="rId4"/>
    <p:sldId id="320" r:id="rId5"/>
    <p:sldId id="321" r:id="rId6"/>
    <p:sldId id="322" r:id="rId7"/>
    <p:sldId id="326" r:id="rId8"/>
    <p:sldId id="324" r:id="rId9"/>
    <p:sldId id="325" r:id="rId10"/>
    <p:sldId id="331" r:id="rId11"/>
    <p:sldId id="332" r:id="rId12"/>
    <p:sldId id="327" r:id="rId13"/>
    <p:sldId id="328" r:id="rId14"/>
    <p:sldId id="318" r:id="rId15"/>
    <p:sldId id="333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51A18-FEFB-D85C-977E-3E738C7875C7}" v="6" dt="2024-09-27T10:07:59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Similarity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pic>
        <p:nvPicPr>
          <p:cNvPr id="8" name="Imagem 7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23BAEC6B-ED51-05FD-AADD-E800FAC8B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38337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3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pic>
        <p:nvPicPr>
          <p:cNvPr id="3" name="Imagem 2" descr="Uma imagem com texto, file, diagrama, Tipo de letra&#10;&#10;Descrição gerada automaticamente">
            <a:extLst>
              <a:ext uri="{FF2B5EF4-FFF2-40B4-BE49-F238E27FC236}">
                <a16:creationId xmlns:a16="http://schemas.microsoft.com/office/drawing/2014/main" id="{F7876FA3-265E-1F98-642C-1E6611BF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38337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8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</p:txBody>
      </p:sp>
      <p:pic>
        <p:nvPicPr>
          <p:cNvPr id="3" name="Imagem 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D187650-9CBA-C68D-528C-19D2D025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637" y="1714757"/>
            <a:ext cx="88487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5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Edit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(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Levenshtein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)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Distance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minimum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number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single-</a:t>
            </a:r>
            <a:r>
              <a:rPr lang="pt-PT" sz="3000" dirty="0" err="1">
                <a:ea typeface="+mn-lt"/>
                <a:cs typeface="+mn-lt"/>
              </a:rPr>
              <a:t>character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edits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insertions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deletions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substitutions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required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transform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another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  <p:pic>
        <p:nvPicPr>
          <p:cNvPr id="3" name="Imagem 2" descr="Uma imagem com texto, Tipo de letra, número, branco&#10;&#10;Descrição gerada automaticamente">
            <a:extLst>
              <a:ext uri="{FF2B5EF4-FFF2-40B4-BE49-F238E27FC236}">
                <a16:creationId xmlns:a16="http://schemas.microsoft.com/office/drawing/2014/main" id="{E8BB23E9-A871-7C45-48C1-D6F37CA9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764" y="3009901"/>
            <a:ext cx="4474175" cy="250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812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requiring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endParaRPr lang="pt-PT" sz="300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Clustering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Recommending</a:t>
            </a:r>
            <a:r>
              <a:rPr lang="pt-PT" sz="2600" dirty="0">
                <a:ea typeface="+mn-lt"/>
                <a:cs typeface="+mn-lt"/>
              </a:rPr>
              <a:t> Similar </a:t>
            </a:r>
            <a:r>
              <a:rPr lang="pt-PT" sz="2600" dirty="0" err="1">
                <a:ea typeface="+mn-lt"/>
                <a:cs typeface="+mn-lt"/>
              </a:rPr>
              <a:t>Products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Detecting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Plagiarism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Search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Engines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Retrieval</a:t>
            </a:r>
            <a:endParaRPr lang="pt-PT" sz="2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5511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Test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implemented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functions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na </a:t>
            </a:r>
            <a:r>
              <a:rPr lang="pt-PT" sz="3000" err="1">
                <a:ea typeface="+mn-lt"/>
                <a:cs typeface="+mn-lt"/>
              </a:rPr>
              <a:t>heat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map</a:t>
            </a:r>
            <a:r>
              <a:rPr lang="pt-PT" sz="3000" dirty="0">
                <a:ea typeface="+mn-lt"/>
                <a:cs typeface="+mn-lt"/>
              </a:rPr>
              <a:t> to compare </a:t>
            </a:r>
            <a:r>
              <a:rPr lang="pt-PT" sz="300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simple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spell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checker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1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measure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how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closely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related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two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pieces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text</a:t>
            </a:r>
            <a:r>
              <a:rPr lang="pt-PT" sz="3000" b="1" dirty="0">
                <a:ea typeface="+mn-lt"/>
                <a:cs typeface="+mn-lt"/>
              </a:rPr>
              <a:t> are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form</a:t>
            </a:r>
            <a:r>
              <a:rPr lang="pt-PT" sz="3000" dirty="0">
                <a:ea typeface="+mn-lt"/>
                <a:cs typeface="+mn-lt"/>
              </a:rPr>
              <a:t> (lexical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semantic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Lexical </a:t>
            </a:r>
            <a:r>
              <a:rPr lang="pt-PT" sz="3000" b="1" dirty="0" err="1">
                <a:ea typeface="+mn-lt"/>
                <a:cs typeface="+mn-lt"/>
              </a:rPr>
              <a:t>Similarity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surface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forms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common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n-</a:t>
            </a:r>
            <a:r>
              <a:rPr lang="pt-PT" sz="2600" dirty="0" err="1">
                <a:ea typeface="+mn-lt"/>
                <a:cs typeface="+mn-lt"/>
              </a:rPr>
              <a:t>grams</a:t>
            </a:r>
            <a:r>
              <a:rPr lang="pt-PT" sz="2600" dirty="0">
                <a:ea typeface="+mn-lt"/>
                <a:cs typeface="+mn-lt"/>
              </a:rPr>
              <a:t>);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Example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Comparing</a:t>
            </a:r>
            <a:r>
              <a:rPr lang="pt-PT" sz="2600" dirty="0">
                <a:ea typeface="+mn-lt"/>
                <a:cs typeface="+mn-lt"/>
              </a:rPr>
              <a:t> “</a:t>
            </a:r>
            <a:r>
              <a:rPr lang="pt-PT" sz="2600" dirty="0" err="1">
                <a:ea typeface="+mn-lt"/>
                <a:cs typeface="+mn-lt"/>
              </a:rPr>
              <a:t>quick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brown</a:t>
            </a:r>
            <a:r>
              <a:rPr lang="pt-PT" sz="2600" dirty="0">
                <a:ea typeface="+mn-lt"/>
                <a:cs typeface="+mn-lt"/>
              </a:rPr>
              <a:t> fox” </a:t>
            </a:r>
            <a:r>
              <a:rPr lang="pt-PT" sz="2600" dirty="0" err="1">
                <a:ea typeface="+mn-lt"/>
                <a:cs typeface="+mn-lt"/>
              </a:rPr>
              <a:t>vs</a:t>
            </a:r>
            <a:r>
              <a:rPr lang="pt-PT" sz="2600" dirty="0">
                <a:ea typeface="+mn-lt"/>
                <a:cs typeface="+mn-lt"/>
              </a:rPr>
              <a:t> “</a:t>
            </a:r>
            <a:r>
              <a:rPr lang="pt-PT" sz="2600" dirty="0" err="1">
                <a:ea typeface="+mn-lt"/>
                <a:cs typeface="+mn-lt"/>
              </a:rPr>
              <a:t>quick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blue</a:t>
            </a:r>
            <a:r>
              <a:rPr lang="pt-PT" sz="2600" dirty="0">
                <a:ea typeface="+mn-lt"/>
                <a:cs typeface="+mn-lt"/>
              </a:rPr>
              <a:t> fox”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algn="just"/>
            <a:r>
              <a:rPr lang="pt-PT" sz="3000" b="1" err="1">
                <a:ea typeface="+mn-lt"/>
                <a:cs typeface="+mn-lt"/>
              </a:rPr>
              <a:t>Semantic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Similarity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Focuses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meaning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Example</a:t>
            </a:r>
            <a:r>
              <a:rPr lang="pt-PT" sz="2600" dirty="0">
                <a:ea typeface="+mn-lt"/>
                <a:cs typeface="+mn-lt"/>
              </a:rPr>
              <a:t>: “</a:t>
            </a:r>
            <a:r>
              <a:rPr lang="pt-PT" sz="2600" dirty="0" err="1">
                <a:ea typeface="+mn-lt"/>
                <a:cs typeface="+mn-lt"/>
              </a:rPr>
              <a:t>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bought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car</a:t>
            </a:r>
            <a:r>
              <a:rPr lang="pt-PT" sz="2600" dirty="0">
                <a:ea typeface="+mn-lt"/>
                <a:cs typeface="+mn-lt"/>
              </a:rPr>
              <a:t>” vs. “</a:t>
            </a:r>
            <a:r>
              <a:rPr lang="pt-PT" sz="2600" dirty="0" err="1">
                <a:ea typeface="+mn-lt"/>
                <a:cs typeface="+mn-lt"/>
              </a:rPr>
              <a:t>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purchased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automobile</a:t>
            </a:r>
            <a:r>
              <a:rPr lang="pt-PT" sz="2600" dirty="0">
                <a:ea typeface="+mn-lt"/>
                <a:cs typeface="+mn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02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Lexical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Semantic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FF67876-9740-D45D-4A5F-76A92937A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727149"/>
              </p:ext>
            </p:extLst>
          </p:nvPr>
        </p:nvGraphicFramePr>
        <p:xfrm>
          <a:off x="2011680" y="2684526"/>
          <a:ext cx="81686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2227064023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959551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Lexical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err="1"/>
                        <a:t>Semantic</a:t>
                      </a:r>
                      <a:endParaRPr lang="pt-PT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778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Quick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and</a:t>
                      </a:r>
                      <a:r>
                        <a:rPr lang="pt-PT" dirty="0"/>
                        <a:t> </a:t>
                      </a:r>
                      <a:r>
                        <a:rPr lang="pt-PT" err="1"/>
                        <a:t>Easy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Rich</a:t>
                      </a:r>
                      <a:r>
                        <a:rPr lang="pt-PT" dirty="0"/>
                        <a:t> in </a:t>
                      </a:r>
                      <a:r>
                        <a:rPr lang="pt-PT" dirty="0" err="1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8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Surface-</a:t>
                      </a:r>
                      <a:r>
                        <a:rPr lang="pt-PT" err="1"/>
                        <a:t>level</a:t>
                      </a:r>
                      <a:endParaRPr lang="pt-PT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Context-aware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5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err="1"/>
                        <a:t>Example</a:t>
                      </a:r>
                      <a:r>
                        <a:rPr lang="pt-PT" dirty="0"/>
                        <a:t>: "</a:t>
                      </a:r>
                      <a:r>
                        <a:rPr lang="pt-PT" err="1"/>
                        <a:t>big</a:t>
                      </a:r>
                      <a:r>
                        <a:rPr lang="pt-PT" dirty="0"/>
                        <a:t>" </a:t>
                      </a:r>
                      <a:r>
                        <a:rPr lang="pt-PT" err="1"/>
                        <a:t>vs</a:t>
                      </a:r>
                      <a:r>
                        <a:rPr lang="pt-PT" dirty="0"/>
                        <a:t> "</a:t>
                      </a:r>
                      <a:r>
                        <a:rPr lang="pt-PT" err="1"/>
                        <a:t>large</a:t>
                      </a:r>
                      <a:r>
                        <a:rPr lang="pt-PT" dirty="0"/>
                        <a:t>" (</a:t>
                      </a:r>
                      <a:r>
                        <a:rPr lang="pt-PT" err="1"/>
                        <a:t>not</a:t>
                      </a:r>
                      <a:r>
                        <a:rPr lang="pt-PT" dirty="0"/>
                        <a:t> similar </a:t>
                      </a:r>
                      <a:r>
                        <a:rPr lang="pt-PT" err="1"/>
                        <a:t>lexically</a:t>
                      </a:r>
                      <a:r>
                        <a:rPr lang="pt-P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err="1"/>
                        <a:t>Example</a:t>
                      </a:r>
                      <a:r>
                        <a:rPr lang="pt-PT" dirty="0"/>
                        <a:t>: 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"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big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" 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vs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"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large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" (</a:t>
                      </a:r>
                      <a:r>
                        <a:rPr lang="pt-PT" sz="18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semantically</a:t>
                      </a:r>
                      <a:r>
                        <a:rPr lang="pt-PT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similar)</a:t>
                      </a:r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947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Measures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Lexical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Lexical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measures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surface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forms</a:t>
            </a:r>
            <a:r>
              <a:rPr lang="pt-PT" sz="3000" dirty="0">
                <a:ea typeface="+mn-lt"/>
                <a:cs typeface="+mn-lt"/>
              </a:rPr>
              <a:t> (i.e.,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characters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texts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overlap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Quick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straightforward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Useful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duplicate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detection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spell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checking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clustering</a:t>
            </a:r>
            <a:r>
              <a:rPr lang="pt-PT" sz="3000" dirty="0">
                <a:ea typeface="+mn-lt"/>
                <a:cs typeface="+mn-lt"/>
              </a:rPr>
              <a:t> similar </a:t>
            </a:r>
            <a:r>
              <a:rPr lang="pt-PT" sz="3000" dirty="0" err="1">
                <a:ea typeface="+mn-lt"/>
                <a:cs typeface="+mn-lt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1555950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Lexical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Metrics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Edit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Distance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Levenshtein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Distance</a:t>
            </a:r>
            <a:r>
              <a:rPr lang="pt-PT" sz="3000" dirty="0">
                <a:ea typeface="+mn-lt"/>
                <a:cs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486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Jaccard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Measures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overlap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between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two</a:t>
            </a:r>
            <a:r>
              <a:rPr lang="pt-PT" sz="2600" b="1" dirty="0">
                <a:ea typeface="+mn-lt"/>
                <a:cs typeface="+mn-lt"/>
              </a:rPr>
              <a:t> sets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tokens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 range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0 (no </a:t>
            </a:r>
            <a:r>
              <a:rPr lang="pt-PT" sz="2600" b="1" dirty="0" err="1">
                <a:ea typeface="+mn-lt"/>
                <a:cs typeface="+mn-lt"/>
              </a:rPr>
              <a:t>overlap</a:t>
            </a:r>
            <a:r>
              <a:rPr lang="pt-PT" sz="2600" b="1" dirty="0">
                <a:ea typeface="+mn-lt"/>
                <a:cs typeface="+mn-lt"/>
              </a:rPr>
              <a:t>)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>
                <a:ea typeface="+mn-lt"/>
                <a:cs typeface="+mn-lt"/>
              </a:rPr>
              <a:t>1 (complete </a:t>
            </a:r>
            <a:r>
              <a:rPr lang="pt-PT" sz="2600" b="1" dirty="0" err="1">
                <a:ea typeface="+mn-lt"/>
                <a:cs typeface="+mn-lt"/>
              </a:rPr>
              <a:t>overlap</a:t>
            </a:r>
            <a:r>
              <a:rPr lang="pt-PT" sz="2600" b="1" dirty="0">
                <a:ea typeface="+mn-lt"/>
                <a:cs typeface="+mn-lt"/>
              </a:rPr>
              <a:t>)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Defined</a:t>
            </a:r>
            <a:r>
              <a:rPr lang="pt-PT" sz="3000" dirty="0">
                <a:ea typeface="+mn-lt"/>
                <a:cs typeface="+mn-lt"/>
              </a:rPr>
              <a:t> as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ratio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shared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total </a:t>
            </a:r>
            <a:r>
              <a:rPr lang="pt-PT" sz="3000" dirty="0" err="1">
                <a:ea typeface="+mn-lt"/>
                <a:cs typeface="+mn-lt"/>
              </a:rPr>
              <a:t>tokens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r>
              <a:rPr lang="pt-PT" sz="2200" dirty="0" err="1">
                <a:ea typeface="+mn-lt"/>
                <a:cs typeface="+mn-lt"/>
              </a:rPr>
              <a:t>where</a:t>
            </a:r>
            <a:r>
              <a:rPr lang="pt-PT" sz="2200" dirty="0">
                <a:ea typeface="+mn-lt"/>
                <a:cs typeface="+mn-lt"/>
              </a:rPr>
              <a:t> X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Y </a:t>
            </a:r>
            <a:r>
              <a:rPr lang="pt-PT" sz="2200" dirty="0" err="1">
                <a:ea typeface="+mn-lt"/>
                <a:cs typeface="+mn-lt"/>
              </a:rPr>
              <a:t>represent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terms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appear</a:t>
            </a:r>
            <a:r>
              <a:rPr lang="pt-PT" sz="2200" dirty="0">
                <a:ea typeface="+mn-lt"/>
                <a:cs typeface="+mn-lt"/>
              </a:rPr>
              <a:t> in </a:t>
            </a:r>
            <a:r>
              <a:rPr lang="pt-PT" sz="2200" dirty="0" err="1">
                <a:ea typeface="+mn-lt"/>
                <a:cs typeface="+mn-lt"/>
              </a:rPr>
              <a:t>documents</a:t>
            </a:r>
            <a:r>
              <a:rPr lang="pt-PT" sz="2200" dirty="0">
                <a:ea typeface="+mn-lt"/>
                <a:cs typeface="+mn-lt"/>
              </a:rPr>
              <a:t> d</a:t>
            </a:r>
            <a:r>
              <a:rPr lang="pt-PT" sz="2200" baseline="-25000" dirty="0">
                <a:ea typeface="+mn-lt"/>
                <a:cs typeface="+mn-lt"/>
              </a:rPr>
              <a:t>1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d</a:t>
            </a:r>
            <a:r>
              <a:rPr lang="pt-PT" sz="2200" baseline="-25000" dirty="0">
                <a:ea typeface="+mn-lt"/>
                <a:cs typeface="+mn-lt"/>
              </a:rPr>
              <a:t>2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respectively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marL="914400" lvl="2" indent="0" algn="just">
              <a:buNone/>
            </a:pPr>
            <a:endParaRPr lang="pt-PT" sz="2200" dirty="0">
              <a:ea typeface="+mn-lt"/>
              <a:cs typeface="+mn-lt"/>
            </a:endParaRPr>
          </a:p>
        </p:txBody>
      </p:sp>
      <p:pic>
        <p:nvPicPr>
          <p:cNvPr id="3" name="Imagem 2" descr="Uma imagem com Tipo de letra, texto, branco, caligrafia&#10;&#10;Descrição gerada automaticamente">
            <a:extLst>
              <a:ext uri="{FF2B5EF4-FFF2-40B4-BE49-F238E27FC236}">
                <a16:creationId xmlns:a16="http://schemas.microsoft.com/office/drawing/2014/main" id="{E85B4EB0-CAEB-3223-8FA5-960C1082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03" y="3950816"/>
            <a:ext cx="35528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21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Jaccard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Jaccard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term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vector-based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representations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r>
              <a:rPr lang="pt-PT" sz="2000" dirty="0" err="1">
                <a:ea typeface="+mn-lt"/>
                <a:cs typeface="+mn-lt"/>
              </a:rPr>
              <a:t>here</a:t>
            </a:r>
            <a:r>
              <a:rPr lang="pt-PT" sz="2000" dirty="0">
                <a:ea typeface="+mn-lt"/>
                <a:cs typeface="+mn-lt"/>
              </a:rPr>
              <a:t>        </a:t>
            </a:r>
            <a:r>
              <a:rPr lang="pt-PT" sz="2000" dirty="0" err="1">
                <a:ea typeface="+mn-lt"/>
                <a:cs typeface="+mn-lt"/>
              </a:rPr>
              <a:t>is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indicator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function</a:t>
            </a:r>
            <a:r>
              <a:rPr lang="pt-PT" sz="2000" dirty="0">
                <a:ea typeface="+mn-lt"/>
                <a:cs typeface="+mn-lt"/>
              </a:rPr>
              <a:t> (1 </a:t>
            </a:r>
            <a:r>
              <a:rPr lang="pt-PT" sz="2000" dirty="0" err="1">
                <a:ea typeface="+mn-lt"/>
                <a:cs typeface="+mn-lt"/>
              </a:rPr>
              <a:t>if</a:t>
            </a:r>
            <a:r>
              <a:rPr lang="pt-PT" sz="2000" dirty="0">
                <a:ea typeface="+mn-lt"/>
                <a:cs typeface="+mn-lt"/>
              </a:rPr>
              <a:t> x &gt; 0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0 </a:t>
            </a:r>
            <a:r>
              <a:rPr lang="pt-PT" sz="2000" dirty="0" err="1">
                <a:ea typeface="+mn-lt"/>
                <a:cs typeface="+mn-lt"/>
              </a:rPr>
              <a:t>otherwise</a:t>
            </a:r>
            <a:r>
              <a:rPr lang="pt-PT" sz="2000" dirty="0">
                <a:ea typeface="+mn-lt"/>
                <a:cs typeface="+mn-lt"/>
              </a:rPr>
              <a:t>).</a:t>
            </a:r>
            <a:endParaRPr lang="pt-PT"/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endParaRPr lang="pt-PT" sz="3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r>
              <a:rPr lang="pt-PT" sz="3000" dirty="0">
                <a:ea typeface="+mn-lt"/>
                <a:cs typeface="+mn-lt"/>
              </a:rPr>
              <a:t> </a:t>
            </a:r>
            <a:endParaRPr lang="pt-PT" sz="3000" dirty="0"/>
          </a:p>
          <a:p>
            <a:pPr marL="1371600" lvl="3" indent="0" algn="just">
              <a:buNone/>
            </a:pPr>
            <a:endParaRPr lang="pt-PT" sz="2000" dirty="0">
              <a:ea typeface="+mn-lt"/>
              <a:cs typeface="+mn-lt"/>
            </a:endParaRPr>
          </a:p>
        </p:txBody>
      </p:sp>
      <p:pic>
        <p:nvPicPr>
          <p:cNvPr id="3" name="Imagem 2" descr="Uma imagem com texto, Tipo de letra, branco, escrita à mão&#10;&#10;Descrição gerada automaticamente">
            <a:extLst>
              <a:ext uri="{FF2B5EF4-FFF2-40B4-BE49-F238E27FC236}">
                <a16:creationId xmlns:a16="http://schemas.microsoft.com/office/drawing/2014/main" id="{89F2824C-8ACD-F480-6E00-EF6DBE11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726" y="1981071"/>
            <a:ext cx="4400550" cy="7334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B8412B-6CC7-0690-7DE2-072E09E7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424" y="2928809"/>
            <a:ext cx="346505" cy="248680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041B247B-14D2-D312-80A0-69EBB4C97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303" y="3664035"/>
            <a:ext cx="5699555" cy="271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110945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Measures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cosine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angle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between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two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larger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angle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more dissimilar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documents</a:t>
            </a:r>
            <a:r>
              <a:rPr lang="pt-PT" sz="2600" dirty="0">
                <a:ea typeface="+mn-lt"/>
                <a:cs typeface="+mn-lt"/>
              </a:rPr>
              <a:t> are).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Typically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applied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>
                <a:ea typeface="+mn-lt"/>
                <a:cs typeface="+mn-lt"/>
              </a:rPr>
              <a:t>TF-IDF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Bag-of-Words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Ranges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0 to 1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where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1 </a:t>
            </a:r>
            <a:r>
              <a:rPr lang="pt-PT" sz="2600" b="1" dirty="0" err="1">
                <a:ea typeface="+mn-lt"/>
                <a:cs typeface="+mn-lt"/>
              </a:rPr>
              <a:t>means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identical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vectors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3" algn="just"/>
            <a:endParaRPr lang="pt-PT" sz="2000" dirty="0">
              <a:ea typeface="+mn-lt"/>
              <a:cs typeface="+mn-lt"/>
            </a:endParaRPr>
          </a:p>
          <a:p>
            <a:pPr marL="1371600" lvl="3" indent="0" algn="just">
              <a:buNone/>
            </a:pPr>
            <a:r>
              <a:rPr lang="pt-PT" sz="2000" err="1">
                <a:ea typeface="+mn-lt"/>
                <a:cs typeface="+mn-lt"/>
              </a:rPr>
              <a:t>where</a:t>
            </a:r>
            <a:r>
              <a:rPr lang="pt-PT" sz="2000" dirty="0">
                <a:ea typeface="+mn-lt"/>
                <a:cs typeface="+mn-lt"/>
              </a:rPr>
              <a:t> x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y are </a:t>
            </a:r>
            <a:r>
              <a:rPr lang="pt-PT" sz="200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term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vectors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corresponding</a:t>
            </a:r>
            <a:r>
              <a:rPr lang="pt-PT" sz="2000" dirty="0">
                <a:ea typeface="+mn-lt"/>
                <a:cs typeface="+mn-lt"/>
              </a:rPr>
              <a:t> to </a:t>
            </a:r>
            <a:r>
              <a:rPr lang="pt-PT" sz="2000" err="1">
                <a:ea typeface="+mn-lt"/>
                <a:cs typeface="+mn-lt"/>
              </a:rPr>
              <a:t>documents</a:t>
            </a:r>
            <a:r>
              <a:rPr lang="pt-PT" sz="2000" dirty="0">
                <a:ea typeface="+mn-lt"/>
                <a:cs typeface="+mn-lt"/>
              </a:rPr>
              <a:t> d</a:t>
            </a:r>
            <a:r>
              <a:rPr lang="pt-PT" sz="2000" baseline="-25000" dirty="0">
                <a:ea typeface="+mn-lt"/>
                <a:cs typeface="+mn-lt"/>
              </a:rPr>
              <a:t>1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d</a:t>
            </a:r>
            <a:r>
              <a:rPr lang="pt-PT" sz="2000" baseline="-25000" dirty="0">
                <a:ea typeface="+mn-lt"/>
                <a:cs typeface="+mn-lt"/>
              </a:rPr>
              <a:t>2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err="1">
                <a:ea typeface="+mn-lt"/>
                <a:cs typeface="+mn-lt"/>
              </a:rPr>
              <a:t>respectively</a:t>
            </a:r>
            <a:r>
              <a:rPr lang="pt-PT" sz="2000" dirty="0">
                <a:ea typeface="+mn-lt"/>
                <a:cs typeface="+mn-lt"/>
              </a:rPr>
              <a:t>.</a:t>
            </a:r>
          </a:p>
          <a:p>
            <a:pPr marL="1371600" lvl="3" indent="0" algn="just">
              <a:buNone/>
            </a:pPr>
            <a:endParaRPr lang="pt-PT" sz="2000" dirty="0">
              <a:ea typeface="+mn-lt"/>
              <a:cs typeface="+mn-lt"/>
            </a:endParaRPr>
          </a:p>
        </p:txBody>
      </p:sp>
      <p:pic>
        <p:nvPicPr>
          <p:cNvPr id="3" name="Imagem 2" descr="Uma imagem com Tipo de letra, texto, file, branco&#10;&#10;Descrição gerada automaticamente">
            <a:extLst>
              <a:ext uri="{FF2B5EF4-FFF2-40B4-BE49-F238E27FC236}">
                <a16:creationId xmlns:a16="http://schemas.microsoft.com/office/drawing/2014/main" id="{F885CFAF-186C-B789-E9F4-7360DF9E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25" y="3620401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8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Cosine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–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Geometric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Interpretation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Similarity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4</a:t>
            </a:r>
            <a:endParaRPr lang="pt-PT" dirty="0"/>
          </a:p>
        </p:txBody>
      </p:sp>
      <p:pic>
        <p:nvPicPr>
          <p:cNvPr id="3" name="Imagem 2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3D1096FF-CA13-E411-CC94-CA425BA7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1938337"/>
            <a:ext cx="86487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0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Text Similarity</vt:lpstr>
      <vt:lpstr>Lexical vs Semantic Similarity</vt:lpstr>
      <vt:lpstr>Measures of Lexical Similarity</vt:lpstr>
      <vt:lpstr>Lexical Similarity Metrics</vt:lpstr>
      <vt:lpstr>Jaccard Similarity</vt:lpstr>
      <vt:lpstr>Jaccard Similarity</vt:lpstr>
      <vt:lpstr>Cosine Similarity</vt:lpstr>
      <vt:lpstr>Cosine Similarity – Geometric Interpretation</vt:lpstr>
      <vt:lpstr>Cosine Similarity – Geometric Interpretation</vt:lpstr>
      <vt:lpstr>Cosine Similarity – Geometric Interpretation</vt:lpstr>
      <vt:lpstr>Cosine Similarity</vt:lpstr>
      <vt:lpstr>Edit (Levenshtein) Distance </vt:lpstr>
      <vt:lpstr>Text Similarity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257</cp:revision>
  <dcterms:created xsi:type="dcterms:W3CDTF">2024-09-21T11:08:37Z</dcterms:created>
  <dcterms:modified xsi:type="dcterms:W3CDTF">2024-09-27T10:08:54Z</dcterms:modified>
</cp:coreProperties>
</file>