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17" r:id="rId3"/>
    <p:sldId id="318" r:id="rId4"/>
    <p:sldId id="319" r:id="rId5"/>
    <p:sldId id="320" r:id="rId6"/>
    <p:sldId id="321" r:id="rId7"/>
    <p:sldId id="331" r:id="rId8"/>
    <p:sldId id="322" r:id="rId9"/>
    <p:sldId id="332" r:id="rId10"/>
    <p:sldId id="323" r:id="rId11"/>
    <p:sldId id="324" r:id="rId12"/>
    <p:sldId id="325" r:id="rId13"/>
    <p:sldId id="326" r:id="rId14"/>
    <p:sldId id="327" r:id="rId15"/>
    <p:sldId id="333" r:id="rId16"/>
    <p:sldId id="334" r:id="rId17"/>
    <p:sldId id="335" r:id="rId18"/>
    <p:sldId id="328" r:id="rId19"/>
    <p:sldId id="337" r:id="rId20"/>
    <p:sldId id="336" r:id="rId21"/>
    <p:sldId id="338" r:id="rId22"/>
    <p:sldId id="339" r:id="rId23"/>
    <p:sldId id="340" r:id="rId24"/>
    <p:sldId id="341" r:id="rId25"/>
    <p:sldId id="329" r:id="rId26"/>
    <p:sldId id="342" r:id="rId27"/>
    <p:sldId id="343" r:id="rId28"/>
    <p:sldId id="344" r:id="rId29"/>
    <p:sldId id="330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5" r:id="rId38"/>
    <p:sldId id="352" r:id="rId39"/>
    <p:sldId id="353" r:id="rId4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FE378-A31F-0F11-D963-0CF6F809EB60}" v="7" dt="2024-10-03T13:11:11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lyticsindiamag.com/understanding-type-i-and-type-ii-error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erit.net/blog/23-best-text-classification-datasets-for-machine-learning-all-pb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unity.alteryx.com/t5/Data-Science/Holdouts-and-Cross-Validation-Why-the-Data-Used-to-Evaluate-your/ba-p/448982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then8181.github.io/machine-learning/model_selection/model_selection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>
                <a:solidFill>
                  <a:srgbClr val="595959"/>
                </a:solidFill>
                <a:latin typeface="Calibri"/>
                <a:cs typeface="Calibri"/>
              </a:rPr>
              <a:t> 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err="1">
                <a:latin typeface="Calibri"/>
                <a:ea typeface="Calibri"/>
                <a:cs typeface="Calibri"/>
              </a:rPr>
              <a:t>Text</a:t>
            </a:r>
            <a:r>
              <a:rPr lang="pt-PT" sz="3600" b="1">
                <a:latin typeface="Calibri"/>
                <a:ea typeface="Calibri"/>
                <a:cs typeface="Calibri"/>
              </a:rPr>
              <a:t> </a:t>
            </a:r>
            <a:r>
              <a:rPr lang="pt-PT" sz="3600" b="1" err="1">
                <a:latin typeface="Calibri"/>
                <a:ea typeface="Calibri"/>
                <a:cs typeface="Calibri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Text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Example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Train</a:t>
            </a:r>
            <a:r>
              <a:rPr lang="pt-PT" sz="300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model</a:t>
            </a: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r>
              <a:rPr lang="pt-PT" sz="3000" err="1">
                <a:ea typeface="+mn-lt"/>
                <a:cs typeface="+mn-lt"/>
              </a:rPr>
              <a:t>Evaluate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model</a:t>
            </a:r>
            <a:endParaRPr lang="pt-PT" sz="3000">
              <a:ea typeface="+mn-lt"/>
              <a:cs typeface="+mn-lt"/>
            </a:endParaRPr>
          </a:p>
        </p:txBody>
      </p:sp>
      <p:pic>
        <p:nvPicPr>
          <p:cNvPr id="3" name="Imagem 2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0AD68C89-07C4-D024-445C-5BE34DE6C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313" y="2190750"/>
            <a:ext cx="4276725" cy="952500"/>
          </a:xfrm>
          <a:prstGeom prst="rect">
            <a:avLst/>
          </a:prstGeom>
        </p:spPr>
      </p:pic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27DA5DA2-9FC1-98AB-1226-81B346A23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073" y="4034095"/>
            <a:ext cx="6019800" cy="235267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9E77FB7-7E1B-A303-3A96-5CC8E2BDC322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07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Text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Assessing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Classifier</a:t>
            </a:r>
            <a:r>
              <a:rPr lang="pt-PT" sz="3000">
                <a:ea typeface="+mn-lt"/>
                <a:cs typeface="+mn-lt"/>
              </a:rPr>
              <a:t> Performance: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>
                <a:ea typeface="+mn-lt"/>
                <a:cs typeface="+mn-lt"/>
              </a:rPr>
              <a:t>Compare </a:t>
            </a:r>
            <a:r>
              <a:rPr lang="pt-PT" sz="2600" err="1">
                <a:ea typeface="+mn-lt"/>
                <a:cs typeface="+mn-lt"/>
              </a:rPr>
              <a:t>predicted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labels</a:t>
            </a:r>
            <a:r>
              <a:rPr lang="pt-PT" sz="2600">
                <a:ea typeface="+mn-lt"/>
                <a:cs typeface="+mn-lt"/>
              </a:rPr>
              <a:t> (𝑦′) </a:t>
            </a:r>
            <a:r>
              <a:rPr lang="pt-PT" sz="2600" err="1">
                <a:ea typeface="+mn-lt"/>
                <a:cs typeface="+mn-lt"/>
              </a:rPr>
              <a:t>with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true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labels</a:t>
            </a:r>
            <a:r>
              <a:rPr lang="pt-PT" sz="2600">
                <a:ea typeface="+mn-lt"/>
                <a:cs typeface="+mn-lt"/>
              </a:rPr>
              <a:t> (𝑦) for </a:t>
            </a:r>
            <a:r>
              <a:rPr lang="pt-PT" sz="2600" err="1">
                <a:ea typeface="+mn-lt"/>
                <a:cs typeface="+mn-lt"/>
              </a:rPr>
              <a:t>each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document</a:t>
            </a:r>
            <a:r>
              <a:rPr lang="pt-PT" sz="2600">
                <a:ea typeface="+mn-lt"/>
                <a:cs typeface="+mn-lt"/>
              </a:rPr>
              <a:t> in a </a:t>
            </a:r>
            <a:r>
              <a:rPr lang="pt-PT" sz="2600" err="1">
                <a:ea typeface="+mn-lt"/>
                <a:cs typeface="+mn-lt"/>
              </a:rPr>
              <a:t>dataset</a:t>
            </a:r>
            <a:r>
              <a:rPr lang="pt-PT" sz="260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/>
          </a:p>
          <a:p>
            <a:pPr algn="just"/>
            <a:r>
              <a:rPr lang="pt-PT" sz="3000" err="1"/>
              <a:t>Confusion</a:t>
            </a:r>
            <a:r>
              <a:rPr lang="pt-PT" sz="3000"/>
              <a:t> </a:t>
            </a:r>
            <a:r>
              <a:rPr lang="pt-PT" sz="3000" err="1"/>
              <a:t>Matrix</a:t>
            </a:r>
            <a:r>
              <a:rPr lang="pt-PT" sz="3000"/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Summarizes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correct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incorrect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predictions</a:t>
            </a:r>
            <a:r>
              <a:rPr lang="pt-PT" sz="2600">
                <a:ea typeface="+mn-lt"/>
                <a:cs typeface="+mn-lt"/>
              </a:rPr>
              <a:t> in a </a:t>
            </a:r>
            <a:r>
              <a:rPr lang="pt-PT" sz="2600" err="1">
                <a:ea typeface="+mn-lt"/>
                <a:cs typeface="+mn-lt"/>
              </a:rPr>
              <a:t>table</a:t>
            </a:r>
            <a:r>
              <a:rPr lang="pt-PT" sz="260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/>
          </a:p>
          <a:p>
            <a:pPr algn="just"/>
            <a:r>
              <a:rPr lang="pt-PT" sz="3000" err="1"/>
              <a:t>Metrics</a:t>
            </a:r>
            <a:r>
              <a:rPr lang="pt-PT" sz="3000"/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>
                <a:ea typeface="+mn-lt"/>
                <a:cs typeface="+mn-lt"/>
              </a:rPr>
              <a:t>Use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confusion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matrix</a:t>
            </a:r>
            <a:r>
              <a:rPr lang="pt-PT" sz="2600">
                <a:ea typeface="+mn-lt"/>
                <a:cs typeface="+mn-lt"/>
              </a:rPr>
              <a:t> to </a:t>
            </a:r>
            <a:r>
              <a:rPr lang="pt-PT" sz="2600" err="1">
                <a:ea typeface="+mn-lt"/>
                <a:cs typeface="+mn-lt"/>
              </a:rPr>
              <a:t>calculate</a:t>
            </a:r>
            <a:r>
              <a:rPr lang="pt-PT" sz="2600">
                <a:ea typeface="+mn-lt"/>
                <a:cs typeface="+mn-lt"/>
              </a:rPr>
              <a:t> performance </a:t>
            </a:r>
            <a:r>
              <a:rPr lang="pt-PT" sz="2600" err="1">
                <a:ea typeface="+mn-lt"/>
                <a:cs typeface="+mn-lt"/>
              </a:rPr>
              <a:t>metrics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like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accuracy</a:t>
            </a:r>
            <a:r>
              <a:rPr lang="pt-PT" sz="260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precision</a:t>
            </a:r>
            <a:r>
              <a:rPr lang="pt-PT" sz="260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recall</a:t>
            </a:r>
            <a:r>
              <a:rPr lang="pt-PT" sz="260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>
                <a:ea typeface="+mn-lt"/>
                <a:cs typeface="+mn-lt"/>
              </a:rPr>
              <a:t> F1-score.</a:t>
            </a:r>
            <a:endParaRPr lang="pt-PT" sz="260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3A8748B-ED09-EBE4-8758-CC080BDFF9FB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254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6BE0D57B-788A-3990-4540-A8C9B7B42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48" y="1188825"/>
            <a:ext cx="11883082" cy="44700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Evaluating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Binary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Predictions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endParaRPr lang="pt-PT" sz="3000" b="1">
              <a:ea typeface="+mn-lt"/>
              <a:cs typeface="+mn-lt"/>
            </a:endParaRPr>
          </a:p>
          <a:p>
            <a:pPr algn="just"/>
            <a:r>
              <a:rPr lang="pt-PT" sz="3000" b="1" err="1"/>
              <a:t>Which</a:t>
            </a:r>
            <a:r>
              <a:rPr lang="pt-PT" sz="3000" b="1"/>
              <a:t> </a:t>
            </a:r>
            <a:r>
              <a:rPr lang="pt-PT" sz="3000" b="1" err="1"/>
              <a:t>of</a:t>
            </a:r>
            <a:r>
              <a:rPr lang="pt-PT" sz="3000" b="1"/>
              <a:t> </a:t>
            </a:r>
            <a:r>
              <a:rPr lang="pt-PT" sz="3000" b="1" err="1"/>
              <a:t>Type</a:t>
            </a:r>
            <a:r>
              <a:rPr lang="pt-PT" sz="3000" b="1"/>
              <a:t> I </a:t>
            </a:r>
            <a:r>
              <a:rPr lang="pt-PT" sz="3000" b="1" err="1"/>
              <a:t>or</a:t>
            </a:r>
            <a:r>
              <a:rPr lang="pt-PT" sz="3000" b="1"/>
              <a:t> </a:t>
            </a:r>
            <a:r>
              <a:rPr lang="pt-PT" sz="3000" b="1" err="1"/>
              <a:t>Type</a:t>
            </a:r>
            <a:r>
              <a:rPr lang="pt-PT" sz="3000" b="1"/>
              <a:t> II error </a:t>
            </a:r>
            <a:r>
              <a:rPr lang="pt-PT" sz="3000" b="1" err="1"/>
              <a:t>is</a:t>
            </a:r>
            <a:r>
              <a:rPr lang="pt-PT" sz="3000" b="1"/>
              <a:t> </a:t>
            </a:r>
            <a:r>
              <a:rPr lang="pt-PT" sz="3000" b="1" err="1"/>
              <a:t>worse</a:t>
            </a:r>
            <a:r>
              <a:rPr lang="pt-PT" sz="3000" b="1"/>
              <a:t>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C4D5F82-AD21-154C-D630-EB049F3BFBCD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3133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Type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I vs.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Type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II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Errors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pic>
        <p:nvPicPr>
          <p:cNvPr id="3" name="Imagem 2" descr="Uma imagem com texto, vestuário, pessoa, Trabalho&#10;&#10;Descrição gerada automaticamente">
            <a:extLst>
              <a:ext uri="{FF2B5EF4-FFF2-40B4-BE49-F238E27FC236}">
                <a16:creationId xmlns:a16="http://schemas.microsoft.com/office/drawing/2014/main" id="{AF92A32F-A326-AA33-0F5E-821692EFF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60" y="1329639"/>
            <a:ext cx="11877675" cy="48577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B23148-5856-4E26-223F-C5340C8CB25F}"/>
              </a:ext>
            </a:extLst>
          </p:cNvPr>
          <p:cNvSpPr txBox="1"/>
          <p:nvPr/>
        </p:nvSpPr>
        <p:spPr>
          <a:xfrm>
            <a:off x="175054" y="6260756"/>
            <a:ext cx="118871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400">
                <a:ea typeface="+mn-lt"/>
                <a:cs typeface="+mn-lt"/>
                <a:hlinkClick r:id="rId4"/>
              </a:rPr>
              <a:t>https://www.analyticsindiamag.com/understanding-type-i-and-type-ii-errors/</a:t>
            </a:r>
            <a:endParaRPr lang="pt-PT" sz="1400">
              <a:ea typeface="+mn-lt"/>
              <a:cs typeface="+mn-lt"/>
            </a:endParaRPr>
          </a:p>
          <a:p>
            <a:pPr algn="ctr"/>
            <a:endParaRPr lang="pt-PT" sz="140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C4DB28A-B778-1D60-C325-E5E59F6AD55F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07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Confusion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Matrix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Example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pic>
        <p:nvPicPr>
          <p:cNvPr id="3" name="Imagem 2" descr="Uma imagem com texto, diagrama, captura de ecrã, Retângulo&#10;&#10;Descrição gerada automaticamente">
            <a:extLst>
              <a:ext uri="{FF2B5EF4-FFF2-40B4-BE49-F238E27FC236}">
                <a16:creationId xmlns:a16="http://schemas.microsoft.com/office/drawing/2014/main" id="{147BFC3A-BB74-C809-ECD4-E2F54B896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30" y="1922065"/>
            <a:ext cx="11388811" cy="381705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2029DA5-E0D3-6113-9E0E-C2892C00C6F7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4561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Confusion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Matrix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Example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pic>
        <p:nvPicPr>
          <p:cNvPr id="8" name="Imagem 7" descr="Uma imagem com texto, diagrama, captura de ecrã, Esquema&#10;&#10;Descrição gerada automaticamente">
            <a:extLst>
              <a:ext uri="{FF2B5EF4-FFF2-40B4-BE49-F238E27FC236}">
                <a16:creationId xmlns:a16="http://schemas.microsoft.com/office/drawing/2014/main" id="{D393BB1B-F0DF-0CA0-EE0E-CDEFCB94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17" y="1839687"/>
            <a:ext cx="11234352" cy="37655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6939E51-F95E-77D7-BC5E-204F42ECC728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65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Confusion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Matrix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Example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pic>
        <p:nvPicPr>
          <p:cNvPr id="8" name="Imagem 7" descr="Uma imagem com texto, diagrama, captura de ecrã, Retângulo&#10;&#10;Descrição gerada automaticamente">
            <a:extLst>
              <a:ext uri="{FF2B5EF4-FFF2-40B4-BE49-F238E27FC236}">
                <a16:creationId xmlns:a16="http://schemas.microsoft.com/office/drawing/2014/main" id="{69E6DA13-1649-D392-ED71-D9CA5AD3D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56" y="1716119"/>
            <a:ext cx="11100487" cy="37552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0752E1D-6F3F-D7D1-DCC2-B321D7FEAEFF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619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Confusion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Matrix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Example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pic>
        <p:nvPicPr>
          <p:cNvPr id="8" name="Imagem 7" descr="Uma imagem com texto, diagrama, captura de ecrã, Retângulo&#10;&#10;Descrição gerada automaticamente">
            <a:extLst>
              <a:ext uri="{FF2B5EF4-FFF2-40B4-BE49-F238E27FC236}">
                <a16:creationId xmlns:a16="http://schemas.microsoft.com/office/drawing/2014/main" id="{26C7BA1D-DCD3-3D69-0FD6-FCF58C0B4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53" y="1798498"/>
            <a:ext cx="11543271" cy="386854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B2939F5-5E52-55A5-196A-8037C7CF1A77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6471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Measures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Summarizing</a:t>
            </a:r>
            <a:r>
              <a:rPr lang="pt-PT" sz="3000">
                <a:ea typeface="+mn-lt"/>
                <a:cs typeface="+mn-lt"/>
              </a:rPr>
              <a:t> performance in a single </a:t>
            </a:r>
            <a:r>
              <a:rPr lang="pt-PT" sz="3000" err="1">
                <a:ea typeface="+mn-lt"/>
                <a:cs typeface="+mn-lt"/>
              </a:rPr>
              <a:t>number</a:t>
            </a:r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r>
              <a:rPr lang="pt-PT" sz="3000" b="1" err="1">
                <a:ea typeface="+mn-lt"/>
                <a:cs typeface="+mn-lt"/>
              </a:rPr>
              <a:t>Accuracy</a:t>
            </a:r>
            <a:endParaRPr lang="pt-PT" sz="3000" b="1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Fraction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correctly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classified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items</a:t>
            </a:r>
            <a:r>
              <a:rPr lang="pt-PT" sz="2600">
                <a:ea typeface="+mn-lt"/>
                <a:cs typeface="+mn-lt"/>
              </a:rPr>
              <a:t> out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all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items</a:t>
            </a:r>
            <a:endParaRPr lang="pt-PT" sz="2600">
              <a:ea typeface="+mn-lt"/>
              <a:cs typeface="+mn-lt"/>
            </a:endParaRPr>
          </a:p>
        </p:txBody>
      </p:sp>
      <p:pic>
        <p:nvPicPr>
          <p:cNvPr id="3" name="Imagem 2" descr="Uma imagem com Tipo de letra, texto, branco, file&#10;&#10;Descrição gerada automaticamente">
            <a:extLst>
              <a:ext uri="{FF2B5EF4-FFF2-40B4-BE49-F238E27FC236}">
                <a16:creationId xmlns:a16="http://schemas.microsoft.com/office/drawing/2014/main" id="{E95193D0-F5B6-21FA-00EE-180F060D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84" y="4121364"/>
            <a:ext cx="5943600" cy="1457325"/>
          </a:xfrm>
          <a:prstGeom prst="rect">
            <a:avLst/>
          </a:prstGeom>
        </p:spPr>
      </p:pic>
      <p:pic>
        <p:nvPicPr>
          <p:cNvPr id="8" name="Imagem 7" descr="Uma imagem com texto, número, captura de ecrã, Tipo de letra&#10;&#10;Descrição gerada automaticamente">
            <a:extLst>
              <a:ext uri="{FF2B5EF4-FFF2-40B4-BE49-F238E27FC236}">
                <a16:creationId xmlns:a16="http://schemas.microsoft.com/office/drawing/2014/main" id="{D4533197-87FE-4C11-D4AA-014F36C1B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317" y="3590538"/>
            <a:ext cx="3867150" cy="23336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E0DEF8C-04FA-9127-0F39-F8CC2607039F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6402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Measures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Summarizing</a:t>
            </a:r>
            <a:r>
              <a:rPr lang="pt-PT" sz="3000">
                <a:ea typeface="+mn-lt"/>
                <a:cs typeface="+mn-lt"/>
              </a:rPr>
              <a:t> performance in a single </a:t>
            </a:r>
            <a:r>
              <a:rPr lang="pt-PT" sz="3000" err="1">
                <a:ea typeface="+mn-lt"/>
                <a:cs typeface="+mn-lt"/>
              </a:rPr>
              <a:t>number</a:t>
            </a:r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r>
              <a:rPr lang="pt-PT" sz="3000" b="1">
                <a:ea typeface="+mn-lt"/>
                <a:cs typeface="+mn-lt"/>
              </a:rPr>
              <a:t>Error rate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Fraction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incorrectly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classified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items</a:t>
            </a:r>
            <a:r>
              <a:rPr lang="pt-PT" sz="2600">
                <a:ea typeface="+mn-lt"/>
                <a:cs typeface="+mn-lt"/>
              </a:rPr>
              <a:t> out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all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items</a:t>
            </a:r>
            <a:endParaRPr lang="pt-PT" sz="2600">
              <a:ea typeface="+mn-lt"/>
              <a:cs typeface="+mn-lt"/>
            </a:endParaRPr>
          </a:p>
        </p:txBody>
      </p:sp>
      <p:pic>
        <p:nvPicPr>
          <p:cNvPr id="8" name="Imagem 7" descr="Uma imagem com texto, número, captura de ecrã, Tipo de letra&#10;&#10;Descrição gerada automaticamente">
            <a:extLst>
              <a:ext uri="{FF2B5EF4-FFF2-40B4-BE49-F238E27FC236}">
                <a16:creationId xmlns:a16="http://schemas.microsoft.com/office/drawing/2014/main" id="{D4533197-87FE-4C11-D4AA-014F36C1B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317" y="3590538"/>
            <a:ext cx="3867150" cy="2333625"/>
          </a:xfrm>
          <a:prstGeom prst="rect">
            <a:avLst/>
          </a:prstGeom>
        </p:spPr>
      </p:pic>
      <p:pic>
        <p:nvPicPr>
          <p:cNvPr id="9" name="Imagem 8" descr="Uma imagem com Tipo de letra, texto, branco, file&#10;&#10;Descrição gerada automaticamente">
            <a:extLst>
              <a:ext uri="{FF2B5EF4-FFF2-40B4-BE49-F238E27FC236}">
                <a16:creationId xmlns:a16="http://schemas.microsoft.com/office/drawing/2014/main" id="{928A2E00-1E89-08BA-6F27-1451A1E3B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63" y="4286250"/>
            <a:ext cx="5915025" cy="13335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2BAAA04-BB53-714F-CC7F-6EEE24E7E81F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96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Text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Text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classification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involves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assigning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text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documents</a:t>
            </a:r>
            <a:r>
              <a:rPr lang="pt-PT" sz="3000" b="1">
                <a:ea typeface="+mn-lt"/>
                <a:cs typeface="+mn-lt"/>
              </a:rPr>
              <a:t> to </a:t>
            </a:r>
            <a:r>
              <a:rPr lang="pt-PT" sz="3000" b="1" err="1">
                <a:ea typeface="+mn-lt"/>
                <a:cs typeface="+mn-lt"/>
              </a:rPr>
              <a:t>predefined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categories</a:t>
            </a:r>
            <a:r>
              <a:rPr lang="pt-PT" sz="3000">
                <a:ea typeface="+mn-lt"/>
                <a:cs typeface="+mn-lt"/>
              </a:rPr>
              <a:t>.</a:t>
            </a:r>
          </a:p>
          <a:p>
            <a:pPr marL="457200" lvl="1" indent="0" algn="just">
              <a:buNone/>
            </a:pPr>
            <a:endParaRPr lang="pt-PT" sz="2600">
              <a:ea typeface="+mn-lt"/>
              <a:cs typeface="+mn-lt"/>
            </a:endParaRPr>
          </a:p>
          <a:p>
            <a:pPr algn="just"/>
            <a:r>
              <a:rPr lang="pt-PT" sz="3000" err="1">
                <a:ea typeface="+mn-lt"/>
                <a:cs typeface="+mn-lt"/>
              </a:rPr>
              <a:t>Types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Text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Classification</a:t>
            </a:r>
            <a:r>
              <a:rPr lang="pt-PT" sz="3000">
                <a:ea typeface="+mn-lt"/>
                <a:cs typeface="+mn-lt"/>
              </a:rPr>
              <a:t>:</a:t>
            </a:r>
            <a:endParaRPr lang="pt-PT" sz="26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Binary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Classification</a:t>
            </a:r>
            <a:r>
              <a:rPr lang="pt-PT" sz="2600" b="1">
                <a:ea typeface="+mn-lt"/>
                <a:cs typeface="+mn-lt"/>
              </a:rPr>
              <a:t>: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Assigns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one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two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labels</a:t>
            </a:r>
            <a:r>
              <a:rPr lang="pt-PT" sz="2600">
                <a:ea typeface="+mn-lt"/>
                <a:cs typeface="+mn-lt"/>
              </a:rPr>
              <a:t> (0/1) (e.g., spam vs. </a:t>
            </a:r>
            <a:r>
              <a:rPr lang="pt-PT" sz="2600" err="1">
                <a:ea typeface="+mn-lt"/>
                <a:cs typeface="+mn-lt"/>
              </a:rPr>
              <a:t>not</a:t>
            </a:r>
            <a:r>
              <a:rPr lang="pt-PT" sz="2600">
                <a:ea typeface="+mn-lt"/>
                <a:cs typeface="+mn-lt"/>
              </a:rPr>
              <a:t> spam).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Multiclass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Classification</a:t>
            </a:r>
            <a:r>
              <a:rPr lang="pt-PT" sz="2600" b="1">
                <a:ea typeface="+mn-lt"/>
                <a:cs typeface="+mn-lt"/>
              </a:rPr>
              <a:t>: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Assigns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one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label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from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multiple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categories</a:t>
            </a:r>
            <a:r>
              <a:rPr lang="pt-PT" sz="2600">
                <a:ea typeface="+mn-lt"/>
                <a:cs typeface="+mn-lt"/>
              </a:rPr>
              <a:t> </a:t>
            </a:r>
          </a:p>
          <a:p>
            <a:pPr marL="457200" lvl="1" indent="0" algn="just">
              <a:buNone/>
            </a:pPr>
            <a:r>
              <a:rPr lang="pt-PT" sz="2600">
                <a:ea typeface="+mn-lt"/>
                <a:cs typeface="+mn-lt"/>
              </a:rPr>
              <a:t>(    classes) (e.g., </a:t>
            </a:r>
            <a:r>
              <a:rPr lang="pt-PT" sz="2600" err="1">
                <a:ea typeface="+mn-lt"/>
                <a:cs typeface="+mn-lt"/>
              </a:rPr>
              <a:t>classifying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news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into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finance</a:t>
            </a:r>
            <a:r>
              <a:rPr lang="pt-PT" sz="260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weather</a:t>
            </a:r>
            <a:r>
              <a:rPr lang="pt-PT" sz="260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politics</a:t>
            </a:r>
            <a:r>
              <a:rPr lang="pt-PT" sz="2600">
                <a:ea typeface="+mn-lt"/>
                <a:cs typeface="+mn-lt"/>
              </a:rPr>
              <a:t>, etc.).</a:t>
            </a:r>
            <a:endParaRPr lang="pt-PT"/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Multilabel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Classification</a:t>
            </a:r>
            <a:r>
              <a:rPr lang="pt-PT" sz="2600" b="1">
                <a:ea typeface="+mn-lt"/>
                <a:cs typeface="+mn-lt"/>
              </a:rPr>
              <a:t>: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Assigns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multiple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labels</a:t>
            </a:r>
            <a:r>
              <a:rPr lang="pt-PT" sz="2600">
                <a:ea typeface="+mn-lt"/>
                <a:cs typeface="+mn-lt"/>
              </a:rPr>
              <a:t> to a single </a:t>
            </a:r>
            <a:r>
              <a:rPr lang="pt-PT" sz="2600" err="1">
                <a:ea typeface="+mn-lt"/>
                <a:cs typeface="+mn-lt"/>
              </a:rPr>
              <a:t>document</a:t>
            </a:r>
            <a:r>
              <a:rPr lang="pt-PT" sz="2600">
                <a:ea typeface="+mn-lt"/>
                <a:cs typeface="+mn-lt"/>
              </a:rPr>
              <a:t> (e.g., </a:t>
            </a:r>
            <a:r>
              <a:rPr lang="pt-PT" sz="2600" err="1">
                <a:ea typeface="+mn-lt"/>
                <a:cs typeface="+mn-lt"/>
              </a:rPr>
              <a:t>tagging</a:t>
            </a:r>
            <a:r>
              <a:rPr lang="pt-PT" sz="2600">
                <a:ea typeface="+mn-lt"/>
                <a:cs typeface="+mn-lt"/>
              </a:rPr>
              <a:t> a </a:t>
            </a:r>
            <a:r>
              <a:rPr lang="pt-PT" sz="2600" err="1">
                <a:ea typeface="+mn-lt"/>
                <a:cs typeface="+mn-lt"/>
              </a:rPr>
              <a:t>movie</a:t>
            </a:r>
            <a:r>
              <a:rPr lang="pt-PT" sz="2600">
                <a:ea typeface="+mn-lt"/>
                <a:cs typeface="+mn-lt"/>
              </a:rPr>
              <a:t> as </a:t>
            </a:r>
            <a:r>
              <a:rPr lang="pt-PT" sz="2600" err="1">
                <a:ea typeface="+mn-lt"/>
                <a:cs typeface="+mn-lt"/>
              </a:rPr>
              <a:t>both</a:t>
            </a:r>
            <a:r>
              <a:rPr lang="pt-PT" sz="2600">
                <a:ea typeface="+mn-lt"/>
                <a:cs typeface="+mn-lt"/>
              </a:rPr>
              <a:t> "</a:t>
            </a:r>
            <a:r>
              <a:rPr lang="pt-PT" sz="2600" err="1">
                <a:ea typeface="+mn-lt"/>
                <a:cs typeface="+mn-lt"/>
              </a:rPr>
              <a:t>comedy</a:t>
            </a:r>
            <a:r>
              <a:rPr lang="pt-PT" sz="2600">
                <a:ea typeface="+mn-lt"/>
                <a:cs typeface="+mn-lt"/>
              </a:rPr>
              <a:t>"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>
                <a:ea typeface="+mn-lt"/>
                <a:cs typeface="+mn-lt"/>
              </a:rPr>
              <a:t> "romance").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BF9236-C38F-3277-603B-F6BB83A1D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904" y="4570970"/>
            <a:ext cx="20955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1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Measures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Summarizing</a:t>
            </a:r>
            <a:r>
              <a:rPr lang="pt-PT" sz="3000">
                <a:ea typeface="+mn-lt"/>
                <a:cs typeface="+mn-lt"/>
              </a:rPr>
              <a:t> performance in a single </a:t>
            </a:r>
            <a:r>
              <a:rPr lang="pt-PT" sz="3000" err="1">
                <a:ea typeface="+mn-lt"/>
                <a:cs typeface="+mn-lt"/>
              </a:rPr>
              <a:t>number</a:t>
            </a:r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r>
              <a:rPr lang="pt-PT" sz="3000" b="1" err="1">
                <a:ea typeface="+mn-lt"/>
                <a:cs typeface="+mn-lt"/>
              </a:rPr>
              <a:t>Precision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Fraction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items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correctly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identified</a:t>
            </a:r>
            <a:r>
              <a:rPr lang="pt-PT" sz="2600">
                <a:ea typeface="+mn-lt"/>
                <a:cs typeface="+mn-lt"/>
              </a:rPr>
              <a:t> as positive out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>
                <a:ea typeface="+mn-lt"/>
                <a:cs typeface="+mn-lt"/>
              </a:rPr>
              <a:t> total </a:t>
            </a:r>
            <a:r>
              <a:rPr lang="pt-PT" sz="2600" err="1">
                <a:ea typeface="+mn-lt"/>
                <a:cs typeface="+mn-lt"/>
              </a:rPr>
              <a:t>items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identified</a:t>
            </a:r>
            <a:r>
              <a:rPr lang="pt-PT" sz="2600">
                <a:ea typeface="+mn-lt"/>
                <a:cs typeface="+mn-lt"/>
              </a:rPr>
              <a:t> as positive.</a:t>
            </a:r>
          </a:p>
        </p:txBody>
      </p:sp>
      <p:pic>
        <p:nvPicPr>
          <p:cNvPr id="8" name="Imagem 7" descr="Uma imagem com texto, número, captura de ecrã, Tipo de letra&#10;&#10;Descrição gerada automaticamente">
            <a:extLst>
              <a:ext uri="{FF2B5EF4-FFF2-40B4-BE49-F238E27FC236}">
                <a16:creationId xmlns:a16="http://schemas.microsoft.com/office/drawing/2014/main" id="{D4533197-87FE-4C11-D4AA-014F36C1B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317" y="3590538"/>
            <a:ext cx="3867150" cy="2333625"/>
          </a:xfrm>
          <a:prstGeom prst="rect">
            <a:avLst/>
          </a:prstGeom>
        </p:spPr>
      </p:pic>
      <p:pic>
        <p:nvPicPr>
          <p:cNvPr id="9" name="Imagem 8" descr="Uma imagem com Tipo de letra, diagrama, número, design&#10;&#10;Descrição gerada automaticamente">
            <a:extLst>
              <a:ext uri="{FF2B5EF4-FFF2-40B4-BE49-F238E27FC236}">
                <a16:creationId xmlns:a16="http://schemas.microsoft.com/office/drawing/2014/main" id="{99499C1D-E3F1-9C55-FFEF-B4367253C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009" y="4440709"/>
            <a:ext cx="3076575" cy="13335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4FBE365-5F32-5F0F-4822-354EAC9BA14B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205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Measures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Summarizing</a:t>
            </a:r>
            <a:r>
              <a:rPr lang="pt-PT" sz="3000">
                <a:ea typeface="+mn-lt"/>
                <a:cs typeface="+mn-lt"/>
              </a:rPr>
              <a:t> performance in a single </a:t>
            </a:r>
            <a:r>
              <a:rPr lang="pt-PT" sz="3000" err="1">
                <a:ea typeface="+mn-lt"/>
                <a:cs typeface="+mn-lt"/>
              </a:rPr>
              <a:t>number</a:t>
            </a:r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r>
              <a:rPr lang="pt-PT" sz="3000" b="1" err="1">
                <a:ea typeface="+mn-lt"/>
                <a:cs typeface="+mn-lt"/>
              </a:rPr>
              <a:t>Recall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>
                <a:ea typeface="+mn-lt"/>
                <a:cs typeface="+mn-lt"/>
              </a:rPr>
              <a:t>(</a:t>
            </a:r>
            <a:r>
              <a:rPr lang="pt-PT" sz="3000" err="1">
                <a:ea typeface="+mn-lt"/>
                <a:cs typeface="+mn-lt"/>
              </a:rPr>
              <a:t>also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called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Sensitivity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or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True</a:t>
            </a:r>
            <a:r>
              <a:rPr lang="pt-PT" sz="3000">
                <a:ea typeface="+mn-lt"/>
                <a:cs typeface="+mn-lt"/>
              </a:rPr>
              <a:t> Positive Rate)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Fraction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items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correctly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identified</a:t>
            </a:r>
            <a:r>
              <a:rPr lang="pt-PT" sz="2600">
                <a:ea typeface="+mn-lt"/>
                <a:cs typeface="+mn-lt"/>
              </a:rPr>
              <a:t> as positive out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>
                <a:ea typeface="+mn-lt"/>
                <a:cs typeface="+mn-lt"/>
              </a:rPr>
              <a:t> total </a:t>
            </a:r>
            <a:r>
              <a:rPr lang="pt-PT" sz="2600" err="1">
                <a:ea typeface="+mn-lt"/>
                <a:cs typeface="+mn-lt"/>
              </a:rPr>
              <a:t>actual</a:t>
            </a:r>
            <a:r>
              <a:rPr lang="pt-PT" sz="2600">
                <a:ea typeface="+mn-lt"/>
                <a:cs typeface="+mn-lt"/>
              </a:rPr>
              <a:t> positives</a:t>
            </a:r>
          </a:p>
        </p:txBody>
      </p:sp>
      <p:pic>
        <p:nvPicPr>
          <p:cNvPr id="8" name="Imagem 7" descr="Uma imagem com texto, número, captura de ecrã, Tipo de letra&#10;&#10;Descrição gerada automaticamente">
            <a:extLst>
              <a:ext uri="{FF2B5EF4-FFF2-40B4-BE49-F238E27FC236}">
                <a16:creationId xmlns:a16="http://schemas.microsoft.com/office/drawing/2014/main" id="{D4533197-87FE-4C11-D4AA-014F36C1B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317" y="3590538"/>
            <a:ext cx="3867150" cy="2333625"/>
          </a:xfrm>
          <a:prstGeom prst="rect">
            <a:avLst/>
          </a:prstGeom>
        </p:spPr>
      </p:pic>
      <p:pic>
        <p:nvPicPr>
          <p:cNvPr id="9" name="Imagem 8" descr="Uma imagem com Tipo de letra, texto, branco, número&#10;&#10;Descrição gerada automaticamente">
            <a:extLst>
              <a:ext uri="{FF2B5EF4-FFF2-40B4-BE49-F238E27FC236}">
                <a16:creationId xmlns:a16="http://schemas.microsoft.com/office/drawing/2014/main" id="{4DA803C1-CC97-ECFE-FE2B-06A7C873A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090" y="4399520"/>
            <a:ext cx="3076575" cy="13335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128F9AE-8C0C-0213-4C67-A1CB1D9C39FE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9538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Measures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Summarizing</a:t>
            </a:r>
            <a:r>
              <a:rPr lang="pt-PT" sz="3000">
                <a:ea typeface="+mn-lt"/>
                <a:cs typeface="+mn-lt"/>
              </a:rPr>
              <a:t> performance in a single </a:t>
            </a:r>
            <a:r>
              <a:rPr lang="pt-PT" sz="3000" err="1">
                <a:ea typeface="+mn-lt"/>
                <a:cs typeface="+mn-lt"/>
              </a:rPr>
              <a:t>number</a:t>
            </a:r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r>
              <a:rPr lang="pt-PT" sz="3000" b="1">
                <a:ea typeface="+mn-lt"/>
                <a:cs typeface="+mn-lt"/>
              </a:rPr>
              <a:t>F1-Score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harmonic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mean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precision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recall</a:t>
            </a:r>
          </a:p>
        </p:txBody>
      </p:sp>
      <p:pic>
        <p:nvPicPr>
          <p:cNvPr id="8" name="Imagem 7" descr="Uma imagem com texto, número, captura de ecrã, Tipo de letra&#10;&#10;Descrição gerada automaticamente">
            <a:extLst>
              <a:ext uri="{FF2B5EF4-FFF2-40B4-BE49-F238E27FC236}">
                <a16:creationId xmlns:a16="http://schemas.microsoft.com/office/drawing/2014/main" id="{D4533197-87FE-4C11-D4AA-014F36C1B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317" y="3590538"/>
            <a:ext cx="3867150" cy="2333625"/>
          </a:xfrm>
          <a:prstGeom prst="rect">
            <a:avLst/>
          </a:prstGeom>
        </p:spPr>
      </p:pic>
      <p:pic>
        <p:nvPicPr>
          <p:cNvPr id="3" name="Imagem 2" descr="Uma imagem com Tipo de letra, número, relógio, diagrama&#10;&#10;Descrição gerada automaticamente">
            <a:extLst>
              <a:ext uri="{FF2B5EF4-FFF2-40B4-BE49-F238E27FC236}">
                <a16:creationId xmlns:a16="http://schemas.microsoft.com/office/drawing/2014/main" id="{34B88704-F78A-E24B-6969-59DC229A2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740" y="4471601"/>
            <a:ext cx="3076575" cy="13335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30F0FBE-5120-3078-4F9E-93F81248076B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0309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Measures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Summarizing</a:t>
            </a:r>
            <a:r>
              <a:rPr lang="pt-PT" sz="3000">
                <a:ea typeface="+mn-lt"/>
                <a:cs typeface="+mn-lt"/>
              </a:rPr>
              <a:t> performance in a single </a:t>
            </a:r>
            <a:r>
              <a:rPr lang="pt-PT" sz="3000" err="1">
                <a:ea typeface="+mn-lt"/>
                <a:cs typeface="+mn-lt"/>
              </a:rPr>
              <a:t>number</a:t>
            </a:r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r>
              <a:rPr lang="pt-PT" sz="3000" b="1">
                <a:ea typeface="+mn-lt"/>
                <a:cs typeface="+mn-lt"/>
              </a:rPr>
              <a:t>False Positive rate (</a:t>
            </a:r>
            <a:r>
              <a:rPr lang="pt-PT" sz="3000" b="1" err="1">
                <a:ea typeface="+mn-lt"/>
                <a:cs typeface="+mn-lt"/>
              </a:rPr>
              <a:t>Type</a:t>
            </a:r>
            <a:r>
              <a:rPr lang="pt-PT" sz="3000" b="1">
                <a:ea typeface="+mn-lt"/>
                <a:cs typeface="+mn-lt"/>
              </a:rPr>
              <a:t> I Error)</a:t>
            </a:r>
          </a:p>
          <a:p>
            <a:pPr lvl="1" algn="just"/>
            <a:r>
              <a:rPr lang="pt-PT" sz="2600" err="1">
                <a:ea typeface="+mn-lt"/>
                <a:cs typeface="+mn-lt"/>
              </a:rPr>
              <a:t>Fraction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items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wrongly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identified</a:t>
            </a:r>
            <a:r>
              <a:rPr lang="pt-PT" sz="2600">
                <a:ea typeface="+mn-lt"/>
                <a:cs typeface="+mn-lt"/>
              </a:rPr>
              <a:t> as positive out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>
                <a:ea typeface="+mn-lt"/>
                <a:cs typeface="+mn-lt"/>
              </a:rPr>
              <a:t> total </a:t>
            </a:r>
            <a:r>
              <a:rPr lang="pt-PT" sz="2600" err="1">
                <a:ea typeface="+mn-lt"/>
                <a:cs typeface="+mn-lt"/>
              </a:rPr>
              <a:t>actual</a:t>
            </a:r>
            <a:r>
              <a:rPr lang="pt-PT" sz="2600">
                <a:ea typeface="+mn-lt"/>
                <a:cs typeface="+mn-lt"/>
              </a:rPr>
              <a:t> negatives</a:t>
            </a:r>
            <a:endParaRPr lang="pt-PT" sz="2600" err="1"/>
          </a:p>
        </p:txBody>
      </p:sp>
      <p:pic>
        <p:nvPicPr>
          <p:cNvPr id="8" name="Imagem 7" descr="Uma imagem com texto, número, captura de ecrã, Tipo de letra&#10;&#10;Descrição gerada automaticamente">
            <a:extLst>
              <a:ext uri="{FF2B5EF4-FFF2-40B4-BE49-F238E27FC236}">
                <a16:creationId xmlns:a16="http://schemas.microsoft.com/office/drawing/2014/main" id="{D4533197-87FE-4C11-D4AA-014F36C1B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317" y="3590538"/>
            <a:ext cx="3867150" cy="2333625"/>
          </a:xfrm>
          <a:prstGeom prst="rect">
            <a:avLst/>
          </a:prstGeom>
        </p:spPr>
      </p:pic>
      <p:pic>
        <p:nvPicPr>
          <p:cNvPr id="9" name="Imagem 8" descr="Uma imagem com Tipo de letra, texto, branco, diagrama&#10;&#10;Descrição gerada automaticamente">
            <a:extLst>
              <a:ext uri="{FF2B5EF4-FFF2-40B4-BE49-F238E27FC236}">
                <a16:creationId xmlns:a16="http://schemas.microsoft.com/office/drawing/2014/main" id="{DF32C967-6AEB-7C52-3455-0683A6AB8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314" y="4368757"/>
            <a:ext cx="3514725" cy="120967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726CEF9-BF87-2E13-012A-EC0C17C3C64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558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Measures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Summarizing</a:t>
            </a:r>
            <a:r>
              <a:rPr lang="pt-PT" sz="3000">
                <a:ea typeface="+mn-lt"/>
                <a:cs typeface="+mn-lt"/>
              </a:rPr>
              <a:t> performance in a single </a:t>
            </a:r>
            <a:r>
              <a:rPr lang="pt-PT" sz="3000" err="1">
                <a:ea typeface="+mn-lt"/>
                <a:cs typeface="+mn-lt"/>
              </a:rPr>
              <a:t>number</a:t>
            </a:r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r>
              <a:rPr lang="pt-PT" sz="3000" b="1">
                <a:ea typeface="+mn-lt"/>
                <a:cs typeface="+mn-lt"/>
              </a:rPr>
              <a:t>False Negative Rate (</a:t>
            </a:r>
            <a:r>
              <a:rPr lang="pt-PT" sz="3000" b="1" err="1">
                <a:ea typeface="+mn-lt"/>
                <a:cs typeface="+mn-lt"/>
              </a:rPr>
              <a:t>Type</a:t>
            </a:r>
            <a:r>
              <a:rPr lang="pt-PT" sz="3000" b="1">
                <a:ea typeface="+mn-lt"/>
                <a:cs typeface="+mn-lt"/>
              </a:rPr>
              <a:t> II Error)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Fraction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items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wrongly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identified</a:t>
            </a:r>
            <a:r>
              <a:rPr lang="pt-PT" sz="2600">
                <a:ea typeface="+mn-lt"/>
                <a:cs typeface="+mn-lt"/>
              </a:rPr>
              <a:t> as negative out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>
                <a:ea typeface="+mn-lt"/>
                <a:cs typeface="+mn-lt"/>
              </a:rPr>
              <a:t> total </a:t>
            </a:r>
            <a:r>
              <a:rPr lang="pt-PT" sz="2600" err="1">
                <a:ea typeface="+mn-lt"/>
                <a:cs typeface="+mn-lt"/>
              </a:rPr>
              <a:t>actual</a:t>
            </a:r>
            <a:r>
              <a:rPr lang="pt-PT" sz="2600">
                <a:ea typeface="+mn-lt"/>
                <a:cs typeface="+mn-lt"/>
              </a:rPr>
              <a:t> positives</a:t>
            </a:r>
          </a:p>
        </p:txBody>
      </p:sp>
      <p:pic>
        <p:nvPicPr>
          <p:cNvPr id="8" name="Imagem 7" descr="Uma imagem com texto, número, captura de ecrã, Tipo de letra&#10;&#10;Descrição gerada automaticamente">
            <a:extLst>
              <a:ext uri="{FF2B5EF4-FFF2-40B4-BE49-F238E27FC236}">
                <a16:creationId xmlns:a16="http://schemas.microsoft.com/office/drawing/2014/main" id="{D4533197-87FE-4C11-D4AA-014F36C1B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317" y="3590538"/>
            <a:ext cx="3867150" cy="2333625"/>
          </a:xfrm>
          <a:prstGeom prst="rect">
            <a:avLst/>
          </a:prstGeom>
        </p:spPr>
      </p:pic>
      <p:pic>
        <p:nvPicPr>
          <p:cNvPr id="9" name="Imagem 8" descr="Uma imagem com Tipo de letra, texto, branco, número&#10;&#10;Descrição gerada automaticamente">
            <a:extLst>
              <a:ext uri="{FF2B5EF4-FFF2-40B4-BE49-F238E27FC236}">
                <a16:creationId xmlns:a16="http://schemas.microsoft.com/office/drawing/2014/main" id="{AC0CB3AA-4C47-B509-2B43-2CF5857A0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476" y="4409946"/>
            <a:ext cx="3514725" cy="120967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9FFBB51-4A2B-8202-1858-BB62E331ED77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9936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Metrics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Example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pic>
        <p:nvPicPr>
          <p:cNvPr id="3" name="Imagem 2" descr="Uma imagem com texto, diagrama, Tipo de letra, captura de ecrã&#10;&#10;Descrição gerada automaticamente">
            <a:extLst>
              <a:ext uri="{FF2B5EF4-FFF2-40B4-BE49-F238E27FC236}">
                <a16:creationId xmlns:a16="http://schemas.microsoft.com/office/drawing/2014/main" id="{A3866A50-0AF4-9061-C0B1-8931CE55C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27" y="1104481"/>
            <a:ext cx="11635946" cy="518449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FBC81BB-F173-9F04-4D69-BD6E9F4E29F4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442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Multiclass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>
                <a:ea typeface="+mn-lt"/>
                <a:cs typeface="+mn-lt"/>
              </a:rPr>
              <a:t>Imagine </a:t>
            </a:r>
            <a:r>
              <a:rPr lang="pt-PT" sz="3000" err="1">
                <a:ea typeface="+mn-lt"/>
                <a:cs typeface="+mn-lt"/>
              </a:rPr>
              <a:t>that</a:t>
            </a:r>
            <a:r>
              <a:rPr lang="pt-PT" sz="3000">
                <a:ea typeface="+mn-lt"/>
                <a:cs typeface="+mn-lt"/>
              </a:rPr>
              <a:t> </a:t>
            </a:r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need</a:t>
            </a:r>
            <a:r>
              <a:rPr lang="pt-PT" sz="300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automatically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sort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news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stories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according</a:t>
            </a:r>
            <a:r>
              <a:rPr lang="pt-PT" sz="300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their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topical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categories</a:t>
            </a:r>
            <a:r>
              <a:rPr lang="pt-PT" sz="3000">
                <a:ea typeface="+mn-lt"/>
                <a:cs typeface="+mn-lt"/>
              </a:rPr>
              <a:t>.</a:t>
            </a:r>
          </a:p>
        </p:txBody>
      </p:sp>
      <p:pic>
        <p:nvPicPr>
          <p:cNvPr id="3" name="Imagem 2" descr="Uma imagem com texto, captura de ecrã, diagrama, círculo&#10;&#10;Descrição gerada automaticamente">
            <a:extLst>
              <a:ext uri="{FF2B5EF4-FFF2-40B4-BE49-F238E27FC236}">
                <a16:creationId xmlns:a16="http://schemas.microsoft.com/office/drawing/2014/main" id="{57B942E6-3934-A375-BD49-683CA26B63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842"/>
          <a:stretch/>
        </p:blipFill>
        <p:spPr>
          <a:xfrm>
            <a:off x="3276698" y="2604750"/>
            <a:ext cx="5762171" cy="395669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B738166-5939-41A3-DE64-24A28036330A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0768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Multiclass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Many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algorithms</a:t>
            </a:r>
            <a:r>
              <a:rPr lang="pt-PT" sz="3000">
                <a:ea typeface="+mn-lt"/>
                <a:cs typeface="+mn-lt"/>
              </a:rPr>
              <a:t> are </a:t>
            </a:r>
            <a:r>
              <a:rPr lang="pt-PT" sz="3000" err="1">
                <a:ea typeface="+mn-lt"/>
                <a:cs typeface="+mn-lt"/>
              </a:rPr>
              <a:t>originally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built</a:t>
            </a:r>
            <a:r>
              <a:rPr lang="pt-PT" sz="3000">
                <a:ea typeface="+mn-lt"/>
                <a:cs typeface="+mn-lt"/>
              </a:rPr>
              <a:t> for </a:t>
            </a:r>
            <a:r>
              <a:rPr lang="pt-PT" sz="3000" err="1">
                <a:ea typeface="+mn-lt"/>
                <a:cs typeface="+mn-lt"/>
              </a:rPr>
              <a:t>binary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classification</a:t>
            </a:r>
            <a:r>
              <a:rPr lang="pt-PT" sz="3000">
                <a:ea typeface="+mn-lt"/>
                <a:cs typeface="+mn-lt"/>
              </a:rPr>
              <a:t>.</a:t>
            </a: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r>
              <a:rPr lang="pt-PT" sz="3000" err="1">
                <a:ea typeface="+mn-lt"/>
                <a:cs typeface="+mn-lt"/>
              </a:rPr>
              <a:t>Sometimes</a:t>
            </a:r>
            <a:r>
              <a:rPr lang="pt-PT" sz="300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those</a:t>
            </a:r>
            <a:r>
              <a:rPr lang="pt-PT" sz="3000">
                <a:ea typeface="+mn-lt"/>
                <a:cs typeface="+mn-lt"/>
              </a:rPr>
              <a:t> can </a:t>
            </a:r>
            <a:r>
              <a:rPr lang="pt-PT" sz="3000" err="1">
                <a:ea typeface="+mn-lt"/>
                <a:cs typeface="+mn-lt"/>
              </a:rPr>
              <a:t>be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adapted</a:t>
            </a:r>
            <a:r>
              <a:rPr lang="pt-PT" sz="3000">
                <a:ea typeface="+mn-lt"/>
                <a:cs typeface="+mn-lt"/>
              </a:rPr>
              <a:t> for </a:t>
            </a:r>
            <a:r>
              <a:rPr lang="pt-PT" sz="3000" err="1">
                <a:ea typeface="+mn-lt"/>
                <a:cs typeface="+mn-lt"/>
              </a:rPr>
              <a:t>multiclass</a:t>
            </a:r>
            <a:r>
              <a:rPr lang="pt-PT" sz="300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One-vs-Rest</a:t>
            </a:r>
            <a:r>
              <a:rPr lang="pt-PT" sz="2600">
                <a:ea typeface="+mn-lt"/>
                <a:cs typeface="+mn-lt"/>
              </a:rPr>
              <a:t>: </a:t>
            </a:r>
            <a:r>
              <a:rPr lang="pt-PT" sz="2600" err="1">
                <a:ea typeface="+mn-lt"/>
                <a:cs typeface="+mn-lt"/>
              </a:rPr>
              <a:t>Train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one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classifier</a:t>
            </a:r>
            <a:r>
              <a:rPr lang="pt-PT" sz="2600">
                <a:ea typeface="+mn-lt"/>
                <a:cs typeface="+mn-lt"/>
              </a:rPr>
              <a:t> per </a:t>
            </a:r>
            <a:r>
              <a:rPr lang="pt-PT" sz="2600" err="1">
                <a:ea typeface="+mn-lt"/>
                <a:cs typeface="+mn-lt"/>
              </a:rPr>
              <a:t>class</a:t>
            </a:r>
            <a:r>
              <a:rPr lang="pt-PT" sz="2600">
                <a:ea typeface="+mn-lt"/>
                <a:cs typeface="+mn-lt"/>
              </a:rPr>
              <a:t> vs. </a:t>
            </a:r>
            <a:r>
              <a:rPr lang="pt-PT" sz="2600" err="1">
                <a:ea typeface="+mn-lt"/>
                <a:cs typeface="+mn-lt"/>
              </a:rPr>
              <a:t>all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others</a:t>
            </a:r>
            <a:r>
              <a:rPr lang="pt-PT" sz="260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One-vs-One</a:t>
            </a:r>
            <a:r>
              <a:rPr lang="pt-PT" sz="2600">
                <a:ea typeface="+mn-lt"/>
                <a:cs typeface="+mn-lt"/>
              </a:rPr>
              <a:t>: </a:t>
            </a:r>
            <a:r>
              <a:rPr lang="pt-PT" sz="2600" err="1">
                <a:ea typeface="+mn-lt"/>
                <a:cs typeface="+mn-lt"/>
              </a:rPr>
              <a:t>Train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classifiers</a:t>
            </a:r>
            <a:r>
              <a:rPr lang="pt-PT" sz="2600">
                <a:ea typeface="+mn-lt"/>
                <a:cs typeface="+mn-lt"/>
              </a:rPr>
              <a:t> for </a:t>
            </a:r>
            <a:r>
              <a:rPr lang="pt-PT" sz="2600" err="1">
                <a:ea typeface="+mn-lt"/>
                <a:cs typeface="+mn-lt"/>
              </a:rPr>
              <a:t>every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pair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>
                <a:ea typeface="+mn-lt"/>
                <a:cs typeface="+mn-lt"/>
              </a:rPr>
              <a:t> classes.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Voting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Scheme</a:t>
            </a:r>
            <a:r>
              <a:rPr lang="pt-PT" sz="2600">
                <a:ea typeface="+mn-lt"/>
                <a:cs typeface="+mn-lt"/>
              </a:rPr>
              <a:t>: Combine </a:t>
            </a:r>
            <a:r>
              <a:rPr lang="pt-PT" sz="2600" err="1">
                <a:ea typeface="+mn-lt"/>
                <a:cs typeface="+mn-lt"/>
              </a:rPr>
              <a:t>predictions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through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voting</a:t>
            </a:r>
            <a:r>
              <a:rPr lang="pt-PT" sz="260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with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tie-breaking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mechanisms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if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needed</a:t>
            </a:r>
            <a:r>
              <a:rPr lang="pt-PT" sz="2600">
                <a:ea typeface="+mn-lt"/>
                <a:cs typeface="+mn-lt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78C854-599C-74C2-0748-7045C2DE324A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9040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One-vs-Rest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>
                <a:ea typeface="+mn-lt"/>
                <a:cs typeface="+mn-lt"/>
              </a:rPr>
              <a:t>Setup:</a:t>
            </a:r>
            <a:endParaRPr lang="pt-PT" b="1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>
                <a:ea typeface="+mn-lt"/>
                <a:cs typeface="+mn-lt"/>
              </a:rPr>
              <a:t>For 𝑘 target classes (𝑦</a:t>
            </a:r>
            <a:r>
              <a:rPr lang="pt-PT" sz="2600" baseline="-25000">
                <a:ea typeface="+mn-lt"/>
                <a:cs typeface="+mn-lt"/>
              </a:rPr>
              <a:t>1</a:t>
            </a:r>
            <a:r>
              <a:rPr lang="pt-PT" sz="2600">
                <a:ea typeface="+mn-lt"/>
                <a:cs typeface="+mn-lt"/>
              </a:rPr>
              <a:t>, …, 𝑦</a:t>
            </a:r>
            <a:r>
              <a:rPr lang="pt-PT" sz="2600" baseline="-25000">
                <a:ea typeface="+mn-lt"/>
                <a:cs typeface="+mn-lt"/>
              </a:rPr>
              <a:t>𝑘</a:t>
            </a:r>
            <a:r>
              <a:rPr lang="pt-PT" sz="2600">
                <a:ea typeface="+mn-lt"/>
                <a:cs typeface="+mn-lt"/>
              </a:rPr>
              <a:t>), </a:t>
            </a:r>
            <a:r>
              <a:rPr lang="pt-PT" sz="2600" err="1">
                <a:ea typeface="+mn-lt"/>
                <a:cs typeface="+mn-lt"/>
              </a:rPr>
              <a:t>train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one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classifier</a:t>
            </a:r>
            <a:r>
              <a:rPr lang="pt-PT" sz="2600">
                <a:ea typeface="+mn-lt"/>
                <a:cs typeface="+mn-lt"/>
              </a:rPr>
              <a:t> per </a:t>
            </a:r>
            <a:r>
              <a:rPr lang="pt-PT" sz="2600" err="1">
                <a:ea typeface="+mn-lt"/>
                <a:cs typeface="+mn-lt"/>
              </a:rPr>
              <a:t>class</a:t>
            </a:r>
            <a:r>
              <a:rPr lang="pt-PT" sz="260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algn="just"/>
            <a:r>
              <a:rPr lang="pt-PT" sz="3000" b="1">
                <a:ea typeface="+mn-lt"/>
                <a:cs typeface="+mn-lt"/>
              </a:rPr>
              <a:t>Training: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Class</a:t>
            </a:r>
            <a:r>
              <a:rPr lang="pt-PT" sz="2600">
                <a:ea typeface="+mn-lt"/>
                <a:cs typeface="+mn-lt"/>
              </a:rPr>
              <a:t> 𝑦</a:t>
            </a:r>
            <a:r>
              <a:rPr lang="pt-PT" sz="2600" baseline="-25000">
                <a:ea typeface="+mn-lt"/>
                <a:cs typeface="+mn-lt"/>
              </a:rPr>
              <a:t>𝑖</a:t>
            </a:r>
            <a:r>
              <a:rPr lang="pt-PT" sz="2600">
                <a:ea typeface="+mn-lt"/>
                <a:cs typeface="+mn-lt"/>
              </a:rPr>
              <a:t>: positive </a:t>
            </a:r>
            <a:r>
              <a:rPr lang="pt-PT" sz="2600" err="1">
                <a:ea typeface="+mn-lt"/>
                <a:cs typeface="+mn-lt"/>
              </a:rPr>
              <a:t>examples</a:t>
            </a:r>
            <a:r>
              <a:rPr lang="pt-PT" sz="2600">
                <a:ea typeface="+mn-lt"/>
                <a:cs typeface="+mn-lt"/>
              </a:rPr>
              <a:t>.</a:t>
            </a:r>
            <a:endParaRPr lang="pt-PT" sz="260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All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other</a:t>
            </a:r>
            <a:r>
              <a:rPr lang="pt-PT" sz="2600">
                <a:ea typeface="+mn-lt"/>
                <a:cs typeface="+mn-lt"/>
              </a:rPr>
              <a:t> classes (𝑦𝑗, 𝑗 ≠ 𝑖): negative </a:t>
            </a:r>
            <a:r>
              <a:rPr lang="pt-PT" sz="2600" err="1">
                <a:ea typeface="+mn-lt"/>
                <a:cs typeface="+mn-lt"/>
              </a:rPr>
              <a:t>examples</a:t>
            </a:r>
            <a:r>
              <a:rPr lang="pt-PT" sz="2600">
                <a:ea typeface="+mn-lt"/>
                <a:cs typeface="+mn-lt"/>
              </a:rPr>
              <a:t>.</a:t>
            </a:r>
            <a:endParaRPr lang="pt-PT" sz="2600"/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algn="just"/>
            <a:r>
              <a:rPr lang="pt-PT" sz="3000" b="1" err="1">
                <a:ea typeface="+mn-lt"/>
                <a:cs typeface="+mn-lt"/>
              </a:rPr>
              <a:t>Combining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Predictions</a:t>
            </a:r>
            <a:r>
              <a:rPr lang="pt-PT" sz="3000" b="1">
                <a:ea typeface="+mn-lt"/>
                <a:cs typeface="+mn-lt"/>
              </a:rPr>
              <a:t>:</a:t>
            </a:r>
            <a:endParaRPr lang="pt-PT" sz="30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Each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classifier</a:t>
            </a:r>
            <a:r>
              <a:rPr lang="pt-PT" sz="2600">
                <a:ea typeface="+mn-lt"/>
                <a:cs typeface="+mn-lt"/>
              </a:rPr>
              <a:t> votes for </a:t>
            </a:r>
            <a:r>
              <a:rPr lang="pt-PT" sz="2600" err="1">
                <a:ea typeface="+mn-lt"/>
                <a:cs typeface="+mn-lt"/>
              </a:rPr>
              <a:t>its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class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if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it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predicts</a:t>
            </a:r>
            <a:r>
              <a:rPr lang="pt-PT" sz="2600">
                <a:ea typeface="+mn-lt"/>
                <a:cs typeface="+mn-lt"/>
              </a:rPr>
              <a:t> positive.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class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with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most</a:t>
            </a:r>
            <a:r>
              <a:rPr lang="pt-PT" sz="2600">
                <a:ea typeface="+mn-lt"/>
                <a:cs typeface="+mn-lt"/>
              </a:rPr>
              <a:t> votes </a:t>
            </a:r>
            <a:r>
              <a:rPr lang="pt-PT" sz="2600" err="1">
                <a:ea typeface="+mn-lt"/>
                <a:cs typeface="+mn-lt"/>
              </a:rPr>
              <a:t>wins</a:t>
            </a:r>
            <a:r>
              <a:rPr lang="pt-PT" sz="2600">
                <a:ea typeface="+mn-lt"/>
                <a:cs typeface="+mn-lt"/>
              </a:rPr>
              <a:t>.</a:t>
            </a: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20F13B0-5619-74C9-062E-DE520A1CA5B7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9020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One-vs-Rest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>
                <a:ea typeface="+mn-lt"/>
                <a:cs typeface="+mn-lt"/>
              </a:rPr>
              <a:t>4 classes (𝑦</a:t>
            </a:r>
            <a:r>
              <a:rPr lang="pt-PT" sz="3000" baseline="-25000">
                <a:ea typeface="+mn-lt"/>
                <a:cs typeface="+mn-lt"/>
              </a:rPr>
              <a:t>1</a:t>
            </a:r>
            <a:r>
              <a:rPr lang="pt-PT" sz="3000">
                <a:ea typeface="+mn-lt"/>
                <a:cs typeface="+mn-lt"/>
              </a:rPr>
              <a:t>, 𝑦</a:t>
            </a:r>
            <a:r>
              <a:rPr lang="pt-PT" sz="3000" baseline="-25000">
                <a:ea typeface="+mn-lt"/>
                <a:cs typeface="+mn-lt"/>
              </a:rPr>
              <a:t>2</a:t>
            </a:r>
            <a:r>
              <a:rPr lang="pt-PT" sz="3000">
                <a:ea typeface="+mn-lt"/>
                <a:cs typeface="+mn-lt"/>
              </a:rPr>
              <a:t>, 𝑦</a:t>
            </a:r>
            <a:r>
              <a:rPr lang="pt-PT" sz="3000" baseline="-25000">
                <a:ea typeface="+mn-lt"/>
                <a:cs typeface="+mn-lt"/>
              </a:rPr>
              <a:t>3</a:t>
            </a:r>
            <a:r>
              <a:rPr lang="pt-PT" sz="3000">
                <a:ea typeface="+mn-lt"/>
                <a:cs typeface="+mn-lt"/>
              </a:rPr>
              <a:t>, 𝑦</a:t>
            </a:r>
            <a:r>
              <a:rPr lang="pt-PT" sz="3000" baseline="-25000">
                <a:ea typeface="+mn-lt"/>
                <a:cs typeface="+mn-lt"/>
              </a:rPr>
              <a:t>4</a:t>
            </a:r>
            <a:r>
              <a:rPr lang="pt-PT" sz="3000">
                <a:ea typeface="+mn-lt"/>
                <a:cs typeface="+mn-lt"/>
              </a:rPr>
              <a:t>) </a:t>
            </a:r>
          </a:p>
          <a:p>
            <a:pPr algn="just"/>
            <a:r>
              <a:rPr lang="pt-PT" sz="3000" err="1"/>
              <a:t>Classifying</a:t>
            </a:r>
            <a:r>
              <a:rPr lang="pt-PT" sz="3000"/>
              <a:t> a </a:t>
            </a:r>
            <a:r>
              <a:rPr lang="pt-PT" sz="3000" err="1"/>
              <a:t>given</a:t>
            </a:r>
            <a:r>
              <a:rPr lang="pt-PT" sz="3000"/>
              <a:t> </a:t>
            </a:r>
            <a:r>
              <a:rPr lang="pt-PT" sz="3000" err="1"/>
              <a:t>test</a:t>
            </a:r>
            <a:r>
              <a:rPr lang="pt-PT" sz="3000"/>
              <a:t> </a:t>
            </a:r>
            <a:r>
              <a:rPr lang="pt-PT" sz="3000" err="1"/>
              <a:t>intance</a:t>
            </a:r>
            <a:r>
              <a:rPr lang="pt-PT" sz="3000"/>
              <a:t> (</a:t>
            </a:r>
            <a:r>
              <a:rPr lang="pt-PT" sz="3000" err="1"/>
              <a:t>dots</a:t>
            </a:r>
            <a:r>
              <a:rPr lang="pt-PT" sz="3000"/>
              <a:t> </a:t>
            </a:r>
            <a:r>
              <a:rPr lang="pt-PT" sz="3000" err="1"/>
              <a:t>indicate</a:t>
            </a:r>
            <a:r>
              <a:rPr lang="pt-PT" sz="3000"/>
              <a:t> </a:t>
            </a:r>
            <a:r>
              <a:rPr lang="pt-PT" sz="3000" err="1"/>
              <a:t>the</a:t>
            </a:r>
            <a:r>
              <a:rPr lang="pt-PT" sz="3000"/>
              <a:t> votes cast):</a:t>
            </a:r>
          </a:p>
          <a:p>
            <a:pPr algn="just"/>
            <a:endParaRPr lang="pt-PT" sz="3000"/>
          </a:p>
          <a:p>
            <a:pPr algn="just"/>
            <a:endParaRPr lang="pt-PT" sz="3000"/>
          </a:p>
          <a:p>
            <a:pPr algn="just"/>
            <a:endParaRPr lang="pt-PT" sz="3000"/>
          </a:p>
          <a:p>
            <a:pPr algn="just"/>
            <a:endParaRPr lang="pt-PT" sz="3000"/>
          </a:p>
          <a:p>
            <a:pPr algn="just"/>
            <a:endParaRPr lang="pt-PT" sz="3000"/>
          </a:p>
          <a:p>
            <a:pPr algn="just"/>
            <a:r>
              <a:rPr lang="pt-PT" sz="3000"/>
              <a:t>Sum votes </a:t>
            </a:r>
            <a:r>
              <a:rPr lang="pt-PT" sz="3000" err="1"/>
              <a:t>received</a:t>
            </a:r>
            <a:r>
              <a:rPr lang="pt-PT" sz="3000"/>
              <a:t>: (𝑦</a:t>
            </a:r>
            <a:r>
              <a:rPr lang="pt-PT" sz="2000" baseline="-25000"/>
              <a:t>1</a:t>
            </a:r>
            <a:r>
              <a:rPr lang="pt-PT" sz="3000"/>
              <a:t>, </a:t>
            </a:r>
            <a:r>
              <a:rPr lang="pt-PT" sz="3000">
                <a:ea typeface="+mn-lt"/>
                <a:cs typeface="+mn-lt"/>
              </a:rPr>
              <a:t>••••</a:t>
            </a:r>
            <a:r>
              <a:rPr lang="pt-PT" sz="3000"/>
              <a:t>) (𝑦</a:t>
            </a:r>
            <a:r>
              <a:rPr lang="pt-PT" sz="2000" baseline="-25000"/>
              <a:t>2</a:t>
            </a:r>
            <a:r>
              <a:rPr lang="pt-PT" sz="3000"/>
              <a:t>, </a:t>
            </a:r>
            <a:r>
              <a:rPr lang="pt-PT" sz="3000">
                <a:ea typeface="+mn-lt"/>
                <a:cs typeface="+mn-lt"/>
              </a:rPr>
              <a:t>••</a:t>
            </a:r>
            <a:r>
              <a:rPr lang="pt-PT" sz="3000"/>
              <a:t>) (𝑦</a:t>
            </a:r>
            <a:r>
              <a:rPr lang="pt-PT" sz="2000" baseline="-25000"/>
              <a:t>3</a:t>
            </a:r>
            <a:r>
              <a:rPr lang="pt-PT" sz="3000"/>
              <a:t>, </a:t>
            </a:r>
            <a:r>
              <a:rPr lang="pt-PT" sz="3000">
                <a:ea typeface="+mn-lt"/>
                <a:cs typeface="+mn-lt"/>
              </a:rPr>
              <a:t>••</a:t>
            </a:r>
            <a:r>
              <a:rPr lang="pt-PT" sz="3000"/>
              <a:t>) (𝑦</a:t>
            </a:r>
            <a:r>
              <a:rPr lang="pt-PT" sz="2000" baseline="-25000"/>
              <a:t>4</a:t>
            </a:r>
            <a:r>
              <a:rPr lang="pt-PT" sz="3000"/>
              <a:t>, </a:t>
            </a:r>
            <a:r>
              <a:rPr lang="pt-PT" sz="3000">
                <a:ea typeface="+mn-lt"/>
                <a:cs typeface="+mn-lt"/>
              </a:rPr>
              <a:t>••</a:t>
            </a:r>
            <a:r>
              <a:rPr lang="pt-PT" sz="3000"/>
              <a:t>) </a:t>
            </a:r>
          </a:p>
        </p:txBody>
      </p:sp>
      <p:pic>
        <p:nvPicPr>
          <p:cNvPr id="3" name="Imagem 2" descr="Uma imagem com texto, Retângulo&#10;&#10;Descrição gerada automaticamente">
            <a:extLst>
              <a:ext uri="{FF2B5EF4-FFF2-40B4-BE49-F238E27FC236}">
                <a16:creationId xmlns:a16="http://schemas.microsoft.com/office/drawing/2014/main" id="{028C1D7A-856D-DC90-7AE0-A4B9D4361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290" y="2676165"/>
            <a:ext cx="8383797" cy="200887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4AAAB51-DF5E-B11D-9F65-F6348CE45A75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426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General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Approach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pic>
        <p:nvPicPr>
          <p:cNvPr id="3" name="Imagem 2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77D1AF0A-FE55-2A5A-B6D2-1D2ABD056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407" y="1204028"/>
            <a:ext cx="9382125" cy="520422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C413DC2-CE5A-21D9-973B-1A6CECC3CDF1}"/>
              </a:ext>
            </a:extLst>
          </p:cNvPr>
          <p:cNvSpPr txBox="1"/>
          <p:nvPr/>
        </p:nvSpPr>
        <p:spPr>
          <a:xfrm>
            <a:off x="1203239" y="6372225"/>
            <a:ext cx="938212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100">
                <a:ea typeface="+mn-lt"/>
                <a:cs typeface="+mn-lt"/>
                <a:hlinkClick r:id="rId4"/>
              </a:rPr>
              <a:t>https://imerit.net/blog/23-best-text-classification-datasets-for-machine-learning-all-pbm/</a:t>
            </a:r>
            <a:endParaRPr lang="pt-PT" sz="1100">
              <a:ea typeface="+mn-lt"/>
              <a:cs typeface="+mn-lt"/>
            </a:endParaRPr>
          </a:p>
          <a:p>
            <a:pPr algn="ctr"/>
            <a:endParaRPr lang="pt-PT" sz="110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3609EC-E360-43C8-542D-624CA90013A8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6966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One-vs-One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>
                <a:ea typeface="+mn-lt"/>
                <a:cs typeface="+mn-lt"/>
              </a:rPr>
              <a:t>Setup: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>
                <a:ea typeface="+mn-lt"/>
                <a:cs typeface="+mn-lt"/>
              </a:rPr>
              <a:t>For 𝑘 target classes (𝑦</a:t>
            </a:r>
            <a:r>
              <a:rPr lang="pt-PT" sz="1700" baseline="-25000">
                <a:ea typeface="+mn-lt"/>
                <a:cs typeface="+mn-lt"/>
              </a:rPr>
              <a:t>1</a:t>
            </a:r>
            <a:r>
              <a:rPr lang="pt-PT" sz="2600">
                <a:ea typeface="+mn-lt"/>
                <a:cs typeface="+mn-lt"/>
              </a:rPr>
              <a:t>, …, 𝑦</a:t>
            </a:r>
            <a:r>
              <a:rPr lang="pt-PT" sz="1700" baseline="-25000">
                <a:ea typeface="+mn-lt"/>
                <a:cs typeface="+mn-lt"/>
              </a:rPr>
              <a:t>𝑘</a:t>
            </a:r>
            <a:r>
              <a:rPr lang="pt-PT" sz="2600">
                <a:ea typeface="+mn-lt"/>
                <a:cs typeface="+mn-lt"/>
              </a:rPr>
              <a:t>), </a:t>
            </a:r>
            <a:r>
              <a:rPr lang="pt-PT" sz="2600" err="1">
                <a:ea typeface="+mn-lt"/>
                <a:cs typeface="+mn-lt"/>
              </a:rPr>
              <a:t>build</a:t>
            </a:r>
            <a:r>
              <a:rPr lang="pt-PT" sz="2600">
                <a:ea typeface="+mn-lt"/>
                <a:cs typeface="+mn-lt"/>
              </a:rPr>
              <a:t> a </a:t>
            </a:r>
            <a:r>
              <a:rPr lang="pt-PT" sz="2600" err="1">
                <a:ea typeface="+mn-lt"/>
                <a:cs typeface="+mn-lt"/>
              </a:rPr>
              <a:t>binary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classifier</a:t>
            </a:r>
            <a:r>
              <a:rPr lang="pt-PT" sz="2600">
                <a:ea typeface="+mn-lt"/>
                <a:cs typeface="+mn-lt"/>
              </a:rPr>
              <a:t> for </a:t>
            </a:r>
            <a:r>
              <a:rPr lang="pt-PT" sz="2600" err="1">
                <a:ea typeface="+mn-lt"/>
                <a:cs typeface="+mn-lt"/>
              </a:rPr>
              <a:t>each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pair</a:t>
            </a:r>
            <a:r>
              <a:rPr lang="pt-PT" sz="2600">
                <a:ea typeface="+mn-lt"/>
                <a:cs typeface="+mn-lt"/>
              </a:rPr>
              <a:t> (𝑦</a:t>
            </a:r>
            <a:r>
              <a:rPr lang="pt-PT" sz="1700" baseline="-25000">
                <a:ea typeface="+mn-lt"/>
                <a:cs typeface="+mn-lt"/>
              </a:rPr>
              <a:t>1</a:t>
            </a:r>
            <a:r>
              <a:rPr lang="pt-PT" sz="2600">
                <a:ea typeface="+mn-lt"/>
                <a:cs typeface="+mn-lt"/>
              </a:rPr>
              <a:t>, …, 𝑦</a:t>
            </a:r>
            <a:r>
              <a:rPr lang="pt-PT" sz="1700" baseline="-25000">
                <a:ea typeface="+mn-lt"/>
                <a:cs typeface="+mn-lt"/>
              </a:rPr>
              <a:t>𝑘</a:t>
            </a:r>
            <a:r>
              <a:rPr lang="pt-PT" sz="2600">
                <a:ea typeface="+mn-lt"/>
                <a:cs typeface="+mn-lt"/>
              </a:rPr>
              <a:t>).</a:t>
            </a:r>
            <a:endParaRPr lang="pt-PT"/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b="1">
              <a:ea typeface="+mn-lt"/>
              <a:cs typeface="+mn-lt"/>
            </a:endParaRPr>
          </a:p>
          <a:p>
            <a:pPr algn="just"/>
            <a:r>
              <a:rPr lang="pt-PT" sz="3000" b="1" err="1">
                <a:ea typeface="+mn-lt"/>
                <a:cs typeface="+mn-lt"/>
              </a:rPr>
              <a:t>Number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of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classifiers</a:t>
            </a:r>
            <a:r>
              <a:rPr lang="pt-PT" sz="3000" b="1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>
                <a:ea typeface="+mn-lt"/>
                <a:cs typeface="+mn-lt"/>
              </a:rPr>
              <a:t>A total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>
                <a:ea typeface="+mn-lt"/>
                <a:cs typeface="+mn-lt"/>
              </a:rPr>
              <a:t> 𝑘 ⋅ (𝑘 - 1) / 2 </a:t>
            </a:r>
            <a:r>
              <a:rPr lang="pt-PT" sz="2600" err="1">
                <a:ea typeface="+mn-lt"/>
                <a:cs typeface="+mn-lt"/>
              </a:rPr>
              <a:t>classifiers</a:t>
            </a:r>
            <a:r>
              <a:rPr lang="pt-PT" sz="260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algn="just"/>
            <a:r>
              <a:rPr lang="pt-PT" sz="3000" b="1" err="1">
                <a:ea typeface="+mn-lt"/>
                <a:cs typeface="+mn-lt"/>
              </a:rPr>
              <a:t>Combining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Predictions</a:t>
            </a:r>
            <a:r>
              <a:rPr lang="pt-PT" sz="3000" b="1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Each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pairwise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comparison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gives</a:t>
            </a:r>
            <a:r>
              <a:rPr lang="pt-PT" sz="2600">
                <a:ea typeface="+mn-lt"/>
                <a:cs typeface="+mn-lt"/>
              </a:rPr>
              <a:t> a vote to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predicted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class</a:t>
            </a:r>
            <a:r>
              <a:rPr lang="pt-PT" sz="260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class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with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most</a:t>
            </a:r>
            <a:r>
              <a:rPr lang="pt-PT" sz="2600">
                <a:ea typeface="+mn-lt"/>
                <a:cs typeface="+mn-lt"/>
              </a:rPr>
              <a:t> votes </a:t>
            </a:r>
            <a:r>
              <a:rPr lang="pt-PT" sz="2600" err="1">
                <a:ea typeface="+mn-lt"/>
                <a:cs typeface="+mn-lt"/>
              </a:rPr>
              <a:t>wins</a:t>
            </a:r>
            <a:r>
              <a:rPr lang="pt-PT" sz="260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algn="just"/>
            <a:endParaRPr lang="pt-PT" sz="26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2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D4FAFFD-762C-2F88-D1FD-F898AAC69225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551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One-vs-One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>
                <a:ea typeface="+mn-lt"/>
                <a:cs typeface="+mn-lt"/>
              </a:rPr>
              <a:t>4 classes (𝑦</a:t>
            </a:r>
            <a:r>
              <a:rPr lang="pt-PT" sz="2000" baseline="-25000">
                <a:ea typeface="+mn-lt"/>
                <a:cs typeface="+mn-lt"/>
              </a:rPr>
              <a:t>1</a:t>
            </a:r>
            <a:r>
              <a:rPr lang="pt-PT" sz="3000">
                <a:ea typeface="+mn-lt"/>
                <a:cs typeface="+mn-lt"/>
              </a:rPr>
              <a:t>, 𝑦</a:t>
            </a:r>
            <a:r>
              <a:rPr lang="pt-PT" sz="2000" baseline="-25000">
                <a:ea typeface="+mn-lt"/>
                <a:cs typeface="+mn-lt"/>
              </a:rPr>
              <a:t>2</a:t>
            </a:r>
            <a:r>
              <a:rPr lang="pt-PT" sz="3000">
                <a:ea typeface="+mn-lt"/>
                <a:cs typeface="+mn-lt"/>
              </a:rPr>
              <a:t>, 𝑦</a:t>
            </a:r>
            <a:r>
              <a:rPr lang="pt-PT" sz="2000" baseline="-25000">
                <a:ea typeface="+mn-lt"/>
                <a:cs typeface="+mn-lt"/>
              </a:rPr>
              <a:t>3</a:t>
            </a:r>
            <a:r>
              <a:rPr lang="pt-PT" sz="3000">
                <a:ea typeface="+mn-lt"/>
                <a:cs typeface="+mn-lt"/>
              </a:rPr>
              <a:t>, 𝑦</a:t>
            </a:r>
            <a:r>
              <a:rPr lang="pt-PT" sz="2000" baseline="-25000">
                <a:ea typeface="+mn-lt"/>
                <a:cs typeface="+mn-lt"/>
              </a:rPr>
              <a:t>4</a:t>
            </a:r>
            <a:r>
              <a:rPr lang="pt-PT" sz="3000">
                <a:ea typeface="+mn-lt"/>
                <a:cs typeface="+mn-lt"/>
              </a:rPr>
              <a:t>) </a:t>
            </a: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r>
              <a:rPr lang="pt-PT" sz="3000" err="1">
                <a:ea typeface="+mn-lt"/>
                <a:cs typeface="+mn-lt"/>
              </a:rPr>
              <a:t>Classifying</a:t>
            </a:r>
            <a:r>
              <a:rPr lang="pt-PT" sz="300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given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test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instance</a:t>
            </a:r>
            <a:r>
              <a:rPr lang="pt-PT" sz="3000">
                <a:ea typeface="+mn-lt"/>
                <a:cs typeface="+mn-lt"/>
              </a:rPr>
              <a:t> (</a:t>
            </a:r>
            <a:r>
              <a:rPr lang="pt-PT" sz="3000" err="1">
                <a:ea typeface="+mn-lt"/>
                <a:cs typeface="+mn-lt"/>
              </a:rPr>
              <a:t>dots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indicate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votes cast):</a:t>
            </a: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r>
              <a:rPr lang="pt-PT" sz="3000">
                <a:ea typeface="+mn-lt"/>
                <a:cs typeface="+mn-lt"/>
              </a:rPr>
              <a:t>Sum votes </a:t>
            </a:r>
            <a:r>
              <a:rPr lang="pt-PT" sz="3000" err="1">
                <a:ea typeface="+mn-lt"/>
                <a:cs typeface="+mn-lt"/>
              </a:rPr>
              <a:t>received</a:t>
            </a:r>
            <a:r>
              <a:rPr lang="pt-PT" sz="3000">
                <a:ea typeface="+mn-lt"/>
                <a:cs typeface="+mn-lt"/>
              </a:rPr>
              <a:t>: (𝑦</a:t>
            </a:r>
            <a:r>
              <a:rPr lang="pt-PT" sz="1300" baseline="-25000">
                <a:ea typeface="+mn-lt"/>
                <a:cs typeface="+mn-lt"/>
              </a:rPr>
              <a:t>1</a:t>
            </a:r>
            <a:r>
              <a:rPr lang="pt-PT" sz="3000">
                <a:ea typeface="+mn-lt"/>
                <a:cs typeface="+mn-lt"/>
              </a:rPr>
              <a:t>, ••) (𝑦</a:t>
            </a:r>
            <a:r>
              <a:rPr lang="pt-PT" sz="1300" baseline="-25000">
                <a:ea typeface="+mn-lt"/>
                <a:cs typeface="+mn-lt"/>
              </a:rPr>
              <a:t>2</a:t>
            </a:r>
            <a:r>
              <a:rPr lang="pt-PT" sz="3000">
                <a:ea typeface="+mn-lt"/>
                <a:cs typeface="+mn-lt"/>
              </a:rPr>
              <a:t>, •) (𝑦</a:t>
            </a:r>
            <a:r>
              <a:rPr lang="pt-PT" sz="1300" baseline="-25000">
                <a:ea typeface="+mn-lt"/>
                <a:cs typeface="+mn-lt"/>
              </a:rPr>
              <a:t>3</a:t>
            </a:r>
            <a:r>
              <a:rPr lang="pt-PT" sz="3000">
                <a:ea typeface="+mn-lt"/>
                <a:cs typeface="+mn-lt"/>
              </a:rPr>
              <a:t>, •) (𝑦</a:t>
            </a:r>
            <a:r>
              <a:rPr lang="pt-PT" sz="1300" baseline="-25000">
                <a:ea typeface="+mn-lt"/>
                <a:cs typeface="+mn-lt"/>
              </a:rPr>
              <a:t>4</a:t>
            </a:r>
            <a:r>
              <a:rPr lang="pt-PT" sz="3000">
                <a:ea typeface="+mn-lt"/>
                <a:cs typeface="+mn-lt"/>
              </a:rPr>
              <a:t>, ••) </a:t>
            </a: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</p:txBody>
      </p:sp>
      <p:pic>
        <p:nvPicPr>
          <p:cNvPr id="3" name="Imagem 2" descr="Uma imagem com texto, Retângulo, diagrama&#10;&#10;Descrição gerada automaticamente">
            <a:extLst>
              <a:ext uri="{FF2B5EF4-FFF2-40B4-BE49-F238E27FC236}">
                <a16:creationId xmlns:a16="http://schemas.microsoft.com/office/drawing/2014/main" id="{32D414B3-5443-B705-EC02-B1CA1DC62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247" y="3089515"/>
            <a:ext cx="5623883" cy="241863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D70F0AE-F187-19E7-9506-E60ED857A07B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291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Evaluating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Multiclass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Accuracy</a:t>
            </a:r>
            <a:r>
              <a:rPr lang="pt-PT" sz="3000">
                <a:ea typeface="+mn-lt"/>
                <a:cs typeface="+mn-lt"/>
              </a:rPr>
              <a:t> can </a:t>
            </a:r>
            <a:r>
              <a:rPr lang="pt-PT" sz="3000" err="1">
                <a:ea typeface="+mn-lt"/>
                <a:cs typeface="+mn-lt"/>
              </a:rPr>
              <a:t>still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computed</a:t>
            </a:r>
            <a:r>
              <a:rPr lang="pt-PT" sz="3000">
                <a:ea typeface="+mn-lt"/>
                <a:cs typeface="+mn-lt"/>
              </a:rPr>
              <a:t> as:</a:t>
            </a: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r>
              <a:rPr lang="pt-PT" sz="3000">
                <a:ea typeface="+mn-lt"/>
                <a:cs typeface="+mn-lt"/>
              </a:rPr>
              <a:t>For </a:t>
            </a:r>
            <a:r>
              <a:rPr lang="pt-PT" sz="3000" err="1">
                <a:ea typeface="+mn-lt"/>
                <a:cs typeface="+mn-lt"/>
              </a:rPr>
              <a:t>other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metrics</a:t>
            </a:r>
            <a:r>
              <a:rPr lang="pt-PT" sz="300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View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it</a:t>
            </a:r>
            <a:r>
              <a:rPr lang="pt-PT" sz="2600">
                <a:ea typeface="+mn-lt"/>
                <a:cs typeface="+mn-lt"/>
              </a:rPr>
              <a:t> as a set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>
                <a:ea typeface="+mn-lt"/>
                <a:cs typeface="+mn-lt"/>
              </a:rPr>
              <a:t> 𝑘 </a:t>
            </a:r>
            <a:r>
              <a:rPr lang="pt-PT" sz="2600" err="1">
                <a:ea typeface="+mn-lt"/>
                <a:cs typeface="+mn-lt"/>
              </a:rPr>
              <a:t>binary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classification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problems</a:t>
            </a:r>
            <a:r>
              <a:rPr lang="pt-PT" sz="2600">
                <a:ea typeface="+mn-lt"/>
                <a:cs typeface="+mn-lt"/>
              </a:rPr>
              <a:t> (𝑘 </a:t>
            </a:r>
            <a:r>
              <a:rPr lang="pt-PT" sz="2600" err="1">
                <a:ea typeface="+mn-lt"/>
                <a:cs typeface="+mn-lt"/>
              </a:rPr>
              <a:t>is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number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>
                <a:ea typeface="+mn-lt"/>
                <a:cs typeface="+mn-lt"/>
              </a:rPr>
              <a:t> classes)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Create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confusion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matrix</a:t>
            </a:r>
            <a:r>
              <a:rPr lang="pt-PT" sz="2600">
                <a:ea typeface="+mn-lt"/>
                <a:cs typeface="+mn-lt"/>
              </a:rPr>
              <a:t> for </a:t>
            </a:r>
            <a:r>
              <a:rPr lang="pt-PT" sz="2600" err="1">
                <a:ea typeface="+mn-lt"/>
                <a:cs typeface="+mn-lt"/>
              </a:rPr>
              <a:t>each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class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by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evaluating</a:t>
            </a:r>
            <a:r>
              <a:rPr lang="pt-PT" sz="2600">
                <a:ea typeface="+mn-lt"/>
                <a:cs typeface="+mn-lt"/>
              </a:rPr>
              <a:t> "</a:t>
            </a:r>
            <a:r>
              <a:rPr lang="pt-PT" sz="2600" err="1">
                <a:ea typeface="+mn-lt"/>
                <a:cs typeface="+mn-lt"/>
              </a:rPr>
              <a:t>one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agains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rest</a:t>
            </a:r>
            <a:r>
              <a:rPr lang="pt-PT" sz="2600">
                <a:ea typeface="+mn-lt"/>
                <a:cs typeface="+mn-lt"/>
              </a:rPr>
              <a:t>"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Average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over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all</a:t>
            </a:r>
            <a:r>
              <a:rPr lang="pt-PT" sz="2600">
                <a:ea typeface="+mn-lt"/>
                <a:cs typeface="+mn-lt"/>
              </a:rPr>
              <a:t> classes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85B465-4807-C42E-6311-476F2C991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262" y="2009903"/>
            <a:ext cx="6467475" cy="11906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F2368E5-C74B-F6AA-B1C9-302E0F461D0B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9320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Confusion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Matrix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pic>
        <p:nvPicPr>
          <p:cNvPr id="3" name="Imagem 2" descr="Uma imagem com texto, número, Tipo de letra, puzzle de palavras-cruzadas&#10;&#10;Descrição gerada automaticamente">
            <a:extLst>
              <a:ext uri="{FF2B5EF4-FFF2-40B4-BE49-F238E27FC236}">
                <a16:creationId xmlns:a16="http://schemas.microsoft.com/office/drawing/2014/main" id="{7D242003-9E49-397C-FCB7-BACBC2C36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1" y="1611012"/>
            <a:ext cx="4417284" cy="25753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6C79D92-7383-A44A-5648-29B1FB8087D2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3397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Binary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Confusion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Matrices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(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One-Against-Rest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)</a:t>
            </a:r>
            <a:endParaRPr lang="pt-PT" sz="3600" b="1" err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pic>
        <p:nvPicPr>
          <p:cNvPr id="3" name="Imagem 2" descr="Uma imagem com texto, diagrama, captura de ecrã, número&#10;&#10;Descrição gerada automaticamente">
            <a:extLst>
              <a:ext uri="{FF2B5EF4-FFF2-40B4-BE49-F238E27FC236}">
                <a16:creationId xmlns:a16="http://schemas.microsoft.com/office/drawing/2014/main" id="{F84E6A74-0302-A3B0-9C22-B787DA84C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87" y="1584408"/>
            <a:ext cx="10729784" cy="45747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0EC72FF-0AA8-EAA9-93D8-14F362179B56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485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Averaging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over</a:t>
            </a:r>
            <a:r>
              <a:rPr lang="pt-PT" sz="3600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classes</a:t>
            </a:r>
            <a:endParaRPr lang="pt-PT" b="1">
              <a:latin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Averaging</a:t>
            </a:r>
            <a:r>
              <a:rPr lang="pt-PT" sz="3000">
                <a:ea typeface="+mn-lt"/>
                <a:cs typeface="+mn-lt"/>
              </a:rPr>
              <a:t> can </a:t>
            </a:r>
            <a:r>
              <a:rPr lang="pt-PT" sz="3000" err="1">
                <a:ea typeface="+mn-lt"/>
                <a:cs typeface="+mn-lt"/>
              </a:rPr>
              <a:t>be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performed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on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instance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level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or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on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class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level</a:t>
            </a:r>
            <a:r>
              <a:rPr lang="pt-PT" sz="3000">
                <a:ea typeface="+mn-lt"/>
                <a:cs typeface="+mn-lt"/>
              </a:rPr>
              <a:t>.</a:t>
            </a: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r>
              <a:rPr lang="pt-PT" sz="3000" b="1" err="1">
                <a:ea typeface="+mn-lt"/>
                <a:cs typeface="+mn-lt"/>
              </a:rPr>
              <a:t>Micro-averaging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aggregates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results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>
                <a:ea typeface="+mn-lt"/>
                <a:cs typeface="+mn-lt"/>
              </a:rPr>
              <a:t> individual </a:t>
            </a:r>
            <a:r>
              <a:rPr lang="pt-PT" sz="3000" err="1">
                <a:ea typeface="+mn-lt"/>
                <a:cs typeface="+mn-lt"/>
              </a:rPr>
              <a:t>instances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across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all</a:t>
            </a:r>
            <a:r>
              <a:rPr lang="pt-PT" sz="3000">
                <a:ea typeface="+mn-lt"/>
                <a:cs typeface="+mn-lt"/>
              </a:rPr>
              <a:t> classes.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All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instances</a:t>
            </a:r>
            <a:r>
              <a:rPr lang="pt-PT" sz="2600">
                <a:ea typeface="+mn-lt"/>
                <a:cs typeface="+mn-lt"/>
              </a:rPr>
              <a:t> are </a:t>
            </a:r>
            <a:r>
              <a:rPr lang="pt-PT" sz="2600" err="1">
                <a:ea typeface="+mn-lt"/>
                <a:cs typeface="+mn-lt"/>
              </a:rPr>
              <a:t>treated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equal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algn="just"/>
            <a:r>
              <a:rPr lang="pt-PT" sz="3000" b="1" err="1">
                <a:ea typeface="+mn-lt"/>
                <a:cs typeface="+mn-lt"/>
              </a:rPr>
              <a:t>Macro-averaging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>
                <a:ea typeface="+mn-lt"/>
                <a:cs typeface="+mn-lt"/>
              </a:rPr>
              <a:t>computes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measure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independently</a:t>
            </a:r>
            <a:r>
              <a:rPr lang="pt-PT" sz="3000">
                <a:ea typeface="+mn-lt"/>
                <a:cs typeface="+mn-lt"/>
              </a:rPr>
              <a:t> for </a:t>
            </a:r>
            <a:r>
              <a:rPr lang="pt-PT" sz="3000" err="1">
                <a:ea typeface="+mn-lt"/>
                <a:cs typeface="+mn-lt"/>
              </a:rPr>
              <a:t>each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class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then</a:t>
            </a:r>
            <a:r>
              <a:rPr lang="pt-PT" sz="3000">
                <a:ea typeface="+mn-lt"/>
                <a:cs typeface="+mn-lt"/>
              </a:rPr>
              <a:t> take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average</a:t>
            </a:r>
            <a:r>
              <a:rPr lang="pt-PT" sz="300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/>
              <a:t>All</a:t>
            </a:r>
            <a:r>
              <a:rPr lang="pt-PT" sz="2600"/>
              <a:t> classes are </a:t>
            </a:r>
            <a:r>
              <a:rPr lang="pt-PT" sz="2600" err="1"/>
              <a:t>treated</a:t>
            </a:r>
            <a:r>
              <a:rPr lang="pt-PT" sz="2600"/>
              <a:t> </a:t>
            </a:r>
            <a:r>
              <a:rPr lang="pt-PT" sz="2600" err="1"/>
              <a:t>equal</a:t>
            </a:r>
          </a:p>
          <a:p>
            <a:pPr algn="just"/>
            <a:endParaRPr lang="pt-PT" sz="300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0173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Micro-Averaging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Precision</a:t>
            </a: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r>
              <a:rPr lang="pt-PT" sz="3000" err="1">
                <a:ea typeface="+mn-lt"/>
                <a:cs typeface="+mn-lt"/>
              </a:rPr>
              <a:t>Recall</a:t>
            </a: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r>
              <a:rPr lang="pt-PT" sz="3000">
                <a:ea typeface="+mn-lt"/>
                <a:cs typeface="+mn-lt"/>
              </a:rPr>
              <a:t>F1-Score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  <p:pic>
        <p:nvPicPr>
          <p:cNvPr id="3" name="Imagem 2" descr="Uma imagem com texto, captura de ecrã, Tipo de letra, diagrama&#10;&#10;Descrição gerada automaticamente">
            <a:extLst>
              <a:ext uri="{FF2B5EF4-FFF2-40B4-BE49-F238E27FC236}">
                <a16:creationId xmlns:a16="http://schemas.microsoft.com/office/drawing/2014/main" id="{801F73FF-CE13-9B52-B081-555DB0D8F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191" y="1712826"/>
            <a:ext cx="8771753" cy="433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08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Macro-Averaging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F5D7386-7D37-A792-B95E-3061BD377E55}"/>
              </a:ext>
            </a:extLst>
          </p:cNvPr>
          <p:cNvGrpSpPr/>
          <p:nvPr/>
        </p:nvGrpSpPr>
        <p:grpSpPr>
          <a:xfrm>
            <a:off x="1966783" y="1325049"/>
            <a:ext cx="9998676" cy="5227335"/>
            <a:chOff x="1966783" y="1325049"/>
            <a:chExt cx="9998676" cy="5227335"/>
          </a:xfrm>
        </p:grpSpPr>
        <p:pic>
          <p:nvPicPr>
            <p:cNvPr id="9" name="Imagem 8" descr="Uma imagem com texto, captura de ecrã, diagrama, Tipo de letra&#10;&#10;Descrição gerada automaticamente">
              <a:extLst>
                <a:ext uri="{FF2B5EF4-FFF2-40B4-BE49-F238E27FC236}">
                  <a16:creationId xmlns:a16="http://schemas.microsoft.com/office/drawing/2014/main" id="{78AADC53-9E57-4242-3C9D-A800A60BC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8864" y="1325049"/>
              <a:ext cx="9926595" cy="5227335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A95CD30-A9B6-BDDB-BD0E-6D6008FF3F5F}"/>
                </a:ext>
              </a:extLst>
            </p:cNvPr>
            <p:cNvSpPr/>
            <p:nvPr/>
          </p:nvSpPr>
          <p:spPr>
            <a:xfrm>
              <a:off x="1966783" y="2224216"/>
              <a:ext cx="854675" cy="2255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Precision</a:t>
            </a: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r>
              <a:rPr lang="pt-PT" sz="3000" err="1">
                <a:ea typeface="+mn-lt"/>
                <a:cs typeface="+mn-lt"/>
              </a:rPr>
              <a:t>Recall</a:t>
            </a:r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r>
              <a:rPr lang="pt-PT" sz="3000">
                <a:ea typeface="+mn-lt"/>
                <a:cs typeface="+mn-lt"/>
              </a:rPr>
              <a:t>F1-Score</a:t>
            </a:r>
          </a:p>
        </p:txBody>
      </p:sp>
    </p:spTree>
    <p:extLst>
      <p:ext uri="{BB962C8B-B14F-4D97-AF65-F5344CB8AC3E}">
        <p14:creationId xmlns:p14="http://schemas.microsoft.com/office/powerpoint/2010/main" val="3012310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Model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Holdout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Method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err="1">
                <a:ea typeface="+mn-lt"/>
                <a:cs typeface="+mn-lt"/>
              </a:rPr>
              <a:t>Idea</a:t>
            </a:r>
            <a:r>
              <a:rPr lang="pt-PT" sz="3000" b="1">
                <a:ea typeface="+mn-lt"/>
                <a:cs typeface="+mn-lt"/>
              </a:rPr>
              <a:t>: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hold</a:t>
            </a:r>
            <a:r>
              <a:rPr lang="pt-PT" sz="3000">
                <a:ea typeface="+mn-lt"/>
                <a:cs typeface="+mn-lt"/>
              </a:rPr>
              <a:t> out </a:t>
            </a:r>
            <a:r>
              <a:rPr lang="pt-PT" sz="3000" err="1">
                <a:ea typeface="+mn-lt"/>
                <a:cs typeface="+mn-lt"/>
              </a:rPr>
              <a:t>part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training data for </a:t>
            </a:r>
            <a:r>
              <a:rPr lang="pt-PT" sz="3000" err="1">
                <a:ea typeface="+mn-lt"/>
                <a:cs typeface="+mn-lt"/>
              </a:rPr>
              <a:t>testing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This</a:t>
            </a:r>
            <a:r>
              <a:rPr lang="pt-PT" sz="2600">
                <a:ea typeface="+mn-lt"/>
                <a:cs typeface="+mn-lt"/>
              </a:rPr>
              <a:t> data </a:t>
            </a:r>
            <a:r>
              <a:rPr lang="pt-PT" sz="2600" err="1">
                <a:ea typeface="+mn-lt"/>
                <a:cs typeface="+mn-lt"/>
              </a:rPr>
              <a:t>is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not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used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during</a:t>
            </a:r>
            <a:r>
              <a:rPr lang="pt-PT" sz="2600" b="1">
                <a:ea typeface="+mn-lt"/>
                <a:cs typeface="+mn-lt"/>
              </a:rPr>
              <a:t> training</a:t>
            </a:r>
            <a:r>
              <a:rPr lang="pt-PT" sz="260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allowing</a:t>
            </a:r>
            <a:r>
              <a:rPr lang="pt-PT" sz="2600">
                <a:ea typeface="+mn-lt"/>
                <a:cs typeface="+mn-lt"/>
              </a:rPr>
              <a:t> for </a:t>
            </a:r>
            <a:r>
              <a:rPr lang="pt-PT" sz="2600" err="1">
                <a:ea typeface="+mn-lt"/>
                <a:cs typeface="+mn-lt"/>
              </a:rPr>
              <a:t>an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independent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evaluation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model</a:t>
            </a:r>
            <a:r>
              <a:rPr lang="pt-PT" sz="2600">
                <a:ea typeface="+mn-lt"/>
                <a:cs typeface="+mn-lt"/>
              </a:rPr>
              <a:t> performance.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Helps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prevent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overfitting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by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providing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estimate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how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the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model</a:t>
            </a:r>
            <a:r>
              <a:rPr lang="pt-PT" sz="2600" b="1">
                <a:ea typeface="+mn-lt"/>
                <a:cs typeface="+mn-lt"/>
              </a:rPr>
              <a:t> generalizes to </a:t>
            </a:r>
            <a:r>
              <a:rPr lang="pt-PT" sz="2600" b="1" err="1">
                <a:ea typeface="+mn-lt"/>
                <a:cs typeface="+mn-lt"/>
              </a:rPr>
              <a:t>unseen</a:t>
            </a:r>
            <a:r>
              <a:rPr lang="pt-PT" sz="2600" b="1">
                <a:ea typeface="+mn-lt"/>
                <a:cs typeface="+mn-lt"/>
              </a:rPr>
              <a:t> data</a:t>
            </a:r>
            <a:r>
              <a:rPr lang="pt-PT" sz="260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algn="just"/>
            <a:r>
              <a:rPr lang="pt-PT" sz="3000" b="1">
                <a:ea typeface="+mn-lt"/>
                <a:cs typeface="+mn-lt"/>
              </a:rPr>
              <a:t>Single </a:t>
            </a:r>
            <a:r>
              <a:rPr lang="pt-PT" sz="3000" b="1" err="1">
                <a:ea typeface="+mn-lt"/>
                <a:cs typeface="+mn-lt"/>
              </a:rPr>
              <a:t>train</a:t>
            </a:r>
            <a:r>
              <a:rPr lang="pt-PT" sz="3000" b="1">
                <a:ea typeface="+mn-lt"/>
                <a:cs typeface="+mn-lt"/>
              </a:rPr>
              <a:t>/</a:t>
            </a:r>
            <a:r>
              <a:rPr lang="pt-PT" sz="3000" b="1" err="1">
                <a:ea typeface="+mn-lt"/>
                <a:cs typeface="+mn-lt"/>
              </a:rPr>
              <a:t>validation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split</a:t>
            </a:r>
            <a:endParaRPr lang="pt-PT" sz="3000" b="1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>
                <a:ea typeface="+mn-lt"/>
                <a:cs typeface="+mn-lt"/>
              </a:rPr>
              <a:t>Split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>
                <a:ea typeface="+mn-lt"/>
                <a:cs typeface="+mn-lt"/>
              </a:rPr>
              <a:t> training data </a:t>
            </a:r>
            <a:r>
              <a:rPr lang="pt-PT" sz="2600" err="1">
                <a:ea typeface="+mn-lt"/>
                <a:cs typeface="+mn-lt"/>
              </a:rPr>
              <a:t>into</a:t>
            </a:r>
            <a:r>
              <a:rPr lang="pt-PT" sz="2600">
                <a:ea typeface="+mn-lt"/>
                <a:cs typeface="+mn-lt"/>
              </a:rPr>
              <a:t> X% training </a:t>
            </a:r>
            <a:r>
              <a:rPr lang="pt-PT" sz="2600" err="1">
                <a:ea typeface="+mn-lt"/>
                <a:cs typeface="+mn-lt"/>
              </a:rPr>
              <a:t>split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>
                <a:ea typeface="+mn-lt"/>
                <a:cs typeface="+mn-lt"/>
              </a:rPr>
              <a:t> 100 − X% </a:t>
            </a:r>
            <a:r>
              <a:rPr lang="pt-PT" sz="2600" err="1">
                <a:ea typeface="+mn-lt"/>
                <a:cs typeface="+mn-lt"/>
              </a:rPr>
              <a:t>validation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split</a:t>
            </a:r>
            <a:r>
              <a:rPr lang="pt-PT" sz="2600">
                <a:ea typeface="+mn-lt"/>
                <a:cs typeface="+mn-lt"/>
              </a:rPr>
              <a:t> (e.g., 80%/20%).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  <p:pic>
        <p:nvPicPr>
          <p:cNvPr id="6" name="Imagem 5" descr="Uma imagem com texto, captura de ecrã, Tipo de letra, Retângulo&#10;&#10;Descrição gerada automaticamente">
            <a:extLst>
              <a:ext uri="{FF2B5EF4-FFF2-40B4-BE49-F238E27FC236}">
                <a16:creationId xmlns:a16="http://schemas.microsoft.com/office/drawing/2014/main" id="{ED0AE296-A2FB-7FA6-FE2D-23A554372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87" y="4817220"/>
            <a:ext cx="6800592" cy="159427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CE716DE-2246-BA2C-6105-DF6B97FC77E2}"/>
              </a:ext>
            </a:extLst>
          </p:cNvPr>
          <p:cNvSpPr txBox="1"/>
          <p:nvPr/>
        </p:nvSpPr>
        <p:spPr>
          <a:xfrm>
            <a:off x="3890435" y="6417547"/>
            <a:ext cx="6811992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ea typeface="+mn-lt"/>
                <a:cs typeface="+mn-lt"/>
                <a:hlinkClick r:id="rId4"/>
              </a:rPr>
              <a:t>https://community.alteryx.com/t5/Data-Science/Holdouts-and-Cross-Validation-Why-the-Data-Used-to-Evaluate-your/ba-p/448982</a:t>
            </a:r>
            <a:endParaRPr lang="pt-PT" sz="1050"/>
          </a:p>
          <a:p>
            <a:pPr algn="l"/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2836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texto, diagrama, captura de ecrã, Esquema&#10;&#10;Descrição gerada automaticamente">
            <a:extLst>
              <a:ext uri="{FF2B5EF4-FFF2-40B4-BE49-F238E27FC236}">
                <a16:creationId xmlns:a16="http://schemas.microsoft.com/office/drawing/2014/main" id="{B71AC473-6A30-8ABF-7247-C6D600269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247" y="2763568"/>
            <a:ext cx="6096000" cy="36650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- 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𝑘-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fold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 Cross-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Validation</a:t>
            </a:r>
            <a:endParaRPr lang="pt-PT" sz="3600" b="1" dirty="0" err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>
                <a:ea typeface="+mn-lt"/>
                <a:cs typeface="+mn-lt"/>
              </a:rPr>
              <a:t>Divide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training data </a:t>
            </a:r>
            <a:r>
              <a:rPr lang="pt-PT" sz="3000" dirty="0" err="1">
                <a:ea typeface="+mn-lt"/>
                <a:cs typeface="+mn-lt"/>
              </a:rPr>
              <a:t>randomly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into</a:t>
            </a:r>
            <a:r>
              <a:rPr lang="pt-PT" sz="3000" dirty="0">
                <a:ea typeface="+mn-lt"/>
                <a:cs typeface="+mn-lt"/>
              </a:rPr>
              <a:t>  </a:t>
            </a:r>
            <a:r>
              <a:rPr lang="pt-PT" sz="3000" b="1" dirty="0">
                <a:ea typeface="+mn-lt"/>
                <a:cs typeface="+mn-lt"/>
              </a:rPr>
              <a:t>𝑘 </a:t>
            </a:r>
            <a:r>
              <a:rPr lang="pt-PT" sz="3000" b="1" dirty="0" err="1">
                <a:ea typeface="+mn-lt"/>
                <a:cs typeface="+mn-lt"/>
              </a:rPr>
              <a:t>folds</a:t>
            </a:r>
            <a:r>
              <a:rPr lang="pt-PT" sz="3000" dirty="0">
                <a:ea typeface="+mn-lt"/>
                <a:cs typeface="+mn-lt"/>
              </a:rPr>
              <a:t>;</a:t>
            </a:r>
          </a:p>
          <a:p>
            <a:pPr algn="just"/>
            <a:r>
              <a:rPr lang="pt-PT" sz="3000" dirty="0">
                <a:ea typeface="+mn-lt"/>
                <a:cs typeface="+mn-lt"/>
              </a:rPr>
              <a:t>Use </a:t>
            </a:r>
            <a:r>
              <a:rPr lang="pt-PT" sz="3000" b="1" dirty="0">
                <a:ea typeface="+mn-lt"/>
                <a:cs typeface="+mn-lt"/>
              </a:rPr>
              <a:t>𝑘-1 </a:t>
            </a:r>
            <a:r>
              <a:rPr lang="pt-PT" sz="3000" b="1" dirty="0" err="1">
                <a:ea typeface="+mn-lt"/>
                <a:cs typeface="+mn-lt"/>
              </a:rPr>
              <a:t>folds</a:t>
            </a:r>
            <a:r>
              <a:rPr lang="pt-PT" sz="3000" b="1" dirty="0">
                <a:ea typeface="+mn-lt"/>
                <a:cs typeface="+mn-lt"/>
              </a:rPr>
              <a:t> for training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test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on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the</a:t>
            </a:r>
            <a:r>
              <a:rPr lang="pt-PT" sz="3000" b="1" dirty="0">
                <a:ea typeface="+mn-lt"/>
                <a:cs typeface="+mn-lt"/>
              </a:rPr>
              <a:t> 𝑘</a:t>
            </a:r>
            <a:r>
              <a:rPr lang="pt-PT" sz="3000" b="1" dirty="0" err="1">
                <a:ea typeface="+mn-lt"/>
                <a:cs typeface="+mn-lt"/>
              </a:rPr>
              <a:t>th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fold</a:t>
            </a:r>
            <a:r>
              <a:rPr lang="pt-PT" sz="3000" dirty="0">
                <a:ea typeface="+mn-lt"/>
                <a:cs typeface="+mn-lt"/>
              </a:rPr>
              <a:t>;</a:t>
            </a:r>
          </a:p>
          <a:p>
            <a:pPr algn="just"/>
            <a:r>
              <a:rPr lang="pt-PT" sz="3000" b="1" dirty="0" err="1">
                <a:ea typeface="+mn-lt"/>
                <a:cs typeface="+mn-lt"/>
              </a:rPr>
              <a:t>Repeat</a:t>
            </a:r>
            <a:r>
              <a:rPr lang="pt-PT" sz="3000" b="1" dirty="0">
                <a:ea typeface="+mn-lt"/>
                <a:cs typeface="+mn-lt"/>
              </a:rPr>
              <a:t> 𝑘 times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fold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used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testing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exactly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once</a:t>
            </a:r>
            <a:r>
              <a:rPr lang="pt-PT" sz="3000" dirty="0">
                <a:ea typeface="+mn-lt"/>
                <a:cs typeface="+mn-lt"/>
              </a:rPr>
              <a:t>).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err="1">
                <a:ea typeface="+mn-lt"/>
                <a:cs typeface="+mn-lt"/>
              </a:rPr>
              <a:t>Specific</a:t>
            </a:r>
            <a:r>
              <a:rPr lang="pt-PT" sz="3000" dirty="0">
                <a:ea typeface="+mn-lt"/>
                <a:cs typeface="+mn-lt"/>
              </a:rPr>
              <a:t> case </a:t>
            </a:r>
            <a:r>
              <a:rPr lang="pt-PT" sz="3000" err="1">
                <a:ea typeface="+mn-lt"/>
                <a:cs typeface="+mn-lt"/>
              </a:rPr>
              <a:t>when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>
                <a:ea typeface="+mn-lt"/>
                <a:cs typeface="+mn-lt"/>
              </a:rPr>
              <a:t>𝑘 </a:t>
            </a:r>
            <a:r>
              <a:rPr lang="pt-PT" sz="3000" b="1" err="1">
                <a:ea typeface="+mn-lt"/>
                <a:cs typeface="+mn-lt"/>
              </a:rPr>
              <a:t>is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equal</a:t>
            </a:r>
            <a:endParaRPr lang="pt-PT" sz="3000" b="1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sz="3000" b="1" dirty="0">
                <a:ea typeface="+mn-lt"/>
                <a:cs typeface="+mn-lt"/>
              </a:rPr>
              <a:t>   to </a:t>
            </a:r>
            <a:r>
              <a:rPr lang="pt-PT" sz="3000" b="1" err="1">
                <a:ea typeface="+mn-lt"/>
                <a:cs typeface="+mn-lt"/>
              </a:rPr>
              <a:t>the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the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number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of</a:t>
            </a:r>
            <a:r>
              <a:rPr lang="pt-PT" sz="3000" b="1" dirty="0">
                <a:ea typeface="+mn-lt"/>
                <a:cs typeface="+mn-lt"/>
              </a:rPr>
              <a:t> data</a:t>
            </a:r>
          </a:p>
          <a:p>
            <a:pPr marL="0" indent="0" algn="just">
              <a:buNone/>
            </a:pPr>
            <a:r>
              <a:rPr lang="pt-PT" sz="3000" b="1" dirty="0">
                <a:ea typeface="+mn-lt"/>
                <a:cs typeface="+mn-lt"/>
              </a:rPr>
              <a:t>   </a:t>
            </a:r>
            <a:r>
              <a:rPr lang="pt-PT" sz="3000" b="1" err="1">
                <a:ea typeface="+mn-lt"/>
                <a:cs typeface="+mn-lt"/>
              </a:rPr>
              <a:t>points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called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marL="0" indent="0" algn="just">
              <a:buNone/>
            </a:pPr>
            <a:r>
              <a:rPr lang="pt-PT" sz="3000" dirty="0">
                <a:ea typeface="+mn-lt"/>
                <a:cs typeface="+mn-lt"/>
              </a:rPr>
              <a:t>   "</a:t>
            </a:r>
            <a:r>
              <a:rPr lang="pt-PT" sz="3000" b="1" err="1">
                <a:ea typeface="+mn-lt"/>
                <a:cs typeface="+mn-lt"/>
              </a:rPr>
              <a:t>leave</a:t>
            </a:r>
            <a:r>
              <a:rPr lang="pt-PT" sz="3000" b="1" dirty="0">
                <a:ea typeface="+mn-lt"/>
                <a:cs typeface="+mn-lt"/>
              </a:rPr>
              <a:t>-</a:t>
            </a:r>
            <a:r>
              <a:rPr lang="pt-PT" sz="3000" b="1" err="1">
                <a:ea typeface="+mn-lt"/>
                <a:cs typeface="+mn-lt"/>
              </a:rPr>
              <a:t>one</a:t>
            </a:r>
            <a:r>
              <a:rPr lang="pt-PT" sz="3000" b="1" dirty="0">
                <a:ea typeface="+mn-lt"/>
                <a:cs typeface="+mn-lt"/>
              </a:rPr>
              <a:t>-out</a:t>
            </a:r>
            <a:r>
              <a:rPr lang="pt-PT" sz="3000" dirty="0">
                <a:ea typeface="+mn-lt"/>
                <a:cs typeface="+mn-lt"/>
              </a:rPr>
              <a:t>" </a:t>
            </a:r>
            <a:r>
              <a:rPr lang="pt-PT" sz="3000" err="1">
                <a:ea typeface="+mn-lt"/>
                <a:cs typeface="+mn-lt"/>
              </a:rPr>
              <a:t>evaluation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268D96-7CCD-A7F2-E29A-01C54662BBF3}"/>
              </a:ext>
            </a:extLst>
          </p:cNvPr>
          <p:cNvSpPr txBox="1"/>
          <p:nvPr/>
        </p:nvSpPr>
        <p:spPr>
          <a:xfrm>
            <a:off x="6100079" y="6421433"/>
            <a:ext cx="5733690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050" dirty="0">
                <a:ea typeface="+mn-lt"/>
                <a:cs typeface="+mn-lt"/>
                <a:hlinkClick r:id="rId4"/>
              </a:rPr>
              <a:t>http://ethen8181.github.io/machine-learning/model_selection/model_selection.html</a:t>
            </a:r>
            <a:endParaRPr lang="pt-PT" sz="1050">
              <a:ea typeface="+mn-lt"/>
              <a:cs typeface="+mn-lt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75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Formally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sz="3000"/>
          </a:p>
          <a:p>
            <a:pPr algn="just"/>
            <a:endParaRPr lang="pt-PT" sz="3000"/>
          </a:p>
          <a:p>
            <a:pPr algn="just"/>
            <a:r>
              <a:rPr lang="pt-PT" sz="3000" err="1"/>
              <a:t>Given</a:t>
            </a:r>
            <a:r>
              <a:rPr lang="pt-PT" sz="3000"/>
              <a:t> a training sample         , </a:t>
            </a:r>
            <a:r>
              <a:rPr lang="pt-PT" sz="3000" err="1"/>
              <a:t>where</a:t>
            </a:r>
            <a:r>
              <a:rPr lang="pt-PT" sz="3000"/>
              <a:t>    </a:t>
            </a:r>
            <a:r>
              <a:rPr lang="pt-PT" sz="3000" err="1"/>
              <a:t>is</a:t>
            </a:r>
            <a:r>
              <a:rPr lang="pt-PT" sz="3000"/>
              <a:t> a set </a:t>
            </a:r>
            <a:r>
              <a:rPr lang="pt-PT" sz="3000" err="1"/>
              <a:t>of</a:t>
            </a:r>
            <a:r>
              <a:rPr lang="pt-PT" sz="3000"/>
              <a:t> </a:t>
            </a:r>
            <a:r>
              <a:rPr lang="pt-PT" sz="3000" err="1"/>
              <a:t>documents</a:t>
            </a:r>
            <a:r>
              <a:rPr lang="pt-PT" sz="3000"/>
              <a:t> </a:t>
            </a:r>
            <a:r>
              <a:rPr lang="pt-PT" sz="3000" err="1"/>
              <a:t>with</a:t>
            </a:r>
            <a:r>
              <a:rPr lang="pt-PT" sz="3000"/>
              <a:t> </a:t>
            </a:r>
            <a:r>
              <a:rPr lang="pt-PT" sz="3000" err="1"/>
              <a:t>corresponding</a:t>
            </a:r>
            <a:r>
              <a:rPr lang="pt-PT" sz="3000"/>
              <a:t> </a:t>
            </a:r>
            <a:r>
              <a:rPr lang="pt-PT" sz="3000" err="1"/>
              <a:t>labels</a:t>
            </a:r>
            <a:r>
              <a:rPr lang="pt-PT" sz="3000"/>
              <a:t>   , </a:t>
            </a:r>
            <a:r>
              <a:rPr lang="pt-PT" sz="3000" err="1"/>
              <a:t>from</a:t>
            </a:r>
            <a:r>
              <a:rPr lang="pt-PT" sz="3000"/>
              <a:t> a set    </a:t>
            </a:r>
            <a:r>
              <a:rPr lang="pt-PT" sz="3000" err="1"/>
              <a:t>of</a:t>
            </a:r>
            <a:r>
              <a:rPr lang="pt-PT" sz="3000"/>
              <a:t> </a:t>
            </a:r>
            <a:r>
              <a:rPr lang="pt-PT" sz="3000" err="1"/>
              <a:t>possible</a:t>
            </a:r>
            <a:r>
              <a:rPr lang="pt-PT" sz="3000"/>
              <a:t> </a:t>
            </a:r>
            <a:r>
              <a:rPr lang="pt-PT" sz="3000" err="1"/>
              <a:t>labels</a:t>
            </a:r>
            <a:r>
              <a:rPr lang="pt-PT" sz="3000"/>
              <a:t>, </a:t>
            </a:r>
            <a:r>
              <a:rPr lang="pt-PT" sz="3000" err="1"/>
              <a:t>the</a:t>
            </a:r>
            <a:r>
              <a:rPr lang="pt-PT" sz="3000"/>
              <a:t> </a:t>
            </a:r>
            <a:r>
              <a:rPr lang="pt-PT" sz="3000" err="1"/>
              <a:t>task</a:t>
            </a:r>
            <a:r>
              <a:rPr lang="pt-PT" sz="3000"/>
              <a:t> </a:t>
            </a:r>
            <a:r>
              <a:rPr lang="pt-PT" sz="3000" err="1"/>
              <a:t>is</a:t>
            </a:r>
            <a:r>
              <a:rPr lang="pt-PT" sz="3000"/>
              <a:t> to </a:t>
            </a:r>
            <a:r>
              <a:rPr lang="pt-PT" sz="3000" err="1"/>
              <a:t>learn</a:t>
            </a:r>
            <a:r>
              <a:rPr lang="pt-PT" sz="3000"/>
              <a:t> a </a:t>
            </a:r>
            <a:r>
              <a:rPr lang="pt-PT" sz="3000" err="1"/>
              <a:t>function</a:t>
            </a:r>
            <a:r>
              <a:rPr lang="pt-PT" sz="3000"/>
              <a:t>       </a:t>
            </a:r>
            <a:r>
              <a:rPr lang="pt-PT" sz="3000" err="1"/>
              <a:t>that</a:t>
            </a:r>
            <a:r>
              <a:rPr lang="pt-PT" sz="3000"/>
              <a:t> can </a:t>
            </a:r>
            <a:r>
              <a:rPr lang="pt-PT" sz="3000" err="1"/>
              <a:t>predict</a:t>
            </a:r>
            <a:r>
              <a:rPr lang="pt-PT" sz="3000"/>
              <a:t> </a:t>
            </a:r>
            <a:r>
              <a:rPr lang="pt-PT" sz="3000" err="1"/>
              <a:t>the</a:t>
            </a:r>
            <a:r>
              <a:rPr lang="pt-PT" sz="3000"/>
              <a:t> </a:t>
            </a:r>
            <a:r>
              <a:rPr lang="pt-PT" sz="3000" err="1"/>
              <a:t>class</a:t>
            </a:r>
            <a:r>
              <a:rPr lang="pt-PT" sz="3000"/>
              <a:t>             for na </a:t>
            </a:r>
            <a:r>
              <a:rPr lang="pt-PT" sz="3000" err="1"/>
              <a:t>unseen</a:t>
            </a:r>
            <a:r>
              <a:rPr lang="pt-PT" sz="3000"/>
              <a:t> </a:t>
            </a:r>
            <a:r>
              <a:rPr lang="pt-PT" sz="3000" err="1"/>
              <a:t>document</a:t>
            </a:r>
            <a:r>
              <a:rPr lang="pt-PT" sz="3000"/>
              <a:t>            .</a:t>
            </a:r>
            <a:endParaRPr lang="pt-PT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7BEA74-7E54-9B18-190C-0CD8A639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889" y="2479847"/>
            <a:ext cx="742950" cy="3048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AF72747-1DA9-CADB-6AE0-85A51D70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254" y="3739978"/>
            <a:ext cx="742950" cy="3048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E67DF00-66E0-B0A7-A5D1-333117B27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970" y="3338384"/>
            <a:ext cx="542925" cy="3048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92E804D-0731-DA97-717E-2BFCDCA0C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1699" y="3333621"/>
            <a:ext cx="1171575" cy="3143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2093284-31B1-F128-784A-3F6A5CBE03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7755" y="2557076"/>
            <a:ext cx="257175" cy="2095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0BF1902-A9AF-9BF0-4CBC-209E1F81D5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2840" y="2978365"/>
            <a:ext cx="142875" cy="20002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6420BF6-930C-F477-A707-1798FC71B3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8983" y="2966394"/>
            <a:ext cx="228600" cy="2095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068C5FA-F13A-2294-06A9-351366D236E5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265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Text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err="1">
                <a:ea typeface="+mn-lt"/>
                <a:cs typeface="+mn-lt"/>
              </a:rPr>
              <a:t>Feature-based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approaches</a:t>
            </a:r>
            <a:r>
              <a:rPr lang="pt-PT" sz="3000">
                <a:ea typeface="+mn-lt"/>
                <a:cs typeface="+mn-lt"/>
              </a:rPr>
              <a:t> ("</a:t>
            </a:r>
            <a:r>
              <a:rPr lang="pt-PT" sz="3000" err="1">
                <a:ea typeface="+mn-lt"/>
                <a:cs typeface="+mn-lt"/>
              </a:rPr>
              <a:t>traditional</a:t>
            </a:r>
            <a:r>
              <a:rPr lang="pt-PT" sz="3000">
                <a:ea typeface="+mn-lt"/>
                <a:cs typeface="+mn-lt"/>
              </a:rPr>
              <a:t>" </a:t>
            </a:r>
            <a:r>
              <a:rPr lang="pt-PT" sz="3000" err="1">
                <a:ea typeface="+mn-lt"/>
                <a:cs typeface="+mn-lt"/>
              </a:rPr>
              <a:t>machine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learning</a:t>
            </a:r>
            <a:r>
              <a:rPr lang="pt-PT" sz="3000">
                <a:ea typeface="+mn-lt"/>
                <a:cs typeface="+mn-lt"/>
              </a:rPr>
              <a:t>);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Rely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handcrafted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features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extracted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from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text</a:t>
            </a:r>
            <a:r>
              <a:rPr lang="pt-PT" sz="260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such</a:t>
            </a:r>
            <a:r>
              <a:rPr lang="pt-PT" sz="2600">
                <a:ea typeface="+mn-lt"/>
                <a:cs typeface="+mn-lt"/>
              </a:rPr>
              <a:t> as: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err="1">
                <a:ea typeface="+mn-lt"/>
                <a:cs typeface="+mn-lt"/>
              </a:rPr>
              <a:t>Bag-of-Words</a:t>
            </a:r>
            <a:r>
              <a:rPr lang="pt-PT" sz="2200">
                <a:ea typeface="+mn-lt"/>
                <a:cs typeface="+mn-lt"/>
              </a:rPr>
              <a:t>;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>
                <a:ea typeface="+mn-lt"/>
                <a:cs typeface="+mn-lt"/>
              </a:rPr>
              <a:t>TF-IDF;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>
                <a:ea typeface="+mn-lt"/>
                <a:cs typeface="+mn-lt"/>
              </a:rPr>
              <a:t>N-</a:t>
            </a:r>
            <a:r>
              <a:rPr lang="pt-PT" sz="2200" err="1">
                <a:ea typeface="+mn-lt"/>
                <a:cs typeface="+mn-lt"/>
              </a:rPr>
              <a:t>grams</a:t>
            </a:r>
            <a:r>
              <a:rPr lang="pt-PT" sz="2200">
                <a:ea typeface="+mn-lt"/>
                <a:cs typeface="+mn-lt"/>
              </a:rPr>
              <a:t>;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err="1">
                <a:ea typeface="+mn-lt"/>
                <a:cs typeface="+mn-lt"/>
              </a:rPr>
              <a:t>Linguistic</a:t>
            </a:r>
            <a:r>
              <a:rPr lang="pt-PT" sz="220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features</a:t>
            </a:r>
            <a:r>
              <a:rPr lang="pt-PT" sz="2200">
                <a:ea typeface="+mn-lt"/>
                <a:cs typeface="+mn-lt"/>
              </a:rPr>
              <a:t>;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These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approaches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often</a:t>
            </a:r>
            <a:r>
              <a:rPr lang="pt-PT" sz="2600">
                <a:ea typeface="+mn-lt"/>
                <a:cs typeface="+mn-lt"/>
              </a:rPr>
              <a:t> use </a:t>
            </a:r>
            <a:r>
              <a:rPr lang="pt-PT" sz="2600" err="1">
                <a:ea typeface="+mn-lt"/>
                <a:cs typeface="+mn-lt"/>
              </a:rPr>
              <a:t>classifiers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like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Naive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Bayes</a:t>
            </a:r>
            <a:r>
              <a:rPr lang="pt-PT" sz="260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Support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Vector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Machines</a:t>
            </a:r>
            <a:r>
              <a:rPr lang="pt-PT" sz="2600">
                <a:ea typeface="+mn-lt"/>
                <a:cs typeface="+mn-lt"/>
              </a:rPr>
              <a:t> (SVM), </a:t>
            </a:r>
            <a:r>
              <a:rPr lang="pt-PT" sz="2600" err="1">
                <a:ea typeface="+mn-lt"/>
                <a:cs typeface="+mn-lt"/>
              </a:rPr>
              <a:t>or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Logistic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Regression</a:t>
            </a:r>
            <a:r>
              <a:rPr lang="pt-PT" sz="2600">
                <a:ea typeface="+mn-lt"/>
                <a:cs typeface="+mn-lt"/>
              </a:rPr>
              <a:t>.</a:t>
            </a:r>
          </a:p>
          <a:p>
            <a:pPr marL="0" indent="0" algn="just">
              <a:buNone/>
            </a:pPr>
            <a:endParaRPr lang="pt-PT" sz="3000">
              <a:ea typeface="+mn-lt"/>
              <a:cs typeface="+mn-lt"/>
            </a:endParaRPr>
          </a:p>
          <a:p>
            <a:pPr algn="just"/>
            <a:r>
              <a:rPr lang="pt-PT" sz="3000" b="1">
                <a:ea typeface="+mn-lt"/>
                <a:cs typeface="+mn-lt"/>
              </a:rPr>
              <a:t>Neural </a:t>
            </a:r>
            <a:r>
              <a:rPr lang="pt-PT" sz="3000" b="1" err="1">
                <a:ea typeface="+mn-lt"/>
                <a:cs typeface="+mn-lt"/>
              </a:rPr>
              <a:t>approaches</a:t>
            </a:r>
            <a:r>
              <a:rPr lang="pt-PT" sz="3000">
                <a:ea typeface="+mn-lt"/>
                <a:cs typeface="+mn-lt"/>
              </a:rPr>
              <a:t> (</a:t>
            </a:r>
            <a:r>
              <a:rPr lang="pt-PT" sz="3000" err="1">
                <a:ea typeface="+mn-lt"/>
                <a:cs typeface="+mn-lt"/>
              </a:rPr>
              <a:t>deep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learning</a:t>
            </a:r>
            <a:r>
              <a:rPr lang="pt-PT" sz="3000">
                <a:ea typeface="+mn-lt"/>
                <a:cs typeface="+mn-lt"/>
              </a:rPr>
              <a:t>).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Leverage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b="1">
                <a:ea typeface="+mn-lt"/>
                <a:cs typeface="+mn-lt"/>
              </a:rPr>
              <a:t>neural networks to </a:t>
            </a:r>
            <a:r>
              <a:rPr lang="pt-PT" sz="2600" b="1" err="1">
                <a:ea typeface="+mn-lt"/>
                <a:cs typeface="+mn-lt"/>
              </a:rPr>
              <a:t>automatically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learn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features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from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text</a:t>
            </a:r>
            <a:r>
              <a:rPr lang="pt-PT" sz="260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often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involving</a:t>
            </a:r>
            <a:r>
              <a:rPr lang="pt-PT" sz="2600">
                <a:ea typeface="+mn-lt"/>
                <a:cs typeface="+mn-lt"/>
              </a:rPr>
              <a:t>: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>
                <a:ea typeface="+mn-lt"/>
                <a:cs typeface="+mn-lt"/>
              </a:rPr>
              <a:t>Word </a:t>
            </a:r>
            <a:r>
              <a:rPr lang="pt-PT" sz="2200" err="1">
                <a:ea typeface="+mn-lt"/>
                <a:cs typeface="+mn-lt"/>
              </a:rPr>
              <a:t>embeddings</a:t>
            </a:r>
            <a:r>
              <a:rPr lang="pt-PT" sz="2200">
                <a:ea typeface="+mn-lt"/>
                <a:cs typeface="+mn-lt"/>
              </a:rPr>
              <a:t> (e.g., Word2Vec, </a:t>
            </a:r>
            <a:r>
              <a:rPr lang="pt-PT" sz="2200" err="1">
                <a:ea typeface="+mn-lt"/>
                <a:cs typeface="+mn-lt"/>
              </a:rPr>
              <a:t>GloVe</a:t>
            </a:r>
            <a:r>
              <a:rPr lang="pt-PT" sz="2200">
                <a:ea typeface="+mn-lt"/>
                <a:cs typeface="+mn-lt"/>
              </a:rPr>
              <a:t>);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err="1">
                <a:ea typeface="+mn-lt"/>
                <a:cs typeface="+mn-lt"/>
              </a:rPr>
              <a:t>Recurrent</a:t>
            </a:r>
            <a:r>
              <a:rPr lang="pt-PT" sz="2200">
                <a:ea typeface="+mn-lt"/>
                <a:cs typeface="+mn-lt"/>
              </a:rPr>
              <a:t> Neural Networks;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err="1">
                <a:ea typeface="+mn-lt"/>
                <a:cs typeface="+mn-lt"/>
              </a:rPr>
              <a:t>Transformers</a:t>
            </a:r>
            <a:r>
              <a:rPr lang="pt-PT" sz="2200">
                <a:ea typeface="+mn-lt"/>
                <a:cs typeface="+mn-lt"/>
              </a:rPr>
              <a:t> (e.g., BERT, GPT)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These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methods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allow</a:t>
            </a:r>
            <a:r>
              <a:rPr lang="pt-PT" sz="2600">
                <a:ea typeface="+mn-lt"/>
                <a:cs typeface="+mn-lt"/>
              </a:rPr>
              <a:t> for </a:t>
            </a:r>
            <a:r>
              <a:rPr lang="pt-PT" sz="2600" err="1">
                <a:ea typeface="+mn-lt"/>
                <a:cs typeface="+mn-lt"/>
              </a:rPr>
              <a:t>deeper</a:t>
            </a:r>
            <a:r>
              <a:rPr lang="pt-PT" sz="2600">
                <a:ea typeface="+mn-lt"/>
                <a:cs typeface="+mn-lt"/>
              </a:rPr>
              <a:t>, more </a:t>
            </a:r>
            <a:r>
              <a:rPr lang="pt-PT" sz="2600" err="1">
                <a:ea typeface="+mn-lt"/>
                <a:cs typeface="+mn-lt"/>
              </a:rPr>
              <a:t>context-aware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text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representations</a:t>
            </a:r>
            <a:r>
              <a:rPr lang="pt-PT" sz="2600">
                <a:ea typeface="+mn-lt"/>
                <a:cs typeface="+mn-lt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97F3671-43E7-C62D-5567-65CDC4AFA6A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87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Text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Example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>
                <a:ea typeface="+mn-lt"/>
                <a:cs typeface="+mn-lt"/>
              </a:rPr>
              <a:t>Assume </a:t>
            </a:r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have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following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dataset</a:t>
            </a:r>
            <a:r>
              <a:rPr lang="pt-PT" sz="3000">
                <a:ea typeface="+mn-lt"/>
                <a:cs typeface="+mn-lt"/>
              </a:rPr>
              <a:t>:</a:t>
            </a:r>
          </a:p>
        </p:txBody>
      </p:sp>
      <p:pic>
        <p:nvPicPr>
          <p:cNvPr id="3" name="Imagem 2" descr="Uma imagem com texto, captura de ecrã, menu, Tipo de letra&#10;&#10;Descrição gerada automaticamente">
            <a:extLst>
              <a:ext uri="{FF2B5EF4-FFF2-40B4-BE49-F238E27FC236}">
                <a16:creationId xmlns:a16="http://schemas.microsoft.com/office/drawing/2014/main" id="{0F54DEB7-A7E6-E66C-07AA-A8844372F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973" y="2274980"/>
            <a:ext cx="8938054" cy="314211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7FEA7F7-541F-3747-EF41-167C1B23B60B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66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Text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Example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>
                <a:ea typeface="+mn-lt"/>
                <a:cs typeface="+mn-lt"/>
              </a:rPr>
              <a:t>Assume </a:t>
            </a:r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have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following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dataset</a:t>
            </a:r>
            <a:r>
              <a:rPr lang="pt-PT" sz="3000">
                <a:ea typeface="+mn-lt"/>
                <a:cs typeface="+mn-lt"/>
              </a:rPr>
              <a:t>:</a:t>
            </a:r>
          </a:p>
        </p:txBody>
      </p:sp>
      <p:pic>
        <p:nvPicPr>
          <p:cNvPr id="10" name="Imagem 9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79B8CCA3-EB27-F42F-ED9B-7A0D2C156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44" y="2604444"/>
            <a:ext cx="6043999" cy="2483194"/>
          </a:xfrm>
          <a:prstGeom prst="rect">
            <a:avLst/>
          </a:prstGeom>
        </p:spPr>
      </p:pic>
      <p:pic>
        <p:nvPicPr>
          <p:cNvPr id="11" name="Imagem 10" descr="Uma imagem com texto, captura de ecrã, diagrama, círculo&#10;&#10;Descrição gerada automaticamente">
            <a:extLst>
              <a:ext uri="{FF2B5EF4-FFF2-40B4-BE49-F238E27FC236}">
                <a16:creationId xmlns:a16="http://schemas.microsoft.com/office/drawing/2014/main" id="{BC965F71-14DB-8283-EB45-DE17A7C77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532" y="1793789"/>
            <a:ext cx="5115261" cy="41148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1B3276D-1BB0-9E0A-580F-092C002DEB6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144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Text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Example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need</a:t>
            </a:r>
            <a:r>
              <a:rPr lang="pt-PT" sz="3000">
                <a:ea typeface="+mn-lt"/>
                <a:cs typeface="+mn-lt"/>
              </a:rPr>
              <a:t> to </a:t>
            </a:r>
            <a:r>
              <a:rPr lang="pt-PT" sz="3000" b="1" err="1">
                <a:ea typeface="+mn-lt"/>
                <a:cs typeface="+mn-lt"/>
              </a:rPr>
              <a:t>pre-process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our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dataset</a:t>
            </a:r>
            <a:r>
              <a:rPr lang="pt-PT" sz="3000">
                <a:ea typeface="+mn-lt"/>
                <a:cs typeface="+mn-lt"/>
              </a:rPr>
              <a:t> to remove </a:t>
            </a:r>
            <a:r>
              <a:rPr lang="pt-PT" sz="3000" err="1">
                <a:ea typeface="+mn-lt"/>
                <a:cs typeface="+mn-lt"/>
              </a:rPr>
              <a:t>unwanted</a:t>
            </a:r>
            <a:r>
              <a:rPr lang="pt-PT" sz="3000">
                <a:ea typeface="+mn-lt"/>
                <a:cs typeface="+mn-lt"/>
              </a:rPr>
              <a:t>/ </a:t>
            </a:r>
            <a:r>
              <a:rPr lang="pt-PT" sz="3000" err="1">
                <a:ea typeface="+mn-lt"/>
                <a:cs typeface="+mn-lt"/>
              </a:rPr>
              <a:t>irrelevant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parts</a:t>
            </a:r>
            <a:r>
              <a:rPr lang="pt-PT" sz="3000">
                <a:ea typeface="+mn-lt"/>
                <a:cs typeface="+mn-lt"/>
              </a:rPr>
              <a:t> (short </a:t>
            </a:r>
            <a:r>
              <a:rPr lang="pt-PT" sz="3000" err="1">
                <a:ea typeface="+mn-lt"/>
                <a:cs typeface="+mn-lt"/>
              </a:rPr>
              <a:t>description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field</a:t>
            </a:r>
            <a:r>
              <a:rPr lang="pt-PT" sz="3000">
                <a:ea typeface="+mn-lt"/>
                <a:cs typeface="+mn-lt"/>
              </a:rPr>
              <a:t>).</a:t>
            </a:r>
          </a:p>
          <a:p>
            <a:pPr algn="just"/>
            <a:endParaRPr lang="pt-PT" sz="30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Make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it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lowercase</a:t>
            </a:r>
            <a:r>
              <a:rPr lang="pt-PT" sz="260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removing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text</a:t>
            </a:r>
            <a:r>
              <a:rPr lang="pt-PT" sz="2600">
                <a:ea typeface="+mn-lt"/>
                <a:cs typeface="+mn-lt"/>
              </a:rPr>
              <a:t> in </a:t>
            </a:r>
            <a:r>
              <a:rPr lang="pt-PT" sz="2600" err="1">
                <a:ea typeface="+mn-lt"/>
                <a:cs typeface="+mn-lt"/>
              </a:rPr>
              <a:t>square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brackets,removing</a:t>
            </a:r>
            <a:r>
              <a:rPr lang="pt-PT" sz="2600">
                <a:ea typeface="+mn-lt"/>
                <a:cs typeface="+mn-lt"/>
              </a:rPr>
              <a:t> links, </a:t>
            </a:r>
            <a:r>
              <a:rPr lang="pt-PT" sz="2600" err="1">
                <a:ea typeface="+mn-lt"/>
                <a:cs typeface="+mn-lt"/>
              </a:rPr>
              <a:t>removing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punctuation</a:t>
            </a:r>
            <a:r>
              <a:rPr lang="pt-PT" sz="260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removing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words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containing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numbers</a:t>
            </a:r>
            <a:r>
              <a:rPr lang="pt-PT" sz="260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etc</a:t>
            </a:r>
            <a:r>
              <a:rPr lang="pt-PT" sz="2600">
                <a:ea typeface="+mn-lt"/>
                <a:cs typeface="+mn-lt"/>
              </a:rPr>
              <a:t>;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>
                <a:ea typeface="+mn-lt"/>
                <a:cs typeface="+mn-lt"/>
              </a:rPr>
              <a:t>Remove stop </a:t>
            </a:r>
            <a:r>
              <a:rPr lang="pt-PT" sz="2600" err="1">
                <a:ea typeface="+mn-lt"/>
                <a:cs typeface="+mn-lt"/>
              </a:rPr>
              <a:t>words</a:t>
            </a:r>
            <a:r>
              <a:rPr lang="pt-PT" sz="2600">
                <a:ea typeface="+mn-lt"/>
                <a:cs typeface="+mn-lt"/>
              </a:rPr>
              <a:t>;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Apply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stemming</a:t>
            </a:r>
            <a:r>
              <a:rPr lang="pt-PT" sz="2600">
                <a:ea typeface="+mn-lt"/>
                <a:cs typeface="+mn-lt"/>
              </a:rPr>
              <a:t>/</a:t>
            </a:r>
            <a:r>
              <a:rPr lang="pt-PT" sz="2600" err="1">
                <a:ea typeface="+mn-lt"/>
                <a:cs typeface="+mn-lt"/>
              </a:rPr>
              <a:t>lemmatization</a:t>
            </a:r>
            <a:r>
              <a:rPr lang="pt-PT" sz="2600">
                <a:ea typeface="+mn-lt"/>
                <a:cs typeface="+mn-lt"/>
              </a:rPr>
              <a:t>;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>
                <a:ea typeface="+mn-lt"/>
                <a:cs typeface="+mn-lt"/>
              </a:rPr>
              <a:t>Etc.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BA0B43-3097-407C-5CE1-A16E11DDE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40" y="2339371"/>
            <a:ext cx="11203461" cy="22277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7A65C5D-B128-8154-3535-F789E0D6F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40" y="3626533"/>
            <a:ext cx="11203461" cy="2227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C7C67D1-9BFE-6A72-4355-0EBB1D63D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40" y="4542993"/>
            <a:ext cx="11203461" cy="22277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735185E-5247-D661-363E-BCB012B09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541" y="5346182"/>
            <a:ext cx="11203459" cy="1815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C84BE37-1CDB-A994-98C3-EF4E1C0C28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541" y="6190560"/>
            <a:ext cx="11110784" cy="23306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968FD93-8EA5-6889-4301-75D9D4C9EB65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651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Text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Example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</a:rPr>
              <a:t>Text</a:t>
            </a:r>
            <a:r>
              <a:rPr lang="pt-PT" sz="900">
                <a:solidFill>
                  <a:srgbClr val="FFFFFF"/>
                </a:solidFill>
              </a:rPr>
              <a:t> </a:t>
            </a:r>
            <a:r>
              <a:rPr lang="pt-PT" sz="900" err="1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Convert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text</a:t>
            </a:r>
            <a:r>
              <a:rPr lang="pt-PT" sz="3000">
                <a:ea typeface="+mn-lt"/>
                <a:cs typeface="+mn-lt"/>
              </a:rPr>
              <a:t> data </a:t>
            </a:r>
            <a:r>
              <a:rPr lang="pt-PT" sz="3000" err="1">
                <a:ea typeface="+mn-lt"/>
                <a:cs typeface="+mn-lt"/>
              </a:rPr>
              <a:t>into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numerical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vectors</a:t>
            </a:r>
            <a:r>
              <a:rPr lang="pt-PT" sz="300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>
                <a:ea typeface="+mn-lt"/>
                <a:cs typeface="+mn-lt"/>
              </a:rPr>
              <a:t>TF-IDF</a:t>
            </a:r>
            <a:r>
              <a:rPr lang="pt-PT" sz="2600">
                <a:ea typeface="+mn-lt"/>
                <a:cs typeface="+mn-lt"/>
              </a:rPr>
              <a:t>;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Bag-of-Words</a:t>
            </a:r>
            <a:r>
              <a:rPr lang="pt-PT" sz="2600">
                <a:ea typeface="+mn-lt"/>
                <a:cs typeface="+mn-lt"/>
              </a:rPr>
              <a:t>;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>
                <a:ea typeface="+mn-lt"/>
                <a:cs typeface="+mn-lt"/>
              </a:rPr>
              <a:t>N-</a:t>
            </a:r>
            <a:r>
              <a:rPr lang="pt-PT" sz="2600" err="1">
                <a:ea typeface="+mn-lt"/>
                <a:cs typeface="+mn-lt"/>
              </a:rPr>
              <a:t>grams</a:t>
            </a:r>
            <a:r>
              <a:rPr lang="pt-PT" sz="2600">
                <a:ea typeface="+mn-lt"/>
                <a:cs typeface="+mn-lt"/>
              </a:rPr>
              <a:t>;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>
                <a:ea typeface="+mn-lt"/>
                <a:cs typeface="+mn-lt"/>
              </a:rPr>
              <a:t>Etc.</a:t>
            </a:r>
          </a:p>
          <a:p>
            <a:pPr marL="0" indent="0" algn="just">
              <a:buNone/>
            </a:pPr>
            <a:endParaRPr lang="pt-PT" sz="3000">
              <a:ea typeface="+mn-lt"/>
              <a:cs typeface="+mn-lt"/>
            </a:endParaRPr>
          </a:p>
        </p:txBody>
      </p:sp>
      <p:pic>
        <p:nvPicPr>
          <p:cNvPr id="3" name="Imagem 2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3F5B75AE-8AF9-5D68-4B65-795B84F95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081" y="3112616"/>
            <a:ext cx="6096000" cy="26098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2770909-B876-0613-5668-3F874BE6FD1F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1674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39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39</vt:i4>
      </vt:variant>
    </vt:vector>
  </HeadingPairs>
  <TitlesOfParts>
    <vt:vector size="40" baseType="lpstr">
      <vt:lpstr>Tema do Office</vt:lpstr>
      <vt:lpstr>Apresentação do PowerPoint</vt:lpstr>
      <vt:lpstr>Text Classification</vt:lpstr>
      <vt:lpstr>General Approach</vt:lpstr>
      <vt:lpstr>Formally</vt:lpstr>
      <vt:lpstr>Text Classification</vt:lpstr>
      <vt:lpstr>Text Classification Example</vt:lpstr>
      <vt:lpstr>Text Classification Example</vt:lpstr>
      <vt:lpstr>Text Classification Example</vt:lpstr>
      <vt:lpstr>Text Classification Example</vt:lpstr>
      <vt:lpstr>Text Classification Example</vt:lpstr>
      <vt:lpstr>Text Classification Evaluation</vt:lpstr>
      <vt:lpstr>Evaluating Binary Predictions</vt:lpstr>
      <vt:lpstr>Type I vs. Type II Errors</vt:lpstr>
      <vt:lpstr>Confusion Matrix Example</vt:lpstr>
      <vt:lpstr>Confusion Matrix Example</vt:lpstr>
      <vt:lpstr>Confusion Matrix Example</vt:lpstr>
      <vt:lpstr>Confusion Matrix Example</vt:lpstr>
      <vt:lpstr>Evaluation Measures</vt:lpstr>
      <vt:lpstr>Evaluation Measures</vt:lpstr>
      <vt:lpstr>Evaluation Measures</vt:lpstr>
      <vt:lpstr>Evaluation Measures</vt:lpstr>
      <vt:lpstr>Evaluation Measures</vt:lpstr>
      <vt:lpstr>Evaluation Measures</vt:lpstr>
      <vt:lpstr>Evaluation Measures</vt:lpstr>
      <vt:lpstr>Metrics Example</vt:lpstr>
      <vt:lpstr>Multiclass Classification</vt:lpstr>
      <vt:lpstr>Multiclass Classification</vt:lpstr>
      <vt:lpstr>One-vs-Rest</vt:lpstr>
      <vt:lpstr>One-vs-Rest</vt:lpstr>
      <vt:lpstr>One-vs-One</vt:lpstr>
      <vt:lpstr>One-vs-One</vt:lpstr>
      <vt:lpstr>Evaluating Multiclass Classification</vt:lpstr>
      <vt:lpstr>Confusion Matrix</vt:lpstr>
      <vt:lpstr>Binary Confusion Matrices (One-Against-Rest)</vt:lpstr>
      <vt:lpstr>Averaging over classes</vt:lpstr>
      <vt:lpstr>Micro-Averaging</vt:lpstr>
      <vt:lpstr>Macro-Averaging</vt:lpstr>
      <vt:lpstr>Model Evaluation – Holdout Method</vt:lpstr>
      <vt:lpstr>Model Evaluation - 𝑘-fold Cross-Validation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194</cp:revision>
  <dcterms:created xsi:type="dcterms:W3CDTF">2024-09-27T15:40:04Z</dcterms:created>
  <dcterms:modified xsi:type="dcterms:W3CDTF">2024-10-03T13:11:36Z</dcterms:modified>
</cp:coreProperties>
</file>