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92" r:id="rId2"/>
    <p:sldId id="407" r:id="rId3"/>
    <p:sldId id="411" r:id="rId4"/>
    <p:sldId id="412" r:id="rId5"/>
    <p:sldId id="413" r:id="rId6"/>
    <p:sldId id="420" r:id="rId7"/>
    <p:sldId id="421" r:id="rId8"/>
    <p:sldId id="422" r:id="rId9"/>
    <p:sldId id="423" r:id="rId10"/>
    <p:sldId id="424" r:id="rId11"/>
    <p:sldId id="425" r:id="rId12"/>
    <p:sldId id="414" r:id="rId13"/>
    <p:sldId id="418" r:id="rId14"/>
    <p:sldId id="419" r:id="rId15"/>
    <p:sldId id="409" r:id="rId16"/>
    <p:sldId id="415" r:id="rId17"/>
    <p:sldId id="417" r:id="rId18"/>
    <p:sldId id="408" r:id="rId19"/>
  </p:sldIdLst>
  <p:sldSz cx="12192000" cy="6858000"/>
  <p:notesSz cx="6858000" cy="9144000"/>
  <p:defaultTex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7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PT"/>
          </a:p>
        </p:txBody>
      </p:sp>
      <p:sp>
        <p:nvSpPr>
          <p:cNvPr id="3" name="Marcador de Posição d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A2238BE-5489-4DB5-B0CF-8AC50669AD22}" type="datetimeFigureOut">
              <a:rPr lang="pt-PT" smtClean="0"/>
              <a:t>11/12/2024</a:t>
            </a:fld>
            <a:endParaRPr lang="pt-PT"/>
          </a:p>
        </p:txBody>
      </p:sp>
      <p:sp>
        <p:nvSpPr>
          <p:cNvPr id="4" name="Marcador de Posição da Imagem do Diapositivo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PT"/>
          </a:p>
        </p:txBody>
      </p:sp>
      <p:sp>
        <p:nvSpPr>
          <p:cNvPr id="5" name="Marcador de Posição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PT"/>
              <a:t>Clique para editar os estilos do texto de Modelo Global</a:t>
            </a:r>
          </a:p>
          <a:p>
            <a:pPr lvl="1"/>
            <a:r>
              <a:rPr lang="pt-PT"/>
              <a:t>Segundo nível</a:t>
            </a:r>
          </a:p>
          <a:p>
            <a:pPr lvl="2"/>
            <a:r>
              <a:rPr lang="pt-PT"/>
              <a:t>Terceiro nível</a:t>
            </a:r>
          </a:p>
          <a:p>
            <a:pPr lvl="3"/>
            <a:r>
              <a:rPr lang="pt-PT"/>
              <a:t>Quarto nível</a:t>
            </a:r>
          </a:p>
          <a:p>
            <a:pPr lvl="4"/>
            <a:r>
              <a:rPr lang="pt-PT"/>
              <a:t>Quinto nível</a:t>
            </a:r>
          </a:p>
        </p:txBody>
      </p:sp>
      <p:sp>
        <p:nvSpPr>
          <p:cNvPr id="6" name="Marcador de Posição do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PT"/>
          </a:p>
        </p:txBody>
      </p:sp>
      <p:sp>
        <p:nvSpPr>
          <p:cNvPr id="7" name="Marcador de Posição do Número do Diapositivo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03B62A6-E13F-4DAB-B1ED-0C90708B75A0}" type="slidenum">
              <a:rPr lang="pt-PT" smtClean="0"/>
              <a:t>‹nº›</a:t>
            </a:fld>
            <a:endParaRPr lang="pt-PT"/>
          </a:p>
        </p:txBody>
      </p:sp>
    </p:spTree>
    <p:extLst>
      <p:ext uri="{BB962C8B-B14F-4D97-AF65-F5344CB8AC3E}">
        <p14:creationId xmlns:p14="http://schemas.microsoft.com/office/powerpoint/2010/main" val="39678509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o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pt-PT"/>
              <a:t>Clique para editar o estilo</a:t>
            </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PT"/>
              <a:t>Faça clique para editar o estilo</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353607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Texto Vertical 2"/>
          <p:cNvSpPr>
            <a:spLocks noGrp="1"/>
          </p:cNvSpPr>
          <p:nvPr>
            <p:ph type="body" orient="vert" idx="1"/>
          </p:nvPr>
        </p:nvSpPr>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10425109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e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pt-PT"/>
              <a:t>Clique para editar o estilo</a:t>
            </a:r>
          </a:p>
        </p:txBody>
      </p:sp>
      <p:sp>
        <p:nvSpPr>
          <p:cNvPr id="3" name="Marcador de Posição de Texto Vertical 2"/>
          <p:cNvSpPr>
            <a:spLocks noGrp="1"/>
          </p:cNvSpPr>
          <p:nvPr>
            <p:ph type="body" orient="vert" idx="1"/>
          </p:nvPr>
        </p:nvSpPr>
        <p:spPr>
          <a:xfrm>
            <a:off x="838200" y="365125"/>
            <a:ext cx="7734300" cy="5811838"/>
          </a:xfrm>
        </p:spPr>
        <p:txBody>
          <a:bodyPr vert="eaVert"/>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517187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object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idx="1"/>
          </p:nvPr>
        </p:nvSpPr>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730569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cção">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pt-PT"/>
              <a:t>Clique para editar o estilo</a:t>
            </a:r>
          </a:p>
        </p:txBody>
      </p:sp>
      <p:sp>
        <p:nvSpPr>
          <p:cNvPr id="3" name="Marcador de Posição do Texto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PT"/>
              <a:t>Clique para editar os estilos</a:t>
            </a:r>
          </a:p>
        </p:txBody>
      </p:sp>
      <p:sp>
        <p:nvSpPr>
          <p:cNvPr id="4" name="Marcador de Posição da Data 3"/>
          <p:cNvSpPr>
            <a:spLocks noGrp="1"/>
          </p:cNvSpPr>
          <p:nvPr>
            <p:ph type="dt" sz="half" idx="10"/>
          </p:nvPr>
        </p:nvSpPr>
        <p:spPr/>
        <p:txBody>
          <a:body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11"/>
          </p:nvPr>
        </p:nvSpPr>
        <p:spPr/>
        <p:txBody>
          <a:bodyPr/>
          <a:lstStyle/>
          <a:p>
            <a:endParaRPr lang="pt-PT"/>
          </a:p>
        </p:txBody>
      </p:sp>
      <p:sp>
        <p:nvSpPr>
          <p:cNvPr id="6" name="Marcador de Posição do Número do Diapositivo 5"/>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6146263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Conteúdo Dup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e Conteúdo 2"/>
          <p:cNvSpPr>
            <a:spLocks noGrp="1"/>
          </p:cNvSpPr>
          <p:nvPr>
            <p:ph sz="half" idx="1"/>
          </p:nvPr>
        </p:nvSpPr>
        <p:spPr>
          <a:xfrm>
            <a:off x="838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e Conteúdo 3"/>
          <p:cNvSpPr>
            <a:spLocks noGrp="1"/>
          </p:cNvSpPr>
          <p:nvPr>
            <p:ph sz="half" idx="2"/>
          </p:nvPr>
        </p:nvSpPr>
        <p:spPr>
          <a:xfrm>
            <a:off x="6172200" y="1825625"/>
            <a:ext cx="5181600" cy="435133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11/12/2024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0564203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pt-PT"/>
              <a:t>Clique para editar o estilo</a:t>
            </a:r>
          </a:p>
        </p:txBody>
      </p:sp>
      <p:sp>
        <p:nvSpPr>
          <p:cNvPr id="3" name="Marcador de Posição do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4" name="Marcador de Posição de Conteúdo 3"/>
          <p:cNvSpPr>
            <a:spLocks noGrp="1"/>
          </p:cNvSpPr>
          <p:nvPr>
            <p:ph sz="half" idx="2"/>
          </p:nvPr>
        </p:nvSpPr>
        <p:spPr>
          <a:xfrm>
            <a:off x="839788" y="2505075"/>
            <a:ext cx="5157787"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5" name="Marcador de Posição do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PT"/>
              <a:t>Clique para editar os estilos</a:t>
            </a:r>
          </a:p>
        </p:txBody>
      </p:sp>
      <p:sp>
        <p:nvSpPr>
          <p:cNvPr id="6" name="Marcador de Posição de Conteúdo 5"/>
          <p:cNvSpPr>
            <a:spLocks noGrp="1"/>
          </p:cNvSpPr>
          <p:nvPr>
            <p:ph sz="quarter" idx="4"/>
          </p:nvPr>
        </p:nvSpPr>
        <p:spPr>
          <a:xfrm>
            <a:off x="6172200" y="2505075"/>
            <a:ext cx="5183188" cy="3684588"/>
          </a:xfrm>
        </p:spPr>
        <p:txBody>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7" name="Marcador de Posição da Data 6"/>
          <p:cNvSpPr>
            <a:spLocks noGrp="1"/>
          </p:cNvSpPr>
          <p:nvPr>
            <p:ph type="dt" sz="half" idx="10"/>
          </p:nvPr>
        </p:nvSpPr>
        <p:spPr/>
        <p:txBody>
          <a:bodyPr/>
          <a:lstStyle/>
          <a:p>
            <a:fld id="{E431C0BB-DC71-4713-A787-95011EDB8CA8}" type="datetimeFigureOut">
              <a:rPr lang="pt-PT" smtClean="0"/>
              <a:t>11/12/2024</a:t>
            </a:fld>
            <a:endParaRPr lang="pt-PT"/>
          </a:p>
        </p:txBody>
      </p:sp>
      <p:sp>
        <p:nvSpPr>
          <p:cNvPr id="8" name="Marcador de Posição do Rodapé 7"/>
          <p:cNvSpPr>
            <a:spLocks noGrp="1"/>
          </p:cNvSpPr>
          <p:nvPr>
            <p:ph type="ftr" sz="quarter" idx="11"/>
          </p:nvPr>
        </p:nvSpPr>
        <p:spPr/>
        <p:txBody>
          <a:bodyPr/>
          <a:lstStyle/>
          <a:p>
            <a:endParaRPr lang="pt-PT"/>
          </a:p>
        </p:txBody>
      </p:sp>
      <p:sp>
        <p:nvSpPr>
          <p:cNvPr id="9" name="Marcador de Posição do Número do Diapositivo 8"/>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8491493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PT"/>
              <a:t>Clique para editar o estilo</a:t>
            </a:r>
          </a:p>
        </p:txBody>
      </p:sp>
      <p:sp>
        <p:nvSpPr>
          <p:cNvPr id="3" name="Marcador de Posição da Data 2"/>
          <p:cNvSpPr>
            <a:spLocks noGrp="1"/>
          </p:cNvSpPr>
          <p:nvPr>
            <p:ph type="dt" sz="half" idx="10"/>
          </p:nvPr>
        </p:nvSpPr>
        <p:spPr/>
        <p:txBody>
          <a:bodyPr/>
          <a:lstStyle/>
          <a:p>
            <a:fld id="{E431C0BB-DC71-4713-A787-95011EDB8CA8}" type="datetimeFigureOut">
              <a:rPr lang="pt-PT" smtClean="0"/>
              <a:t>11/12/2024</a:t>
            </a:fld>
            <a:endParaRPr lang="pt-PT"/>
          </a:p>
        </p:txBody>
      </p:sp>
      <p:sp>
        <p:nvSpPr>
          <p:cNvPr id="4" name="Marcador de Posição do Rodapé 3"/>
          <p:cNvSpPr>
            <a:spLocks noGrp="1"/>
          </p:cNvSpPr>
          <p:nvPr>
            <p:ph type="ftr" sz="quarter" idx="11"/>
          </p:nvPr>
        </p:nvSpPr>
        <p:spPr/>
        <p:txBody>
          <a:bodyPr/>
          <a:lstStyle/>
          <a:p>
            <a:endParaRPr lang="pt-PT"/>
          </a:p>
        </p:txBody>
      </p:sp>
      <p:sp>
        <p:nvSpPr>
          <p:cNvPr id="5" name="Marcador de Posição do Número do Diapositivo 4"/>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24555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Marcador de Posição da Data 1"/>
          <p:cNvSpPr>
            <a:spLocks noGrp="1"/>
          </p:cNvSpPr>
          <p:nvPr>
            <p:ph type="dt" sz="half" idx="10"/>
          </p:nvPr>
        </p:nvSpPr>
        <p:spPr/>
        <p:txBody>
          <a:bodyPr/>
          <a:lstStyle/>
          <a:p>
            <a:fld id="{E431C0BB-DC71-4713-A787-95011EDB8CA8}" type="datetimeFigureOut">
              <a:rPr lang="pt-PT" smtClean="0"/>
              <a:t>11/12/2024</a:t>
            </a:fld>
            <a:endParaRPr lang="pt-PT"/>
          </a:p>
        </p:txBody>
      </p:sp>
      <p:sp>
        <p:nvSpPr>
          <p:cNvPr id="3" name="Marcador de Posição do Rodapé 2"/>
          <p:cNvSpPr>
            <a:spLocks noGrp="1"/>
          </p:cNvSpPr>
          <p:nvPr>
            <p:ph type="ftr" sz="quarter" idx="11"/>
          </p:nvPr>
        </p:nvSpPr>
        <p:spPr/>
        <p:txBody>
          <a:bodyPr/>
          <a:lstStyle/>
          <a:p>
            <a:endParaRPr lang="pt-PT"/>
          </a:p>
        </p:txBody>
      </p:sp>
      <p:sp>
        <p:nvSpPr>
          <p:cNvPr id="4" name="Marcador de Posição do Número do Diapositivo 3"/>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969934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e Conteú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11/12/2024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4089164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pt-PT"/>
              <a:t>Clique para editar o estilo</a:t>
            </a:r>
          </a:p>
        </p:txBody>
      </p:sp>
      <p:sp>
        <p:nvSpPr>
          <p:cNvPr id="3" name="Marcador de Posição da Imagem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PT"/>
          </a:p>
        </p:txBody>
      </p:sp>
      <p:sp>
        <p:nvSpPr>
          <p:cNvPr id="4" name="Marcador de Posição do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PT"/>
              <a:t>Clique para editar os estilos</a:t>
            </a:r>
          </a:p>
        </p:txBody>
      </p:sp>
      <p:sp>
        <p:nvSpPr>
          <p:cNvPr id="5" name="Marcador de Posição da Data 4"/>
          <p:cNvSpPr>
            <a:spLocks noGrp="1"/>
          </p:cNvSpPr>
          <p:nvPr>
            <p:ph type="dt" sz="half" idx="10"/>
          </p:nvPr>
        </p:nvSpPr>
        <p:spPr/>
        <p:txBody>
          <a:bodyPr/>
          <a:lstStyle/>
          <a:p>
            <a:fld id="{E431C0BB-DC71-4713-A787-95011EDB8CA8}" type="datetimeFigureOut">
              <a:rPr lang="pt-PT" smtClean="0"/>
              <a:t>11/12/2024</a:t>
            </a:fld>
            <a:endParaRPr lang="pt-PT"/>
          </a:p>
        </p:txBody>
      </p:sp>
      <p:sp>
        <p:nvSpPr>
          <p:cNvPr id="6" name="Marcador de Posição do Rodapé 5"/>
          <p:cNvSpPr>
            <a:spLocks noGrp="1"/>
          </p:cNvSpPr>
          <p:nvPr>
            <p:ph type="ftr" sz="quarter" idx="11"/>
          </p:nvPr>
        </p:nvSpPr>
        <p:spPr/>
        <p:txBody>
          <a:bodyPr/>
          <a:lstStyle/>
          <a:p>
            <a:endParaRPr lang="pt-PT"/>
          </a:p>
        </p:txBody>
      </p:sp>
      <p:sp>
        <p:nvSpPr>
          <p:cNvPr id="7" name="Marcador de Posição do Número do Diapositivo 6"/>
          <p:cNvSpPr>
            <a:spLocks noGrp="1"/>
          </p:cNvSpPr>
          <p:nvPr>
            <p:ph type="sldNum" sz="quarter" idx="12"/>
          </p:nvPr>
        </p:nvSpPr>
        <p:spPr/>
        <p:txBody>
          <a:bodyPr/>
          <a:lstStyle/>
          <a:p>
            <a:fld id="{15A16595-07AD-4646-803E-1CCE41789BEC}" type="slidenum">
              <a:rPr lang="pt-PT" smtClean="0"/>
              <a:t>‹nº›</a:t>
            </a:fld>
            <a:endParaRPr lang="pt-PT"/>
          </a:p>
        </p:txBody>
      </p:sp>
    </p:spTree>
    <p:extLst>
      <p:ext uri="{BB962C8B-B14F-4D97-AF65-F5344CB8AC3E}">
        <p14:creationId xmlns:p14="http://schemas.microsoft.com/office/powerpoint/2010/main" val="3580662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Posição do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PT"/>
              <a:t>Clique para editar o estilo</a:t>
            </a:r>
          </a:p>
        </p:txBody>
      </p:sp>
      <p:sp>
        <p:nvSpPr>
          <p:cNvPr id="3" name="Marcador de Posição do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PT"/>
              <a:t>Clique para editar os estilos</a:t>
            </a:r>
          </a:p>
          <a:p>
            <a:pPr lvl="1"/>
            <a:r>
              <a:rPr lang="pt-PT"/>
              <a:t>Segundo nível</a:t>
            </a:r>
          </a:p>
          <a:p>
            <a:pPr lvl="2"/>
            <a:r>
              <a:rPr lang="pt-PT"/>
              <a:t>Terceiro nível</a:t>
            </a:r>
          </a:p>
          <a:p>
            <a:pPr lvl="3"/>
            <a:r>
              <a:rPr lang="pt-PT"/>
              <a:t>Quarto nível</a:t>
            </a:r>
          </a:p>
          <a:p>
            <a:pPr lvl="4"/>
            <a:r>
              <a:rPr lang="pt-PT"/>
              <a:t>Quinto nível</a:t>
            </a:r>
          </a:p>
        </p:txBody>
      </p:sp>
      <p:sp>
        <p:nvSpPr>
          <p:cNvPr id="4" name="Marcador de Posição da Dat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31C0BB-DC71-4713-A787-95011EDB8CA8}" type="datetimeFigureOut">
              <a:rPr lang="pt-PT" smtClean="0"/>
              <a:t>11/12/2024</a:t>
            </a:fld>
            <a:endParaRPr lang="pt-PT"/>
          </a:p>
        </p:txBody>
      </p:sp>
      <p:sp>
        <p:nvSpPr>
          <p:cNvPr id="5" name="Marcador de Posição do Rodapé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PT"/>
          </a:p>
        </p:txBody>
      </p:sp>
      <p:sp>
        <p:nvSpPr>
          <p:cNvPr id="6" name="Marcador de Posição do Número do Diapositivo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5A16595-07AD-4646-803E-1CCE41789BEC}" type="slidenum">
              <a:rPr lang="pt-PT" smtClean="0"/>
              <a:t>‹nº›</a:t>
            </a:fld>
            <a:endParaRPr lang="pt-PT"/>
          </a:p>
        </p:txBody>
      </p:sp>
    </p:spTree>
    <p:extLst>
      <p:ext uri="{BB962C8B-B14F-4D97-AF65-F5344CB8AC3E}">
        <p14:creationId xmlns:p14="http://schemas.microsoft.com/office/powerpoint/2010/main" val="31320664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ítulo 1">
            <a:extLst>
              <a:ext uri="{FF2B5EF4-FFF2-40B4-BE49-F238E27FC236}">
                <a16:creationId xmlns:a16="http://schemas.microsoft.com/office/drawing/2014/main" id="{E0053499-3647-36B4-C2DB-60949CBC284A}"/>
              </a:ext>
            </a:extLst>
          </p:cNvPr>
          <p:cNvSpPr>
            <a:spLocks noGrp="1"/>
          </p:cNvSpPr>
          <p:nvPr/>
        </p:nvSpPr>
        <p:spPr>
          <a:xfrm>
            <a:off x="562550" y="2327702"/>
            <a:ext cx="11067585" cy="1037772"/>
          </a:xfrm>
          <a:prstGeom prst="rect">
            <a:avLst/>
          </a:prstGeom>
        </p:spPr>
        <p:txBody>
          <a:bodyPr vert="horz" lIns="91440" tIns="45720" rIns="91440" bIns="45720" rtlCol="0" anchor="ctr">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pt-PT" b="1" err="1">
                <a:solidFill>
                  <a:srgbClr val="092953"/>
                </a:solidFill>
                <a:latin typeface="Cambria"/>
                <a:ea typeface="+mj-lt"/>
                <a:cs typeface="+mj-lt"/>
              </a:rPr>
              <a:t>Behavior</a:t>
            </a:r>
            <a:r>
              <a:rPr lang="pt-PT" b="1">
                <a:solidFill>
                  <a:srgbClr val="092953"/>
                </a:solidFill>
                <a:latin typeface="Cambria"/>
                <a:ea typeface="+mj-lt"/>
                <a:cs typeface="+mj-lt"/>
              </a:rPr>
              <a:t> </a:t>
            </a:r>
            <a:r>
              <a:rPr lang="pt-PT" b="1" err="1">
                <a:solidFill>
                  <a:srgbClr val="092953"/>
                </a:solidFill>
                <a:latin typeface="Cambria"/>
                <a:ea typeface="+mj-lt"/>
                <a:cs typeface="+mj-lt"/>
              </a:rPr>
              <a:t>Analysis</a:t>
            </a:r>
            <a:r>
              <a:rPr lang="pt-PT" b="1">
                <a:solidFill>
                  <a:srgbClr val="092953"/>
                </a:solidFill>
                <a:latin typeface="Cambria"/>
                <a:ea typeface="+mj-lt"/>
                <a:cs typeface="+mj-lt"/>
              </a:rPr>
              <a:t> Technologies</a:t>
            </a:r>
            <a:endParaRPr lang="pt-PT" b="1">
              <a:latin typeface="Cambria"/>
              <a:ea typeface="+mj-lt"/>
              <a:cs typeface="+mj-lt"/>
            </a:endParaRPr>
          </a:p>
        </p:txBody>
      </p:sp>
      <p:sp>
        <p:nvSpPr>
          <p:cNvPr id="8" name="Subtítulo 2">
            <a:extLst>
              <a:ext uri="{FF2B5EF4-FFF2-40B4-BE49-F238E27FC236}">
                <a16:creationId xmlns:a16="http://schemas.microsoft.com/office/drawing/2014/main" id="{F56B029F-39A9-47C6-AC5F-828B5B6B4CB9}"/>
              </a:ext>
            </a:extLst>
          </p:cNvPr>
          <p:cNvSpPr>
            <a:spLocks noGrp="1"/>
          </p:cNvSpPr>
          <p:nvPr/>
        </p:nvSpPr>
        <p:spPr>
          <a:xfrm>
            <a:off x="1521732" y="5008276"/>
            <a:ext cx="9144000" cy="1655762"/>
          </a:xfrm>
          <a:prstGeom prst="rect">
            <a:avLst/>
          </a:prstGeom>
        </p:spPr>
        <p:txBody>
          <a:bodyPr vert="horz" lIns="91440" tIns="45720" rIns="91440" bIns="45720" rtlCol="0" anchor="ctr">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pt-PT" sz="2000" b="1" err="1">
                <a:ea typeface="+mn-lt"/>
                <a:cs typeface="+mn-lt"/>
              </a:rPr>
              <a:t>Applied</a:t>
            </a:r>
            <a:r>
              <a:rPr lang="pt-PT" sz="2000" b="1">
                <a:ea typeface="+mn-lt"/>
                <a:cs typeface="+mn-lt"/>
              </a:rPr>
              <a:t> Data </a:t>
            </a:r>
            <a:r>
              <a:rPr lang="pt-PT" sz="2000" b="1" err="1">
                <a:ea typeface="+mn-lt"/>
                <a:cs typeface="+mn-lt"/>
              </a:rPr>
              <a:t>Science</a:t>
            </a:r>
            <a:endParaRPr lang="pt-PT" b="1" err="1"/>
          </a:p>
          <a:p>
            <a:r>
              <a:rPr lang="pt-PT" sz="2000" b="1"/>
              <a:t>2024/2025</a:t>
            </a:r>
            <a:endParaRPr lang="pt-PT" sz="2000" b="1">
              <a:cs typeface="Calibri"/>
            </a:endParaRPr>
          </a:p>
        </p:txBody>
      </p:sp>
      <p:pic>
        <p:nvPicPr>
          <p:cNvPr id="9" name="Imagem 8" descr="Portal do Colaborador">
            <a:extLst>
              <a:ext uri="{FF2B5EF4-FFF2-40B4-BE49-F238E27FC236}">
                <a16:creationId xmlns:a16="http://schemas.microsoft.com/office/drawing/2014/main" id="{2B601A01-9B7B-BA13-BEF4-FEC8884D313C}"/>
              </a:ext>
            </a:extLst>
          </p:cNvPr>
          <p:cNvPicPr>
            <a:picLocks noChangeAspect="1"/>
          </p:cNvPicPr>
          <p:nvPr/>
        </p:nvPicPr>
        <p:blipFill>
          <a:blip r:embed="rId2"/>
          <a:stretch>
            <a:fillRect/>
          </a:stretch>
        </p:blipFill>
        <p:spPr>
          <a:xfrm>
            <a:off x="586901" y="130979"/>
            <a:ext cx="3561239" cy="1650054"/>
          </a:xfrm>
          <a:prstGeom prst="rect">
            <a:avLst/>
          </a:prstGeom>
        </p:spPr>
      </p:pic>
      <p:sp>
        <p:nvSpPr>
          <p:cNvPr id="14" name="Retângulo 13">
            <a:extLst>
              <a:ext uri="{FF2B5EF4-FFF2-40B4-BE49-F238E27FC236}">
                <a16:creationId xmlns:a16="http://schemas.microsoft.com/office/drawing/2014/main" id="{C49AACF5-CCF4-E6B6-98B5-BF66BBB3419C}"/>
              </a:ext>
            </a:extLst>
          </p:cNvPr>
          <p:cNvSpPr/>
          <p:nvPr/>
        </p:nvSpPr>
        <p:spPr>
          <a:xfrm>
            <a:off x="0" y="6553200"/>
            <a:ext cx="12192000" cy="304800"/>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5" name="Retângulo 14">
            <a:extLst>
              <a:ext uri="{FF2B5EF4-FFF2-40B4-BE49-F238E27FC236}">
                <a16:creationId xmlns:a16="http://schemas.microsoft.com/office/drawing/2014/main" id="{C49AACF5-CCF4-E6B6-98B5-BF66BBB3419C}"/>
              </a:ext>
            </a:extLst>
          </p:cNvPr>
          <p:cNvSpPr/>
          <p:nvPr/>
        </p:nvSpPr>
        <p:spPr>
          <a:xfrm>
            <a:off x="4330246" y="150133"/>
            <a:ext cx="7859486" cy="1603828"/>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6" name="Retângulo 15">
            <a:extLst>
              <a:ext uri="{FF2B5EF4-FFF2-40B4-BE49-F238E27FC236}">
                <a16:creationId xmlns:a16="http://schemas.microsoft.com/office/drawing/2014/main" id="{D7851EF0-06B4-C9BF-8969-A919CD805DF2}"/>
              </a:ext>
            </a:extLst>
          </p:cNvPr>
          <p:cNvSpPr/>
          <p:nvPr/>
        </p:nvSpPr>
        <p:spPr>
          <a:xfrm>
            <a:off x="-198212" y="150132"/>
            <a:ext cx="283029" cy="1603828"/>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sp>
        <p:nvSpPr>
          <p:cNvPr id="17" name="CaixaDeTexto 16">
            <a:extLst>
              <a:ext uri="{FF2B5EF4-FFF2-40B4-BE49-F238E27FC236}">
                <a16:creationId xmlns:a16="http://schemas.microsoft.com/office/drawing/2014/main" id="{1B8E3643-4B25-37B8-1D83-D8BB0F05358F}"/>
              </a:ext>
            </a:extLst>
          </p:cNvPr>
          <p:cNvSpPr txBox="1"/>
          <p:nvPr/>
        </p:nvSpPr>
        <p:spPr>
          <a:xfrm>
            <a:off x="1494971" y="3369062"/>
            <a:ext cx="9202057" cy="523220"/>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pt-PT" sz="2800" b="1" dirty="0" err="1">
                <a:solidFill>
                  <a:srgbClr val="595959"/>
                </a:solidFill>
                <a:latin typeface="Calibri"/>
                <a:cs typeface="Calibri"/>
              </a:rPr>
              <a:t>Session</a:t>
            </a:r>
            <a:r>
              <a:rPr lang="pt-PT" sz="2800" b="1" dirty="0">
                <a:solidFill>
                  <a:srgbClr val="595959"/>
                </a:solidFill>
                <a:latin typeface="Calibri"/>
                <a:cs typeface="Calibri"/>
              </a:rPr>
              <a:t> 24</a:t>
            </a:r>
          </a:p>
        </p:txBody>
      </p:sp>
      <p:sp>
        <p:nvSpPr>
          <p:cNvPr id="18" name="CaixaDeTexto 17">
            <a:extLst>
              <a:ext uri="{FF2B5EF4-FFF2-40B4-BE49-F238E27FC236}">
                <a16:creationId xmlns:a16="http://schemas.microsoft.com/office/drawing/2014/main" id="{69666F2D-333D-FE50-82D2-088CE3443EB8}"/>
              </a:ext>
            </a:extLst>
          </p:cNvPr>
          <p:cNvSpPr txBox="1"/>
          <p:nvPr/>
        </p:nvSpPr>
        <p:spPr>
          <a:xfrm>
            <a:off x="2479200" y="4519794"/>
            <a:ext cx="7242892" cy="646331"/>
          </a:xfrm>
          <a:prstGeom prst="rect">
            <a:avLst/>
          </a:prstGeom>
          <a:noFill/>
        </p:spPr>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pt-PT" sz="3600" b="1" dirty="0">
                <a:latin typeface="Calibri"/>
                <a:ea typeface="Calibri"/>
                <a:cs typeface="Calibri"/>
              </a:rPr>
              <a:t>Power BI </a:t>
            </a:r>
            <a:r>
              <a:rPr lang="pt-PT" sz="3600" b="1" dirty="0" err="1">
                <a:latin typeface="Calibri"/>
                <a:ea typeface="Calibri"/>
                <a:cs typeface="Calibri"/>
              </a:rPr>
              <a:t>and</a:t>
            </a:r>
            <a:r>
              <a:rPr lang="pt-PT" sz="3600" b="1" dirty="0">
                <a:latin typeface="Calibri"/>
                <a:ea typeface="Calibri"/>
                <a:cs typeface="Calibri"/>
              </a:rPr>
              <a:t> </a:t>
            </a:r>
            <a:r>
              <a:rPr lang="pt-PT" sz="3600" b="1" dirty="0" err="1">
                <a:latin typeface="Calibri"/>
                <a:ea typeface="Calibri"/>
                <a:cs typeface="Calibri"/>
              </a:rPr>
              <a:t>Sentiment</a:t>
            </a:r>
            <a:r>
              <a:rPr lang="pt-PT" sz="3600" b="1" dirty="0">
                <a:latin typeface="Calibri"/>
                <a:ea typeface="Calibri"/>
                <a:cs typeface="Calibri"/>
              </a:rPr>
              <a:t> </a:t>
            </a:r>
            <a:r>
              <a:rPr lang="pt-PT" sz="3600" b="1" dirty="0" err="1">
                <a:latin typeface="Calibri"/>
                <a:ea typeface="Calibri"/>
                <a:cs typeface="Calibri"/>
              </a:rPr>
              <a:t>Analysis</a:t>
            </a:r>
            <a:endParaRPr lang="pt-PT" sz="3600" b="1" dirty="0">
              <a:latin typeface="Calibri"/>
              <a:ea typeface="Calibri"/>
              <a:cs typeface="Calibri"/>
            </a:endParaRPr>
          </a:p>
        </p:txBody>
      </p:sp>
    </p:spTree>
    <p:extLst>
      <p:ext uri="{BB962C8B-B14F-4D97-AF65-F5344CB8AC3E}">
        <p14:creationId xmlns:p14="http://schemas.microsoft.com/office/powerpoint/2010/main" val="23345317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18" name="Marcador de Posição de Conteúdo 2">
            <a:extLst>
              <a:ext uri="{FF2B5EF4-FFF2-40B4-BE49-F238E27FC236}">
                <a16:creationId xmlns:a16="http://schemas.microsoft.com/office/drawing/2014/main" id="{DD7CD465-0545-43DC-BCB4-265E299EF337}"/>
              </a:ext>
            </a:extLst>
          </p:cNvPr>
          <p:cNvSpPr txBox="1">
            <a:spLocks/>
          </p:cNvSpPr>
          <p:nvPr/>
        </p:nvSpPr>
        <p:spPr>
          <a:xfrm>
            <a:off x="512948" y="1145690"/>
            <a:ext cx="11469502" cy="116007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ea typeface="+mn-lt"/>
                <a:cs typeface="+mn-lt"/>
              </a:rPr>
              <a:t>Visuals</a:t>
            </a:r>
            <a:r>
              <a:rPr lang="en-US" sz="2200" b="1" dirty="0">
                <a:ea typeface="+mn-lt"/>
                <a:cs typeface="+mn-lt"/>
              </a:rPr>
              <a:t> </a:t>
            </a:r>
          </a:p>
          <a:p>
            <a:pPr marL="0" indent="0">
              <a:buNone/>
            </a:pPr>
            <a:r>
              <a:rPr lang="en-US" sz="2200" dirty="0">
                <a:ea typeface="+mn-lt"/>
                <a:cs typeface="+mn-lt"/>
              </a:rPr>
              <a:t>Interactive </a:t>
            </a:r>
            <a:r>
              <a:rPr lang="en-US" sz="2200" b="1" dirty="0">
                <a:ea typeface="+mn-lt"/>
                <a:cs typeface="+mn-lt"/>
              </a:rPr>
              <a:t>charts, graphs, and representations </a:t>
            </a:r>
            <a:r>
              <a:rPr lang="en-US" sz="2200" dirty="0">
                <a:ea typeface="+mn-lt"/>
                <a:cs typeface="+mn-lt"/>
              </a:rPr>
              <a:t>that transform data into meaningful insights, enabling users to analyze trends and make informed decisions effectively.</a:t>
            </a:r>
          </a:p>
        </p:txBody>
      </p:sp>
      <p:pic>
        <p:nvPicPr>
          <p:cNvPr id="8" name="Imagem 7">
            <a:extLst>
              <a:ext uri="{FF2B5EF4-FFF2-40B4-BE49-F238E27FC236}">
                <a16:creationId xmlns:a16="http://schemas.microsoft.com/office/drawing/2014/main" id="{DAE24F8B-526D-4284-A29C-B4C7A6330E06}"/>
              </a:ext>
            </a:extLst>
          </p:cNvPr>
          <p:cNvPicPr>
            <a:picLocks noChangeAspect="1"/>
          </p:cNvPicPr>
          <p:nvPr/>
        </p:nvPicPr>
        <p:blipFill>
          <a:blip r:embed="rId3"/>
          <a:stretch>
            <a:fillRect/>
          </a:stretch>
        </p:blipFill>
        <p:spPr>
          <a:xfrm>
            <a:off x="2611451" y="2675785"/>
            <a:ext cx="6969097" cy="3441837"/>
          </a:xfrm>
          <a:prstGeom prst="rect">
            <a:avLst/>
          </a:prstGeom>
        </p:spPr>
      </p:pic>
      <p:sp>
        <p:nvSpPr>
          <p:cNvPr id="9" name="Retângulo 8">
            <a:extLst>
              <a:ext uri="{FF2B5EF4-FFF2-40B4-BE49-F238E27FC236}">
                <a16:creationId xmlns:a16="http://schemas.microsoft.com/office/drawing/2014/main" id="{62A4CD3B-1CDD-490A-BB06-452BCAA4B29A}"/>
              </a:ext>
            </a:extLst>
          </p:cNvPr>
          <p:cNvSpPr/>
          <p:nvPr/>
        </p:nvSpPr>
        <p:spPr>
          <a:xfrm>
            <a:off x="7686675" y="2846912"/>
            <a:ext cx="971550" cy="2344213"/>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1669333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18" name="Marcador de Posição de Conteúdo 2">
            <a:extLst>
              <a:ext uri="{FF2B5EF4-FFF2-40B4-BE49-F238E27FC236}">
                <a16:creationId xmlns:a16="http://schemas.microsoft.com/office/drawing/2014/main" id="{DD7CD465-0545-43DC-BCB4-265E299EF337}"/>
              </a:ext>
            </a:extLst>
          </p:cNvPr>
          <p:cNvSpPr txBox="1">
            <a:spLocks/>
          </p:cNvSpPr>
          <p:nvPr/>
        </p:nvSpPr>
        <p:spPr>
          <a:xfrm>
            <a:off x="512948" y="1145690"/>
            <a:ext cx="11469502" cy="1160073"/>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ea typeface="+mn-lt"/>
                <a:cs typeface="+mn-lt"/>
              </a:rPr>
              <a:t>Filters</a:t>
            </a:r>
            <a:r>
              <a:rPr lang="en-US" sz="2200" b="1" dirty="0">
                <a:ea typeface="+mn-lt"/>
                <a:cs typeface="+mn-lt"/>
              </a:rPr>
              <a:t> </a:t>
            </a:r>
          </a:p>
        </p:txBody>
      </p:sp>
      <p:pic>
        <p:nvPicPr>
          <p:cNvPr id="12" name="Imagem 11">
            <a:extLst>
              <a:ext uri="{FF2B5EF4-FFF2-40B4-BE49-F238E27FC236}">
                <a16:creationId xmlns:a16="http://schemas.microsoft.com/office/drawing/2014/main" id="{903878A8-A856-4BE4-8226-A8C6E8607984}"/>
              </a:ext>
            </a:extLst>
          </p:cNvPr>
          <p:cNvPicPr>
            <a:picLocks noChangeAspect="1"/>
          </p:cNvPicPr>
          <p:nvPr/>
        </p:nvPicPr>
        <p:blipFill>
          <a:blip r:embed="rId3"/>
          <a:stretch>
            <a:fillRect/>
          </a:stretch>
        </p:blipFill>
        <p:spPr>
          <a:xfrm>
            <a:off x="3482117" y="1725726"/>
            <a:ext cx="4690333" cy="4633401"/>
          </a:xfrm>
          <a:prstGeom prst="rect">
            <a:avLst/>
          </a:prstGeom>
        </p:spPr>
      </p:pic>
      <p:sp>
        <p:nvSpPr>
          <p:cNvPr id="9" name="Retângulo 8">
            <a:extLst>
              <a:ext uri="{FF2B5EF4-FFF2-40B4-BE49-F238E27FC236}">
                <a16:creationId xmlns:a16="http://schemas.microsoft.com/office/drawing/2014/main" id="{62A4CD3B-1CDD-490A-BB06-452BCAA4B29A}"/>
              </a:ext>
            </a:extLst>
          </p:cNvPr>
          <p:cNvSpPr/>
          <p:nvPr/>
        </p:nvSpPr>
        <p:spPr>
          <a:xfrm>
            <a:off x="7286625" y="3134098"/>
            <a:ext cx="257175" cy="317532"/>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6416646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Key</a:t>
            </a:r>
            <a:r>
              <a:rPr lang="pt-PT" sz="3600" b="1" dirty="0">
                <a:solidFill>
                  <a:srgbClr val="092953"/>
                </a:solidFill>
                <a:latin typeface="Cambria"/>
                <a:ea typeface="Cambria"/>
              </a:rPr>
              <a:t> </a:t>
            </a:r>
            <a:r>
              <a:rPr lang="pt-PT" sz="3600" b="1" dirty="0" err="1">
                <a:solidFill>
                  <a:srgbClr val="092953"/>
                </a:solidFill>
                <a:latin typeface="Cambria"/>
                <a:ea typeface="Cambria"/>
              </a:rPr>
              <a:t>Features</a:t>
            </a:r>
            <a:r>
              <a:rPr lang="pt-PT" sz="3600" b="1" dirty="0">
                <a:solidFill>
                  <a:srgbClr val="092953"/>
                </a:solidFill>
                <a:latin typeface="Cambria"/>
                <a:ea typeface="Cambria"/>
              </a:rPr>
              <a:t> For </a:t>
            </a:r>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12" name="Marcador de Posição de Conteúdo 2">
            <a:extLst>
              <a:ext uri="{FF2B5EF4-FFF2-40B4-BE49-F238E27FC236}">
                <a16:creationId xmlns:a16="http://schemas.microsoft.com/office/drawing/2014/main" id="{68E96C83-B89E-4FC9-BEE3-FBB61B8F25B5}"/>
              </a:ext>
            </a:extLst>
          </p:cNvPr>
          <p:cNvSpPr txBox="1">
            <a:spLocks/>
          </p:cNvSpPr>
          <p:nvPr/>
        </p:nvSpPr>
        <p:spPr>
          <a:xfrm>
            <a:off x="425864" y="1211449"/>
            <a:ext cx="10364056" cy="47513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Integration with Azure Cognitive Services:</a:t>
            </a:r>
          </a:p>
          <a:p>
            <a:endParaRPr lang="en-US" sz="2400" b="1" dirty="0">
              <a:ea typeface="+mn-lt"/>
              <a:cs typeface="+mn-lt"/>
            </a:endParaRPr>
          </a:p>
          <a:p>
            <a:pPr lvl="1"/>
            <a:r>
              <a:rPr lang="en-US" sz="2000" b="1" dirty="0">
                <a:ea typeface="+mn-lt"/>
                <a:cs typeface="+mn-lt"/>
              </a:rPr>
              <a:t>Sentiment Scoring: </a:t>
            </a:r>
            <a:r>
              <a:rPr lang="en-US" sz="2000" dirty="0">
                <a:ea typeface="+mn-lt"/>
                <a:cs typeface="+mn-lt"/>
              </a:rPr>
              <a:t>Power BI connects seamlessly with Azure Cognitive Services to analyze text and assign a sentiment score.</a:t>
            </a:r>
          </a:p>
          <a:p>
            <a:pPr lvl="1"/>
            <a:endParaRPr lang="en-US" sz="2000" dirty="0">
              <a:ea typeface="+mn-lt"/>
              <a:cs typeface="+mn-lt"/>
            </a:endParaRPr>
          </a:p>
          <a:p>
            <a:pPr lvl="1"/>
            <a:r>
              <a:rPr lang="en-US" sz="2000" b="1" dirty="0">
                <a:ea typeface="+mn-lt"/>
                <a:cs typeface="+mn-lt"/>
              </a:rPr>
              <a:t>Key Phrase Extraction: </a:t>
            </a:r>
            <a:r>
              <a:rPr lang="en-US" sz="2000" dirty="0">
                <a:ea typeface="+mn-lt"/>
                <a:cs typeface="+mn-lt"/>
              </a:rPr>
              <a:t>Extracts significant phrases from text for insights into trends and topics.</a:t>
            </a:r>
          </a:p>
        </p:txBody>
      </p:sp>
      <p:pic>
        <p:nvPicPr>
          <p:cNvPr id="13" name="Imagem 12">
            <a:extLst>
              <a:ext uri="{FF2B5EF4-FFF2-40B4-BE49-F238E27FC236}">
                <a16:creationId xmlns:a16="http://schemas.microsoft.com/office/drawing/2014/main" id="{48A9A261-785F-41C7-B106-398845740F3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29564" y="4486994"/>
            <a:ext cx="8732872" cy="1870168"/>
          </a:xfrm>
          <a:prstGeom prst="rect">
            <a:avLst/>
          </a:prstGeom>
        </p:spPr>
      </p:pic>
    </p:spTree>
    <p:extLst>
      <p:ext uri="{BB962C8B-B14F-4D97-AF65-F5344CB8AC3E}">
        <p14:creationId xmlns:p14="http://schemas.microsoft.com/office/powerpoint/2010/main" val="35510186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Key</a:t>
            </a:r>
            <a:r>
              <a:rPr lang="pt-PT" sz="3600" b="1" dirty="0">
                <a:solidFill>
                  <a:srgbClr val="092953"/>
                </a:solidFill>
                <a:latin typeface="Cambria"/>
                <a:ea typeface="Cambria"/>
              </a:rPr>
              <a:t> </a:t>
            </a:r>
            <a:r>
              <a:rPr lang="pt-PT" sz="3600" b="1" dirty="0" err="1">
                <a:solidFill>
                  <a:srgbClr val="092953"/>
                </a:solidFill>
                <a:latin typeface="Cambria"/>
                <a:ea typeface="Cambria"/>
              </a:rPr>
              <a:t>Features</a:t>
            </a:r>
            <a:r>
              <a:rPr lang="pt-PT" sz="3600" b="1" dirty="0">
                <a:solidFill>
                  <a:srgbClr val="092953"/>
                </a:solidFill>
                <a:latin typeface="Cambria"/>
                <a:ea typeface="Cambria"/>
              </a:rPr>
              <a:t> For </a:t>
            </a:r>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12" name="Marcador de Posição de Conteúdo 2">
            <a:extLst>
              <a:ext uri="{FF2B5EF4-FFF2-40B4-BE49-F238E27FC236}">
                <a16:creationId xmlns:a16="http://schemas.microsoft.com/office/drawing/2014/main" id="{68E96C83-B89E-4FC9-BEE3-FBB61B8F25B5}"/>
              </a:ext>
            </a:extLst>
          </p:cNvPr>
          <p:cNvSpPr txBox="1">
            <a:spLocks/>
          </p:cNvSpPr>
          <p:nvPr/>
        </p:nvSpPr>
        <p:spPr>
          <a:xfrm>
            <a:off x="418548" y="933472"/>
            <a:ext cx="10364056" cy="2928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Data Connectivity</a:t>
            </a:r>
          </a:p>
          <a:p>
            <a:pPr lvl="1"/>
            <a:r>
              <a:rPr lang="en-US" sz="2000" dirty="0">
                <a:ea typeface="+mn-lt"/>
                <a:cs typeface="+mn-lt"/>
              </a:rPr>
              <a:t>Multiple data sources and real-time data refresh</a:t>
            </a:r>
          </a:p>
        </p:txBody>
      </p:sp>
      <p:sp>
        <p:nvSpPr>
          <p:cNvPr id="9" name="Marcador de Posição de Conteúdo 2">
            <a:extLst>
              <a:ext uri="{FF2B5EF4-FFF2-40B4-BE49-F238E27FC236}">
                <a16:creationId xmlns:a16="http://schemas.microsoft.com/office/drawing/2014/main" id="{478213A4-81E8-4D96-AEA6-A126CF53D238}"/>
              </a:ext>
            </a:extLst>
          </p:cNvPr>
          <p:cNvSpPr txBox="1">
            <a:spLocks/>
          </p:cNvSpPr>
          <p:nvPr/>
        </p:nvSpPr>
        <p:spPr>
          <a:xfrm>
            <a:off x="418548" y="1920008"/>
            <a:ext cx="10364056" cy="2928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Advanced Visualization</a:t>
            </a:r>
          </a:p>
          <a:p>
            <a:pPr lvl="1"/>
            <a:r>
              <a:rPr lang="en-US" sz="2000" b="1" dirty="0">
                <a:ea typeface="+mn-lt"/>
                <a:cs typeface="+mn-lt"/>
              </a:rPr>
              <a:t>Customizable Dashboards: </a:t>
            </a:r>
            <a:r>
              <a:rPr lang="en-US" sz="2000" dirty="0">
                <a:ea typeface="+mn-lt"/>
                <a:cs typeface="+mn-lt"/>
              </a:rPr>
              <a:t>Build tailored, interactive visuals to represent sentiment data.</a:t>
            </a:r>
          </a:p>
          <a:p>
            <a:pPr lvl="1"/>
            <a:r>
              <a:rPr lang="en-US" sz="2000" b="1" dirty="0">
                <a:ea typeface="+mn-lt"/>
                <a:cs typeface="+mn-lt"/>
              </a:rPr>
              <a:t>Data Drill-Down: </a:t>
            </a:r>
            <a:r>
              <a:rPr lang="en-US" sz="2000" dirty="0">
                <a:ea typeface="+mn-lt"/>
                <a:cs typeface="+mn-lt"/>
              </a:rPr>
              <a:t>Explore specific data points for granular sentiment insights.</a:t>
            </a:r>
            <a:endParaRPr lang="en-US" sz="1600" dirty="0">
              <a:ea typeface="+mn-lt"/>
              <a:cs typeface="+mn-lt"/>
            </a:endParaRPr>
          </a:p>
        </p:txBody>
      </p:sp>
      <p:pic>
        <p:nvPicPr>
          <p:cNvPr id="17" name="Imagem 16">
            <a:extLst>
              <a:ext uri="{FF2B5EF4-FFF2-40B4-BE49-F238E27FC236}">
                <a16:creationId xmlns:a16="http://schemas.microsoft.com/office/drawing/2014/main" id="{7214E352-B2D4-407B-9C8F-7C797776355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48277" y="4351607"/>
            <a:ext cx="11010900" cy="1385278"/>
          </a:xfrm>
          <a:prstGeom prst="rect">
            <a:avLst/>
          </a:prstGeom>
        </p:spPr>
      </p:pic>
    </p:spTree>
    <p:extLst>
      <p:ext uri="{BB962C8B-B14F-4D97-AF65-F5344CB8AC3E}">
        <p14:creationId xmlns:p14="http://schemas.microsoft.com/office/powerpoint/2010/main" val="3434738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Key</a:t>
            </a:r>
            <a:r>
              <a:rPr lang="pt-PT" sz="3600" b="1" dirty="0">
                <a:solidFill>
                  <a:srgbClr val="092953"/>
                </a:solidFill>
                <a:latin typeface="Cambria"/>
                <a:ea typeface="Cambria"/>
              </a:rPr>
              <a:t> </a:t>
            </a:r>
            <a:r>
              <a:rPr lang="pt-PT" sz="3600" b="1" dirty="0" err="1">
                <a:solidFill>
                  <a:srgbClr val="092953"/>
                </a:solidFill>
                <a:latin typeface="Cambria"/>
                <a:ea typeface="Cambria"/>
              </a:rPr>
              <a:t>Features</a:t>
            </a:r>
            <a:r>
              <a:rPr lang="pt-PT" sz="3600" b="1" dirty="0">
                <a:solidFill>
                  <a:srgbClr val="092953"/>
                </a:solidFill>
                <a:latin typeface="Cambria"/>
                <a:ea typeface="Cambria"/>
              </a:rPr>
              <a:t> For </a:t>
            </a:r>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12" name="Marcador de Posição de Conteúdo 2">
            <a:extLst>
              <a:ext uri="{FF2B5EF4-FFF2-40B4-BE49-F238E27FC236}">
                <a16:creationId xmlns:a16="http://schemas.microsoft.com/office/drawing/2014/main" id="{68E96C83-B89E-4FC9-BEE3-FBB61B8F25B5}"/>
              </a:ext>
            </a:extLst>
          </p:cNvPr>
          <p:cNvSpPr txBox="1">
            <a:spLocks/>
          </p:cNvSpPr>
          <p:nvPr/>
        </p:nvSpPr>
        <p:spPr>
          <a:xfrm>
            <a:off x="418548" y="933472"/>
            <a:ext cx="10364056" cy="2928954"/>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 AI-Driven Insights</a:t>
            </a:r>
          </a:p>
          <a:p>
            <a:pPr lvl="1"/>
            <a:r>
              <a:rPr lang="en-US" sz="2000" b="1" dirty="0">
                <a:ea typeface="+mn-lt"/>
                <a:cs typeface="+mn-lt"/>
              </a:rPr>
              <a:t>Smart Visualizations: </a:t>
            </a:r>
            <a:r>
              <a:rPr lang="en-US" sz="2000" dirty="0">
                <a:ea typeface="+mn-lt"/>
                <a:cs typeface="+mn-lt"/>
              </a:rPr>
              <a:t>Features like Smart Narrative and AI visuals highlight trends and anomalies in sentiment data.</a:t>
            </a:r>
            <a:endParaRPr lang="en-US" sz="2000" b="1" dirty="0">
              <a:ea typeface="+mn-lt"/>
              <a:cs typeface="+mn-lt"/>
            </a:endParaRPr>
          </a:p>
          <a:p>
            <a:pPr lvl="1"/>
            <a:r>
              <a:rPr lang="en-US" sz="2000" b="1" dirty="0">
                <a:ea typeface="+mn-lt"/>
                <a:cs typeface="+mn-lt"/>
              </a:rPr>
              <a:t>Natural Language Querying: </a:t>
            </a:r>
            <a:r>
              <a:rPr lang="en-US" sz="2000" dirty="0">
                <a:ea typeface="+mn-lt"/>
                <a:cs typeface="+mn-lt"/>
              </a:rPr>
              <a:t>Use Q&amp;A features to get instant visualizations by typing queries like "Show sentiment trends over time."</a:t>
            </a:r>
            <a:endParaRPr lang="en-US" sz="1600" dirty="0">
              <a:ea typeface="+mn-lt"/>
              <a:cs typeface="+mn-lt"/>
            </a:endParaRPr>
          </a:p>
        </p:txBody>
      </p:sp>
      <p:pic>
        <p:nvPicPr>
          <p:cNvPr id="8" name="Imagem 7">
            <a:extLst>
              <a:ext uri="{FF2B5EF4-FFF2-40B4-BE49-F238E27FC236}">
                <a16:creationId xmlns:a16="http://schemas.microsoft.com/office/drawing/2014/main" id="{7F264E3E-4116-46F1-AF5D-1F344A5F9C5E}"/>
              </a:ext>
            </a:extLst>
          </p:cNvPr>
          <p:cNvPicPr>
            <a:picLocks noChangeAspect="1"/>
          </p:cNvPicPr>
          <p:nvPr/>
        </p:nvPicPr>
        <p:blipFill>
          <a:blip r:embed="rId3"/>
          <a:stretch>
            <a:fillRect/>
          </a:stretch>
        </p:blipFill>
        <p:spPr>
          <a:xfrm>
            <a:off x="1248456" y="3354603"/>
            <a:ext cx="4847544" cy="2648352"/>
          </a:xfrm>
          <a:prstGeom prst="rect">
            <a:avLst/>
          </a:prstGeom>
        </p:spPr>
      </p:pic>
      <p:pic>
        <p:nvPicPr>
          <p:cNvPr id="15" name="Imagem 14">
            <a:extLst>
              <a:ext uri="{FF2B5EF4-FFF2-40B4-BE49-F238E27FC236}">
                <a16:creationId xmlns:a16="http://schemas.microsoft.com/office/drawing/2014/main" id="{3004AC2A-0D77-47AE-AEA3-AF55ACAE381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692482" y="2760845"/>
            <a:ext cx="3877982" cy="3524937"/>
          </a:xfrm>
          <a:prstGeom prst="rect">
            <a:avLst/>
          </a:prstGeom>
        </p:spPr>
      </p:pic>
    </p:spTree>
    <p:extLst>
      <p:ext uri="{BB962C8B-B14F-4D97-AF65-F5344CB8AC3E}">
        <p14:creationId xmlns:p14="http://schemas.microsoft.com/office/powerpoint/2010/main" val="3222111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r>
              <a:rPr lang="pt-PT" sz="3600" b="1" dirty="0">
                <a:solidFill>
                  <a:srgbClr val="092953"/>
                </a:solidFill>
                <a:latin typeface="Cambria"/>
                <a:ea typeface="Cambria"/>
              </a:rPr>
              <a:t> </a:t>
            </a:r>
            <a:r>
              <a:rPr lang="pt-PT" sz="3600" b="1" dirty="0" err="1">
                <a:solidFill>
                  <a:srgbClr val="092953"/>
                </a:solidFill>
                <a:latin typeface="Cambria"/>
                <a:ea typeface="Cambria"/>
              </a:rPr>
              <a:t>Dashboard</a:t>
            </a:r>
            <a:r>
              <a:rPr lang="pt-PT" sz="3600" b="1" dirty="0">
                <a:solidFill>
                  <a:srgbClr val="092953"/>
                </a:solidFill>
                <a:latin typeface="Cambria"/>
                <a:ea typeface="Cambria"/>
              </a:rPr>
              <a:t> </a:t>
            </a:r>
            <a:r>
              <a:rPr lang="pt-PT" sz="3600" b="1" dirty="0" err="1">
                <a:solidFill>
                  <a:srgbClr val="092953"/>
                </a:solidFill>
                <a:latin typeface="Cambria"/>
                <a:ea typeface="Cambria"/>
              </a:rPr>
              <a:t>Example</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10" name="Imagem 9">
            <a:extLst>
              <a:ext uri="{FF2B5EF4-FFF2-40B4-BE49-F238E27FC236}">
                <a16:creationId xmlns:a16="http://schemas.microsoft.com/office/drawing/2014/main" id="{B57D00FC-C571-419E-BD82-58E6D2E1DD8F}"/>
              </a:ext>
            </a:extLst>
          </p:cNvPr>
          <p:cNvPicPr>
            <a:picLocks noChangeAspect="1"/>
          </p:cNvPicPr>
          <p:nvPr/>
        </p:nvPicPr>
        <p:blipFill>
          <a:blip r:embed="rId3"/>
          <a:stretch>
            <a:fillRect/>
          </a:stretch>
        </p:blipFill>
        <p:spPr>
          <a:xfrm>
            <a:off x="1725646" y="1213723"/>
            <a:ext cx="8324288" cy="4875752"/>
          </a:xfrm>
          <a:prstGeom prst="rect">
            <a:avLst/>
          </a:prstGeom>
        </p:spPr>
      </p:pic>
      <p:sp>
        <p:nvSpPr>
          <p:cNvPr id="6" name="CaixaDeTexto 5">
            <a:extLst>
              <a:ext uri="{FF2B5EF4-FFF2-40B4-BE49-F238E27FC236}">
                <a16:creationId xmlns:a16="http://schemas.microsoft.com/office/drawing/2014/main" id="{9F4915E3-CA42-4189-9B40-0F7BDB76F910}"/>
              </a:ext>
            </a:extLst>
          </p:cNvPr>
          <p:cNvSpPr txBox="1"/>
          <p:nvPr/>
        </p:nvSpPr>
        <p:spPr>
          <a:xfrm>
            <a:off x="1507066" y="6241725"/>
            <a:ext cx="9034846" cy="230832"/>
          </a:xfrm>
          <a:prstGeom prst="rect">
            <a:avLst/>
          </a:prstGeom>
          <a:noFill/>
        </p:spPr>
        <p:txBody>
          <a:bodyPr wrap="none" rtlCol="0">
            <a:spAutoFit/>
          </a:bodyPr>
          <a:lstStyle/>
          <a:p>
            <a:r>
              <a:rPr lang="pt-PT" sz="900" dirty="0"/>
              <a:t>https://app.powerbi.com/view?r=eyJrIjoiMTZmYjQ3MGYtYWM1MS00NzExLWFlNTUtNTkyNjNkM2Y3NDlhIiwidCI6IjIyNzNjNDFiLWI4ZDAtNDVhZi1iZWU2LWUwODQ5NmFlNjcxOCIsImMiOjN9</a:t>
            </a:r>
          </a:p>
        </p:txBody>
      </p:sp>
    </p:spTree>
    <p:extLst>
      <p:ext uri="{BB962C8B-B14F-4D97-AF65-F5344CB8AC3E}">
        <p14:creationId xmlns:p14="http://schemas.microsoft.com/office/powerpoint/2010/main" val="1624944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r>
              <a:rPr lang="pt-PT" sz="3600" b="1" dirty="0">
                <a:solidFill>
                  <a:srgbClr val="092953"/>
                </a:solidFill>
                <a:latin typeface="Cambria"/>
                <a:ea typeface="Cambria"/>
              </a:rPr>
              <a:t> </a:t>
            </a:r>
            <a:r>
              <a:rPr lang="pt-PT" sz="3600" b="1" dirty="0" err="1">
                <a:solidFill>
                  <a:srgbClr val="092953"/>
                </a:solidFill>
                <a:latin typeface="Cambria"/>
                <a:ea typeface="Cambria"/>
              </a:rPr>
              <a:t>Dashboard</a:t>
            </a:r>
            <a:r>
              <a:rPr lang="pt-PT" sz="3600" b="1" dirty="0">
                <a:solidFill>
                  <a:srgbClr val="092953"/>
                </a:solidFill>
                <a:latin typeface="Cambria"/>
                <a:ea typeface="Cambria"/>
              </a:rPr>
              <a:t> </a:t>
            </a:r>
            <a:r>
              <a:rPr lang="pt-PT" sz="3600" b="1" dirty="0" err="1">
                <a:solidFill>
                  <a:srgbClr val="092953"/>
                </a:solidFill>
                <a:latin typeface="Cambria"/>
                <a:ea typeface="Cambria"/>
              </a:rPr>
              <a:t>Example</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8" name="Imagem 7">
            <a:extLst>
              <a:ext uri="{FF2B5EF4-FFF2-40B4-BE49-F238E27FC236}">
                <a16:creationId xmlns:a16="http://schemas.microsoft.com/office/drawing/2014/main" id="{51FE24A0-71BA-4A8A-8D1C-E16D5C8AE075}"/>
              </a:ext>
            </a:extLst>
          </p:cNvPr>
          <p:cNvPicPr>
            <a:picLocks noChangeAspect="1"/>
          </p:cNvPicPr>
          <p:nvPr/>
        </p:nvPicPr>
        <p:blipFill rotWithShape="1">
          <a:blip r:embed="rId3"/>
          <a:srcRect b="4850"/>
          <a:stretch/>
        </p:blipFill>
        <p:spPr>
          <a:xfrm>
            <a:off x="1842794" y="1106058"/>
            <a:ext cx="8037805" cy="4806571"/>
          </a:xfrm>
          <a:prstGeom prst="rect">
            <a:avLst/>
          </a:prstGeom>
        </p:spPr>
      </p:pic>
      <p:sp>
        <p:nvSpPr>
          <p:cNvPr id="9" name="CaixaDeTexto 8">
            <a:extLst>
              <a:ext uri="{FF2B5EF4-FFF2-40B4-BE49-F238E27FC236}">
                <a16:creationId xmlns:a16="http://schemas.microsoft.com/office/drawing/2014/main" id="{65E0F332-EF63-42DF-A451-D425AEC7D3E2}"/>
              </a:ext>
            </a:extLst>
          </p:cNvPr>
          <p:cNvSpPr txBox="1"/>
          <p:nvPr/>
        </p:nvSpPr>
        <p:spPr>
          <a:xfrm>
            <a:off x="2319866" y="6114325"/>
            <a:ext cx="7250183" cy="261610"/>
          </a:xfrm>
          <a:prstGeom prst="rect">
            <a:avLst/>
          </a:prstGeom>
          <a:noFill/>
        </p:spPr>
        <p:txBody>
          <a:bodyPr wrap="square">
            <a:spAutoFit/>
          </a:bodyPr>
          <a:lstStyle/>
          <a:p>
            <a:r>
              <a:rPr lang="pt-PT" sz="1100" dirty="0"/>
              <a:t>https://community.fabric.microsoft.com/t5/Data-Stories-Gallery/Customer-Satisfaction-Report-by-Metricalist/m-p/3724415</a:t>
            </a:r>
          </a:p>
        </p:txBody>
      </p:sp>
    </p:spTree>
    <p:extLst>
      <p:ext uri="{BB962C8B-B14F-4D97-AF65-F5344CB8AC3E}">
        <p14:creationId xmlns:p14="http://schemas.microsoft.com/office/powerpoint/2010/main" val="2516695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Sentiment</a:t>
            </a:r>
            <a:r>
              <a:rPr lang="pt-PT" sz="3600" b="1" dirty="0">
                <a:solidFill>
                  <a:srgbClr val="092953"/>
                </a:solidFill>
                <a:latin typeface="Cambria"/>
                <a:ea typeface="Cambria"/>
              </a:rPr>
              <a:t> </a:t>
            </a:r>
            <a:r>
              <a:rPr lang="pt-PT" sz="3600" b="1" dirty="0" err="1">
                <a:solidFill>
                  <a:srgbClr val="092953"/>
                </a:solidFill>
                <a:latin typeface="Cambria"/>
                <a:ea typeface="Cambria"/>
              </a:rPr>
              <a:t>Analysis</a:t>
            </a:r>
            <a:r>
              <a:rPr lang="pt-PT" sz="3600" b="1" dirty="0">
                <a:solidFill>
                  <a:srgbClr val="092953"/>
                </a:solidFill>
                <a:latin typeface="Cambria"/>
                <a:ea typeface="Cambria"/>
              </a:rPr>
              <a:t> </a:t>
            </a:r>
            <a:r>
              <a:rPr lang="pt-PT" sz="3600" b="1" dirty="0" err="1">
                <a:solidFill>
                  <a:srgbClr val="092953"/>
                </a:solidFill>
                <a:latin typeface="Cambria"/>
                <a:ea typeface="Cambria"/>
              </a:rPr>
              <a:t>Dashboard</a:t>
            </a:r>
            <a:r>
              <a:rPr lang="pt-PT" sz="3600" b="1" dirty="0">
                <a:solidFill>
                  <a:srgbClr val="092953"/>
                </a:solidFill>
                <a:latin typeface="Cambria"/>
                <a:ea typeface="Cambria"/>
              </a:rPr>
              <a:t> </a:t>
            </a:r>
            <a:r>
              <a:rPr lang="pt-PT" sz="3600" b="1" dirty="0" err="1">
                <a:solidFill>
                  <a:srgbClr val="092953"/>
                </a:solidFill>
                <a:latin typeface="Cambria"/>
                <a:ea typeface="Cambria"/>
              </a:rPr>
              <a:t>Example</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9" name="Imagem 8">
            <a:extLst>
              <a:ext uri="{FF2B5EF4-FFF2-40B4-BE49-F238E27FC236}">
                <a16:creationId xmlns:a16="http://schemas.microsoft.com/office/drawing/2014/main" id="{AD311E6C-0441-44E1-ABB2-0034F90AB477}"/>
              </a:ext>
            </a:extLst>
          </p:cNvPr>
          <p:cNvPicPr>
            <a:picLocks noChangeAspect="1"/>
          </p:cNvPicPr>
          <p:nvPr/>
        </p:nvPicPr>
        <p:blipFill>
          <a:blip r:embed="rId3"/>
          <a:stretch>
            <a:fillRect/>
          </a:stretch>
        </p:blipFill>
        <p:spPr>
          <a:xfrm>
            <a:off x="1650286" y="1325386"/>
            <a:ext cx="8306515" cy="4774444"/>
          </a:xfrm>
          <a:prstGeom prst="rect">
            <a:avLst/>
          </a:prstGeom>
        </p:spPr>
      </p:pic>
      <p:sp>
        <p:nvSpPr>
          <p:cNvPr id="10" name="CaixaDeTexto 9">
            <a:extLst>
              <a:ext uri="{FF2B5EF4-FFF2-40B4-BE49-F238E27FC236}">
                <a16:creationId xmlns:a16="http://schemas.microsoft.com/office/drawing/2014/main" id="{6429BAD0-6FDE-4A00-AD8A-31D561042290}"/>
              </a:ext>
            </a:extLst>
          </p:cNvPr>
          <p:cNvSpPr txBox="1"/>
          <p:nvPr/>
        </p:nvSpPr>
        <p:spPr>
          <a:xfrm>
            <a:off x="1708312" y="6215383"/>
            <a:ext cx="8190462" cy="261610"/>
          </a:xfrm>
          <a:prstGeom prst="rect">
            <a:avLst/>
          </a:prstGeom>
          <a:noFill/>
        </p:spPr>
        <p:txBody>
          <a:bodyPr wrap="square">
            <a:spAutoFit/>
          </a:bodyPr>
          <a:lstStyle/>
          <a:p>
            <a:pPr algn="ctr"/>
            <a:r>
              <a:rPr lang="pt-PT" sz="1100" dirty="0"/>
              <a:t>https://community.fabric.microsoft.com/t5/Data-Stories-Gallery/Sentiment-Analysis-of-Comments-amp-Reactions-to-Power-BI/m-p/56351</a:t>
            </a:r>
          </a:p>
        </p:txBody>
      </p:sp>
    </p:spTree>
    <p:extLst>
      <p:ext uri="{BB962C8B-B14F-4D97-AF65-F5344CB8AC3E}">
        <p14:creationId xmlns:p14="http://schemas.microsoft.com/office/powerpoint/2010/main" val="1660776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Exercise</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13" name="Marcador de Posição de Conteúdo 2">
            <a:extLst>
              <a:ext uri="{FF2B5EF4-FFF2-40B4-BE49-F238E27FC236}">
                <a16:creationId xmlns:a16="http://schemas.microsoft.com/office/drawing/2014/main" id="{346549F7-7FAF-F179-80E2-ABADD06E085E}"/>
              </a:ext>
            </a:extLst>
          </p:cNvPr>
          <p:cNvSpPr txBox="1">
            <a:spLocks/>
          </p:cNvSpPr>
          <p:nvPr/>
        </p:nvSpPr>
        <p:spPr>
          <a:xfrm>
            <a:off x="611660" y="1321329"/>
            <a:ext cx="10949020" cy="505128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pt-PT" sz="3000" dirty="0">
              <a:ea typeface="+mn-lt"/>
              <a:cs typeface="+mn-lt"/>
            </a:endParaRPr>
          </a:p>
          <a:p>
            <a:endParaRPr lang="pt-PT" sz="3000" dirty="0">
              <a:ea typeface="+mn-lt"/>
              <a:cs typeface="+mn-lt"/>
            </a:endParaRPr>
          </a:p>
          <a:p>
            <a:pPr marL="0" indent="0">
              <a:buNone/>
            </a:pPr>
            <a:endParaRPr lang="pt-PT" sz="3000"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sp>
        <p:nvSpPr>
          <p:cNvPr id="8" name="Marcador de Posição de Conteúdo 2">
            <a:extLst>
              <a:ext uri="{FF2B5EF4-FFF2-40B4-BE49-F238E27FC236}">
                <a16:creationId xmlns:a16="http://schemas.microsoft.com/office/drawing/2014/main" id="{B3D7DFCE-B07A-4FE6-ADEF-0DC2A0CFECE0}"/>
              </a:ext>
            </a:extLst>
          </p:cNvPr>
          <p:cNvSpPr txBox="1">
            <a:spLocks/>
          </p:cNvSpPr>
          <p:nvPr/>
        </p:nvSpPr>
        <p:spPr>
          <a:xfrm>
            <a:off x="631320" y="1069130"/>
            <a:ext cx="10364056" cy="5051281"/>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pPr algn="just"/>
            <a:r>
              <a:rPr lang="en-US" sz="2400" b="1" dirty="0">
                <a:ea typeface="+mn-lt"/>
                <a:cs typeface="+mn-lt"/>
              </a:rPr>
              <a:t>Using the results from the previous exercise in Power Automate, create an interactive and visual sentiment analysis dashboard in Power BI. The dashboard should allow users to explore and analyze the sentiment data in an intuitive way.</a:t>
            </a:r>
          </a:p>
          <a:p>
            <a:pPr algn="just"/>
            <a:endParaRPr lang="en-US" sz="2400" b="1" dirty="0">
              <a:ea typeface="+mn-lt"/>
              <a:cs typeface="+mn-lt"/>
            </a:endParaRPr>
          </a:p>
          <a:p>
            <a:r>
              <a:rPr lang="en-US" sz="1400" b="1" dirty="0"/>
              <a:t>Suggested Visuals:</a:t>
            </a:r>
            <a:endParaRPr lang="en-US" sz="1400" dirty="0"/>
          </a:p>
          <a:p>
            <a:pPr marL="0" indent="0">
              <a:buNone/>
            </a:pPr>
            <a:r>
              <a:rPr lang="en-US" sz="1400" b="1" dirty="0"/>
              <a:t>	Sentiment Score Distribution (Bar or Column Chart)</a:t>
            </a:r>
            <a:r>
              <a:rPr lang="en-US" sz="1400" dirty="0"/>
              <a:t>: Display the distribution of sentiment scores (positive, neutral, negative) across the dataset.</a:t>
            </a:r>
          </a:p>
          <a:p>
            <a:pPr marL="0" indent="0">
              <a:buNone/>
            </a:pPr>
            <a:r>
              <a:rPr lang="en-US" sz="1400" b="1" dirty="0"/>
              <a:t>	Sentiment Trend (Line Chart)</a:t>
            </a:r>
            <a:r>
              <a:rPr lang="en-US" sz="1400" dirty="0"/>
              <a:t>: Show how sentiment changes over time (e.g., by month or week).</a:t>
            </a:r>
          </a:p>
          <a:p>
            <a:pPr marL="0" indent="0">
              <a:buNone/>
            </a:pPr>
            <a:r>
              <a:rPr lang="en-US" sz="1400" b="1" dirty="0"/>
              <a:t>	Key Phrases Analysis (Word Cloud or Bar Chart)</a:t>
            </a:r>
            <a:r>
              <a:rPr lang="en-US" sz="1400" dirty="0"/>
              <a:t>: Display the most frequent key phrases extracted from the data, highlighting the most discussed topics.</a:t>
            </a:r>
          </a:p>
          <a:p>
            <a:pPr marL="0" indent="0">
              <a:buNone/>
            </a:pPr>
            <a:r>
              <a:rPr lang="en-US" sz="1400" b="1" dirty="0"/>
              <a:t>	Sentiment by Region (Map or Bar Chart)</a:t>
            </a:r>
            <a:r>
              <a:rPr lang="en-US" sz="1400" dirty="0"/>
              <a:t>: Visualize sentiment scores by geographic region, if applicable.</a:t>
            </a:r>
          </a:p>
          <a:p>
            <a:pPr marL="0" indent="0">
              <a:buNone/>
            </a:pPr>
            <a:r>
              <a:rPr lang="en-US" sz="1400" b="1" dirty="0"/>
              <a:t>	Sentiment Breakdown (Donut or Pie Chart)</a:t>
            </a:r>
            <a:r>
              <a:rPr lang="en-US" sz="1400" dirty="0"/>
              <a:t>: Show the percentage of positive, neutral, and negative sentiment in the dataset.</a:t>
            </a:r>
          </a:p>
          <a:p>
            <a:pPr algn="just"/>
            <a:endParaRPr lang="en-US" sz="2000" dirty="0">
              <a:ea typeface="+mn-lt"/>
              <a:cs typeface="+mn-lt"/>
            </a:endParaRPr>
          </a:p>
        </p:txBody>
      </p:sp>
    </p:spTree>
    <p:extLst>
      <p:ext uri="{BB962C8B-B14F-4D97-AF65-F5344CB8AC3E}">
        <p14:creationId xmlns:p14="http://schemas.microsoft.com/office/powerpoint/2010/main" val="14036045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a:solidFill>
                  <a:srgbClr val="092953"/>
                </a:solidFill>
                <a:latin typeface="Cambria"/>
                <a:ea typeface="Cambria"/>
              </a:rPr>
              <a:t>Power BI</a:t>
            </a: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13" name="Marcador de Posição de Conteúdo 2">
            <a:extLst>
              <a:ext uri="{FF2B5EF4-FFF2-40B4-BE49-F238E27FC236}">
                <a16:creationId xmlns:a16="http://schemas.microsoft.com/office/drawing/2014/main" id="{346549F7-7FAF-F179-80E2-ABADD06E085E}"/>
              </a:ext>
            </a:extLst>
          </p:cNvPr>
          <p:cNvSpPr txBox="1">
            <a:spLocks/>
          </p:cNvSpPr>
          <p:nvPr/>
        </p:nvSpPr>
        <p:spPr>
          <a:xfrm>
            <a:off x="530699" y="2206724"/>
            <a:ext cx="10949020" cy="4427079"/>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400" dirty="0">
                <a:ea typeface="+mn-lt"/>
                <a:cs typeface="+mn-lt"/>
              </a:rPr>
              <a:t>A </a:t>
            </a:r>
            <a:r>
              <a:rPr lang="en-US" sz="2400" b="1" dirty="0">
                <a:ea typeface="+mn-lt"/>
                <a:cs typeface="+mn-lt"/>
              </a:rPr>
              <a:t>business intelligence (BI</a:t>
            </a:r>
            <a:r>
              <a:rPr lang="en-US" sz="2400" dirty="0">
                <a:ea typeface="+mn-lt"/>
                <a:cs typeface="+mn-lt"/>
              </a:rPr>
              <a:t>) tool by Microsoft.</a:t>
            </a:r>
          </a:p>
          <a:p>
            <a:endParaRPr lang="en-US" sz="2400" dirty="0">
              <a:ea typeface="+mn-lt"/>
              <a:cs typeface="+mn-lt"/>
            </a:endParaRPr>
          </a:p>
          <a:p>
            <a:r>
              <a:rPr lang="en-US" sz="2400" dirty="0">
                <a:ea typeface="+mn-lt"/>
                <a:cs typeface="+mn-lt"/>
              </a:rPr>
              <a:t>A </a:t>
            </a:r>
            <a:r>
              <a:rPr lang="en-US" sz="2400" b="1" dirty="0">
                <a:ea typeface="+mn-lt"/>
                <a:cs typeface="+mn-lt"/>
              </a:rPr>
              <a:t>suite of software services, apps, and connectors </a:t>
            </a:r>
            <a:r>
              <a:rPr lang="en-US" sz="2400" dirty="0">
                <a:ea typeface="+mn-lt"/>
                <a:cs typeface="+mn-lt"/>
              </a:rPr>
              <a:t>that transform unrelated data sources into coherent, visually immersive, and interactive </a:t>
            </a:r>
            <a:r>
              <a:rPr lang="en-US" sz="2400" b="1" dirty="0">
                <a:ea typeface="+mn-lt"/>
                <a:cs typeface="+mn-lt"/>
              </a:rPr>
              <a:t>insights</a:t>
            </a:r>
            <a:r>
              <a:rPr lang="en-US" sz="2400" dirty="0">
                <a:ea typeface="+mn-lt"/>
                <a:cs typeface="+mn-lt"/>
              </a:rPr>
              <a:t>.</a:t>
            </a:r>
          </a:p>
          <a:p>
            <a:endParaRPr lang="en-US" sz="2400" dirty="0">
              <a:ea typeface="+mn-lt"/>
              <a:cs typeface="+mn-lt"/>
            </a:endParaRPr>
          </a:p>
          <a:p>
            <a:r>
              <a:rPr lang="en-US" sz="2400" dirty="0">
                <a:ea typeface="+mn-lt"/>
                <a:cs typeface="+mn-lt"/>
              </a:rPr>
              <a:t>Enables data-driven decision-making through powerful </a:t>
            </a:r>
            <a:r>
              <a:rPr lang="en-US" sz="2400" b="1" dirty="0">
                <a:ea typeface="+mn-lt"/>
                <a:cs typeface="+mn-lt"/>
              </a:rPr>
              <a:t>visualizations</a:t>
            </a:r>
            <a:r>
              <a:rPr lang="en-US" sz="2400" dirty="0">
                <a:ea typeface="+mn-lt"/>
                <a:cs typeface="+mn-lt"/>
              </a:rPr>
              <a:t>.</a:t>
            </a:r>
            <a:endParaRPr lang="pt-PT" sz="2400" dirty="0">
              <a:ea typeface="+mn-lt"/>
              <a:cs typeface="+mn-lt"/>
            </a:endParaRPr>
          </a:p>
          <a:p>
            <a:pPr marL="0" indent="0">
              <a:buNone/>
            </a:pPr>
            <a:endParaRPr lang="pt-PT" sz="3000"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8" name="Imagem 7">
            <a:extLst>
              <a:ext uri="{FF2B5EF4-FFF2-40B4-BE49-F238E27FC236}">
                <a16:creationId xmlns:a16="http://schemas.microsoft.com/office/drawing/2014/main" id="{766CD34B-A821-4324-831B-4D319D11CA9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824798" y="1028577"/>
            <a:ext cx="2654921" cy="1474956"/>
          </a:xfrm>
          <a:prstGeom prst="rect">
            <a:avLst/>
          </a:prstGeom>
        </p:spPr>
      </p:pic>
    </p:spTree>
    <p:extLst>
      <p:ext uri="{BB962C8B-B14F-4D97-AF65-F5344CB8AC3E}">
        <p14:creationId xmlns:p14="http://schemas.microsoft.com/office/powerpoint/2010/main" val="1168546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Why</a:t>
            </a:r>
            <a:r>
              <a:rPr lang="pt-PT" sz="3600" b="1" dirty="0">
                <a:solidFill>
                  <a:srgbClr val="092953"/>
                </a:solidFill>
                <a:latin typeface="Cambria"/>
                <a:ea typeface="Cambria"/>
              </a:rPr>
              <a:t> Use Power BI?</a:t>
            </a: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13" name="Marcador de Posição de Conteúdo 2">
            <a:extLst>
              <a:ext uri="{FF2B5EF4-FFF2-40B4-BE49-F238E27FC236}">
                <a16:creationId xmlns:a16="http://schemas.microsoft.com/office/drawing/2014/main" id="{346549F7-7FAF-F179-80E2-ABADD06E085E}"/>
              </a:ext>
            </a:extLst>
          </p:cNvPr>
          <p:cNvSpPr txBox="1">
            <a:spLocks/>
          </p:cNvSpPr>
          <p:nvPr/>
        </p:nvSpPr>
        <p:spPr>
          <a:xfrm>
            <a:off x="425864" y="1338204"/>
            <a:ext cx="8127992" cy="4803192"/>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Usability: </a:t>
            </a:r>
            <a:r>
              <a:rPr lang="en-US" sz="2400" dirty="0">
                <a:ea typeface="+mn-lt"/>
                <a:cs typeface="+mn-lt"/>
              </a:rPr>
              <a:t>User-friendly interface; no coding required.</a:t>
            </a:r>
          </a:p>
          <a:p>
            <a:endParaRPr lang="en-US" sz="2400" dirty="0">
              <a:ea typeface="+mn-lt"/>
              <a:cs typeface="+mn-lt"/>
            </a:endParaRPr>
          </a:p>
          <a:p>
            <a:r>
              <a:rPr lang="en-US" sz="2400" b="1" dirty="0">
                <a:ea typeface="+mn-lt"/>
                <a:cs typeface="+mn-lt"/>
              </a:rPr>
              <a:t>Affordability: </a:t>
            </a:r>
            <a:r>
              <a:rPr lang="en-US" sz="2400" dirty="0">
                <a:ea typeface="+mn-lt"/>
                <a:cs typeface="+mn-lt"/>
              </a:rPr>
              <a:t>Free desktop version.</a:t>
            </a:r>
          </a:p>
          <a:p>
            <a:endParaRPr lang="en-US" sz="2400" dirty="0">
              <a:ea typeface="+mn-lt"/>
              <a:cs typeface="+mn-lt"/>
            </a:endParaRPr>
          </a:p>
          <a:p>
            <a:r>
              <a:rPr lang="en-US" sz="2400" b="1" dirty="0">
                <a:ea typeface="+mn-lt"/>
                <a:cs typeface="+mn-lt"/>
              </a:rPr>
              <a:t>Visualizations: </a:t>
            </a:r>
            <a:r>
              <a:rPr lang="en-US" sz="2400" dirty="0">
                <a:ea typeface="+mn-lt"/>
                <a:cs typeface="+mn-lt"/>
              </a:rPr>
              <a:t>Create visually engaging, interactive insights.</a:t>
            </a:r>
          </a:p>
          <a:p>
            <a:endParaRPr lang="en-US" sz="2400" dirty="0">
              <a:ea typeface="+mn-lt"/>
              <a:cs typeface="+mn-lt"/>
            </a:endParaRPr>
          </a:p>
          <a:p>
            <a:r>
              <a:rPr lang="en-US" sz="2400" b="1" dirty="0">
                <a:ea typeface="+mn-lt"/>
                <a:cs typeface="+mn-lt"/>
              </a:rPr>
              <a:t>Customization: </a:t>
            </a:r>
            <a:r>
              <a:rPr lang="en-US" sz="2400" dirty="0">
                <a:ea typeface="+mn-lt"/>
                <a:cs typeface="+mn-lt"/>
              </a:rPr>
              <a:t>Tailor dashboards and reports for specific needs.</a:t>
            </a:r>
          </a:p>
          <a:p>
            <a:endParaRPr lang="en-US" sz="2400" dirty="0">
              <a:ea typeface="+mn-lt"/>
              <a:cs typeface="+mn-lt"/>
            </a:endParaRPr>
          </a:p>
          <a:p>
            <a:r>
              <a:rPr lang="en-US" sz="2400" b="1" dirty="0">
                <a:ea typeface="+mn-lt"/>
                <a:cs typeface="+mn-lt"/>
              </a:rPr>
              <a:t>Collaboration: </a:t>
            </a:r>
            <a:r>
              <a:rPr lang="en-US" sz="2400" dirty="0">
                <a:ea typeface="+mn-lt"/>
                <a:cs typeface="+mn-lt"/>
              </a:rPr>
              <a:t>Share and track changes; access via mobile apps.</a:t>
            </a: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22" name="Imagem 21">
            <a:extLst>
              <a:ext uri="{FF2B5EF4-FFF2-40B4-BE49-F238E27FC236}">
                <a16:creationId xmlns:a16="http://schemas.microsoft.com/office/drawing/2014/main" id="{8C690198-44DE-479B-9E0D-2978E4CAFB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8607" y="5020593"/>
            <a:ext cx="1042983" cy="1042983"/>
          </a:xfrm>
          <a:prstGeom prst="rect">
            <a:avLst/>
          </a:prstGeom>
        </p:spPr>
      </p:pic>
      <p:grpSp>
        <p:nvGrpSpPr>
          <p:cNvPr id="27" name="Agrupar 26">
            <a:extLst>
              <a:ext uri="{FF2B5EF4-FFF2-40B4-BE49-F238E27FC236}">
                <a16:creationId xmlns:a16="http://schemas.microsoft.com/office/drawing/2014/main" id="{0F4906C8-B875-445F-A59C-BB727EB4AC44}"/>
              </a:ext>
            </a:extLst>
          </p:cNvPr>
          <p:cNvGrpSpPr/>
          <p:nvPr/>
        </p:nvGrpSpPr>
        <p:grpSpPr>
          <a:xfrm>
            <a:off x="9129676" y="1960138"/>
            <a:ext cx="2035434" cy="1082602"/>
            <a:chOff x="8880561" y="1174215"/>
            <a:chExt cx="2914595" cy="1550208"/>
          </a:xfrm>
        </p:grpSpPr>
        <p:pic>
          <p:nvPicPr>
            <p:cNvPr id="11" name="Imagem 10">
              <a:extLst>
                <a:ext uri="{FF2B5EF4-FFF2-40B4-BE49-F238E27FC236}">
                  <a16:creationId xmlns:a16="http://schemas.microsoft.com/office/drawing/2014/main" id="{57AD3712-EEC0-4869-B88D-87D4BA75E6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561" y="1786539"/>
              <a:ext cx="624532" cy="624532"/>
            </a:xfrm>
            <a:prstGeom prst="rect">
              <a:avLst/>
            </a:prstGeom>
          </p:spPr>
        </p:pic>
        <p:pic>
          <p:nvPicPr>
            <p:cNvPr id="14" name="Imagem 13">
              <a:extLst>
                <a:ext uri="{FF2B5EF4-FFF2-40B4-BE49-F238E27FC236}">
                  <a16:creationId xmlns:a16="http://schemas.microsoft.com/office/drawing/2014/main" id="{D3600885-F01C-4D15-A5CB-0615B82738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0746" y="1223820"/>
              <a:ext cx="511701" cy="511701"/>
            </a:xfrm>
            <a:prstGeom prst="rect">
              <a:avLst/>
            </a:prstGeom>
          </p:spPr>
        </p:pic>
        <p:pic>
          <p:nvPicPr>
            <p:cNvPr id="16" name="Imagem 15">
              <a:extLst>
                <a:ext uri="{FF2B5EF4-FFF2-40B4-BE49-F238E27FC236}">
                  <a16:creationId xmlns:a16="http://schemas.microsoft.com/office/drawing/2014/main" id="{86A65F36-2F9B-4EBB-A98B-6F82554102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32447" y="2145657"/>
              <a:ext cx="578766" cy="578766"/>
            </a:xfrm>
            <a:prstGeom prst="rect">
              <a:avLst/>
            </a:prstGeom>
          </p:spPr>
        </p:pic>
        <p:pic>
          <p:nvPicPr>
            <p:cNvPr id="18" name="Imagem 17">
              <a:extLst>
                <a:ext uri="{FF2B5EF4-FFF2-40B4-BE49-F238E27FC236}">
                  <a16:creationId xmlns:a16="http://schemas.microsoft.com/office/drawing/2014/main" id="{EDAE924A-955A-4421-8319-8C8B6A48E8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3209" y="1174215"/>
              <a:ext cx="747056" cy="747056"/>
            </a:xfrm>
            <a:prstGeom prst="rect">
              <a:avLst/>
            </a:prstGeom>
          </p:spPr>
        </p:pic>
        <p:pic>
          <p:nvPicPr>
            <p:cNvPr id="20" name="Imagem 19">
              <a:extLst>
                <a:ext uri="{FF2B5EF4-FFF2-40B4-BE49-F238E27FC236}">
                  <a16:creationId xmlns:a16="http://schemas.microsoft.com/office/drawing/2014/main" id="{46D5B7CA-B754-4B0F-BD98-24E0CC143A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3125" y="1967620"/>
              <a:ext cx="624532" cy="624532"/>
            </a:xfrm>
            <a:prstGeom prst="rect">
              <a:avLst/>
            </a:prstGeom>
          </p:spPr>
        </p:pic>
        <p:pic>
          <p:nvPicPr>
            <p:cNvPr id="24" name="Imagem 23">
              <a:extLst>
                <a:ext uri="{FF2B5EF4-FFF2-40B4-BE49-F238E27FC236}">
                  <a16:creationId xmlns:a16="http://schemas.microsoft.com/office/drawing/2014/main" id="{AA487065-A4BA-4CFB-99A3-F8666F1699C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31966" y="1285390"/>
              <a:ext cx="463190" cy="524707"/>
            </a:xfrm>
            <a:prstGeom prst="rect">
              <a:avLst/>
            </a:prstGeom>
          </p:spPr>
        </p:pic>
      </p:grpSp>
      <p:pic>
        <p:nvPicPr>
          <p:cNvPr id="26" name="Imagem 25">
            <a:extLst>
              <a:ext uri="{FF2B5EF4-FFF2-40B4-BE49-F238E27FC236}">
                <a16:creationId xmlns:a16="http://schemas.microsoft.com/office/drawing/2014/main" id="{DDC1EF3C-5CAB-444F-BA19-EBF32192826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10097413" y="3182549"/>
            <a:ext cx="404187" cy="404187"/>
          </a:xfrm>
          <a:prstGeom prst="rect">
            <a:avLst/>
          </a:prstGeom>
        </p:spPr>
      </p:pic>
      <p:pic>
        <p:nvPicPr>
          <p:cNvPr id="30" name="Imagem 29">
            <a:extLst>
              <a:ext uri="{FF2B5EF4-FFF2-40B4-BE49-F238E27FC236}">
                <a16:creationId xmlns:a16="http://schemas.microsoft.com/office/drawing/2014/main" id="{FDD26CD9-A6D3-4990-B790-332990C16D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81467" y="3602498"/>
            <a:ext cx="1883924" cy="941962"/>
          </a:xfrm>
          <a:prstGeom prst="rect">
            <a:avLst/>
          </a:prstGeom>
        </p:spPr>
      </p:pic>
      <p:pic>
        <p:nvPicPr>
          <p:cNvPr id="31" name="Imagem 30">
            <a:extLst>
              <a:ext uri="{FF2B5EF4-FFF2-40B4-BE49-F238E27FC236}">
                <a16:creationId xmlns:a16="http://schemas.microsoft.com/office/drawing/2014/main" id="{CD96122B-3075-4D45-BF08-5363D5C1530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10080099" y="4409283"/>
            <a:ext cx="404187" cy="404187"/>
          </a:xfrm>
          <a:prstGeom prst="rect">
            <a:avLst/>
          </a:prstGeom>
        </p:spPr>
      </p:pic>
      <p:pic>
        <p:nvPicPr>
          <p:cNvPr id="33" name="Imagem 32">
            <a:extLst>
              <a:ext uri="{FF2B5EF4-FFF2-40B4-BE49-F238E27FC236}">
                <a16:creationId xmlns:a16="http://schemas.microsoft.com/office/drawing/2014/main" id="{279F0E0E-BC17-47CA-8BD0-DFE576547C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01906" y="5592447"/>
            <a:ext cx="479462" cy="479462"/>
          </a:xfrm>
          <a:prstGeom prst="rect">
            <a:avLst/>
          </a:prstGeom>
        </p:spPr>
      </p:pic>
    </p:spTree>
    <p:extLst>
      <p:ext uri="{BB962C8B-B14F-4D97-AF65-F5344CB8AC3E}">
        <p14:creationId xmlns:p14="http://schemas.microsoft.com/office/powerpoint/2010/main" val="27543608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pt-PT" sz="3600" b="1" dirty="0" err="1">
                <a:solidFill>
                  <a:srgbClr val="092953"/>
                </a:solidFill>
                <a:latin typeface="Cambria"/>
                <a:ea typeface="Cambria"/>
              </a:rPr>
              <a:t>Why</a:t>
            </a:r>
            <a:r>
              <a:rPr lang="pt-PT" sz="3600" b="1" dirty="0">
                <a:solidFill>
                  <a:srgbClr val="092953"/>
                </a:solidFill>
                <a:latin typeface="Cambria"/>
                <a:ea typeface="Cambria"/>
              </a:rPr>
              <a:t> Use Power BI?</a:t>
            </a: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13" name="Marcador de Posição de Conteúdo 2">
            <a:extLst>
              <a:ext uri="{FF2B5EF4-FFF2-40B4-BE49-F238E27FC236}">
                <a16:creationId xmlns:a16="http://schemas.microsoft.com/office/drawing/2014/main" id="{346549F7-7FAF-F179-80E2-ABADD06E085E}"/>
              </a:ext>
            </a:extLst>
          </p:cNvPr>
          <p:cNvSpPr txBox="1">
            <a:spLocks/>
          </p:cNvSpPr>
          <p:nvPr/>
        </p:nvSpPr>
        <p:spPr>
          <a:xfrm>
            <a:off x="425864" y="1338204"/>
            <a:ext cx="8127992" cy="4751312"/>
          </a:xfrm>
          <a:prstGeom prst="rect">
            <a:avLst/>
          </a:prstGeom>
        </p:spPr>
        <p:txBody>
          <a:bodyPr vert="horz" lIns="91440" tIns="45720" rIns="91440" bIns="45720" rtlCol="0" anchor="t">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2400" dirty="0">
              <a:ea typeface="+mn-lt"/>
              <a:cs typeface="+mn-lt"/>
            </a:endParaRPr>
          </a:p>
          <a:p>
            <a:r>
              <a:rPr lang="en-US" sz="2400" b="1" dirty="0">
                <a:ea typeface="+mn-lt"/>
                <a:cs typeface="+mn-lt"/>
              </a:rPr>
              <a:t>Connectivity: </a:t>
            </a:r>
            <a:r>
              <a:rPr lang="en-US" sz="2400" dirty="0">
                <a:ea typeface="+mn-lt"/>
                <a:cs typeface="+mn-lt"/>
              </a:rPr>
              <a:t>Supports diverse sources: Excel, SQL, Google Analytics.</a:t>
            </a:r>
          </a:p>
          <a:p>
            <a:endParaRPr lang="en-US" sz="2400" dirty="0">
              <a:ea typeface="+mn-lt"/>
              <a:cs typeface="+mn-lt"/>
            </a:endParaRPr>
          </a:p>
          <a:p>
            <a:r>
              <a:rPr lang="en-US" sz="2400" b="1" dirty="0">
                <a:ea typeface="+mn-lt"/>
                <a:cs typeface="+mn-lt"/>
              </a:rPr>
              <a:t>Cloud-Based: </a:t>
            </a:r>
            <a:r>
              <a:rPr lang="en-US" sz="2400" dirty="0">
                <a:ea typeface="+mn-lt"/>
                <a:cs typeface="+mn-lt"/>
              </a:rPr>
              <a:t>No installation; automatic updates for all users.</a:t>
            </a:r>
          </a:p>
          <a:p>
            <a:endParaRPr lang="en-US" sz="2400" dirty="0">
              <a:ea typeface="+mn-lt"/>
              <a:cs typeface="+mn-lt"/>
            </a:endParaRPr>
          </a:p>
          <a:p>
            <a:r>
              <a:rPr lang="en-US" sz="2400" b="1" dirty="0">
                <a:ea typeface="+mn-lt"/>
                <a:cs typeface="+mn-lt"/>
              </a:rPr>
              <a:t>Real-Time Updates: </a:t>
            </a:r>
            <a:r>
              <a:rPr lang="en-US" sz="2400" dirty="0">
                <a:ea typeface="+mn-lt"/>
                <a:cs typeface="+mn-lt"/>
              </a:rPr>
              <a:t>Auto-refresh ensures data is always current.</a:t>
            </a:r>
          </a:p>
          <a:p>
            <a:endParaRPr lang="en-US" sz="2400" dirty="0">
              <a:ea typeface="+mn-lt"/>
              <a:cs typeface="+mn-lt"/>
            </a:endParaRPr>
          </a:p>
          <a:p>
            <a:r>
              <a:rPr lang="en-US" sz="2400" b="1" dirty="0">
                <a:ea typeface="+mn-lt"/>
                <a:cs typeface="+mn-lt"/>
              </a:rPr>
              <a:t>Security: </a:t>
            </a:r>
            <a:r>
              <a:rPr lang="en-US" sz="2400" dirty="0">
                <a:ea typeface="+mn-lt"/>
                <a:cs typeface="+mn-lt"/>
              </a:rPr>
              <a:t>SaaS ensures safe data sharing and compliance.</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22" name="Imagem 21">
            <a:extLst>
              <a:ext uri="{FF2B5EF4-FFF2-40B4-BE49-F238E27FC236}">
                <a16:creationId xmlns:a16="http://schemas.microsoft.com/office/drawing/2014/main" id="{8C690198-44DE-479B-9E0D-2978E4CAFBD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58607" y="5020593"/>
            <a:ext cx="1042983" cy="1042983"/>
          </a:xfrm>
          <a:prstGeom prst="rect">
            <a:avLst/>
          </a:prstGeom>
        </p:spPr>
      </p:pic>
      <p:grpSp>
        <p:nvGrpSpPr>
          <p:cNvPr id="27" name="Agrupar 26">
            <a:extLst>
              <a:ext uri="{FF2B5EF4-FFF2-40B4-BE49-F238E27FC236}">
                <a16:creationId xmlns:a16="http://schemas.microsoft.com/office/drawing/2014/main" id="{0F4906C8-B875-445F-A59C-BB727EB4AC44}"/>
              </a:ext>
            </a:extLst>
          </p:cNvPr>
          <p:cNvGrpSpPr/>
          <p:nvPr/>
        </p:nvGrpSpPr>
        <p:grpSpPr>
          <a:xfrm>
            <a:off x="9129676" y="1960138"/>
            <a:ext cx="2035434" cy="1082602"/>
            <a:chOff x="8880561" y="1174215"/>
            <a:chExt cx="2914595" cy="1550208"/>
          </a:xfrm>
        </p:grpSpPr>
        <p:pic>
          <p:nvPicPr>
            <p:cNvPr id="11" name="Imagem 10">
              <a:extLst>
                <a:ext uri="{FF2B5EF4-FFF2-40B4-BE49-F238E27FC236}">
                  <a16:creationId xmlns:a16="http://schemas.microsoft.com/office/drawing/2014/main" id="{57AD3712-EEC0-4869-B88D-87D4BA75E6DC}"/>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880561" y="1786539"/>
              <a:ext cx="624532" cy="624532"/>
            </a:xfrm>
            <a:prstGeom prst="rect">
              <a:avLst/>
            </a:prstGeom>
          </p:spPr>
        </p:pic>
        <p:pic>
          <p:nvPicPr>
            <p:cNvPr id="14" name="Imagem 13">
              <a:extLst>
                <a:ext uri="{FF2B5EF4-FFF2-40B4-BE49-F238E27FC236}">
                  <a16:creationId xmlns:a16="http://schemas.microsoft.com/office/drawing/2014/main" id="{D3600885-F01C-4D15-A5CB-0615B82738F2}"/>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320746" y="1223820"/>
              <a:ext cx="511701" cy="511701"/>
            </a:xfrm>
            <a:prstGeom prst="rect">
              <a:avLst/>
            </a:prstGeom>
          </p:spPr>
        </p:pic>
        <p:pic>
          <p:nvPicPr>
            <p:cNvPr id="16" name="Imagem 15">
              <a:extLst>
                <a:ext uri="{FF2B5EF4-FFF2-40B4-BE49-F238E27FC236}">
                  <a16:creationId xmlns:a16="http://schemas.microsoft.com/office/drawing/2014/main" id="{86A65F36-2F9B-4EBB-A98B-6F82554102A3}"/>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9832447" y="2145657"/>
              <a:ext cx="578766" cy="578766"/>
            </a:xfrm>
            <a:prstGeom prst="rect">
              <a:avLst/>
            </a:prstGeom>
          </p:spPr>
        </p:pic>
        <p:pic>
          <p:nvPicPr>
            <p:cNvPr id="18" name="Imagem 17">
              <a:extLst>
                <a:ext uri="{FF2B5EF4-FFF2-40B4-BE49-F238E27FC236}">
                  <a16:creationId xmlns:a16="http://schemas.microsoft.com/office/drawing/2014/main" id="{EDAE924A-955A-4421-8319-8C8B6A48E888}"/>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0073209" y="1174215"/>
              <a:ext cx="747056" cy="747056"/>
            </a:xfrm>
            <a:prstGeom prst="rect">
              <a:avLst/>
            </a:prstGeom>
          </p:spPr>
        </p:pic>
        <p:pic>
          <p:nvPicPr>
            <p:cNvPr id="20" name="Imagem 19">
              <a:extLst>
                <a:ext uri="{FF2B5EF4-FFF2-40B4-BE49-F238E27FC236}">
                  <a16:creationId xmlns:a16="http://schemas.microsoft.com/office/drawing/2014/main" id="{46D5B7CA-B754-4B0F-BD98-24E0CC143A38}"/>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0833125" y="1967620"/>
              <a:ext cx="624532" cy="624532"/>
            </a:xfrm>
            <a:prstGeom prst="rect">
              <a:avLst/>
            </a:prstGeom>
          </p:spPr>
        </p:pic>
        <p:pic>
          <p:nvPicPr>
            <p:cNvPr id="24" name="Imagem 23">
              <a:extLst>
                <a:ext uri="{FF2B5EF4-FFF2-40B4-BE49-F238E27FC236}">
                  <a16:creationId xmlns:a16="http://schemas.microsoft.com/office/drawing/2014/main" id="{AA487065-A4BA-4CFB-99A3-F8666F1699C4}"/>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331966" y="1285390"/>
              <a:ext cx="463190" cy="524707"/>
            </a:xfrm>
            <a:prstGeom prst="rect">
              <a:avLst/>
            </a:prstGeom>
          </p:spPr>
        </p:pic>
      </p:grpSp>
      <p:pic>
        <p:nvPicPr>
          <p:cNvPr id="26" name="Imagem 25">
            <a:extLst>
              <a:ext uri="{FF2B5EF4-FFF2-40B4-BE49-F238E27FC236}">
                <a16:creationId xmlns:a16="http://schemas.microsoft.com/office/drawing/2014/main" id="{DDC1EF3C-5CAB-444F-BA19-EBF321928262}"/>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10097413" y="3182549"/>
            <a:ext cx="404187" cy="404187"/>
          </a:xfrm>
          <a:prstGeom prst="rect">
            <a:avLst/>
          </a:prstGeom>
        </p:spPr>
      </p:pic>
      <p:pic>
        <p:nvPicPr>
          <p:cNvPr id="30" name="Imagem 29">
            <a:extLst>
              <a:ext uri="{FF2B5EF4-FFF2-40B4-BE49-F238E27FC236}">
                <a16:creationId xmlns:a16="http://schemas.microsoft.com/office/drawing/2014/main" id="{FDD26CD9-A6D3-4990-B790-332990C16D73}"/>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281467" y="3602498"/>
            <a:ext cx="1883924" cy="941962"/>
          </a:xfrm>
          <a:prstGeom prst="rect">
            <a:avLst/>
          </a:prstGeom>
        </p:spPr>
      </p:pic>
      <p:pic>
        <p:nvPicPr>
          <p:cNvPr id="31" name="Imagem 30">
            <a:extLst>
              <a:ext uri="{FF2B5EF4-FFF2-40B4-BE49-F238E27FC236}">
                <a16:creationId xmlns:a16="http://schemas.microsoft.com/office/drawing/2014/main" id="{CD96122B-3075-4D45-BF08-5363D5C15305}"/>
              </a:ext>
            </a:extLst>
          </p:cNvPr>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rot="5400000">
            <a:off x="10080099" y="4409283"/>
            <a:ext cx="404187" cy="404187"/>
          </a:xfrm>
          <a:prstGeom prst="rect">
            <a:avLst/>
          </a:prstGeom>
        </p:spPr>
      </p:pic>
      <p:pic>
        <p:nvPicPr>
          <p:cNvPr id="33" name="Imagem 32">
            <a:extLst>
              <a:ext uri="{FF2B5EF4-FFF2-40B4-BE49-F238E27FC236}">
                <a16:creationId xmlns:a16="http://schemas.microsoft.com/office/drawing/2014/main" id="{279F0E0E-BC17-47CA-8BD0-DFE576547C73}"/>
              </a:ext>
            </a:extLst>
          </p:cNvPr>
          <p:cNvPicPr>
            <a:picLocks noChangeAspect="1"/>
          </p:cNvPicPr>
          <p:nvPr/>
        </p:nvPicPr>
        <p:blipFill>
          <a:blip r:embed="rId12" cstate="print">
            <a:extLst>
              <a:ext uri="{28A0092B-C50C-407E-A947-70E740481C1C}">
                <a14:useLocalDpi xmlns:a14="http://schemas.microsoft.com/office/drawing/2010/main" val="0"/>
              </a:ext>
            </a:extLst>
          </a:blip>
          <a:stretch>
            <a:fillRect/>
          </a:stretch>
        </p:blipFill>
        <p:spPr>
          <a:xfrm>
            <a:off x="10601906" y="5592447"/>
            <a:ext cx="479462" cy="479462"/>
          </a:xfrm>
          <a:prstGeom prst="rect">
            <a:avLst/>
          </a:prstGeom>
        </p:spPr>
      </p:pic>
    </p:spTree>
    <p:extLst>
      <p:ext uri="{BB962C8B-B14F-4D97-AF65-F5344CB8AC3E}">
        <p14:creationId xmlns:p14="http://schemas.microsoft.com/office/powerpoint/2010/main" val="19658124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9" name="Imagem 8">
            <a:extLst>
              <a:ext uri="{FF2B5EF4-FFF2-40B4-BE49-F238E27FC236}">
                <a16:creationId xmlns:a16="http://schemas.microsoft.com/office/drawing/2014/main" id="{51C264D8-A370-4B85-BB52-661DCE5B91AB}"/>
              </a:ext>
            </a:extLst>
          </p:cNvPr>
          <p:cNvPicPr>
            <a:picLocks noChangeAspect="1"/>
          </p:cNvPicPr>
          <p:nvPr/>
        </p:nvPicPr>
        <p:blipFill>
          <a:blip r:embed="rId3"/>
          <a:stretch>
            <a:fillRect/>
          </a:stretch>
        </p:blipFill>
        <p:spPr>
          <a:xfrm>
            <a:off x="1203249" y="1272930"/>
            <a:ext cx="9922213" cy="5122522"/>
          </a:xfrm>
          <a:prstGeom prst="rect">
            <a:avLst/>
          </a:prstGeom>
        </p:spPr>
      </p:pic>
      <p:sp>
        <p:nvSpPr>
          <p:cNvPr id="10" name="Retângulo 9">
            <a:extLst>
              <a:ext uri="{FF2B5EF4-FFF2-40B4-BE49-F238E27FC236}">
                <a16:creationId xmlns:a16="http://schemas.microsoft.com/office/drawing/2014/main" id="{5900BBCD-480A-4793-A5FA-A11C3063EFEE}"/>
              </a:ext>
            </a:extLst>
          </p:cNvPr>
          <p:cNvSpPr/>
          <p:nvPr/>
        </p:nvSpPr>
        <p:spPr>
          <a:xfrm>
            <a:off x="1203249" y="1272930"/>
            <a:ext cx="9922213" cy="7633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1" name="Retângulo 10">
            <a:extLst>
              <a:ext uri="{FF2B5EF4-FFF2-40B4-BE49-F238E27FC236}">
                <a16:creationId xmlns:a16="http://schemas.microsoft.com/office/drawing/2014/main" id="{EA0FDE4F-6367-4603-88DC-D01BB1867618}"/>
              </a:ext>
            </a:extLst>
          </p:cNvPr>
          <p:cNvSpPr/>
          <p:nvPr/>
        </p:nvSpPr>
        <p:spPr>
          <a:xfrm>
            <a:off x="1203248" y="2036323"/>
            <a:ext cx="229960" cy="229357"/>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2" name="Retângulo 11">
            <a:extLst>
              <a:ext uri="{FF2B5EF4-FFF2-40B4-BE49-F238E27FC236}">
                <a16:creationId xmlns:a16="http://schemas.microsoft.com/office/drawing/2014/main" id="{D9D8AD9F-5DAE-4802-A515-AD9762A45838}"/>
              </a:ext>
            </a:extLst>
          </p:cNvPr>
          <p:cNvSpPr/>
          <p:nvPr/>
        </p:nvSpPr>
        <p:spPr>
          <a:xfrm>
            <a:off x="1203250" y="2273028"/>
            <a:ext cx="229960" cy="229357"/>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3" name="Retângulo 12">
            <a:extLst>
              <a:ext uri="{FF2B5EF4-FFF2-40B4-BE49-F238E27FC236}">
                <a16:creationId xmlns:a16="http://schemas.microsoft.com/office/drawing/2014/main" id="{5531E505-FDE0-4B1E-BAA8-60327AC5AD3B}"/>
              </a:ext>
            </a:extLst>
          </p:cNvPr>
          <p:cNvSpPr/>
          <p:nvPr/>
        </p:nvSpPr>
        <p:spPr>
          <a:xfrm>
            <a:off x="1203249" y="2496763"/>
            <a:ext cx="229960" cy="229357"/>
          </a:xfrm>
          <a:prstGeom prst="rect">
            <a:avLst/>
          </a:prstGeom>
          <a:noFill/>
          <a:ln>
            <a:solidFill>
              <a:schemeClr val="tx2">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CaixaDeTexto 13">
            <a:extLst>
              <a:ext uri="{FF2B5EF4-FFF2-40B4-BE49-F238E27FC236}">
                <a16:creationId xmlns:a16="http://schemas.microsoft.com/office/drawing/2014/main" id="{9CA08D79-A18E-4136-9836-A3CC84DAD4E5}"/>
              </a:ext>
            </a:extLst>
          </p:cNvPr>
          <p:cNvSpPr txBox="1"/>
          <p:nvPr/>
        </p:nvSpPr>
        <p:spPr>
          <a:xfrm>
            <a:off x="9304986" y="1684986"/>
            <a:ext cx="1026017" cy="369332"/>
          </a:xfrm>
          <a:prstGeom prst="rect">
            <a:avLst/>
          </a:prstGeom>
          <a:noFill/>
        </p:spPr>
        <p:txBody>
          <a:bodyPr wrap="square" rtlCol="0">
            <a:spAutoFit/>
          </a:bodyPr>
          <a:lstStyle/>
          <a:p>
            <a:r>
              <a:rPr lang="pt-PT" dirty="0" err="1">
                <a:solidFill>
                  <a:schemeClr val="tx2"/>
                </a:solidFill>
              </a:rPr>
              <a:t>Ribbon</a:t>
            </a:r>
            <a:endParaRPr lang="pt-PT" dirty="0">
              <a:solidFill>
                <a:schemeClr val="tx2"/>
              </a:solidFill>
            </a:endParaRPr>
          </a:p>
        </p:txBody>
      </p:sp>
      <p:sp>
        <p:nvSpPr>
          <p:cNvPr id="15" name="CaixaDeTexto 14">
            <a:extLst>
              <a:ext uri="{FF2B5EF4-FFF2-40B4-BE49-F238E27FC236}">
                <a16:creationId xmlns:a16="http://schemas.microsoft.com/office/drawing/2014/main" id="{F67D9E94-E0A7-4A45-990F-CFC12ED0726C}"/>
              </a:ext>
            </a:extLst>
          </p:cNvPr>
          <p:cNvSpPr txBox="1"/>
          <p:nvPr/>
        </p:nvSpPr>
        <p:spPr>
          <a:xfrm>
            <a:off x="4977" y="1975507"/>
            <a:ext cx="1724487" cy="307777"/>
          </a:xfrm>
          <a:prstGeom prst="rect">
            <a:avLst/>
          </a:prstGeom>
          <a:noFill/>
        </p:spPr>
        <p:txBody>
          <a:bodyPr wrap="square" rtlCol="0">
            <a:spAutoFit/>
          </a:bodyPr>
          <a:lstStyle/>
          <a:p>
            <a:r>
              <a:rPr lang="pt-PT" sz="1400" b="1" dirty="0" err="1">
                <a:solidFill>
                  <a:schemeClr val="accent1"/>
                </a:solidFill>
              </a:rPr>
              <a:t>Report</a:t>
            </a:r>
            <a:r>
              <a:rPr lang="pt-PT" sz="1400" b="1" dirty="0">
                <a:solidFill>
                  <a:schemeClr val="accent1"/>
                </a:solidFill>
              </a:rPr>
              <a:t> </a:t>
            </a:r>
            <a:r>
              <a:rPr lang="pt-PT" sz="1400" b="1" dirty="0" err="1">
                <a:solidFill>
                  <a:schemeClr val="accent1"/>
                </a:solidFill>
              </a:rPr>
              <a:t>button</a:t>
            </a:r>
            <a:endParaRPr lang="pt-PT" sz="1400" b="1" dirty="0">
              <a:solidFill>
                <a:schemeClr val="accent1"/>
              </a:solidFill>
            </a:endParaRPr>
          </a:p>
        </p:txBody>
      </p:sp>
      <p:sp>
        <p:nvSpPr>
          <p:cNvPr id="16" name="CaixaDeTexto 15">
            <a:extLst>
              <a:ext uri="{FF2B5EF4-FFF2-40B4-BE49-F238E27FC236}">
                <a16:creationId xmlns:a16="http://schemas.microsoft.com/office/drawing/2014/main" id="{824B884B-D556-4CAD-B58A-8BCFC72EF28A}"/>
              </a:ext>
            </a:extLst>
          </p:cNvPr>
          <p:cNvSpPr txBox="1"/>
          <p:nvPr/>
        </p:nvSpPr>
        <p:spPr>
          <a:xfrm>
            <a:off x="11889" y="2215937"/>
            <a:ext cx="1724487" cy="307777"/>
          </a:xfrm>
          <a:prstGeom prst="rect">
            <a:avLst/>
          </a:prstGeom>
          <a:noFill/>
        </p:spPr>
        <p:txBody>
          <a:bodyPr wrap="square" rtlCol="0">
            <a:spAutoFit/>
          </a:bodyPr>
          <a:lstStyle/>
          <a:p>
            <a:r>
              <a:rPr lang="pt-PT" sz="1400" b="1" dirty="0">
                <a:solidFill>
                  <a:schemeClr val="accent1"/>
                </a:solidFill>
              </a:rPr>
              <a:t>Data </a:t>
            </a:r>
            <a:r>
              <a:rPr lang="pt-PT" sz="1400" b="1" dirty="0" err="1">
                <a:solidFill>
                  <a:schemeClr val="accent1"/>
                </a:solidFill>
              </a:rPr>
              <a:t>button</a:t>
            </a:r>
            <a:endParaRPr lang="pt-PT" sz="1400" b="1" dirty="0">
              <a:solidFill>
                <a:schemeClr val="accent1"/>
              </a:solidFill>
            </a:endParaRPr>
          </a:p>
        </p:txBody>
      </p:sp>
      <p:sp>
        <p:nvSpPr>
          <p:cNvPr id="17" name="CaixaDeTexto 16">
            <a:extLst>
              <a:ext uri="{FF2B5EF4-FFF2-40B4-BE49-F238E27FC236}">
                <a16:creationId xmlns:a16="http://schemas.microsoft.com/office/drawing/2014/main" id="{EA5A536A-9210-44D3-A88B-7657E652597E}"/>
              </a:ext>
            </a:extLst>
          </p:cNvPr>
          <p:cNvSpPr txBox="1"/>
          <p:nvPr/>
        </p:nvSpPr>
        <p:spPr>
          <a:xfrm>
            <a:off x="0" y="2436122"/>
            <a:ext cx="1724487" cy="307777"/>
          </a:xfrm>
          <a:prstGeom prst="rect">
            <a:avLst/>
          </a:prstGeom>
          <a:noFill/>
        </p:spPr>
        <p:txBody>
          <a:bodyPr wrap="square" rtlCol="0">
            <a:spAutoFit/>
          </a:bodyPr>
          <a:lstStyle/>
          <a:p>
            <a:r>
              <a:rPr lang="pt-PT" sz="1400" b="1" dirty="0" err="1">
                <a:solidFill>
                  <a:schemeClr val="accent1"/>
                </a:solidFill>
              </a:rPr>
              <a:t>Model</a:t>
            </a:r>
            <a:r>
              <a:rPr lang="pt-PT" sz="1400" b="1" dirty="0">
                <a:solidFill>
                  <a:schemeClr val="accent1"/>
                </a:solidFill>
              </a:rPr>
              <a:t> </a:t>
            </a:r>
            <a:r>
              <a:rPr lang="pt-PT" sz="1400" b="1" dirty="0" err="1">
                <a:solidFill>
                  <a:schemeClr val="accent1"/>
                </a:solidFill>
              </a:rPr>
              <a:t>button</a:t>
            </a:r>
            <a:endParaRPr lang="pt-PT" sz="1400" b="1" dirty="0">
              <a:solidFill>
                <a:schemeClr val="accent1"/>
              </a:solidFill>
            </a:endParaRPr>
          </a:p>
        </p:txBody>
      </p:sp>
      <p:sp>
        <p:nvSpPr>
          <p:cNvPr id="18" name="CaixaDeTexto 17">
            <a:extLst>
              <a:ext uri="{FF2B5EF4-FFF2-40B4-BE49-F238E27FC236}">
                <a16:creationId xmlns:a16="http://schemas.microsoft.com/office/drawing/2014/main" id="{9AAAD77D-BEC7-4AFC-9DB8-7D30F0BEF8BF}"/>
              </a:ext>
            </a:extLst>
          </p:cNvPr>
          <p:cNvSpPr txBox="1"/>
          <p:nvPr/>
        </p:nvSpPr>
        <p:spPr>
          <a:xfrm>
            <a:off x="7889443" y="2036323"/>
            <a:ext cx="1144864" cy="4042608"/>
          </a:xfrm>
          <a:prstGeom prst="rect">
            <a:avLst/>
          </a:prstGeom>
          <a:noFill/>
          <a:ln w="19050">
            <a:solidFill>
              <a:schemeClr val="accent5">
                <a:lumMod val="75000"/>
              </a:schemeClr>
            </a:solidFill>
          </a:ln>
        </p:spPr>
        <p:txBody>
          <a:bodyPr wrap="square" rtlCol="0">
            <a:spAutoFit/>
          </a:bodyPr>
          <a:lstStyle/>
          <a:p>
            <a:endParaRPr lang="pt-PT" dirty="0"/>
          </a:p>
        </p:txBody>
      </p:sp>
      <p:sp>
        <p:nvSpPr>
          <p:cNvPr id="20" name="CaixaDeTexto 19">
            <a:extLst>
              <a:ext uri="{FF2B5EF4-FFF2-40B4-BE49-F238E27FC236}">
                <a16:creationId xmlns:a16="http://schemas.microsoft.com/office/drawing/2014/main" id="{DD9D26C8-BC55-4B71-8384-D870D5863BD4}"/>
              </a:ext>
            </a:extLst>
          </p:cNvPr>
          <p:cNvSpPr txBox="1"/>
          <p:nvPr/>
        </p:nvSpPr>
        <p:spPr>
          <a:xfrm>
            <a:off x="9034307" y="2031152"/>
            <a:ext cx="1033201" cy="4042608"/>
          </a:xfrm>
          <a:prstGeom prst="rect">
            <a:avLst/>
          </a:prstGeom>
          <a:noFill/>
          <a:ln w="19050">
            <a:solidFill>
              <a:schemeClr val="accent5">
                <a:lumMod val="75000"/>
              </a:schemeClr>
            </a:solidFill>
          </a:ln>
        </p:spPr>
        <p:txBody>
          <a:bodyPr wrap="square" rtlCol="0">
            <a:spAutoFit/>
          </a:bodyPr>
          <a:lstStyle/>
          <a:p>
            <a:endParaRPr lang="pt-PT" dirty="0"/>
          </a:p>
        </p:txBody>
      </p:sp>
      <p:sp>
        <p:nvSpPr>
          <p:cNvPr id="21" name="CaixaDeTexto 20">
            <a:extLst>
              <a:ext uri="{FF2B5EF4-FFF2-40B4-BE49-F238E27FC236}">
                <a16:creationId xmlns:a16="http://schemas.microsoft.com/office/drawing/2014/main" id="{87BC5007-69C6-4EE1-AD22-A5EC16FF7460}"/>
              </a:ext>
            </a:extLst>
          </p:cNvPr>
          <p:cNvSpPr txBox="1"/>
          <p:nvPr/>
        </p:nvSpPr>
        <p:spPr>
          <a:xfrm>
            <a:off x="10058468" y="2038159"/>
            <a:ext cx="1066994" cy="4042608"/>
          </a:xfrm>
          <a:prstGeom prst="rect">
            <a:avLst/>
          </a:prstGeom>
          <a:noFill/>
          <a:ln w="19050">
            <a:solidFill>
              <a:schemeClr val="accent5">
                <a:lumMod val="75000"/>
              </a:schemeClr>
            </a:solidFill>
          </a:ln>
        </p:spPr>
        <p:txBody>
          <a:bodyPr wrap="square" rtlCol="0">
            <a:spAutoFit/>
          </a:bodyPr>
          <a:lstStyle/>
          <a:p>
            <a:endParaRPr lang="pt-PT" dirty="0"/>
          </a:p>
        </p:txBody>
      </p:sp>
      <p:sp>
        <p:nvSpPr>
          <p:cNvPr id="22" name="CaixaDeTexto 21">
            <a:extLst>
              <a:ext uri="{FF2B5EF4-FFF2-40B4-BE49-F238E27FC236}">
                <a16:creationId xmlns:a16="http://schemas.microsoft.com/office/drawing/2014/main" id="{CE64E8D7-D3BA-496A-A9E2-98ECB2D8DBEE}"/>
              </a:ext>
            </a:extLst>
          </p:cNvPr>
          <p:cNvSpPr txBox="1"/>
          <p:nvPr/>
        </p:nvSpPr>
        <p:spPr>
          <a:xfrm>
            <a:off x="7877066" y="5589959"/>
            <a:ext cx="1066994" cy="276999"/>
          </a:xfrm>
          <a:prstGeom prst="rect">
            <a:avLst/>
          </a:prstGeom>
          <a:noFill/>
        </p:spPr>
        <p:txBody>
          <a:bodyPr wrap="square" rtlCol="0">
            <a:spAutoFit/>
          </a:bodyPr>
          <a:lstStyle/>
          <a:p>
            <a:r>
              <a:rPr lang="pt-PT" sz="1200" b="1" dirty="0" err="1">
                <a:solidFill>
                  <a:schemeClr val="accent5">
                    <a:lumMod val="75000"/>
                  </a:schemeClr>
                </a:solidFill>
              </a:rPr>
              <a:t>Filter</a:t>
            </a:r>
            <a:r>
              <a:rPr lang="pt-PT" sz="1200" b="1" dirty="0">
                <a:solidFill>
                  <a:schemeClr val="accent5">
                    <a:lumMod val="75000"/>
                  </a:schemeClr>
                </a:solidFill>
              </a:rPr>
              <a:t> pane</a:t>
            </a:r>
          </a:p>
        </p:txBody>
      </p:sp>
      <p:sp>
        <p:nvSpPr>
          <p:cNvPr id="23" name="CaixaDeTexto 22">
            <a:extLst>
              <a:ext uri="{FF2B5EF4-FFF2-40B4-BE49-F238E27FC236}">
                <a16:creationId xmlns:a16="http://schemas.microsoft.com/office/drawing/2014/main" id="{8B871C9E-4C50-4701-BA1C-2D5C54279A3D}"/>
              </a:ext>
            </a:extLst>
          </p:cNvPr>
          <p:cNvSpPr txBox="1"/>
          <p:nvPr/>
        </p:nvSpPr>
        <p:spPr>
          <a:xfrm>
            <a:off x="9012891" y="5560876"/>
            <a:ext cx="1066994" cy="461665"/>
          </a:xfrm>
          <a:prstGeom prst="rect">
            <a:avLst/>
          </a:prstGeom>
          <a:noFill/>
        </p:spPr>
        <p:txBody>
          <a:bodyPr wrap="square" rtlCol="0">
            <a:spAutoFit/>
          </a:bodyPr>
          <a:lstStyle/>
          <a:p>
            <a:r>
              <a:rPr lang="pt-PT" sz="1200" b="1" dirty="0" err="1">
                <a:solidFill>
                  <a:schemeClr val="accent5">
                    <a:lumMod val="75000"/>
                  </a:schemeClr>
                </a:solidFill>
              </a:rPr>
              <a:t>Visualizations</a:t>
            </a:r>
            <a:r>
              <a:rPr lang="pt-PT" sz="1200" b="1" dirty="0">
                <a:solidFill>
                  <a:schemeClr val="accent5">
                    <a:lumMod val="75000"/>
                  </a:schemeClr>
                </a:solidFill>
              </a:rPr>
              <a:t> pane</a:t>
            </a:r>
          </a:p>
        </p:txBody>
      </p:sp>
      <p:sp>
        <p:nvSpPr>
          <p:cNvPr id="24" name="CaixaDeTexto 23">
            <a:extLst>
              <a:ext uri="{FF2B5EF4-FFF2-40B4-BE49-F238E27FC236}">
                <a16:creationId xmlns:a16="http://schemas.microsoft.com/office/drawing/2014/main" id="{B716E8BE-BBF0-4AA6-81B0-ACFF49CC4B45}"/>
              </a:ext>
            </a:extLst>
          </p:cNvPr>
          <p:cNvSpPr txBox="1"/>
          <p:nvPr/>
        </p:nvSpPr>
        <p:spPr>
          <a:xfrm>
            <a:off x="10058468" y="5571456"/>
            <a:ext cx="1066994" cy="276999"/>
          </a:xfrm>
          <a:prstGeom prst="rect">
            <a:avLst/>
          </a:prstGeom>
          <a:noFill/>
        </p:spPr>
        <p:txBody>
          <a:bodyPr wrap="square" rtlCol="0">
            <a:spAutoFit/>
          </a:bodyPr>
          <a:lstStyle/>
          <a:p>
            <a:r>
              <a:rPr lang="pt-PT" sz="1200" b="1" dirty="0" err="1">
                <a:solidFill>
                  <a:schemeClr val="accent5">
                    <a:lumMod val="75000"/>
                  </a:schemeClr>
                </a:solidFill>
              </a:rPr>
              <a:t>Fields</a:t>
            </a:r>
            <a:r>
              <a:rPr lang="pt-PT" sz="1200" b="1" dirty="0">
                <a:solidFill>
                  <a:schemeClr val="accent5">
                    <a:lumMod val="75000"/>
                  </a:schemeClr>
                </a:solidFill>
              </a:rPr>
              <a:t> pane</a:t>
            </a:r>
          </a:p>
        </p:txBody>
      </p:sp>
      <p:sp>
        <p:nvSpPr>
          <p:cNvPr id="25" name="Retângulo 24">
            <a:extLst>
              <a:ext uri="{FF2B5EF4-FFF2-40B4-BE49-F238E27FC236}">
                <a16:creationId xmlns:a16="http://schemas.microsoft.com/office/drawing/2014/main" id="{B16D8406-8BD9-4BAD-80F3-042DB0737E74}"/>
              </a:ext>
            </a:extLst>
          </p:cNvPr>
          <p:cNvSpPr/>
          <p:nvPr/>
        </p:nvSpPr>
        <p:spPr>
          <a:xfrm>
            <a:off x="1454624" y="2101739"/>
            <a:ext cx="6353611" cy="3553636"/>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26" name="CaixaDeTexto 25">
            <a:extLst>
              <a:ext uri="{FF2B5EF4-FFF2-40B4-BE49-F238E27FC236}">
                <a16:creationId xmlns:a16="http://schemas.microsoft.com/office/drawing/2014/main" id="{673C35C0-90A2-4825-8BBC-80BA6A6F54E1}"/>
              </a:ext>
            </a:extLst>
          </p:cNvPr>
          <p:cNvSpPr txBox="1"/>
          <p:nvPr/>
        </p:nvSpPr>
        <p:spPr>
          <a:xfrm>
            <a:off x="1736376" y="5200650"/>
            <a:ext cx="1635474" cy="307777"/>
          </a:xfrm>
          <a:prstGeom prst="rect">
            <a:avLst/>
          </a:prstGeom>
          <a:noFill/>
        </p:spPr>
        <p:txBody>
          <a:bodyPr wrap="square" rtlCol="0">
            <a:spAutoFit/>
          </a:bodyPr>
          <a:lstStyle/>
          <a:p>
            <a:r>
              <a:rPr lang="pt-PT" sz="1400" b="1" dirty="0" err="1">
                <a:solidFill>
                  <a:schemeClr val="accent2">
                    <a:lumMod val="75000"/>
                  </a:schemeClr>
                </a:solidFill>
              </a:rPr>
              <a:t>Canvas</a:t>
            </a:r>
            <a:r>
              <a:rPr lang="pt-PT" sz="1400" b="1" dirty="0">
                <a:solidFill>
                  <a:schemeClr val="accent2">
                    <a:lumMod val="75000"/>
                  </a:schemeClr>
                </a:solidFill>
              </a:rPr>
              <a:t> </a:t>
            </a:r>
          </a:p>
        </p:txBody>
      </p:sp>
    </p:spTree>
    <p:extLst>
      <p:ext uri="{BB962C8B-B14F-4D97-AF65-F5344CB8AC3E}">
        <p14:creationId xmlns:p14="http://schemas.microsoft.com/office/powerpoint/2010/main" val="1540704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27" name="Imagem 26">
            <a:extLst>
              <a:ext uri="{FF2B5EF4-FFF2-40B4-BE49-F238E27FC236}">
                <a16:creationId xmlns:a16="http://schemas.microsoft.com/office/drawing/2014/main" id="{A6549723-6253-48AF-8BAA-ECF1A93D798A}"/>
              </a:ext>
            </a:extLst>
          </p:cNvPr>
          <p:cNvPicPr>
            <a:picLocks noChangeAspect="1"/>
          </p:cNvPicPr>
          <p:nvPr/>
        </p:nvPicPr>
        <p:blipFill>
          <a:blip r:embed="rId3"/>
          <a:stretch>
            <a:fillRect/>
          </a:stretch>
        </p:blipFill>
        <p:spPr>
          <a:xfrm>
            <a:off x="3915990" y="2698041"/>
            <a:ext cx="3908587" cy="3790950"/>
          </a:xfrm>
          <a:prstGeom prst="rect">
            <a:avLst/>
          </a:prstGeom>
        </p:spPr>
      </p:pic>
      <p:pic>
        <p:nvPicPr>
          <p:cNvPr id="29" name="Imagem 28">
            <a:extLst>
              <a:ext uri="{FF2B5EF4-FFF2-40B4-BE49-F238E27FC236}">
                <a16:creationId xmlns:a16="http://schemas.microsoft.com/office/drawing/2014/main" id="{09533E32-1C5E-4FCC-8848-7E39C785129D}"/>
              </a:ext>
            </a:extLst>
          </p:cNvPr>
          <p:cNvPicPr>
            <a:picLocks noChangeAspect="1"/>
          </p:cNvPicPr>
          <p:nvPr/>
        </p:nvPicPr>
        <p:blipFill>
          <a:blip r:embed="rId4"/>
          <a:stretch>
            <a:fillRect/>
          </a:stretch>
        </p:blipFill>
        <p:spPr>
          <a:xfrm>
            <a:off x="685799" y="1569342"/>
            <a:ext cx="10368970" cy="992883"/>
          </a:xfrm>
          <a:prstGeom prst="rect">
            <a:avLst/>
          </a:prstGeom>
        </p:spPr>
      </p:pic>
      <p:sp>
        <p:nvSpPr>
          <p:cNvPr id="30" name="Retângulo 29">
            <a:extLst>
              <a:ext uri="{FF2B5EF4-FFF2-40B4-BE49-F238E27FC236}">
                <a16:creationId xmlns:a16="http://schemas.microsoft.com/office/drawing/2014/main" id="{CBA2FCA7-BE6C-4E12-88C4-E205C220B435}"/>
              </a:ext>
            </a:extLst>
          </p:cNvPr>
          <p:cNvSpPr/>
          <p:nvPr/>
        </p:nvSpPr>
        <p:spPr>
          <a:xfrm>
            <a:off x="2105025" y="1809750"/>
            <a:ext cx="485775" cy="68580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34062447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8" name="Imagem 7">
            <a:extLst>
              <a:ext uri="{FF2B5EF4-FFF2-40B4-BE49-F238E27FC236}">
                <a16:creationId xmlns:a16="http://schemas.microsoft.com/office/drawing/2014/main" id="{7E98A9A0-823F-4AFF-B040-45660E89A9C4}"/>
              </a:ext>
            </a:extLst>
          </p:cNvPr>
          <p:cNvPicPr>
            <a:picLocks noChangeAspect="1"/>
          </p:cNvPicPr>
          <p:nvPr/>
        </p:nvPicPr>
        <p:blipFill>
          <a:blip r:embed="rId3"/>
          <a:stretch>
            <a:fillRect/>
          </a:stretch>
        </p:blipFill>
        <p:spPr>
          <a:xfrm>
            <a:off x="3129289" y="1702420"/>
            <a:ext cx="5552777" cy="4429697"/>
          </a:xfrm>
          <a:prstGeom prst="rect">
            <a:avLst/>
          </a:prstGeom>
        </p:spPr>
      </p:pic>
      <p:sp>
        <p:nvSpPr>
          <p:cNvPr id="9" name="Retângulo 8">
            <a:extLst>
              <a:ext uri="{FF2B5EF4-FFF2-40B4-BE49-F238E27FC236}">
                <a16:creationId xmlns:a16="http://schemas.microsoft.com/office/drawing/2014/main" id="{2110CC19-C351-45F7-8E6C-B1E2F426A613}"/>
              </a:ext>
            </a:extLst>
          </p:cNvPr>
          <p:cNvSpPr/>
          <p:nvPr/>
        </p:nvSpPr>
        <p:spPr>
          <a:xfrm>
            <a:off x="7272188" y="5855892"/>
            <a:ext cx="779444" cy="161925"/>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Tree>
    <p:extLst>
      <p:ext uri="{BB962C8B-B14F-4D97-AF65-F5344CB8AC3E}">
        <p14:creationId xmlns:p14="http://schemas.microsoft.com/office/powerpoint/2010/main" val="1470720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10" name="Imagem 9">
            <a:extLst>
              <a:ext uri="{FF2B5EF4-FFF2-40B4-BE49-F238E27FC236}">
                <a16:creationId xmlns:a16="http://schemas.microsoft.com/office/drawing/2014/main" id="{7C88F102-632D-492C-B8DB-5F43A1D3F526}"/>
              </a:ext>
            </a:extLst>
          </p:cNvPr>
          <p:cNvPicPr>
            <a:picLocks noChangeAspect="1"/>
          </p:cNvPicPr>
          <p:nvPr/>
        </p:nvPicPr>
        <p:blipFill>
          <a:blip r:embed="rId3"/>
          <a:stretch>
            <a:fillRect/>
          </a:stretch>
        </p:blipFill>
        <p:spPr>
          <a:xfrm>
            <a:off x="2114550" y="2308123"/>
            <a:ext cx="8172450" cy="4266700"/>
          </a:xfrm>
          <a:prstGeom prst="rect">
            <a:avLst/>
          </a:prstGeom>
        </p:spPr>
      </p:pic>
      <p:sp>
        <p:nvSpPr>
          <p:cNvPr id="11" name="Marcador de Posição de Conteúdo 2">
            <a:extLst>
              <a:ext uri="{FF2B5EF4-FFF2-40B4-BE49-F238E27FC236}">
                <a16:creationId xmlns:a16="http://schemas.microsoft.com/office/drawing/2014/main" id="{AFC3B93D-3244-4ECE-B062-EFABD0BE340D}"/>
              </a:ext>
            </a:extLst>
          </p:cNvPr>
          <p:cNvSpPr txBox="1">
            <a:spLocks/>
          </p:cNvSpPr>
          <p:nvPr/>
        </p:nvSpPr>
        <p:spPr>
          <a:xfrm>
            <a:off x="512948" y="1145690"/>
            <a:ext cx="11469502" cy="116007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ea typeface="+mn-lt"/>
                <a:cs typeface="+mn-lt"/>
              </a:rPr>
              <a:t>Power Query</a:t>
            </a:r>
          </a:p>
          <a:p>
            <a:pPr marL="0" indent="0">
              <a:buNone/>
            </a:pPr>
            <a:r>
              <a:rPr lang="en-US" sz="2200" b="1" dirty="0">
                <a:ea typeface="+mn-lt"/>
                <a:cs typeface="+mn-lt"/>
              </a:rPr>
              <a:t>Data transformation </a:t>
            </a:r>
            <a:r>
              <a:rPr lang="en-US" sz="2200" dirty="0">
                <a:ea typeface="+mn-lt"/>
                <a:cs typeface="+mn-lt"/>
              </a:rPr>
              <a:t>and </a:t>
            </a:r>
            <a:r>
              <a:rPr lang="en-US" sz="2200" b="1" dirty="0">
                <a:ea typeface="+mn-lt"/>
                <a:cs typeface="+mn-lt"/>
              </a:rPr>
              <a:t>preparation</a:t>
            </a:r>
            <a:r>
              <a:rPr lang="en-US" sz="2200" dirty="0">
                <a:ea typeface="+mn-lt"/>
                <a:cs typeface="+mn-lt"/>
              </a:rPr>
              <a:t> tool that allows users to </a:t>
            </a:r>
            <a:r>
              <a:rPr lang="en-US" sz="2200" b="1" dirty="0">
                <a:ea typeface="+mn-lt"/>
                <a:cs typeface="+mn-lt"/>
              </a:rPr>
              <a:t>connect, clean, and shape data </a:t>
            </a:r>
            <a:r>
              <a:rPr lang="en-US" sz="2200" dirty="0">
                <a:ea typeface="+mn-lt"/>
                <a:cs typeface="+mn-lt"/>
              </a:rPr>
              <a:t>from various sources to create a reliable foundation for </a:t>
            </a:r>
            <a:r>
              <a:rPr lang="en-US" sz="2200" b="1" dirty="0">
                <a:ea typeface="+mn-lt"/>
                <a:cs typeface="+mn-lt"/>
              </a:rPr>
              <a:t>analysis and visualization</a:t>
            </a:r>
            <a:r>
              <a:rPr lang="en-US" sz="2200" dirty="0">
                <a:ea typeface="+mn-lt"/>
                <a:cs typeface="+mn-lt"/>
              </a:rPr>
              <a:t>.</a:t>
            </a:r>
          </a:p>
        </p:txBody>
      </p:sp>
    </p:spTree>
    <p:extLst>
      <p:ext uri="{BB962C8B-B14F-4D97-AF65-F5344CB8AC3E}">
        <p14:creationId xmlns:p14="http://schemas.microsoft.com/office/powerpoint/2010/main" val="922370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56E20A-6DB5-4A6B-9EEB-FA9732C72527}"/>
              </a:ext>
            </a:extLst>
          </p:cNvPr>
          <p:cNvSpPr>
            <a:spLocks noGrp="1"/>
          </p:cNvSpPr>
          <p:nvPr>
            <p:ph type="title"/>
          </p:nvPr>
        </p:nvSpPr>
        <p:spPr>
          <a:xfrm>
            <a:off x="170048" y="-177"/>
            <a:ext cx="10515600" cy="1325563"/>
          </a:xfrm>
        </p:spPr>
        <p:txBody>
          <a:bodyPr>
            <a:normAutofit/>
          </a:bodyPr>
          <a:lstStyle/>
          <a:p>
            <a:r>
              <a:rPr lang="en-US" sz="3600" b="1" dirty="0">
                <a:solidFill>
                  <a:srgbClr val="092953"/>
                </a:solidFill>
                <a:latin typeface="Cambria"/>
                <a:ea typeface="Cambria"/>
              </a:rPr>
              <a:t>Recap: Power BI Concepts</a:t>
            </a:r>
            <a:endParaRPr lang="pt-PT" sz="3600" b="1" dirty="0">
              <a:solidFill>
                <a:srgbClr val="092953"/>
              </a:solidFill>
              <a:latin typeface="Cambria"/>
              <a:ea typeface="Cambria"/>
            </a:endParaRPr>
          </a:p>
        </p:txBody>
      </p:sp>
      <p:sp>
        <p:nvSpPr>
          <p:cNvPr id="4" name="Retângulo 3">
            <a:extLst>
              <a:ext uri="{FF2B5EF4-FFF2-40B4-BE49-F238E27FC236}">
                <a16:creationId xmlns:a16="http://schemas.microsoft.com/office/drawing/2014/main" id="{C49AACF5-CCF4-E6B6-98B5-BF66BBB3419C}"/>
              </a:ext>
            </a:extLst>
          </p:cNvPr>
          <p:cNvSpPr/>
          <p:nvPr/>
        </p:nvSpPr>
        <p:spPr>
          <a:xfrm>
            <a:off x="0" y="6626645"/>
            <a:ext cx="12192000" cy="231355"/>
          </a:xfrm>
          <a:prstGeom prst="rect">
            <a:avLst/>
          </a:prstGeom>
          <a:solidFill>
            <a:srgbClr val="092953"/>
          </a:solidFill>
          <a:ln>
            <a:solidFill>
              <a:srgbClr val="092953"/>
            </a:solidFill>
          </a:ln>
        </p:spPr>
        <p:style>
          <a:lnRef idx="2">
            <a:schemeClr val="accent1">
              <a:shade val="15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pt-PT"/>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pt-PT"/>
          </a:p>
        </p:txBody>
      </p:sp>
      <p:pic>
        <p:nvPicPr>
          <p:cNvPr id="7" name="Imagem 6" descr="Portal do Colaborador">
            <a:extLst>
              <a:ext uri="{FF2B5EF4-FFF2-40B4-BE49-F238E27FC236}">
                <a16:creationId xmlns:a16="http://schemas.microsoft.com/office/drawing/2014/main" id="{A59B6DA3-4BA1-94F4-4AA2-59A6261305AE}"/>
              </a:ext>
            </a:extLst>
          </p:cNvPr>
          <p:cNvPicPr>
            <a:picLocks noChangeAspect="1"/>
          </p:cNvPicPr>
          <p:nvPr/>
        </p:nvPicPr>
        <p:blipFill>
          <a:blip r:embed="rId2"/>
          <a:stretch>
            <a:fillRect/>
          </a:stretch>
        </p:blipFill>
        <p:spPr>
          <a:xfrm>
            <a:off x="10199775" y="117119"/>
            <a:ext cx="1877314" cy="869240"/>
          </a:xfrm>
          <a:prstGeom prst="rect">
            <a:avLst/>
          </a:prstGeom>
        </p:spPr>
      </p:pic>
      <p:sp>
        <p:nvSpPr>
          <p:cNvPr id="5" name="CaixaDeTexto 4">
            <a:extLst>
              <a:ext uri="{FF2B5EF4-FFF2-40B4-BE49-F238E27FC236}">
                <a16:creationId xmlns:a16="http://schemas.microsoft.com/office/drawing/2014/main" id="{57F2B5C7-69A2-D265-A0CC-A46D2F230199}"/>
              </a:ext>
            </a:extLst>
          </p:cNvPr>
          <p:cNvSpPr txBox="1"/>
          <p:nvPr/>
        </p:nvSpPr>
        <p:spPr>
          <a:xfrm>
            <a:off x="60594" y="6624809"/>
            <a:ext cx="6801079" cy="2308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pt-PT" sz="900" dirty="0">
                <a:solidFill>
                  <a:srgbClr val="FFFFFF"/>
                </a:solidFill>
                <a:ea typeface="+mn-lt"/>
                <a:cs typeface="+mn-lt"/>
              </a:rPr>
              <a:t>Power BI </a:t>
            </a:r>
            <a:r>
              <a:rPr lang="pt-PT" sz="900" dirty="0" err="1">
                <a:solidFill>
                  <a:srgbClr val="FFFFFF"/>
                </a:solidFill>
                <a:ea typeface="+mn-lt"/>
                <a:cs typeface="+mn-lt"/>
              </a:rPr>
              <a:t>and</a:t>
            </a:r>
            <a:r>
              <a:rPr lang="pt-PT" sz="900" dirty="0">
                <a:solidFill>
                  <a:srgbClr val="FFFFFF"/>
                </a:solidFill>
                <a:ea typeface="+mn-lt"/>
                <a:cs typeface="+mn-lt"/>
              </a:rPr>
              <a:t> </a:t>
            </a:r>
            <a:r>
              <a:rPr lang="pt-PT" sz="900" dirty="0" err="1">
                <a:solidFill>
                  <a:srgbClr val="FFFFFF"/>
                </a:solidFill>
                <a:ea typeface="+mn-lt"/>
                <a:cs typeface="+mn-lt"/>
              </a:rPr>
              <a:t>Sentiment</a:t>
            </a:r>
            <a:r>
              <a:rPr lang="pt-PT" sz="900" dirty="0">
                <a:solidFill>
                  <a:srgbClr val="FFFFFF"/>
                </a:solidFill>
                <a:ea typeface="+mn-lt"/>
                <a:cs typeface="+mn-lt"/>
              </a:rPr>
              <a:t> </a:t>
            </a:r>
            <a:r>
              <a:rPr lang="pt-PT" sz="900" dirty="0" err="1">
                <a:solidFill>
                  <a:srgbClr val="FFFFFF"/>
                </a:solidFill>
                <a:ea typeface="+mn-lt"/>
                <a:cs typeface="+mn-lt"/>
              </a:rPr>
              <a:t>Analysis</a:t>
            </a:r>
            <a:endParaRPr lang="pt-PT" dirty="0">
              <a:ea typeface="+mn-lt"/>
              <a:cs typeface="+mn-lt"/>
            </a:endParaRPr>
          </a:p>
        </p:txBody>
      </p:sp>
      <p:sp>
        <p:nvSpPr>
          <p:cNvPr id="3" name="CaixaDeTexto 7">
            <a:extLst>
              <a:ext uri="{FF2B5EF4-FFF2-40B4-BE49-F238E27FC236}">
                <a16:creationId xmlns:a16="http://schemas.microsoft.com/office/drawing/2014/main" id="{3719E8E9-FDC0-AEA8-B7BD-8E8B38B42B40}"/>
              </a:ext>
            </a:extLst>
          </p:cNvPr>
          <p:cNvSpPr txBox="1"/>
          <p:nvPr/>
        </p:nvSpPr>
        <p:spPr>
          <a:xfrm>
            <a:off x="5275244" y="6624808"/>
            <a:ext cx="6801079" cy="230832"/>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r>
              <a:rPr lang="pt-PT" sz="900" dirty="0" err="1">
                <a:solidFill>
                  <a:srgbClr val="FFFFFF"/>
                </a:solidFill>
                <a:latin typeface="Times New Roman"/>
                <a:cs typeface="Times New Roman"/>
              </a:rPr>
              <a:t>Session</a:t>
            </a:r>
            <a:r>
              <a:rPr lang="pt-PT" sz="900" dirty="0">
                <a:solidFill>
                  <a:srgbClr val="FFFFFF"/>
                </a:solidFill>
                <a:latin typeface="Times New Roman"/>
                <a:cs typeface="Times New Roman"/>
              </a:rPr>
              <a:t> 24</a:t>
            </a:r>
            <a:endParaRPr lang="pt-PT" dirty="0"/>
          </a:p>
        </p:txBody>
      </p:sp>
      <p:pic>
        <p:nvPicPr>
          <p:cNvPr id="13" name="Imagem 12">
            <a:extLst>
              <a:ext uri="{FF2B5EF4-FFF2-40B4-BE49-F238E27FC236}">
                <a16:creationId xmlns:a16="http://schemas.microsoft.com/office/drawing/2014/main" id="{0727F5C7-39E6-4333-A428-C104C1D85930}"/>
              </a:ext>
            </a:extLst>
          </p:cNvPr>
          <p:cNvPicPr>
            <a:picLocks noChangeAspect="1"/>
          </p:cNvPicPr>
          <p:nvPr/>
        </p:nvPicPr>
        <p:blipFill>
          <a:blip r:embed="rId3"/>
          <a:stretch>
            <a:fillRect/>
          </a:stretch>
        </p:blipFill>
        <p:spPr>
          <a:xfrm>
            <a:off x="995870" y="2609078"/>
            <a:ext cx="10200259" cy="964480"/>
          </a:xfrm>
          <a:prstGeom prst="rect">
            <a:avLst/>
          </a:prstGeom>
        </p:spPr>
      </p:pic>
      <p:pic>
        <p:nvPicPr>
          <p:cNvPr id="15" name="Imagem 14">
            <a:extLst>
              <a:ext uri="{FF2B5EF4-FFF2-40B4-BE49-F238E27FC236}">
                <a16:creationId xmlns:a16="http://schemas.microsoft.com/office/drawing/2014/main" id="{DBBBD2B3-3D54-4295-BE9F-D7B6464B299E}"/>
              </a:ext>
            </a:extLst>
          </p:cNvPr>
          <p:cNvPicPr>
            <a:picLocks noChangeAspect="1"/>
          </p:cNvPicPr>
          <p:nvPr/>
        </p:nvPicPr>
        <p:blipFill>
          <a:blip r:embed="rId4"/>
          <a:stretch>
            <a:fillRect/>
          </a:stretch>
        </p:blipFill>
        <p:spPr>
          <a:xfrm>
            <a:off x="995870" y="3972836"/>
            <a:ext cx="10267950" cy="2505654"/>
          </a:xfrm>
          <a:prstGeom prst="rect">
            <a:avLst/>
          </a:prstGeom>
        </p:spPr>
      </p:pic>
      <p:sp>
        <p:nvSpPr>
          <p:cNvPr id="16" name="Retângulo 15">
            <a:extLst>
              <a:ext uri="{FF2B5EF4-FFF2-40B4-BE49-F238E27FC236}">
                <a16:creationId xmlns:a16="http://schemas.microsoft.com/office/drawing/2014/main" id="{ED57A72C-A5B7-495C-81B4-29B93A0FF5B6}"/>
              </a:ext>
            </a:extLst>
          </p:cNvPr>
          <p:cNvSpPr/>
          <p:nvPr/>
        </p:nvSpPr>
        <p:spPr>
          <a:xfrm>
            <a:off x="8572500" y="2609078"/>
            <a:ext cx="495300" cy="964480"/>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7" name="Retângulo 16">
            <a:extLst>
              <a:ext uri="{FF2B5EF4-FFF2-40B4-BE49-F238E27FC236}">
                <a16:creationId xmlns:a16="http://schemas.microsoft.com/office/drawing/2014/main" id="{5DD4CBBD-B980-496B-994A-7C331D9BA69F}"/>
              </a:ext>
            </a:extLst>
          </p:cNvPr>
          <p:cNvSpPr/>
          <p:nvPr/>
        </p:nvSpPr>
        <p:spPr>
          <a:xfrm>
            <a:off x="1743074" y="4743450"/>
            <a:ext cx="7324725" cy="181318"/>
          </a:xfrm>
          <a:prstGeom prst="rect">
            <a:avLst/>
          </a:prstGeom>
          <a:noFill/>
          <a:ln w="28575">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8" name="Marcador de Posição de Conteúdo 2">
            <a:extLst>
              <a:ext uri="{FF2B5EF4-FFF2-40B4-BE49-F238E27FC236}">
                <a16:creationId xmlns:a16="http://schemas.microsoft.com/office/drawing/2014/main" id="{DD7CD465-0545-43DC-BCB4-265E299EF337}"/>
              </a:ext>
            </a:extLst>
          </p:cNvPr>
          <p:cNvSpPr txBox="1">
            <a:spLocks/>
          </p:cNvSpPr>
          <p:nvPr/>
        </p:nvSpPr>
        <p:spPr>
          <a:xfrm>
            <a:off x="512948" y="1145690"/>
            <a:ext cx="11469502" cy="1160073"/>
          </a:xfrm>
          <a:prstGeom prst="rect">
            <a:avLst/>
          </a:prstGeom>
        </p:spPr>
        <p:txBody>
          <a:bodyPr vert="horz" lIns="91440" tIns="45720" rIns="91440" bIns="45720" rtlCol="0" anchor="t">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600" b="1" dirty="0">
                <a:ea typeface="+mn-lt"/>
                <a:cs typeface="+mn-lt"/>
              </a:rPr>
              <a:t>Measures</a:t>
            </a:r>
            <a:r>
              <a:rPr lang="en-US" sz="2200" b="1" dirty="0">
                <a:ea typeface="+mn-lt"/>
                <a:cs typeface="+mn-lt"/>
              </a:rPr>
              <a:t> </a:t>
            </a:r>
          </a:p>
          <a:p>
            <a:pPr marL="0" indent="0">
              <a:buNone/>
            </a:pPr>
            <a:r>
              <a:rPr lang="en-US" sz="2200" b="1" dirty="0">
                <a:ea typeface="+mn-lt"/>
                <a:cs typeface="+mn-lt"/>
              </a:rPr>
              <a:t>Dynamic calculations </a:t>
            </a:r>
            <a:r>
              <a:rPr lang="en-US" sz="2200" dirty="0">
                <a:ea typeface="+mn-lt"/>
                <a:cs typeface="+mn-lt"/>
              </a:rPr>
              <a:t>created using </a:t>
            </a:r>
            <a:r>
              <a:rPr lang="en-US" sz="2200" b="1" dirty="0">
                <a:ea typeface="+mn-lt"/>
                <a:cs typeface="+mn-lt"/>
              </a:rPr>
              <a:t>DAX </a:t>
            </a:r>
            <a:r>
              <a:rPr lang="en-US" sz="2200" dirty="0">
                <a:ea typeface="+mn-lt"/>
                <a:cs typeface="+mn-lt"/>
              </a:rPr>
              <a:t>(Data Analysis Expressions) to perform advanced data analysis, track KPIs and generate insights within reports and dashboards.</a:t>
            </a:r>
          </a:p>
        </p:txBody>
      </p:sp>
    </p:spTree>
    <p:extLst>
      <p:ext uri="{BB962C8B-B14F-4D97-AF65-F5344CB8AC3E}">
        <p14:creationId xmlns:p14="http://schemas.microsoft.com/office/powerpoint/2010/main" val="3241871366"/>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1346</TotalTime>
  <Words>778</Words>
  <Application>Microsoft Office PowerPoint</Application>
  <PresentationFormat>Ecrã Panorâmico</PresentationFormat>
  <Paragraphs>124</Paragraphs>
  <Slides>18</Slides>
  <Notes>0</Notes>
  <HiddenSlides>0</HiddenSlides>
  <MMClips>0</MMClips>
  <ScaleCrop>false</ScaleCrop>
  <HeadingPairs>
    <vt:vector size="6" baseType="variant">
      <vt:variant>
        <vt:lpstr>Tipos de letra usados</vt:lpstr>
      </vt:variant>
      <vt:variant>
        <vt:i4>6</vt:i4>
      </vt:variant>
      <vt:variant>
        <vt:lpstr>Tema</vt:lpstr>
      </vt:variant>
      <vt:variant>
        <vt:i4>1</vt:i4>
      </vt:variant>
      <vt:variant>
        <vt:lpstr>Títulos dos diapositivos</vt:lpstr>
      </vt:variant>
      <vt:variant>
        <vt:i4>18</vt:i4>
      </vt:variant>
    </vt:vector>
  </HeadingPairs>
  <TitlesOfParts>
    <vt:vector size="25" baseType="lpstr">
      <vt:lpstr>Aptos</vt:lpstr>
      <vt:lpstr>Aptos Display</vt:lpstr>
      <vt:lpstr>Arial</vt:lpstr>
      <vt:lpstr>Calibri</vt:lpstr>
      <vt:lpstr>Cambria</vt:lpstr>
      <vt:lpstr>Times New Roman</vt:lpstr>
      <vt:lpstr>Tema do Office</vt:lpstr>
      <vt:lpstr>Apresentação do PowerPoint</vt:lpstr>
      <vt:lpstr>Power BI</vt:lpstr>
      <vt:lpstr>Why Use Power BI?</vt:lpstr>
      <vt:lpstr>Why Use Power BI?</vt:lpstr>
      <vt:lpstr>Recap: Power BI Concepts</vt:lpstr>
      <vt:lpstr>Recap: Power BI Concepts</vt:lpstr>
      <vt:lpstr>Recap: Power BI Concepts</vt:lpstr>
      <vt:lpstr>Recap: Power BI Concepts</vt:lpstr>
      <vt:lpstr>Recap: Power BI Concepts</vt:lpstr>
      <vt:lpstr>Recap: Power BI Concepts</vt:lpstr>
      <vt:lpstr>Recap: Power BI Concepts</vt:lpstr>
      <vt:lpstr>Key Features For Sentiment Analysis</vt:lpstr>
      <vt:lpstr>Key Features For Sentiment Analysis</vt:lpstr>
      <vt:lpstr>Key Features For Sentiment Analysis</vt:lpstr>
      <vt:lpstr>Sentiment Analysis Dashboard Example</vt:lpstr>
      <vt:lpstr>Sentiment Analysis Dashboard Example</vt:lpstr>
      <vt:lpstr>Sentiment Analysis Dashboard Example</vt:lpstr>
      <vt:lpstr>Exercise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Ana Santos Pereira</dc:creator>
  <cp:lastModifiedBy>Ana Santos Pereira</cp:lastModifiedBy>
  <cp:revision>40</cp:revision>
  <dcterms:created xsi:type="dcterms:W3CDTF">2024-12-03T20:32:27Z</dcterms:created>
  <dcterms:modified xsi:type="dcterms:W3CDTF">2024-12-11T18:45:55Z</dcterms:modified>
</cp:coreProperties>
</file>