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  <p:sldId id="408" r:id="rId4"/>
    <p:sldId id="409" r:id="rId5"/>
    <p:sldId id="410" r:id="rId6"/>
    <p:sldId id="413" r:id="rId7"/>
    <p:sldId id="411" r:id="rId8"/>
    <p:sldId id="423" r:id="rId9"/>
    <p:sldId id="424" r:id="rId10"/>
    <p:sldId id="412" r:id="rId11"/>
    <p:sldId id="414" r:id="rId12"/>
    <p:sldId id="415" r:id="rId13"/>
    <p:sldId id="416" r:id="rId14"/>
    <p:sldId id="417" r:id="rId15"/>
    <p:sldId id="425" r:id="rId16"/>
    <p:sldId id="418" r:id="rId17"/>
    <p:sldId id="419" r:id="rId18"/>
    <p:sldId id="422" r:id="rId19"/>
    <p:sldId id="420" r:id="rId20"/>
    <p:sldId id="421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4" r:id="rId29"/>
    <p:sldId id="433" r:id="rId30"/>
    <p:sldId id="435" r:id="rId31"/>
    <p:sldId id="439" r:id="rId32"/>
    <p:sldId id="441" r:id="rId33"/>
    <p:sldId id="442" r:id="rId34"/>
    <p:sldId id="446" r:id="rId35"/>
    <p:sldId id="443" r:id="rId36"/>
    <p:sldId id="438" r:id="rId37"/>
    <p:sldId id="440" r:id="rId38"/>
    <p:sldId id="444" r:id="rId39"/>
    <p:sldId id="447" r:id="rId40"/>
    <p:sldId id="450" r:id="rId41"/>
    <p:sldId id="448" r:id="rId42"/>
    <p:sldId id="449" r:id="rId43"/>
    <p:sldId id="451" r:id="rId44"/>
    <p:sldId id="456" r:id="rId45"/>
    <p:sldId id="452" r:id="rId46"/>
    <p:sldId id="457" r:id="rId47"/>
    <p:sldId id="458" r:id="rId48"/>
    <p:sldId id="459" r:id="rId49"/>
    <p:sldId id="453" r:id="rId50"/>
    <p:sldId id="454" r:id="rId51"/>
    <p:sldId id="460" r:id="rId52"/>
    <p:sldId id="455" r:id="rId53"/>
    <p:sldId id="463" r:id="rId54"/>
    <p:sldId id="464" r:id="rId55"/>
    <p:sldId id="465" r:id="rId56"/>
    <p:sldId id="466" r:id="rId57"/>
    <p:sldId id="468" r:id="rId58"/>
    <p:sldId id="467" r:id="rId59"/>
    <p:sldId id="469" r:id="rId60"/>
    <p:sldId id="470" r:id="rId61"/>
    <p:sldId id="471" r:id="rId62"/>
    <p:sldId id="472" r:id="rId6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953"/>
    <a:srgbClr val="E58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DA240-16CE-57F1-C542-D616098063F1}" v="2525" dt="2024-11-04T22:27:05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3"/>
    <p:restoredTop sz="94640"/>
  </p:normalViewPr>
  <p:slideViewPr>
    <p:cSldViewPr snapToGrid="0">
      <p:cViewPr>
        <p:scale>
          <a:sx n="61" d="100"/>
          <a:sy n="61" d="100"/>
        </p:scale>
        <p:origin x="16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08/11/24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or.tensorflow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h295.github.io/siml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" TargetMode="External"/><Relationship Id="rId7" Type="http://schemas.openxmlformats.org/officeDocument/2006/relationships/hyperlink" Target="https://huggingface.c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fasttext.cc/" TargetMode="External"/><Relationship Id="rId4" Type="http://schemas.openxmlformats.org/officeDocument/2006/relationships/hyperlink" Target="https://code.google.com/archive/p/word2ve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Session 15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1738971" y="4127113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Word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Embeddings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Distributional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Hypotesis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Words</a:t>
            </a:r>
            <a:r>
              <a:rPr lang="pt-PT" sz="3000" dirty="0"/>
              <a:t> </a:t>
            </a:r>
            <a:r>
              <a:rPr lang="pt-PT" sz="3000" dirty="0" err="1"/>
              <a:t>that</a:t>
            </a:r>
            <a:r>
              <a:rPr lang="pt-PT" sz="3000" dirty="0"/>
              <a:t> </a:t>
            </a:r>
            <a:r>
              <a:rPr lang="pt-PT" sz="3000" dirty="0" err="1"/>
              <a:t>occur</a:t>
            </a:r>
            <a:r>
              <a:rPr lang="pt-PT" sz="3000" dirty="0"/>
              <a:t> in similar </a:t>
            </a:r>
            <a:r>
              <a:rPr lang="pt-PT" sz="3000" dirty="0" err="1"/>
              <a:t>contexts</a:t>
            </a:r>
            <a:r>
              <a:rPr lang="pt-PT" sz="3000" dirty="0"/>
              <a:t> </a:t>
            </a:r>
            <a:r>
              <a:rPr lang="pt-PT" sz="3000" dirty="0" err="1"/>
              <a:t>tend</a:t>
            </a:r>
            <a:r>
              <a:rPr lang="pt-PT" sz="3000" dirty="0"/>
              <a:t> to </a:t>
            </a:r>
            <a:r>
              <a:rPr lang="pt-PT" sz="3000" dirty="0" err="1"/>
              <a:t>have</a:t>
            </a:r>
            <a:r>
              <a:rPr lang="pt-PT" sz="3000" dirty="0"/>
              <a:t> similar </a:t>
            </a:r>
            <a:r>
              <a:rPr lang="pt-PT" sz="3000" dirty="0" err="1"/>
              <a:t>meanings</a:t>
            </a:r>
            <a:r>
              <a:rPr lang="pt-PT" sz="3000" dirty="0"/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homem, texto, Cara humana, fato&#10;&#10;Descrição gerada automaticamente">
            <a:extLst>
              <a:ext uri="{FF2B5EF4-FFF2-40B4-BE49-F238E27FC236}">
                <a16:creationId xmlns:a16="http://schemas.microsoft.com/office/drawing/2014/main" id="{6632FF5B-7533-D31B-19FA-CD14DFA7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294109"/>
            <a:ext cx="10496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Distributional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Hypotesis</a:t>
            </a:r>
            <a:endParaRPr lang="pt-PT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omida, beber, refrigerante&#10;&#10;Descrição gerada automaticamente">
            <a:extLst>
              <a:ext uri="{FF2B5EF4-FFF2-40B4-BE49-F238E27FC236}">
                <a16:creationId xmlns:a16="http://schemas.microsoft.com/office/drawing/2014/main" id="{FBBB8338-775B-F220-81F7-5B3650C2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715658"/>
            <a:ext cx="10496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Distributional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Hypotesis</a:t>
            </a:r>
            <a:endParaRPr lang="pt-PT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CEB69F9-7BF3-FB29-2AB5-248ACB973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435958"/>
            <a:ext cx="104965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9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Document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Document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diagrama, número&#10;&#10;Descrição gerada automaticamente">
            <a:extLst>
              <a:ext uri="{FF2B5EF4-FFF2-40B4-BE49-F238E27FC236}">
                <a16:creationId xmlns:a16="http://schemas.microsoft.com/office/drawing/2014/main" id="{9BF896F5-D98A-1A30-B8BA-922F4DB7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3" y="1103997"/>
            <a:ext cx="11220451" cy="52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Word-Word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Co-Occurrence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480A7262-56E7-6E51-68E7-46D2F65CD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9" b="1343"/>
          <a:stretch/>
        </p:blipFill>
        <p:spPr>
          <a:xfrm>
            <a:off x="367356" y="1113653"/>
            <a:ext cx="11591160" cy="52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Word-Word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Co-Occurrence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E2C68982-684A-6639-49CC-4D5E123D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9" y="997422"/>
            <a:ext cx="10808559" cy="555307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4C1DB67-65E4-0ACE-327D-78EBE5825DD0}"/>
              </a:ext>
            </a:extLst>
          </p:cNvPr>
          <p:cNvSpPr/>
          <p:nvPr/>
        </p:nvSpPr>
        <p:spPr>
          <a:xfrm>
            <a:off x="5972431" y="6425513"/>
            <a:ext cx="247135" cy="133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781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Co-Occurrences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There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variants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Context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documents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which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window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size</a:t>
            </a:r>
            <a:r>
              <a:rPr lang="pt-PT" sz="2600" dirty="0">
                <a:ea typeface="+mn-lt"/>
                <a:cs typeface="+mn-lt"/>
              </a:rPr>
              <a:t>, etc.)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Weighting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raw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frequency</a:t>
            </a:r>
            <a:r>
              <a:rPr lang="pt-PT" sz="2600" dirty="0">
                <a:ea typeface="+mn-lt"/>
                <a:cs typeface="+mn-lt"/>
              </a:rPr>
              <a:t>, etc.)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Vectors</a:t>
            </a:r>
            <a:r>
              <a:rPr lang="pt-PT" sz="3000" b="1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sparse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zero </a:t>
            </a:r>
            <a:r>
              <a:rPr lang="pt-PT" sz="3000" dirty="0" err="1">
                <a:ea typeface="+mn-lt"/>
                <a:cs typeface="+mn-lt"/>
              </a:rPr>
              <a:t>entries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Therefore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Dimensionality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reduction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often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used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These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methods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sometimes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called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count-based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methods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they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directly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co-occurrence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counts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44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Sparse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Dense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As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seen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count-based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methods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sparse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are 0's)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long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high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dimensionality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Alternatively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represent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b="1" dirty="0">
                <a:ea typeface="+mn-lt"/>
                <a:cs typeface="+mn-lt"/>
              </a:rPr>
              <a:t>short</a:t>
            </a:r>
            <a:r>
              <a:rPr lang="pt-PT" sz="3000" dirty="0">
                <a:ea typeface="+mn-lt"/>
                <a:cs typeface="+mn-lt"/>
              </a:rPr>
              <a:t> (50-1024 dimensional)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dense</a:t>
            </a:r>
            <a:r>
              <a:rPr lang="pt-PT" sz="3000" dirty="0">
                <a:ea typeface="+mn-lt"/>
                <a:cs typeface="+mn-lt"/>
              </a:rPr>
              <a:t> (real-</a:t>
            </a:r>
            <a:r>
              <a:rPr lang="pt-PT" sz="3000" dirty="0" err="1">
                <a:ea typeface="+mn-lt"/>
                <a:cs typeface="+mn-lt"/>
              </a:rPr>
              <a:t>valued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vectors</a:t>
            </a:r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hand</a:t>
            </a:r>
            <a:r>
              <a:rPr lang="pt-PT" sz="3000" dirty="0">
                <a:ea typeface="+mn-lt"/>
                <a:cs typeface="+mn-lt"/>
              </a:rPr>
              <a:t>, individual </a:t>
            </a:r>
            <a:r>
              <a:rPr lang="pt-PT" sz="3000" dirty="0" err="1">
                <a:ea typeface="+mn-lt"/>
                <a:cs typeface="+mn-lt"/>
              </a:rPr>
              <a:t>dimensions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less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interpretable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FA31F8AC-C15F-AD32-58C0-12264DC6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245" y="4889929"/>
            <a:ext cx="4972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Dense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FA8AEDD-6511-9972-5CFA-F9DDD63B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325133"/>
            <a:ext cx="9515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Dense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Short </a:t>
            </a:r>
            <a:r>
              <a:rPr lang="pt-PT" sz="3000" dirty="0" err="1">
                <a:ea typeface="+mn-lt"/>
                <a:cs typeface="+mn-lt"/>
              </a:rPr>
              <a:t>vectors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easier</a:t>
            </a:r>
            <a:r>
              <a:rPr lang="pt-PT" sz="3000" b="1" dirty="0">
                <a:ea typeface="+mn-lt"/>
                <a:cs typeface="+mn-lt"/>
              </a:rPr>
              <a:t> to use as </a:t>
            </a:r>
            <a:r>
              <a:rPr lang="pt-PT" sz="3000" b="1" dirty="0" err="1">
                <a:ea typeface="+mn-lt"/>
                <a:cs typeface="+mn-lt"/>
              </a:rPr>
              <a:t>features</a:t>
            </a:r>
            <a:r>
              <a:rPr lang="pt-PT" sz="3000" dirty="0">
                <a:ea typeface="+mn-lt"/>
                <a:cs typeface="+mn-lt"/>
              </a:rPr>
              <a:t> in ML </a:t>
            </a:r>
            <a:r>
              <a:rPr lang="pt-PT" sz="3000" dirty="0" err="1">
                <a:ea typeface="+mn-lt"/>
                <a:cs typeface="+mn-lt"/>
              </a:rPr>
              <a:t>systems</a:t>
            </a:r>
            <a:endParaRPr lang="pt-PT" sz="3000" dirty="0"/>
          </a:p>
          <a:p>
            <a:r>
              <a:rPr lang="pt-PT" sz="3000" dirty="0">
                <a:ea typeface="+mn-lt"/>
                <a:cs typeface="+mn-lt"/>
              </a:rPr>
              <a:t>Dense </a:t>
            </a:r>
            <a:r>
              <a:rPr lang="pt-PT" sz="3000" dirty="0" err="1">
                <a:ea typeface="+mn-lt"/>
                <a:cs typeface="+mn-lt"/>
              </a:rPr>
              <a:t>vectors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generalize </a:t>
            </a:r>
            <a:r>
              <a:rPr lang="pt-PT" sz="3000" b="1" dirty="0" err="1">
                <a:ea typeface="+mn-lt"/>
                <a:cs typeface="+mn-lt"/>
              </a:rPr>
              <a:t>better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storing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explicit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counts</a:t>
            </a:r>
            <a:r>
              <a:rPr lang="pt-PT" sz="3000" dirty="0">
                <a:ea typeface="+mn-lt"/>
                <a:cs typeface="+mn-lt"/>
              </a:rPr>
              <a:t> </a:t>
            </a:r>
          </a:p>
          <a:p>
            <a:r>
              <a:rPr lang="pt-PT" sz="3000" dirty="0" err="1">
                <a:ea typeface="+mn-lt"/>
                <a:cs typeface="+mn-lt"/>
              </a:rPr>
              <a:t>They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better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capturing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synonyms</a:t>
            </a:r>
            <a:endParaRPr lang="pt-PT" sz="30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methods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getting</a:t>
            </a:r>
            <a:r>
              <a:rPr lang="pt-PT" sz="3000" dirty="0">
                <a:ea typeface="+mn-lt"/>
                <a:cs typeface="+mn-lt"/>
              </a:rPr>
              <a:t> dense </a:t>
            </a:r>
            <a:r>
              <a:rPr lang="pt-PT" sz="3000" dirty="0" err="1">
                <a:ea typeface="+mn-lt"/>
                <a:cs typeface="+mn-lt"/>
              </a:rPr>
              <a:t>vectors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Singular </a:t>
            </a:r>
            <a:r>
              <a:rPr lang="pt-PT" sz="2600" dirty="0" err="1">
                <a:ea typeface="+mn-lt"/>
                <a:cs typeface="+mn-lt"/>
              </a:rPr>
              <a:t>value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decomposition</a:t>
            </a:r>
            <a:r>
              <a:rPr lang="pt-PT" sz="2600" dirty="0">
                <a:ea typeface="+mn-lt"/>
                <a:cs typeface="+mn-lt"/>
              </a:rPr>
              <a:t> (SVD)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word2vec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friends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>
                <a:ea typeface="+mn-lt"/>
                <a:cs typeface="+mn-lt"/>
              </a:rPr>
              <a:t>“</a:t>
            </a:r>
            <a:r>
              <a:rPr lang="pt-PT" sz="2600" b="1" dirty="0" err="1">
                <a:ea typeface="+mn-lt"/>
                <a:cs typeface="+mn-lt"/>
              </a:rPr>
              <a:t>learn</a:t>
            </a:r>
            <a:r>
              <a:rPr lang="pt-PT" sz="2600" b="1" dirty="0">
                <a:ea typeface="+mn-lt"/>
                <a:cs typeface="+mn-lt"/>
              </a:rPr>
              <a:t>” </a:t>
            </a:r>
            <a:r>
              <a:rPr lang="pt-PT" sz="2600" b="1" dirty="0" err="1">
                <a:ea typeface="+mn-lt"/>
                <a:cs typeface="+mn-lt"/>
              </a:rPr>
              <a:t>the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!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22712CDC-ED72-F9F2-A63F-ABBB2BD2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039" y="4746410"/>
            <a:ext cx="3343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via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Language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Use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given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distribution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language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usage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way</a:t>
            </a:r>
            <a:r>
              <a:rPr lang="pt-PT" sz="2600" dirty="0">
                <a:ea typeface="+mn-lt"/>
                <a:cs typeface="+mn-lt"/>
              </a:rPr>
              <a:t> to define "</a:t>
            </a:r>
            <a:r>
              <a:rPr lang="pt-PT" sz="2600" dirty="0" err="1">
                <a:ea typeface="+mn-lt"/>
                <a:cs typeface="+mn-lt"/>
              </a:rPr>
              <a:t>usage</a:t>
            </a:r>
            <a:r>
              <a:rPr lang="pt-PT" sz="2600" dirty="0">
                <a:ea typeface="+mn-lt"/>
                <a:cs typeface="+mn-lt"/>
              </a:rPr>
              <a:t>":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are </a:t>
            </a:r>
            <a:r>
              <a:rPr lang="pt-PT" sz="2600" dirty="0" err="1">
                <a:ea typeface="+mn-lt"/>
                <a:cs typeface="+mn-lt"/>
              </a:rPr>
              <a:t>defined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their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environments</a:t>
            </a:r>
            <a:endParaRPr lang="pt-PT" sz="2600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Neighboring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words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grammatical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environments</a:t>
            </a: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Intuitions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Zellig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Harris</a:t>
            </a:r>
            <a:r>
              <a:rPr lang="pt-PT" sz="3000" dirty="0">
                <a:ea typeface="+mn-lt"/>
                <a:cs typeface="+mn-lt"/>
              </a:rPr>
              <a:t> (1954):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“</a:t>
            </a:r>
            <a:r>
              <a:rPr lang="pt-PT" sz="2600" dirty="0" err="1">
                <a:ea typeface="+mn-lt"/>
                <a:cs typeface="+mn-lt"/>
              </a:rPr>
              <a:t>oculist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eye-doctor</a:t>
            </a:r>
            <a:r>
              <a:rPr lang="pt-PT" sz="2600" dirty="0">
                <a:ea typeface="+mn-lt"/>
                <a:cs typeface="+mn-lt"/>
              </a:rPr>
              <a:t> … </a:t>
            </a:r>
            <a:r>
              <a:rPr lang="pt-PT" sz="2600" dirty="0" err="1">
                <a:ea typeface="+mn-lt"/>
                <a:cs typeface="+mn-lt"/>
              </a:rPr>
              <a:t>occur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almost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same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environments</a:t>
            </a:r>
            <a:r>
              <a:rPr lang="pt-PT" sz="2600" dirty="0">
                <a:ea typeface="+mn-lt"/>
                <a:cs typeface="+mn-lt"/>
              </a:rPr>
              <a:t>”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“</a:t>
            </a: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B </a:t>
            </a:r>
            <a:r>
              <a:rPr lang="pt-PT" sz="2600" dirty="0" err="1">
                <a:ea typeface="+mn-lt"/>
                <a:cs typeface="+mn-lt"/>
              </a:rPr>
              <a:t>have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almost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identical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environments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say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they</a:t>
            </a:r>
            <a:r>
              <a:rPr lang="pt-PT" sz="2600" dirty="0">
                <a:ea typeface="+mn-lt"/>
                <a:cs typeface="+mn-lt"/>
              </a:rPr>
              <a:t> are </a:t>
            </a:r>
            <a:r>
              <a:rPr lang="pt-PT" sz="2600" dirty="0" err="1">
                <a:ea typeface="+mn-lt"/>
                <a:cs typeface="+mn-lt"/>
              </a:rPr>
              <a:t>synonyms</a:t>
            </a:r>
            <a:r>
              <a:rPr lang="pt-PT" sz="2600" dirty="0">
                <a:ea typeface="+mn-lt"/>
                <a:cs typeface="+mn-lt"/>
              </a:rPr>
              <a:t>.”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0486196C-7641-87A5-E910-16334F07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2409825"/>
            <a:ext cx="11477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endParaRPr lang="pt-PT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68200CC6-D86B-BAB1-7090-A56BC88A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2381250"/>
            <a:ext cx="11477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Training Data for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Use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itself</a:t>
            </a:r>
            <a:r>
              <a:rPr lang="pt-PT" sz="3000" dirty="0">
                <a:ea typeface="+mn-lt"/>
                <a:cs typeface="+mn-lt"/>
              </a:rPr>
              <a:t> as training data for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</a:t>
            </a:r>
            <a:r>
              <a:rPr lang="pt-PT" sz="3000" dirty="0">
                <a:ea typeface="+mn-lt"/>
                <a:cs typeface="+mn-lt"/>
              </a:rPr>
              <a:t>!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self-</a:t>
            </a:r>
            <a:r>
              <a:rPr lang="pt-PT" sz="2600" dirty="0" err="1">
                <a:ea typeface="+mn-lt"/>
                <a:cs typeface="+mn-lt"/>
              </a:rPr>
              <a:t>supervision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classifier</a:t>
            </a:r>
            <a:r>
              <a:rPr lang="pt-PT" sz="3000" dirty="0">
                <a:ea typeface="+mn-lt"/>
                <a:cs typeface="+mn-lt"/>
              </a:rPr>
              <a:t> (neural network, </a:t>
            </a:r>
            <a:r>
              <a:rPr lang="pt-PT" sz="3000" dirty="0" err="1">
                <a:ea typeface="+mn-lt"/>
                <a:cs typeface="+mn-lt"/>
              </a:rPr>
              <a:t>logistic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regression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SVM, etc.) to </a:t>
            </a:r>
            <a:r>
              <a:rPr lang="pt-PT" sz="3000" dirty="0" err="1">
                <a:ea typeface="+mn-lt"/>
                <a:cs typeface="+mn-lt"/>
              </a:rPr>
              <a:t>predict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given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previous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98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: 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Prediction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Task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Yesterday</a:t>
            </a:r>
            <a:r>
              <a:rPr lang="pt-PT" sz="3000" dirty="0">
                <a:ea typeface="+mn-lt"/>
                <a:cs typeface="+mn-lt"/>
              </a:rPr>
              <a:t> I </a:t>
            </a:r>
            <a:r>
              <a:rPr lang="pt-PT" sz="3000" dirty="0" err="1">
                <a:ea typeface="+mn-lt"/>
                <a:cs typeface="+mn-lt"/>
              </a:rPr>
              <a:t>went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>
                <a:solidFill>
                  <a:srgbClr val="E58342"/>
                </a:solidFill>
                <a:ea typeface="+mn-lt"/>
                <a:cs typeface="+mn-lt"/>
              </a:rPr>
              <a:t>?</a:t>
            </a:r>
            <a:endParaRPr lang="pt-PT" sz="3000" dirty="0">
              <a:solidFill>
                <a:srgbClr val="E58342"/>
              </a:solidFill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dirty="0" err="1">
                <a:ea typeface="+mn-lt"/>
                <a:cs typeface="+mn-lt"/>
              </a:rPr>
              <a:t>new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study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highlighted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positive </a:t>
            </a:r>
            <a:r>
              <a:rPr lang="pt-PT" sz="3000" dirty="0">
                <a:solidFill>
                  <a:srgbClr val="E58342"/>
                </a:solidFill>
                <a:ea typeface="+mn-lt"/>
                <a:cs typeface="+mn-lt"/>
              </a:rPr>
              <a:t>?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Gráficos, design&#10;&#10;Descrição gerada automaticamente">
            <a:extLst>
              <a:ext uri="{FF2B5EF4-FFF2-40B4-BE49-F238E27FC236}">
                <a16:creationId xmlns:a16="http://schemas.microsoft.com/office/drawing/2014/main" id="{96B43319-7C25-0486-7F04-D69A6480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8" y="4157663"/>
            <a:ext cx="3876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7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/>
              <a:t>Popular </a:t>
            </a:r>
            <a:r>
              <a:rPr lang="pt-PT" sz="3000" dirty="0" err="1"/>
              <a:t>embedding</a:t>
            </a:r>
            <a:r>
              <a:rPr lang="pt-PT" sz="3000" dirty="0"/>
              <a:t> </a:t>
            </a:r>
            <a:r>
              <a:rPr lang="pt-PT" sz="3000" dirty="0" err="1"/>
              <a:t>method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Very</a:t>
            </a:r>
            <a:r>
              <a:rPr lang="pt-PT" sz="3000" dirty="0">
                <a:ea typeface="+mn-lt"/>
                <a:cs typeface="+mn-lt"/>
              </a:rPr>
              <a:t> fast to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Idea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predict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rather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count</a:t>
            </a:r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  <a:hlinkClick r:id="rId3"/>
              </a:rPr>
              <a:t>https://projector.tensorflow.org/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9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000" dirty="0">
              <a:ea typeface="+mn-lt"/>
              <a:cs typeface="+mn-lt"/>
            </a:endParaRPr>
          </a:p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target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cat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here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window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size</a:t>
            </a:r>
            <a:r>
              <a:rPr lang="pt-PT" sz="3000" dirty="0">
                <a:ea typeface="+mn-lt"/>
                <a:cs typeface="+mn-lt"/>
              </a:rPr>
              <a:t> = 5).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tipografia&#10;&#10;Descrição gerada automaticamente">
            <a:extLst>
              <a:ext uri="{FF2B5EF4-FFF2-40B4-BE49-F238E27FC236}">
                <a16:creationId xmlns:a16="http://schemas.microsoft.com/office/drawing/2014/main" id="{F5FBE160-CB04-51B2-FE2B-08CF0615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119313"/>
            <a:ext cx="10153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7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Instead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counting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w </a:t>
            </a:r>
            <a:r>
              <a:rPr lang="pt-PT" sz="3000" dirty="0" err="1">
                <a:ea typeface="+mn-lt"/>
                <a:cs typeface="+mn-lt"/>
              </a:rPr>
              <a:t>occurs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near</a:t>
            </a:r>
            <a:r>
              <a:rPr lang="pt-PT" sz="3000" dirty="0">
                <a:ea typeface="+mn-lt"/>
                <a:cs typeface="+mn-lt"/>
              </a:rPr>
              <a:t> a target </a:t>
            </a:r>
            <a:r>
              <a:rPr lang="pt-PT" sz="3000" dirty="0" err="1">
                <a:ea typeface="+mn-lt"/>
                <a:cs typeface="+mn-lt"/>
              </a:rPr>
              <a:t>word</a:t>
            </a:r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Train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classifier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binary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prediction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task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Is w </a:t>
            </a:r>
            <a:r>
              <a:rPr lang="pt-PT" sz="2200" dirty="0" err="1">
                <a:ea typeface="+mn-lt"/>
                <a:cs typeface="+mn-lt"/>
              </a:rPr>
              <a:t>likely</a:t>
            </a:r>
            <a:r>
              <a:rPr lang="pt-PT" sz="2200" dirty="0">
                <a:ea typeface="+mn-lt"/>
                <a:cs typeface="+mn-lt"/>
              </a:rPr>
              <a:t> to show </a:t>
            </a:r>
            <a:r>
              <a:rPr lang="pt-PT" sz="2200" dirty="0" err="1">
                <a:ea typeface="+mn-lt"/>
                <a:cs typeface="+mn-lt"/>
              </a:rPr>
              <a:t>up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near</a:t>
            </a:r>
            <a:r>
              <a:rPr lang="pt-PT" sz="2200" dirty="0">
                <a:ea typeface="+mn-lt"/>
                <a:cs typeface="+mn-lt"/>
              </a:rPr>
              <a:t> target?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actually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about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</a:t>
            </a:r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we'll</a:t>
            </a:r>
            <a:r>
              <a:rPr lang="pt-PT" sz="2600" dirty="0">
                <a:ea typeface="+mn-lt"/>
                <a:cs typeface="+mn-lt"/>
              </a:rPr>
              <a:t> take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learned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classifier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weights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Big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idea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b="1" dirty="0">
                <a:ea typeface="+mn-lt"/>
                <a:cs typeface="+mn-lt"/>
              </a:rPr>
              <a:t>self-</a:t>
            </a:r>
            <a:r>
              <a:rPr lang="pt-PT" sz="3000" b="1" dirty="0" err="1">
                <a:ea typeface="+mn-lt"/>
                <a:cs typeface="+mn-lt"/>
              </a:rPr>
              <a:t>supervision</a:t>
            </a:r>
            <a:endParaRPr lang="pt-PT" sz="30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c </a:t>
            </a:r>
            <a:r>
              <a:rPr lang="pt-PT" sz="2600" dirty="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occurs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near</a:t>
            </a:r>
            <a:r>
              <a:rPr lang="pt-PT" sz="2600" dirty="0">
                <a:ea typeface="+mn-lt"/>
                <a:cs typeface="+mn-lt"/>
              </a:rPr>
              <a:t> target in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corpus as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gold</a:t>
            </a:r>
            <a:r>
              <a:rPr lang="pt-PT" sz="2600" dirty="0">
                <a:ea typeface="+mn-lt"/>
                <a:cs typeface="+mn-lt"/>
              </a:rPr>
              <a:t> "</a:t>
            </a:r>
            <a:r>
              <a:rPr lang="pt-PT" sz="2600" dirty="0" err="1">
                <a:ea typeface="+mn-lt"/>
                <a:cs typeface="+mn-lt"/>
              </a:rPr>
              <a:t>correct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answer</a:t>
            </a:r>
            <a:r>
              <a:rPr lang="pt-PT" sz="2600" dirty="0">
                <a:ea typeface="+mn-lt"/>
                <a:cs typeface="+mn-lt"/>
              </a:rPr>
              <a:t>" for </a:t>
            </a:r>
            <a:r>
              <a:rPr lang="pt-PT" sz="2600" dirty="0" err="1">
                <a:ea typeface="+mn-lt"/>
                <a:cs typeface="+mn-lt"/>
              </a:rPr>
              <a:t>supervised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learning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No </a:t>
            </a:r>
            <a:r>
              <a:rPr lang="pt-PT" sz="2600" b="1" dirty="0" err="1">
                <a:ea typeface="+mn-lt"/>
                <a:cs typeface="+mn-lt"/>
              </a:rPr>
              <a:t>need</a:t>
            </a:r>
            <a:r>
              <a:rPr lang="pt-PT" sz="2600" b="1" dirty="0">
                <a:ea typeface="+mn-lt"/>
                <a:cs typeface="+mn-lt"/>
              </a:rPr>
              <a:t> for </a:t>
            </a:r>
            <a:r>
              <a:rPr lang="pt-PT" sz="2600" b="1" dirty="0" err="1">
                <a:ea typeface="+mn-lt"/>
                <a:cs typeface="+mn-lt"/>
              </a:rPr>
              <a:t>human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labels</a:t>
            </a: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Bengio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et</a:t>
            </a:r>
            <a:r>
              <a:rPr lang="pt-PT" sz="2600" dirty="0">
                <a:ea typeface="+mn-lt"/>
                <a:cs typeface="+mn-lt"/>
              </a:rPr>
              <a:t> al. (2003); </a:t>
            </a:r>
            <a:r>
              <a:rPr lang="pt-PT" sz="2600" dirty="0" err="1">
                <a:ea typeface="+mn-lt"/>
                <a:cs typeface="+mn-lt"/>
              </a:rPr>
              <a:t>Collobert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et</a:t>
            </a:r>
            <a:r>
              <a:rPr lang="pt-PT" sz="2600" dirty="0">
                <a:ea typeface="+mn-lt"/>
                <a:cs typeface="+mn-lt"/>
              </a:rPr>
              <a:t> al. (2011)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71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Input: a </a:t>
            </a:r>
            <a:r>
              <a:rPr lang="pt-PT" sz="3000" dirty="0" err="1">
                <a:ea typeface="+mn-lt"/>
                <a:cs typeface="+mn-lt"/>
              </a:rPr>
              <a:t>large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corpora, V, d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V: a </a:t>
            </a:r>
            <a:r>
              <a:rPr lang="pt-PT" sz="2600" dirty="0" err="1">
                <a:ea typeface="+mn-lt"/>
                <a:cs typeface="+mn-lt"/>
              </a:rPr>
              <a:t>pre-defined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vocabulary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d: </a:t>
            </a:r>
            <a:r>
              <a:rPr lang="pt-PT" sz="2600" dirty="0" err="1">
                <a:ea typeface="+mn-lt"/>
                <a:cs typeface="+mn-lt"/>
              </a:rPr>
              <a:t>dimension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 (e.g. 300)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 corpora: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Wikipedia</a:t>
            </a:r>
            <a:r>
              <a:rPr lang="pt-PT" sz="2200" dirty="0">
                <a:ea typeface="+mn-lt"/>
                <a:cs typeface="+mn-lt"/>
              </a:rPr>
              <a:t> + </a:t>
            </a:r>
            <a:r>
              <a:rPr lang="pt-PT" sz="2200" dirty="0" err="1">
                <a:ea typeface="+mn-lt"/>
                <a:cs typeface="+mn-lt"/>
              </a:rPr>
              <a:t>Gigaword</a:t>
            </a:r>
            <a:r>
              <a:rPr lang="pt-PT" sz="2200" dirty="0">
                <a:ea typeface="+mn-lt"/>
                <a:cs typeface="+mn-lt"/>
              </a:rPr>
              <a:t> 5: 6B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Twitter: 27B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Common</a:t>
            </a:r>
            <a:r>
              <a:rPr lang="pt-PT" sz="2200" dirty="0">
                <a:ea typeface="+mn-lt"/>
                <a:cs typeface="+mn-lt"/>
              </a:rPr>
              <a:t> Crawl: 840B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Output: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ipo de letra, tipografia, file, branco&#10;&#10;Descrição gerada automaticamente">
            <a:extLst>
              <a:ext uri="{FF2B5EF4-FFF2-40B4-BE49-F238E27FC236}">
                <a16:creationId xmlns:a16="http://schemas.microsoft.com/office/drawing/2014/main" id="{C64E1D5D-844A-2877-DFAE-1D6B4E87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4524375"/>
            <a:ext cx="1866900" cy="5905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724A02-440C-3529-3FC6-13CE46906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3" y="2728913"/>
            <a:ext cx="50768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 err="1"/>
              <a:t>Two</a:t>
            </a:r>
            <a:r>
              <a:rPr lang="pt-PT" sz="3000" b="1" dirty="0"/>
              <a:t> </a:t>
            </a:r>
            <a:r>
              <a:rPr lang="pt-PT" sz="3000" b="1" dirty="0" err="1"/>
              <a:t>different</a:t>
            </a:r>
            <a:r>
              <a:rPr lang="pt-PT" sz="3000" b="1" dirty="0"/>
              <a:t> </a:t>
            </a:r>
            <a:r>
              <a:rPr lang="pt-PT" sz="3000" b="1" dirty="0" err="1"/>
              <a:t>tasks</a:t>
            </a:r>
            <a:r>
              <a:rPr lang="pt-PT" sz="3000" b="1" dirty="0"/>
              <a:t> (</a:t>
            </a:r>
            <a:r>
              <a:rPr lang="pt-PT" sz="3000" b="1" dirty="0" err="1"/>
              <a:t>context</a:t>
            </a:r>
            <a:r>
              <a:rPr lang="pt-PT" sz="3000" b="1" dirty="0"/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Continuous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Bag-of-Words</a:t>
            </a:r>
            <a:endParaRPr lang="pt-PT" sz="26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Skipgram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Two</a:t>
            </a:r>
            <a:r>
              <a:rPr lang="pt-PT" sz="3000" b="1" dirty="0">
                <a:ea typeface="+mn-lt"/>
                <a:cs typeface="+mn-lt"/>
              </a:rPr>
              <a:t> training regimes (</a:t>
            </a:r>
            <a:r>
              <a:rPr lang="pt-PT" sz="3000" b="1" dirty="0" err="1">
                <a:ea typeface="+mn-lt"/>
                <a:cs typeface="+mn-lt"/>
              </a:rPr>
              <a:t>reducing</a:t>
            </a:r>
            <a:r>
              <a:rPr lang="pt-PT" sz="3000" b="1" dirty="0">
                <a:ea typeface="+mn-lt"/>
                <a:cs typeface="+mn-lt"/>
              </a:rPr>
              <a:t> compute </a:t>
            </a:r>
            <a:r>
              <a:rPr lang="pt-PT" sz="3000" b="1" dirty="0" err="1">
                <a:ea typeface="+mn-lt"/>
                <a:cs typeface="+mn-lt"/>
              </a:rPr>
              <a:t>cost</a:t>
            </a:r>
            <a:r>
              <a:rPr lang="pt-PT" sz="3000" b="1" dirty="0">
                <a:ea typeface="+mn-lt"/>
                <a:cs typeface="+mn-lt"/>
              </a:rPr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Hierarchical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Softmax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Negative </a:t>
            </a:r>
            <a:r>
              <a:rPr lang="pt-PT" sz="2600" err="1">
                <a:ea typeface="+mn-lt"/>
                <a:cs typeface="+mn-lt"/>
              </a:rPr>
              <a:t>Sampling</a:t>
            </a:r>
            <a:endParaRPr lang="pt-PT" sz="26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965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Algorithms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364E7080-09BB-DEA8-F7DE-7AC59CAC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1243013"/>
            <a:ext cx="104489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Representations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?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ask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How</a:t>
            </a:r>
            <a:r>
              <a:rPr lang="pt-PT" sz="2600" dirty="0">
                <a:ea typeface="+mn-lt"/>
                <a:cs typeface="+mn-lt"/>
              </a:rPr>
              <a:t> similar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cat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dog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Paris to London?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How</a:t>
            </a:r>
            <a:r>
              <a:rPr lang="pt-PT" sz="2600" dirty="0">
                <a:ea typeface="+mn-lt"/>
                <a:cs typeface="+mn-lt"/>
              </a:rPr>
              <a:t> similar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</a:t>
            </a:r>
            <a:r>
              <a:rPr lang="pt-PT" sz="2600" dirty="0">
                <a:ea typeface="+mn-lt"/>
                <a:cs typeface="+mn-lt"/>
              </a:rPr>
              <a:t> A to </a:t>
            </a:r>
            <a:r>
              <a:rPr lang="pt-PT" sz="2600" dirty="0" err="1">
                <a:ea typeface="+mn-lt"/>
                <a:cs typeface="+mn-lt"/>
              </a:rPr>
              <a:t>document</a:t>
            </a:r>
            <a:r>
              <a:rPr lang="pt-PT" sz="2600" dirty="0">
                <a:ea typeface="+mn-lt"/>
                <a:cs typeface="+mn-lt"/>
              </a:rPr>
              <a:t> B?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911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idea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use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predict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endParaRPr lang="pt-PT" sz="3000" err="1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Context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fixed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window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size</a:t>
            </a:r>
            <a:r>
              <a:rPr lang="pt-PT" sz="3000" dirty="0">
                <a:ea typeface="+mn-lt"/>
                <a:cs typeface="+mn-lt"/>
              </a:rPr>
              <a:t> 2m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DB937A35-5C7C-F9E9-7823-4B6D89B57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272094"/>
            <a:ext cx="9544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3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idea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use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predict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endParaRPr lang="pt-PT" sz="3000" err="1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Context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fixed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window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size</a:t>
            </a:r>
            <a:r>
              <a:rPr lang="pt-PT" sz="3000" dirty="0">
                <a:ea typeface="+mn-lt"/>
                <a:cs typeface="+mn-lt"/>
              </a:rPr>
              <a:t> 2m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B512AA00-6089-0B8E-0691-F8885109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8" y="3117635"/>
            <a:ext cx="9801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pt-PT" sz="3000" b="1" dirty="0" err="1"/>
              <a:t>Create</a:t>
            </a:r>
            <a:r>
              <a:rPr lang="pt-PT" sz="3000" b="1" dirty="0"/>
              <a:t> </a:t>
            </a:r>
            <a:r>
              <a:rPr lang="pt-PT" sz="3000" b="1" dirty="0" err="1"/>
              <a:t>examples</a:t>
            </a:r>
            <a:r>
              <a:rPr lang="pt-PT" sz="3000" b="1" dirty="0"/>
              <a:t>:</a:t>
            </a:r>
          </a:p>
          <a:p>
            <a:pPr lvl="1"/>
            <a:r>
              <a:rPr lang="pt-PT" sz="2600" dirty="0"/>
              <a:t>Positive </a:t>
            </a:r>
            <a:r>
              <a:rPr lang="pt-PT" sz="2600" dirty="0" err="1"/>
              <a:t>examples</a:t>
            </a:r>
            <a:r>
              <a:rPr lang="pt-PT" sz="2600" dirty="0"/>
              <a:t>: target </a:t>
            </a:r>
            <a:r>
              <a:rPr lang="pt-PT" sz="2600" dirty="0" err="1"/>
              <a:t>word</a:t>
            </a:r>
            <a:r>
              <a:rPr lang="pt-PT" sz="2600" dirty="0"/>
              <a:t> </a:t>
            </a:r>
            <a:r>
              <a:rPr lang="pt-PT" sz="2600" dirty="0" err="1"/>
              <a:t>and</a:t>
            </a:r>
            <a:r>
              <a:rPr lang="pt-PT" sz="2600" dirty="0"/>
              <a:t> </a:t>
            </a:r>
            <a:r>
              <a:rPr lang="pt-PT" sz="2600" dirty="0" err="1"/>
              <a:t>neighboring</a:t>
            </a:r>
            <a:r>
              <a:rPr lang="pt-PT" sz="2600" dirty="0"/>
              <a:t> </a:t>
            </a:r>
            <a:r>
              <a:rPr lang="pt-PT" sz="2600" dirty="0" err="1"/>
              <a:t>context</a:t>
            </a:r>
            <a:endParaRPr lang="pt-PT" sz="2600"/>
          </a:p>
          <a:p>
            <a:pPr lvl="1"/>
            <a:r>
              <a:rPr lang="pt-PT" sz="2600" dirty="0">
                <a:ea typeface="+mn-lt"/>
                <a:cs typeface="+mn-lt"/>
              </a:rPr>
              <a:t>Negative </a:t>
            </a:r>
            <a:r>
              <a:rPr lang="pt-PT" sz="2600" err="1">
                <a:ea typeface="+mn-lt"/>
                <a:cs typeface="+mn-lt"/>
              </a:rPr>
              <a:t>examples</a:t>
            </a:r>
            <a:r>
              <a:rPr lang="pt-PT" sz="2600" dirty="0">
                <a:ea typeface="+mn-lt"/>
                <a:cs typeface="+mn-lt"/>
              </a:rPr>
              <a:t>: target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randomly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sampled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lexicon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b="1" dirty="0">
                <a:ea typeface="+mn-lt"/>
                <a:cs typeface="+mn-lt"/>
              </a:rPr>
              <a:t>negative </a:t>
            </a:r>
            <a:r>
              <a:rPr lang="pt-PT" sz="2600" b="1" err="1">
                <a:ea typeface="+mn-lt"/>
                <a:cs typeface="+mn-lt"/>
              </a:rPr>
              <a:t>sampling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pPr indent="-514350">
              <a:buAutoNum type="arabicPeriod"/>
            </a:pPr>
            <a:r>
              <a:rPr lang="pt-PT" sz="3000" b="1" err="1">
                <a:ea typeface="+mn-lt"/>
                <a:cs typeface="+mn-lt"/>
              </a:rPr>
              <a:t>Train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logistic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regression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model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distinguish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between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positive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negative </a:t>
            </a:r>
            <a:r>
              <a:rPr lang="pt-PT" sz="3000" err="1">
                <a:ea typeface="+mn-lt"/>
                <a:cs typeface="+mn-lt"/>
              </a:rPr>
              <a:t>examples</a:t>
            </a:r>
            <a:endParaRPr lang="pt-PT" sz="3000">
              <a:ea typeface="+mn-lt"/>
              <a:cs typeface="+mn-lt"/>
            </a:endParaRPr>
          </a:p>
          <a:p>
            <a:pPr indent="-514350">
              <a:buAutoNum type="arabicPeriod"/>
            </a:pPr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resulting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weights</a:t>
            </a:r>
            <a:r>
              <a:rPr lang="pt-PT" sz="3000" b="1" dirty="0">
                <a:ea typeface="+mn-lt"/>
                <a:cs typeface="+mn-lt"/>
              </a:rPr>
              <a:t> are </a:t>
            </a:r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embeddings</a:t>
            </a:r>
            <a:r>
              <a:rPr lang="pt-PT" sz="3000" b="1" dirty="0">
                <a:ea typeface="+mn-lt"/>
                <a:cs typeface="+mn-lt"/>
              </a:rPr>
              <a:t>!</a:t>
            </a:r>
          </a:p>
          <a:p>
            <a:pPr>
              <a:buAutoNum type="arabicPeriod"/>
            </a:pPr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ipo de letra, texto, file, tipografia&#10;&#10;Descrição gerada automaticamente">
            <a:extLst>
              <a:ext uri="{FF2B5EF4-FFF2-40B4-BE49-F238E27FC236}">
                <a16:creationId xmlns:a16="http://schemas.microsoft.com/office/drawing/2014/main" id="{7ED69B55-A2DA-0B25-E14E-911615B5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3500438"/>
            <a:ext cx="7000875" cy="428625"/>
          </a:xfrm>
          <a:prstGeom prst="rect">
            <a:avLst/>
          </a:prstGeom>
        </p:spPr>
      </p:pic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C8B18B5-1AAC-8173-5D57-D5A049F72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38" y="2814638"/>
            <a:ext cx="3876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39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072587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target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cat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context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here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window</a:t>
            </a:r>
            <a:r>
              <a:rPr lang="pt-PT" sz="3000" dirty="0">
                <a:ea typeface="+mn-lt"/>
                <a:cs typeface="+mn-lt"/>
              </a:rPr>
              <a:t>=5).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probability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c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real </a:t>
            </a:r>
            <a:r>
              <a:rPr lang="pt-PT" sz="300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probability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c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a real </a:t>
            </a:r>
            <a:r>
              <a:rPr lang="pt-PT" sz="3000" dirty="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0700A141-7AE3-FC74-BD01-A3BD7EA1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90" y="1325905"/>
            <a:ext cx="8791575" cy="828675"/>
          </a:xfrm>
          <a:prstGeom prst="rect">
            <a:avLst/>
          </a:prstGeom>
        </p:spPr>
      </p:pic>
      <p:pic>
        <p:nvPicPr>
          <p:cNvPr id="8" name="Imagem 7" descr="Uma imagem com Tipo de letra, tipografia, caligrafia, texto&#10;&#10;Descrição gerada automaticamente">
            <a:extLst>
              <a:ext uri="{FF2B5EF4-FFF2-40B4-BE49-F238E27FC236}">
                <a16:creationId xmlns:a16="http://schemas.microsoft.com/office/drawing/2014/main" id="{20F89964-D870-8A80-79AC-CE3071C22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01" y="4218159"/>
            <a:ext cx="1428750" cy="542925"/>
          </a:xfrm>
          <a:prstGeom prst="rect">
            <a:avLst/>
          </a:prstGeom>
        </p:spPr>
      </p:pic>
      <p:pic>
        <p:nvPicPr>
          <p:cNvPr id="9" name="Imagem 8" descr="Uma imagem com Tipo de letra, tipografia, branco, caligrafia&#10;&#10;Descrição gerada automaticamente">
            <a:extLst>
              <a:ext uri="{FF2B5EF4-FFF2-40B4-BE49-F238E27FC236}">
                <a16:creationId xmlns:a16="http://schemas.microsoft.com/office/drawing/2014/main" id="{DC40DFE7-10CD-2E8F-7AA6-58502622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111" y="5752456"/>
            <a:ext cx="14287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7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Intuition</a:t>
            </a:r>
            <a:r>
              <a:rPr lang="pt-PT" sz="3000" dirty="0">
                <a:ea typeface="+mn-lt"/>
                <a:cs typeface="+mn-lt"/>
              </a:rPr>
              <a:t>: A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c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likely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occur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near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target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similar to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target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Turn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probability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sigmoid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function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ipo de letra, tipografia, caligrafia, escrita à mão&#10;&#10;Descrição gerada automaticamente">
            <a:extLst>
              <a:ext uri="{FF2B5EF4-FFF2-40B4-BE49-F238E27FC236}">
                <a16:creationId xmlns:a16="http://schemas.microsoft.com/office/drawing/2014/main" id="{C1CDF1A3-DCC5-EEF1-A57E-F5722E99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39" y="2364645"/>
            <a:ext cx="1428750" cy="542925"/>
          </a:xfrm>
          <a:prstGeom prst="rect">
            <a:avLst/>
          </a:prstGeom>
        </p:spPr>
      </p:pic>
      <p:pic>
        <p:nvPicPr>
          <p:cNvPr id="8" name="Imagem 7" descr="Uma imagem com Tipo de letra, texto, file, tipografia&#10;&#10;Descrição gerada automaticamente">
            <a:extLst>
              <a:ext uri="{FF2B5EF4-FFF2-40B4-BE49-F238E27FC236}">
                <a16:creationId xmlns:a16="http://schemas.microsoft.com/office/drawing/2014/main" id="{1CB9F109-3212-A191-21E2-745D2ABC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89" y="4156117"/>
            <a:ext cx="3228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03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Training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initialize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random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values</a:t>
            </a:r>
            <a:endParaRPr lang="pt-PT" sz="3000" dirty="0" err="1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During</a:t>
            </a:r>
            <a:r>
              <a:rPr lang="pt-PT" sz="3000" b="1" dirty="0">
                <a:ea typeface="+mn-lt"/>
                <a:cs typeface="+mn-lt"/>
              </a:rPr>
              <a:t> training: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Maximize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similarity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between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target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positive </a:t>
            </a:r>
            <a:r>
              <a:rPr lang="pt-PT" sz="2600" dirty="0" err="1">
                <a:ea typeface="+mn-lt"/>
                <a:cs typeface="+mn-lt"/>
              </a:rPr>
              <a:t>examples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Minimize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similarity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between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target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context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negative </a:t>
            </a:r>
            <a:r>
              <a:rPr lang="pt-PT" sz="2600" err="1">
                <a:ea typeface="+mn-lt"/>
                <a:cs typeface="+mn-lt"/>
              </a:rPr>
              <a:t>examples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After</a:t>
            </a:r>
            <a:r>
              <a:rPr lang="pt-PT" sz="3000" b="1" dirty="0">
                <a:ea typeface="+mn-lt"/>
                <a:cs typeface="+mn-lt"/>
              </a:rPr>
              <a:t> training: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frequent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word-context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pairs</a:t>
            </a:r>
            <a:r>
              <a:rPr lang="pt-PT" sz="2600" dirty="0">
                <a:ea typeface="+mn-lt"/>
                <a:cs typeface="+mn-lt"/>
              </a:rPr>
              <a:t> in data: w · c </a:t>
            </a:r>
            <a:r>
              <a:rPr lang="pt-PT" sz="2600" dirty="0" err="1">
                <a:ea typeface="+mn-lt"/>
                <a:cs typeface="+mn-lt"/>
              </a:rPr>
              <a:t>high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word-context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pairs</a:t>
            </a:r>
            <a:r>
              <a:rPr lang="pt-PT" sz="2600" dirty="0">
                <a:ea typeface="+mn-lt"/>
                <a:cs typeface="+mn-lt"/>
              </a:rPr>
              <a:t> in data: w · c </a:t>
            </a:r>
            <a:r>
              <a:rPr lang="pt-PT" sz="2600" dirty="0" err="1">
                <a:ea typeface="+mn-lt"/>
                <a:cs typeface="+mn-lt"/>
              </a:rPr>
              <a:t>low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occurring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same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contexts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close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endParaRPr lang="pt-PT" sz="300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910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Hierarchical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Softmax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FCD265D0-701E-5CC1-D91C-C178138D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15" y="991372"/>
            <a:ext cx="8872666" cy="56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7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Hierarchical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Softmax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Huffman</a:t>
            </a:r>
            <a:r>
              <a:rPr lang="pt-PT" sz="3000" dirty="0"/>
              <a:t> </a:t>
            </a:r>
            <a:r>
              <a:rPr lang="pt-PT" sz="3000" dirty="0" err="1"/>
              <a:t>tree</a:t>
            </a:r>
            <a:r>
              <a:rPr lang="pt-PT" sz="3000" dirty="0"/>
              <a:t>: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diagrama, file, Gráfico&#10;&#10;Descrição gerada automaticamente">
            <a:extLst>
              <a:ext uri="{FF2B5EF4-FFF2-40B4-BE49-F238E27FC236}">
                <a16:creationId xmlns:a16="http://schemas.microsoft.com/office/drawing/2014/main" id="{76483CB7-D240-A358-0246-F6E94A56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301059"/>
            <a:ext cx="9705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38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Continuous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Bag-of-Words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diagrama, captura de ecrã, Esquema&#10;&#10;Descrição gerada automaticamente">
            <a:extLst>
              <a:ext uri="{FF2B5EF4-FFF2-40B4-BE49-F238E27FC236}">
                <a16:creationId xmlns:a16="http://schemas.microsoft.com/office/drawing/2014/main" id="{8892CE03-B63C-319A-E49F-2B1D87D8A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19" y="1447509"/>
            <a:ext cx="9143999" cy="43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Other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fastText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 err="1">
                <a:ea typeface="+mn-lt"/>
                <a:cs typeface="+mn-lt"/>
              </a:rPr>
              <a:t>Limitation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word2vec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Can’t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handle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unknown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fastText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very</a:t>
            </a:r>
            <a:r>
              <a:rPr lang="pt-PT" sz="3000" dirty="0">
                <a:ea typeface="+mn-lt"/>
                <a:cs typeface="+mn-lt"/>
              </a:rPr>
              <a:t> similar to word2vec, </a:t>
            </a:r>
            <a:r>
              <a:rPr lang="pt-PT" sz="300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b="1" err="1">
                <a:ea typeface="+mn-lt"/>
                <a:cs typeface="+mn-lt"/>
              </a:rPr>
              <a:t>bag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character</a:t>
            </a:r>
            <a:r>
              <a:rPr lang="pt-PT" sz="3000" b="1" dirty="0">
                <a:ea typeface="+mn-lt"/>
                <a:cs typeface="+mn-lt"/>
              </a:rPr>
              <a:t> n-</a:t>
            </a:r>
            <a:r>
              <a:rPr lang="pt-PT" sz="3000" b="1" err="1">
                <a:ea typeface="+mn-lt"/>
                <a:cs typeface="+mn-lt"/>
              </a:rPr>
              <a:t>grams</a:t>
            </a:r>
            <a:r>
              <a:rPr lang="pt-PT" sz="3000" dirty="0">
                <a:ea typeface="+mn-lt"/>
                <a:cs typeface="+mn-lt"/>
              </a:rPr>
              <a:t> (+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itself</a:t>
            </a:r>
            <a:r>
              <a:rPr lang="pt-PT" sz="3000" dirty="0">
                <a:ea typeface="+mn-lt"/>
                <a:cs typeface="+mn-lt"/>
              </a:rPr>
              <a:t>). ≤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≥ </a:t>
            </a:r>
            <a:r>
              <a:rPr lang="pt-PT" sz="3000" err="1">
                <a:ea typeface="+mn-lt"/>
                <a:cs typeface="+mn-lt"/>
              </a:rPr>
              <a:t>mark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boundaries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n = 3: &lt;</a:t>
            </a:r>
            <a:r>
              <a:rPr lang="pt-PT" sz="3000" dirty="0" err="1">
                <a:ea typeface="+mn-lt"/>
                <a:cs typeface="+mn-lt"/>
              </a:rPr>
              <a:t>wh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her</a:t>
            </a:r>
            <a:r>
              <a:rPr lang="pt-PT" sz="3000" dirty="0">
                <a:ea typeface="+mn-lt"/>
                <a:cs typeface="+mn-lt"/>
              </a:rPr>
              <a:t>, ere, </a:t>
            </a:r>
            <a:r>
              <a:rPr lang="pt-PT" sz="3000" dirty="0" err="1">
                <a:ea typeface="+mn-lt"/>
                <a:cs typeface="+mn-lt"/>
              </a:rPr>
              <a:t>re</a:t>
            </a:r>
            <a:r>
              <a:rPr lang="pt-PT" sz="3000" dirty="0">
                <a:ea typeface="+mn-lt"/>
                <a:cs typeface="+mn-lt"/>
              </a:rPr>
              <a:t>&gt;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&lt;</a:t>
            </a:r>
            <a:r>
              <a:rPr lang="pt-PT" sz="3000" dirty="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&gt;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Representation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sum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representations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n-</a:t>
            </a:r>
            <a:r>
              <a:rPr lang="pt-PT" sz="3000" dirty="0" err="1">
                <a:ea typeface="+mn-lt"/>
                <a:cs typeface="+mn-lt"/>
              </a:rPr>
              <a:t>grams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1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as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Can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vectors</a:t>
            </a:r>
            <a:r>
              <a:rPr lang="pt-PT" sz="3000" dirty="0">
                <a:ea typeface="+mn-lt"/>
                <a:cs typeface="+mn-lt"/>
              </a:rPr>
              <a:t>?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representations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should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Capture </a:t>
            </a:r>
            <a:r>
              <a:rPr lang="pt-PT" sz="2600" dirty="0" err="1">
                <a:ea typeface="+mn-lt"/>
                <a:cs typeface="+mn-lt"/>
              </a:rPr>
              <a:t>semantics</a:t>
            </a:r>
            <a:endParaRPr lang="pt-PT" sz="2600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similar </a:t>
            </a:r>
            <a:r>
              <a:rPr lang="pt-PT" sz="2200" dirty="0" err="1">
                <a:ea typeface="+mn-lt"/>
                <a:cs typeface="+mn-lt"/>
              </a:rPr>
              <a:t>words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should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close</a:t>
            </a:r>
            <a:r>
              <a:rPr lang="pt-PT" sz="2200" dirty="0">
                <a:ea typeface="+mn-lt"/>
                <a:cs typeface="+mn-lt"/>
              </a:rPr>
              <a:t> to </a:t>
            </a:r>
            <a:r>
              <a:rPr lang="pt-PT" sz="2200" dirty="0" err="1">
                <a:ea typeface="+mn-lt"/>
                <a:cs typeface="+mn-lt"/>
              </a:rPr>
              <a:t>each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other</a:t>
            </a:r>
            <a:r>
              <a:rPr lang="pt-PT" sz="2200" dirty="0">
                <a:ea typeface="+mn-lt"/>
                <a:cs typeface="+mn-lt"/>
              </a:rPr>
              <a:t> in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vector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space</a:t>
            </a:r>
            <a:r>
              <a:rPr lang="pt-PT" sz="2200" dirty="0">
                <a:ea typeface="+mn-lt"/>
                <a:cs typeface="+mn-lt"/>
              </a:rPr>
              <a:t> </a:t>
            </a:r>
            <a:endParaRPr lang="pt-PT" sz="22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/>
              <a:t>relation</a:t>
            </a:r>
            <a:r>
              <a:rPr lang="pt-PT" sz="2200" dirty="0"/>
              <a:t> </a:t>
            </a:r>
            <a:r>
              <a:rPr lang="pt-PT" sz="2200" dirty="0" err="1"/>
              <a:t>between</a:t>
            </a:r>
            <a:r>
              <a:rPr lang="pt-PT" sz="2200" dirty="0"/>
              <a:t> </a:t>
            </a:r>
            <a:r>
              <a:rPr lang="pt-PT" sz="2200" dirty="0" err="1"/>
              <a:t>two</a:t>
            </a:r>
            <a:r>
              <a:rPr lang="pt-PT" sz="2200" dirty="0"/>
              <a:t> </a:t>
            </a:r>
            <a:r>
              <a:rPr lang="pt-PT" sz="2200" dirty="0" err="1"/>
              <a:t>vectors</a:t>
            </a:r>
            <a:r>
              <a:rPr lang="pt-PT" sz="2200" dirty="0"/>
              <a:t> </a:t>
            </a:r>
            <a:r>
              <a:rPr lang="pt-PT" sz="2200" dirty="0" err="1"/>
              <a:t>should</a:t>
            </a:r>
            <a:r>
              <a:rPr lang="pt-PT" sz="2200" dirty="0"/>
              <a:t> </a:t>
            </a:r>
            <a:r>
              <a:rPr lang="pt-PT" sz="2200" dirty="0" err="1"/>
              <a:t>reflect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relationship</a:t>
            </a:r>
            <a:r>
              <a:rPr lang="pt-PT" sz="2200" dirty="0"/>
              <a:t> </a:t>
            </a:r>
            <a:r>
              <a:rPr lang="pt-PT" sz="2200" dirty="0" err="1"/>
              <a:t>between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two</a:t>
            </a:r>
            <a:r>
              <a:rPr lang="pt-PT" sz="2200" dirty="0"/>
              <a:t> </a:t>
            </a:r>
            <a:r>
              <a:rPr lang="pt-PT" sz="2200" dirty="0" err="1"/>
              <a:t>words</a:t>
            </a:r>
            <a:endParaRPr lang="pt-PT" sz="2200" dirty="0"/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/>
              <a:t>Be</a:t>
            </a:r>
            <a:r>
              <a:rPr lang="pt-PT" sz="2600" dirty="0"/>
              <a:t> </a:t>
            </a:r>
            <a:r>
              <a:rPr lang="pt-PT" sz="2600" dirty="0" err="1">
                <a:ea typeface="+mn-lt"/>
                <a:cs typeface="+mn-lt"/>
              </a:rPr>
              <a:t>efficient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fewer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dimensions</a:t>
            </a:r>
            <a:r>
              <a:rPr lang="pt-PT" sz="2600" dirty="0">
                <a:ea typeface="+mn-lt"/>
                <a:cs typeface="+mn-lt"/>
              </a:rPr>
              <a:t> are </a:t>
            </a:r>
            <a:r>
              <a:rPr lang="pt-PT" sz="2600" dirty="0" err="1">
                <a:ea typeface="+mn-lt"/>
                <a:cs typeface="+mn-lt"/>
              </a:rPr>
              <a:t>easier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work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interpretable</a:t>
            </a:r>
            <a:endParaRPr lang="pt-PT" sz="2600" dirty="0">
              <a:ea typeface="+mn-lt"/>
              <a:cs typeface="+mn-lt"/>
            </a:endParaRP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037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Other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GloVe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First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create</a:t>
            </a:r>
            <a:r>
              <a:rPr lang="pt-PT" sz="3000" dirty="0">
                <a:ea typeface="+mn-lt"/>
                <a:cs typeface="+mn-lt"/>
              </a:rPr>
              <a:t> a global </a:t>
            </a:r>
            <a:r>
              <a:rPr lang="pt-PT" sz="3000" b="1" dirty="0" err="1">
                <a:ea typeface="+mn-lt"/>
                <a:cs typeface="+mn-lt"/>
              </a:rPr>
              <a:t>word-word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co-occurrence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matrix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pairs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occur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). </a:t>
            </a:r>
            <a:r>
              <a:rPr lang="pt-PT" sz="3000" dirty="0" err="1">
                <a:ea typeface="+mn-lt"/>
                <a:cs typeface="+mn-lt"/>
              </a:rPr>
              <a:t>Requires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pass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through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entire</a:t>
            </a:r>
            <a:r>
              <a:rPr lang="pt-PT" sz="3000" dirty="0">
                <a:ea typeface="+mn-lt"/>
                <a:cs typeface="+mn-lt"/>
              </a:rPr>
              <a:t> corpus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start</a:t>
            </a:r>
            <a:r>
              <a:rPr lang="pt-PT" sz="3000" dirty="0">
                <a:ea typeface="+mn-lt"/>
                <a:cs typeface="+mn-lt"/>
              </a:rPr>
              <a:t>!</a:t>
            </a:r>
            <a:endParaRPr lang="pt-PT" dirty="0" err="1"/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b="1" dirty="0">
                <a:ea typeface="+mn-lt"/>
                <a:cs typeface="+mn-lt"/>
              </a:rPr>
              <a:t>Training </a:t>
            </a:r>
            <a:r>
              <a:rPr lang="pt-PT" sz="3000" b="1" dirty="0" err="1">
                <a:ea typeface="+mn-lt"/>
                <a:cs typeface="+mn-lt"/>
              </a:rPr>
              <a:t>objective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products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equals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log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’ </a:t>
            </a:r>
            <a:r>
              <a:rPr lang="pt-PT" sz="3000" dirty="0" err="1">
                <a:ea typeface="+mn-lt"/>
                <a:cs typeface="+mn-lt"/>
              </a:rPr>
              <a:t>co-occurrence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probability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445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Pre-Trained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 </a:t>
            </a:r>
            <a:r>
              <a:rPr lang="pt-PT" sz="3000" dirty="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build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system</a:t>
            </a:r>
            <a:r>
              <a:rPr lang="pt-PT" sz="3000" dirty="0">
                <a:ea typeface="+mn-lt"/>
                <a:cs typeface="+mn-lt"/>
              </a:rPr>
              <a:t> to solve a </a:t>
            </a:r>
            <a:r>
              <a:rPr lang="pt-PT" sz="3000" dirty="0" err="1">
                <a:ea typeface="+mn-lt"/>
                <a:cs typeface="+mn-lt"/>
              </a:rPr>
              <a:t>task</a:t>
            </a:r>
            <a:r>
              <a:rPr lang="pt-PT" sz="3000" dirty="0">
                <a:ea typeface="+mn-lt"/>
                <a:cs typeface="+mn-lt"/>
              </a:rPr>
              <a:t> (e.g. </a:t>
            </a:r>
            <a:r>
              <a:rPr lang="pt-PT" sz="3000" dirty="0" err="1">
                <a:ea typeface="+mn-lt"/>
                <a:cs typeface="+mn-lt"/>
              </a:rPr>
              <a:t>sentiment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Use </a:t>
            </a:r>
            <a:r>
              <a:rPr lang="pt-PT" sz="2600" dirty="0" err="1">
                <a:ea typeface="+mn-lt"/>
                <a:cs typeface="+mn-lt"/>
              </a:rPr>
              <a:t>pre-trained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embedddings</a:t>
            </a:r>
            <a:r>
              <a:rPr lang="pt-PT" sz="2600" dirty="0">
                <a:ea typeface="+mn-lt"/>
                <a:cs typeface="+mn-lt"/>
              </a:rPr>
              <a:t>. </a:t>
            </a:r>
            <a:r>
              <a:rPr lang="pt-PT" sz="2600" dirty="0" err="1">
                <a:ea typeface="+mn-lt"/>
                <a:cs typeface="+mn-lt"/>
              </a:rPr>
              <a:t>Should</a:t>
            </a:r>
            <a:r>
              <a:rPr lang="pt-PT" sz="2600" dirty="0">
                <a:ea typeface="+mn-lt"/>
                <a:cs typeface="+mn-lt"/>
              </a:rPr>
              <a:t> I fine-tune?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Lots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data: </a:t>
            </a:r>
            <a:r>
              <a:rPr lang="pt-PT" sz="2200" dirty="0" err="1">
                <a:ea typeface="+mn-lt"/>
                <a:cs typeface="+mn-lt"/>
              </a:rPr>
              <a:t>yes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Just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dirty="0" err="1">
                <a:ea typeface="+mn-lt"/>
                <a:cs typeface="+mn-lt"/>
              </a:rPr>
              <a:t>small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dataset</a:t>
            </a:r>
            <a:r>
              <a:rPr lang="pt-PT" sz="2200" dirty="0">
                <a:ea typeface="+mn-lt"/>
                <a:cs typeface="+mn-lt"/>
              </a:rPr>
              <a:t>: no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 (e.g. </a:t>
            </a:r>
            <a:r>
              <a:rPr lang="pt-PT" sz="3000" dirty="0" err="1">
                <a:ea typeface="+mn-lt"/>
                <a:cs typeface="+mn-lt"/>
              </a:rPr>
              <a:t>bias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semantic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r>
              <a:rPr lang="pt-PT" sz="3000" dirty="0">
                <a:ea typeface="+mn-lt"/>
                <a:cs typeface="+mn-lt"/>
              </a:rPr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Train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scratch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97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Properties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6885DAF8-636F-B4C8-E299-9126447D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99017"/>
            <a:ext cx="10744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17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Properties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Analogies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can look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analogies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space</a:t>
            </a:r>
            <a:r>
              <a:rPr lang="pt-PT" sz="3000" dirty="0">
                <a:ea typeface="+mn-lt"/>
                <a:cs typeface="+mn-lt"/>
              </a:rPr>
              <a:t>, for </a:t>
            </a:r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king - </a:t>
            </a:r>
            <a:r>
              <a:rPr lang="pt-PT" sz="2600" dirty="0" err="1">
                <a:ea typeface="+mn-lt"/>
                <a:cs typeface="+mn-lt"/>
              </a:rPr>
              <a:t>man</a:t>
            </a:r>
            <a:r>
              <a:rPr lang="pt-PT" sz="2600" dirty="0">
                <a:ea typeface="+mn-lt"/>
                <a:cs typeface="+mn-lt"/>
              </a:rPr>
              <a:t> + </a:t>
            </a:r>
            <a:r>
              <a:rPr lang="pt-PT" sz="2600" dirty="0" err="1">
                <a:ea typeface="+mn-lt"/>
                <a:cs typeface="+mn-lt"/>
              </a:rPr>
              <a:t>woman</a:t>
            </a:r>
            <a:r>
              <a:rPr lang="pt-PT" sz="2600" dirty="0">
                <a:ea typeface="+mn-lt"/>
                <a:cs typeface="+mn-lt"/>
              </a:rPr>
              <a:t> ≈ queen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B7B0A02F-48BE-84E2-70D2-5CCD5D8E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294" y="2746289"/>
            <a:ext cx="7823114" cy="29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05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Properties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Analogies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can look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analogies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space</a:t>
            </a:r>
            <a:r>
              <a:rPr lang="pt-PT" sz="3000" dirty="0">
                <a:ea typeface="+mn-lt"/>
                <a:cs typeface="+mn-lt"/>
              </a:rPr>
              <a:t>, for </a:t>
            </a:r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king - </a:t>
            </a:r>
            <a:r>
              <a:rPr lang="pt-PT" sz="2600" dirty="0" err="1">
                <a:ea typeface="+mn-lt"/>
                <a:cs typeface="+mn-lt"/>
              </a:rPr>
              <a:t>man</a:t>
            </a:r>
            <a:r>
              <a:rPr lang="pt-PT" sz="2600" dirty="0">
                <a:ea typeface="+mn-lt"/>
                <a:cs typeface="+mn-lt"/>
              </a:rPr>
              <a:t> + </a:t>
            </a:r>
            <a:r>
              <a:rPr lang="pt-PT" sz="2600" dirty="0" err="1">
                <a:ea typeface="+mn-lt"/>
                <a:cs typeface="+mn-lt"/>
              </a:rPr>
              <a:t>woman</a:t>
            </a:r>
            <a:r>
              <a:rPr lang="pt-PT" sz="2600" dirty="0">
                <a:ea typeface="+mn-lt"/>
                <a:cs typeface="+mn-lt"/>
              </a:rPr>
              <a:t> ≈ queen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726A4A3D-6AC4-7E68-E07F-0A22AA66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53" y="2651554"/>
            <a:ext cx="10172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4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would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evaluate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? 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E.g.,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know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whether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new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algorithm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improvement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over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previous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ones</a:t>
            </a:r>
            <a:r>
              <a:rPr lang="pt-PT" sz="3000" dirty="0">
                <a:ea typeface="+mn-lt"/>
                <a:cs typeface="+mn-lt"/>
              </a:rPr>
              <a:t>?</a:t>
            </a:r>
            <a:endParaRPr lang="pt-PT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41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evaluation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Extrinsic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evaluation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Intrinsic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evaluation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32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evaluation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Extrinsic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evaluation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Intrinsic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evaluation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Extrinsic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Evaluation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Evaluation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performance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external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tasks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part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speech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tagging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sentiment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)</a:t>
            </a:r>
            <a:endParaRPr lang="pt-PT" sz="2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I.e., </a:t>
            </a:r>
            <a:r>
              <a:rPr lang="pt-PT" sz="2600" dirty="0" err="1">
                <a:ea typeface="+mn-lt"/>
                <a:cs typeface="+mn-lt"/>
              </a:rPr>
              <a:t>plug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same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dirty="0" err="1">
                <a:ea typeface="+mn-lt"/>
                <a:cs typeface="+mn-lt"/>
              </a:rPr>
              <a:t>system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measure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difference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task</a:t>
            </a:r>
            <a:r>
              <a:rPr lang="pt-PT" sz="2600" dirty="0">
                <a:ea typeface="+mn-lt"/>
                <a:cs typeface="+mn-lt"/>
              </a:rPr>
              <a:t> performance.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662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evaluation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Extrinsic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evaluation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Intrinsic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evaluation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Intrinsic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Evaluation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Evaluation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Similarities</a:t>
            </a:r>
            <a:r>
              <a:rPr lang="pt-PT" sz="2200" dirty="0">
                <a:ea typeface="+mn-lt"/>
                <a:cs typeface="+mn-lt"/>
              </a:rPr>
              <a:t>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Analogies</a:t>
            </a:r>
            <a:endParaRPr lang="pt-PT" sz="2200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Probing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classifiers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73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Intrinsic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Input: </a:t>
            </a:r>
            <a:r>
              <a:rPr lang="pt-PT" sz="3000" dirty="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relatedness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scores for </a:t>
            </a:r>
            <a:r>
              <a:rPr lang="pt-PT" sz="3000" dirty="0" err="1">
                <a:ea typeface="+mn-lt"/>
                <a:cs typeface="+mn-lt"/>
              </a:rPr>
              <a:t>pairs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Goal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High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pearson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spearman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err="1">
                <a:ea typeface="+mn-lt"/>
                <a:cs typeface="+mn-lt"/>
              </a:rPr>
              <a:t>correlation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between</a:t>
            </a:r>
            <a:r>
              <a:rPr lang="pt-PT" sz="3000" dirty="0">
                <a:ea typeface="+mn-lt"/>
                <a:cs typeface="+mn-lt"/>
              </a:rPr>
              <a:t> scores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cosine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WordSim353: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wood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forest</a:t>
            </a:r>
            <a:r>
              <a:rPr lang="pt-PT" sz="2600" dirty="0">
                <a:ea typeface="+mn-lt"/>
                <a:cs typeface="+mn-lt"/>
              </a:rPr>
              <a:t>: 7.73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money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cash: 9.15</a:t>
            </a:r>
            <a:endParaRPr lang="pt-PT" sz="2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month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hotel: 1.81</a:t>
            </a:r>
            <a:endParaRPr lang="pt-PT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23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as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How</a:t>
            </a:r>
            <a:r>
              <a:rPr lang="pt-PT" sz="3000">
                <a:ea typeface="+mn-lt"/>
                <a:cs typeface="+mn-lt"/>
              </a:rPr>
              <a:t> similar are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following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two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? (</a:t>
            </a:r>
            <a:r>
              <a:rPr lang="pt-PT" sz="3000" err="1">
                <a:ea typeface="+mn-lt"/>
                <a:cs typeface="+mn-lt"/>
              </a:rPr>
              <a:t>not</a:t>
            </a:r>
            <a:r>
              <a:rPr lang="pt-PT" sz="3000">
                <a:ea typeface="+mn-lt"/>
                <a:cs typeface="+mn-lt"/>
              </a:rPr>
              <a:t> similar 0–10 </a:t>
            </a:r>
            <a:r>
              <a:rPr lang="pt-PT" sz="3000" err="1">
                <a:ea typeface="+mn-lt"/>
                <a:cs typeface="+mn-lt"/>
              </a:rPr>
              <a:t>very</a:t>
            </a:r>
            <a:r>
              <a:rPr lang="pt-PT" sz="3000">
                <a:ea typeface="+mn-lt"/>
                <a:cs typeface="+mn-lt"/>
              </a:rPr>
              <a:t> similar)</a:t>
            </a:r>
          </a:p>
          <a:p>
            <a:endParaRPr lang="pt-PT" sz="3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Smart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intelligent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Easy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big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Easy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difficult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Hard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difficult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192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Intrinsic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Analogies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Base/3rd </a:t>
            </a:r>
            <a:r>
              <a:rPr lang="pt-PT" sz="3000" dirty="0" err="1">
                <a:ea typeface="+mn-lt"/>
                <a:cs typeface="+mn-lt"/>
              </a:rPr>
              <a:t>Person</a:t>
            </a:r>
            <a:r>
              <a:rPr lang="pt-PT" sz="3000" dirty="0">
                <a:ea typeface="+mn-lt"/>
                <a:cs typeface="+mn-lt"/>
              </a:rPr>
              <a:t> Singular </a:t>
            </a:r>
            <a:r>
              <a:rPr lang="pt-PT" sz="3000" dirty="0" err="1">
                <a:ea typeface="+mn-lt"/>
                <a:cs typeface="+mn-lt"/>
              </a:rPr>
              <a:t>Present</a:t>
            </a:r>
            <a:endParaRPr lang="pt-PT" sz="3000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see:sees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return</a:t>
            </a:r>
            <a:r>
              <a:rPr lang="pt-PT" sz="2600" dirty="0">
                <a:ea typeface="+mn-lt"/>
                <a:cs typeface="+mn-lt"/>
              </a:rPr>
              <a:t>: ?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Singular/Plural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year:years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law</a:t>
            </a:r>
            <a:r>
              <a:rPr lang="pt-PT" sz="2600" dirty="0">
                <a:ea typeface="+mn-lt"/>
                <a:cs typeface="+mn-lt"/>
              </a:rPr>
              <a:t>: ?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Meronyms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player:team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fish</a:t>
            </a:r>
            <a:r>
              <a:rPr lang="pt-PT" sz="2600" dirty="0">
                <a:ea typeface="+mn-lt"/>
                <a:cs typeface="+mn-lt"/>
              </a:rPr>
              <a:t>: ?</a:t>
            </a:r>
            <a:endParaRPr lang="pt-PT"/>
          </a:p>
          <a:p>
            <a:pPr marL="457200" lvl="1" indent="0">
              <a:buNone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UK </a:t>
            </a:r>
            <a:r>
              <a:rPr lang="pt-PT" sz="3000" dirty="0" err="1">
                <a:ea typeface="+mn-lt"/>
                <a:cs typeface="+mn-lt"/>
              </a:rPr>
              <a:t>city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county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york:yorkshire</a:t>
            </a:r>
            <a:r>
              <a:rPr lang="pt-PT" sz="2600" dirty="0">
                <a:ea typeface="+mn-lt"/>
                <a:cs typeface="+mn-lt"/>
              </a:rPr>
              <a:t> Exeter: ?</a:t>
            </a:r>
            <a:endParaRPr lang="pt-PT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847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Intrinsic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Analogies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845B8D10-9DA4-D201-842A-0A2163A9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05" y="1622339"/>
            <a:ext cx="6638925" cy="2171700"/>
          </a:xfrm>
          <a:prstGeom prst="rect">
            <a:avLst/>
          </a:prstGeom>
        </p:spPr>
      </p:pic>
      <p:pic>
        <p:nvPicPr>
          <p:cNvPr id="8" name="Imagem 7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1847C0A6-2BEA-3D3B-0D69-12EF8198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04" y="3786702"/>
            <a:ext cx="66389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4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Intrinsic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Probing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Classifiers</a:t>
            </a:r>
            <a:endParaRPr lang="pt-PT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Also </a:t>
            </a:r>
            <a:r>
              <a:rPr lang="pt-PT" sz="3000" dirty="0" err="1">
                <a:ea typeface="+mn-lt"/>
                <a:cs typeface="+mn-lt"/>
              </a:rPr>
              <a:t>called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diagnostic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classifiers</a:t>
            </a:r>
            <a:endParaRPr lang="pt-PT" sz="3000" dirty="0" err="1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Mostly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evaluate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sentence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sometimes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analyzing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careful</a:t>
            </a:r>
            <a:r>
              <a:rPr lang="pt-PT" sz="3000" dirty="0">
                <a:ea typeface="+mn-lt"/>
                <a:cs typeface="+mn-lt"/>
              </a:rPr>
              <a:t>! Performance </a:t>
            </a:r>
            <a:r>
              <a:rPr lang="pt-PT" sz="3000" dirty="0" err="1">
                <a:ea typeface="+mn-lt"/>
                <a:cs typeface="+mn-lt"/>
              </a:rPr>
              <a:t>might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seem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high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classifier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might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signals</a:t>
            </a:r>
            <a:r>
              <a:rPr lang="pt-PT" sz="3000" dirty="0">
                <a:ea typeface="+mn-lt"/>
                <a:cs typeface="+mn-lt"/>
              </a:rPr>
              <a:t> (e.g.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part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speech</a:t>
            </a:r>
            <a:r>
              <a:rPr lang="pt-PT" sz="3000" dirty="0">
                <a:ea typeface="+mn-lt"/>
                <a:cs typeface="+mn-lt"/>
              </a:rPr>
              <a:t> classes) </a:t>
            </a:r>
            <a:r>
              <a:rPr lang="pt-PT" sz="3000" dirty="0" err="1">
                <a:ea typeface="+mn-lt"/>
                <a:cs typeface="+mn-lt"/>
              </a:rPr>
              <a:t>than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focus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B791156-45E4-16BA-049E-57D7E76B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3" y="2066925"/>
            <a:ext cx="66389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93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Biases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Measuring</a:t>
            </a:r>
            <a:r>
              <a:rPr lang="pt-PT" sz="3000" dirty="0"/>
              <a:t> gender </a:t>
            </a:r>
            <a:r>
              <a:rPr lang="pt-PT" sz="3000" dirty="0" err="1"/>
              <a:t>bias</a:t>
            </a:r>
            <a:r>
              <a:rPr lang="pt-PT" sz="3000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assess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dirty="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investigate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impact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‘</a:t>
            </a:r>
            <a:r>
              <a:rPr lang="pt-PT" sz="2600" dirty="0" err="1">
                <a:ea typeface="+mn-lt"/>
                <a:cs typeface="+mn-lt"/>
              </a:rPr>
              <a:t>bias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mitigation</a:t>
            </a:r>
            <a:r>
              <a:rPr lang="pt-PT" sz="2600" dirty="0">
                <a:ea typeface="+mn-lt"/>
                <a:cs typeface="+mn-lt"/>
              </a:rPr>
              <a:t>’ </a:t>
            </a:r>
            <a:r>
              <a:rPr lang="pt-PT" sz="2600" dirty="0" err="1">
                <a:ea typeface="+mn-lt"/>
                <a:cs typeface="+mn-lt"/>
              </a:rPr>
              <a:t>techniques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study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societal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trends</a:t>
            </a: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branco, captura de ecrã, recibo&#10;&#10;Descrição gerada automaticamente">
            <a:extLst>
              <a:ext uri="{FF2B5EF4-FFF2-40B4-BE49-F238E27FC236}">
                <a16:creationId xmlns:a16="http://schemas.microsoft.com/office/drawing/2014/main" id="{4BF12339-C380-E8E8-164C-A70021AB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8" y="3719513"/>
            <a:ext cx="28289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6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Biases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Measuring</a:t>
            </a:r>
            <a:r>
              <a:rPr lang="pt-PT" sz="3000" dirty="0"/>
              <a:t> gender </a:t>
            </a:r>
            <a:r>
              <a:rPr lang="pt-PT" sz="3000" dirty="0" err="1"/>
              <a:t>bias</a:t>
            </a:r>
            <a:r>
              <a:rPr lang="pt-PT" sz="3000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assess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dirty="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investigate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impact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‘</a:t>
            </a:r>
            <a:r>
              <a:rPr lang="pt-PT" sz="2600" dirty="0" err="1">
                <a:ea typeface="+mn-lt"/>
                <a:cs typeface="+mn-lt"/>
              </a:rPr>
              <a:t>bias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mitigation</a:t>
            </a:r>
            <a:r>
              <a:rPr lang="pt-PT" sz="2600" dirty="0">
                <a:ea typeface="+mn-lt"/>
                <a:cs typeface="+mn-lt"/>
              </a:rPr>
              <a:t>’ </a:t>
            </a:r>
            <a:r>
              <a:rPr lang="pt-PT" sz="2600" dirty="0" err="1">
                <a:ea typeface="+mn-lt"/>
                <a:cs typeface="+mn-lt"/>
              </a:rPr>
              <a:t>techniques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study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societal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trends</a:t>
            </a: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FE36C521-2928-6250-C34B-524FA58B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571" y="2360526"/>
            <a:ext cx="3925588" cy="2981326"/>
          </a:xfrm>
          <a:prstGeom prst="rect">
            <a:avLst/>
          </a:prstGeom>
        </p:spPr>
      </p:pic>
      <p:pic>
        <p:nvPicPr>
          <p:cNvPr id="10" name="Imagem 9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E219E1D5-9999-CAD0-E8CA-DA52ACD9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00" y="5442250"/>
            <a:ext cx="9344025" cy="1019175"/>
          </a:xfrm>
          <a:prstGeom prst="rect">
            <a:avLst/>
          </a:prstGeom>
        </p:spPr>
      </p:pic>
      <p:pic>
        <p:nvPicPr>
          <p:cNvPr id="11" name="Imagem 10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EE7C16A-4EBD-F713-BE35-82ED704DE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69" y="3317532"/>
            <a:ext cx="7459105" cy="16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8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Perpetuation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Bias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Analysis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6514998F-7025-6D72-F5DD-5715BEA5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46" y="2062162"/>
            <a:ext cx="91916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68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4499DD2-4997-6FD7-45A3-D4151962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61" b="78190"/>
          <a:stretch/>
        </p:blipFill>
        <p:spPr>
          <a:xfrm>
            <a:off x="455527" y="1107860"/>
            <a:ext cx="11623795" cy="9675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Contextual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far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b="1" dirty="0" err="1">
                <a:ea typeface="+mn-lt"/>
                <a:cs typeface="+mn-lt"/>
              </a:rPr>
              <a:t>each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(</a:t>
            </a:r>
            <a:r>
              <a:rPr lang="pt-PT" sz="3000" b="1" dirty="0" err="1">
                <a:ea typeface="+mn-lt"/>
                <a:cs typeface="+mn-lt"/>
              </a:rPr>
              <a:t>type</a:t>
            </a:r>
            <a:r>
              <a:rPr lang="pt-PT" sz="3000" b="1" dirty="0">
                <a:ea typeface="+mn-lt"/>
                <a:cs typeface="+mn-lt"/>
              </a:rPr>
              <a:t>)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/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  <a:p>
            <a:endParaRPr lang="pt-PT" sz="3000" dirty="0"/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060AF5E-32D0-F43D-2437-3955E764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21" t="23202" r="39104" b="232"/>
          <a:stretch/>
        </p:blipFill>
        <p:spPr>
          <a:xfrm>
            <a:off x="4234635" y="2158185"/>
            <a:ext cx="2378283" cy="33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74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Contextual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far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b="1" dirty="0" err="1">
                <a:ea typeface="+mn-lt"/>
                <a:cs typeface="+mn-lt"/>
              </a:rPr>
              <a:t>each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(</a:t>
            </a:r>
            <a:r>
              <a:rPr lang="pt-PT" sz="3000" b="1" dirty="0" err="1">
                <a:ea typeface="+mn-lt"/>
                <a:cs typeface="+mn-lt"/>
              </a:rPr>
              <a:t>type</a:t>
            </a:r>
            <a:r>
              <a:rPr lang="pt-PT" sz="3000" b="1" dirty="0">
                <a:ea typeface="+mn-lt"/>
                <a:cs typeface="+mn-lt"/>
              </a:rPr>
              <a:t>)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Today</a:t>
            </a:r>
            <a:r>
              <a:rPr lang="pt-PT" sz="3000" dirty="0">
                <a:ea typeface="+mn-lt"/>
                <a:cs typeface="+mn-lt"/>
              </a:rPr>
              <a:t>, I </a:t>
            </a:r>
            <a:r>
              <a:rPr lang="pt-PT" sz="3000" dirty="0" err="1">
                <a:ea typeface="+mn-lt"/>
                <a:cs typeface="+mn-lt"/>
              </a:rPr>
              <a:t>went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bank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dirty="0">
                <a:ea typeface="+mn-lt"/>
                <a:cs typeface="+mn-lt"/>
              </a:rPr>
              <a:t>to </a:t>
            </a:r>
            <a:r>
              <a:rPr lang="pt-PT" sz="3000" dirty="0" err="1">
                <a:ea typeface="+mn-lt"/>
                <a:cs typeface="+mn-lt"/>
              </a:rPr>
              <a:t>deposit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check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located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near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bank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river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00E7A60-EFE6-A6A0-8B82-FDF6D4D0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5" r="452" b="64327"/>
          <a:stretch/>
        </p:blipFill>
        <p:spPr>
          <a:xfrm>
            <a:off x="2665810" y="3011315"/>
            <a:ext cx="5228299" cy="628596"/>
          </a:xfrm>
          <a:prstGeom prst="rect">
            <a:avLst/>
          </a:prstGeom>
        </p:spPr>
      </p:pic>
      <p:pic>
        <p:nvPicPr>
          <p:cNvPr id="10" name="Imagem 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06C0A37-3123-AC11-E840-876B1BAD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819" r="-157" b="-585"/>
          <a:stretch/>
        </p:blipFill>
        <p:spPr>
          <a:xfrm>
            <a:off x="2657603" y="4586801"/>
            <a:ext cx="5237451" cy="700728"/>
          </a:xfrm>
          <a:prstGeom prst="rect">
            <a:avLst/>
          </a:prstGeom>
        </p:spPr>
      </p:pic>
      <p:pic>
        <p:nvPicPr>
          <p:cNvPr id="11" name="Imagem 10" descr="Uma imagem com texto, Tipo de letra, captura de ecrã, tipografia&#10;&#10;Descrição gerada automaticamente">
            <a:extLst>
              <a:ext uri="{FF2B5EF4-FFF2-40B4-BE49-F238E27FC236}">
                <a16:creationId xmlns:a16="http://schemas.microsoft.com/office/drawing/2014/main" id="{70AC1B17-C373-B4A3-C40E-B46E41DD1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401" y="5417666"/>
            <a:ext cx="5924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6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Contextualized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Key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idea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token</a:t>
            </a:r>
            <a:endParaRPr lang="pt-PT" sz="3000" b="1" err="1"/>
          </a:p>
          <a:p>
            <a:endParaRPr lang="pt-PT" sz="3000" b="1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Previously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word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type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 </a:t>
            </a:r>
            <a:r>
              <a:rPr lang="pt-PT" sz="2600" err="1">
                <a:ea typeface="+mn-lt"/>
                <a:cs typeface="+mn-lt"/>
              </a:rPr>
              <a:t>table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where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mapped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err="1">
                <a:ea typeface="+mn-lt"/>
                <a:cs typeface="+mn-lt"/>
              </a:rPr>
              <a:t>vector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Now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embedding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work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token</a:t>
            </a:r>
            <a:endParaRPr lang="pt-PT" sz="26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for a </a:t>
            </a:r>
            <a:r>
              <a:rPr lang="pt-PT" sz="2600" dirty="0" err="1">
                <a:ea typeface="+mn-lt"/>
                <a:cs typeface="+mn-lt"/>
              </a:rPr>
              <a:t>token</a:t>
            </a:r>
            <a:r>
              <a:rPr lang="pt-PT" sz="2600" dirty="0">
                <a:ea typeface="+mn-lt"/>
                <a:cs typeface="+mn-lt"/>
              </a:rPr>
              <a:t> are </a:t>
            </a:r>
            <a:r>
              <a:rPr lang="pt-PT" sz="2600" dirty="0" err="1">
                <a:ea typeface="+mn-lt"/>
                <a:cs typeface="+mn-lt"/>
              </a:rPr>
              <a:t>created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context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no single </a:t>
            </a:r>
            <a:r>
              <a:rPr lang="pt-PT" sz="2600" dirty="0" err="1">
                <a:ea typeface="+mn-lt"/>
                <a:cs typeface="+mn-lt"/>
              </a:rPr>
              <a:t>embedding</a:t>
            </a:r>
            <a:r>
              <a:rPr lang="pt-PT" sz="2600" dirty="0">
                <a:ea typeface="+mn-lt"/>
                <a:cs typeface="+mn-lt"/>
              </a:rPr>
              <a:t> for a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anymore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0400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BERT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Masked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Language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Model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Next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Sentence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Prediction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7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as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similar are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following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? (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similar 0–10 </a:t>
            </a:r>
            <a:r>
              <a:rPr lang="pt-PT" sz="3000" dirty="0" err="1">
                <a:ea typeface="+mn-lt"/>
                <a:cs typeface="+mn-lt"/>
              </a:rPr>
              <a:t>very</a:t>
            </a:r>
            <a:r>
              <a:rPr lang="pt-PT" sz="3000" dirty="0">
                <a:ea typeface="+mn-lt"/>
                <a:cs typeface="+mn-lt"/>
              </a:rPr>
              <a:t> similar)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Smart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intelligent</a:t>
            </a:r>
            <a:r>
              <a:rPr lang="pt-PT" sz="2600" dirty="0">
                <a:ea typeface="+mn-lt"/>
                <a:cs typeface="+mn-lt"/>
              </a:rPr>
              <a:t>: 9.20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Easy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big</a:t>
            </a:r>
            <a:r>
              <a:rPr lang="pt-PT" sz="2600" dirty="0">
                <a:ea typeface="+mn-lt"/>
                <a:cs typeface="+mn-lt"/>
              </a:rPr>
              <a:t>: 1.12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Easy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difficult</a:t>
            </a:r>
            <a:r>
              <a:rPr lang="pt-PT" sz="2600" dirty="0">
                <a:ea typeface="+mn-lt"/>
                <a:cs typeface="+mn-lt"/>
              </a:rPr>
              <a:t>: 0.58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Hard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difficult</a:t>
            </a:r>
            <a:r>
              <a:rPr lang="pt-PT" sz="2600" dirty="0">
                <a:ea typeface="+mn-lt"/>
                <a:cs typeface="+mn-lt"/>
              </a:rPr>
              <a:t>: 8.77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(SimLex-999 </a:t>
            </a:r>
            <a:r>
              <a:rPr lang="pt-PT" sz="3000" dirty="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>
                <a:ea typeface="+mn-lt"/>
                <a:cs typeface="+mn-lt"/>
                <a:hlinkClick r:id="rId3"/>
              </a:rPr>
              <a:t>https://fh295.github.io/simlex.html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721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BERT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Masked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Language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Model</a:t>
            </a:r>
            <a:endParaRPr lang="pt-PT" sz="26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pt-PT" sz="2600" b="1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3F570ABA-F91E-7AEE-A3ED-4011232E4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76" y="2769570"/>
            <a:ext cx="6096000" cy="31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1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BERT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Next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Sentence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Prediction</a:t>
            </a:r>
            <a:endParaRPr lang="pt-PT" sz="2600" b="1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2D5CE943-56D3-96D2-C2F5-94B6830D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453" y="2329248"/>
            <a:ext cx="56090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8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Software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word2vec: </a:t>
            </a:r>
            <a:r>
              <a:rPr lang="pt-PT" sz="3000" dirty="0" err="1">
                <a:ea typeface="+mn-lt"/>
                <a:cs typeface="+mn-lt"/>
              </a:rPr>
              <a:t>gensim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3"/>
              </a:rPr>
              <a:t>https://radimrehurek.com/gensim/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official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implementation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4"/>
              </a:rPr>
              <a:t>https://code.google.com/archive/p/word2vec/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 dirty="0"/>
          </a:p>
          <a:p>
            <a:r>
              <a:rPr lang="pt-PT" sz="3000" dirty="0" err="1">
                <a:ea typeface="+mn-lt"/>
                <a:cs typeface="+mn-lt"/>
              </a:rPr>
              <a:t>fasttext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official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implementation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5"/>
              </a:rPr>
              <a:t>https://fasttext.cc/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dirty="0"/>
          </a:p>
          <a:p>
            <a:r>
              <a:rPr lang="pt-PT" sz="3000" dirty="0" err="1">
                <a:ea typeface="+mn-lt"/>
                <a:cs typeface="+mn-lt"/>
              </a:rPr>
              <a:t>GloVe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official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implementation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6"/>
              </a:rPr>
              <a:t>https://nlp.stanford.edu/projects/glove/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dirty="0" err="1"/>
          </a:p>
          <a:p>
            <a:r>
              <a:rPr lang="pt-PT" sz="3000" dirty="0" err="1">
                <a:ea typeface="+mn-lt"/>
                <a:cs typeface="+mn-lt"/>
              </a:rPr>
              <a:t>Hugging</a:t>
            </a:r>
            <a:r>
              <a:rPr lang="pt-PT" sz="3000" dirty="0">
                <a:ea typeface="+mn-lt"/>
                <a:cs typeface="+mn-lt"/>
              </a:rPr>
              <a:t> Face: for BERT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transformer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7"/>
              </a:rPr>
              <a:t>https://huggingface.co/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dirty="0"/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7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Map</a:t>
            </a:r>
            <a:r>
              <a:rPr lang="pt-PT" sz="3000" dirty="0"/>
              <a:t> </a:t>
            </a:r>
            <a:r>
              <a:rPr lang="pt-PT" sz="3000" dirty="0" err="1"/>
              <a:t>each</a:t>
            </a:r>
            <a:r>
              <a:rPr lang="pt-PT" sz="3000" dirty="0"/>
              <a:t> </a:t>
            </a:r>
            <a:r>
              <a:rPr lang="pt-PT" sz="3000" dirty="0" err="1"/>
              <a:t>word</a:t>
            </a:r>
            <a:r>
              <a:rPr lang="pt-PT" sz="3000" dirty="0"/>
              <a:t> to a </a:t>
            </a:r>
            <a:r>
              <a:rPr lang="pt-PT" sz="3000" dirty="0" err="1"/>
              <a:t>unique</a:t>
            </a:r>
            <a:r>
              <a:rPr lang="pt-PT" sz="3000" dirty="0"/>
              <a:t> </a:t>
            </a:r>
            <a:r>
              <a:rPr lang="pt-PT" sz="3000" dirty="0" err="1"/>
              <a:t>identifier</a:t>
            </a:r>
            <a:r>
              <a:rPr lang="pt-PT" sz="3000" dirty="0"/>
              <a:t> (e.g. </a:t>
            </a:r>
            <a:r>
              <a:rPr lang="pt-PT" sz="3000" dirty="0" err="1"/>
              <a:t>cat</a:t>
            </a:r>
            <a:r>
              <a:rPr lang="pt-PT" sz="3000" dirty="0"/>
              <a:t> (3)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dog</a:t>
            </a:r>
            <a:r>
              <a:rPr lang="pt-PT" sz="3000" dirty="0"/>
              <a:t> (5))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representation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all</a:t>
            </a:r>
            <a:r>
              <a:rPr lang="pt-PT" sz="3000" dirty="0">
                <a:ea typeface="+mn-lt"/>
                <a:cs typeface="+mn-lt"/>
              </a:rPr>
              <a:t> zeros, </a:t>
            </a:r>
            <a:r>
              <a:rPr lang="pt-PT" sz="3000" dirty="0" err="1">
                <a:ea typeface="+mn-lt"/>
                <a:cs typeface="+mn-lt"/>
              </a:rPr>
              <a:t>except</a:t>
            </a:r>
            <a:r>
              <a:rPr lang="pt-PT" sz="3000" dirty="0">
                <a:ea typeface="+mn-lt"/>
                <a:cs typeface="+mn-lt"/>
              </a:rPr>
              <a:t> 1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ID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captura de ecrã, texto, Tipo de letra, número&#10;&#10;Descrição gerada automaticamente">
            <a:extLst>
              <a:ext uri="{FF2B5EF4-FFF2-40B4-BE49-F238E27FC236}">
                <a16:creationId xmlns:a16="http://schemas.microsoft.com/office/drawing/2014/main" id="{1FCA7313-7747-5312-ACA9-385CABE5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43" y="3268490"/>
            <a:ext cx="5048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/>
              <a:t>Map</a:t>
            </a:r>
            <a:r>
              <a:rPr lang="pt-PT" sz="3000"/>
              <a:t> </a:t>
            </a:r>
            <a:r>
              <a:rPr lang="pt-PT" sz="3000" err="1"/>
              <a:t>each</a:t>
            </a:r>
            <a:r>
              <a:rPr lang="pt-PT" sz="3000"/>
              <a:t> </a:t>
            </a:r>
            <a:r>
              <a:rPr lang="pt-PT" sz="3000" err="1"/>
              <a:t>word</a:t>
            </a:r>
            <a:r>
              <a:rPr lang="pt-PT" sz="3000"/>
              <a:t> to a </a:t>
            </a:r>
            <a:r>
              <a:rPr lang="pt-PT" sz="3000" err="1"/>
              <a:t>unique</a:t>
            </a:r>
            <a:r>
              <a:rPr lang="pt-PT" sz="3000"/>
              <a:t> </a:t>
            </a:r>
            <a:r>
              <a:rPr lang="pt-PT" sz="3000" err="1"/>
              <a:t>identifier</a:t>
            </a:r>
            <a:r>
              <a:rPr lang="pt-PT" sz="3000"/>
              <a:t> (e.g. </a:t>
            </a:r>
            <a:r>
              <a:rPr lang="pt-PT" sz="3000" err="1"/>
              <a:t>cat</a:t>
            </a:r>
            <a:r>
              <a:rPr lang="pt-PT" sz="3000"/>
              <a:t> (3) </a:t>
            </a:r>
            <a:r>
              <a:rPr lang="pt-PT" sz="3000" err="1"/>
              <a:t>and</a:t>
            </a:r>
            <a:r>
              <a:rPr lang="pt-PT" sz="3000"/>
              <a:t> </a:t>
            </a:r>
            <a:r>
              <a:rPr lang="pt-PT" sz="3000" err="1"/>
              <a:t>dog</a:t>
            </a:r>
            <a:r>
              <a:rPr lang="pt-PT" sz="3000"/>
              <a:t> (5))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Vector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representation</a:t>
            </a:r>
            <a:r>
              <a:rPr lang="pt-PT" sz="300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>
                <a:ea typeface="+mn-lt"/>
                <a:cs typeface="+mn-lt"/>
              </a:rPr>
              <a:t> zeros, </a:t>
            </a:r>
            <a:r>
              <a:rPr lang="pt-PT" sz="3000" err="1">
                <a:ea typeface="+mn-lt"/>
                <a:cs typeface="+mn-lt"/>
              </a:rPr>
              <a:t>except</a:t>
            </a:r>
            <a:r>
              <a:rPr lang="pt-PT" sz="3000">
                <a:ea typeface="+mn-lt"/>
                <a:cs typeface="+mn-lt"/>
              </a:rPr>
              <a:t> 1 </a:t>
            </a:r>
            <a:r>
              <a:rPr lang="pt-PT" sz="3000" err="1">
                <a:ea typeface="+mn-lt"/>
                <a:cs typeface="+mn-lt"/>
              </a:rPr>
              <a:t>at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ID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captura de ecrã, texto, Tipo de letra, número&#10;&#10;Descrição gerada automaticamente">
            <a:extLst>
              <a:ext uri="{FF2B5EF4-FFF2-40B4-BE49-F238E27FC236}">
                <a16:creationId xmlns:a16="http://schemas.microsoft.com/office/drawing/2014/main" id="{1FCA7313-7747-5312-ACA9-385CABE5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43" y="3268490"/>
            <a:ext cx="5048250" cy="20097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B5C4BE9-D13A-F51C-4072-5B665A4735E3}"/>
              </a:ext>
            </a:extLst>
          </p:cNvPr>
          <p:cNvSpPr txBox="1"/>
          <p:nvPr/>
        </p:nvSpPr>
        <p:spPr>
          <a:xfrm>
            <a:off x="8207829" y="3954161"/>
            <a:ext cx="33601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 err="1"/>
              <a:t>What</a:t>
            </a:r>
            <a:r>
              <a:rPr lang="pt-PT" b="1" dirty="0"/>
              <a:t> are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limitations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one</a:t>
            </a:r>
            <a:r>
              <a:rPr lang="pt-PT" b="1" dirty="0"/>
              <a:t>-hot-</a:t>
            </a:r>
            <a:r>
              <a:rPr lang="pt-PT" b="1" dirty="0" err="1"/>
              <a:t>encoding</a:t>
            </a:r>
            <a:r>
              <a:rPr lang="pt-PT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/>
              <a:t>Map</a:t>
            </a:r>
            <a:r>
              <a:rPr lang="pt-PT" sz="3000"/>
              <a:t> </a:t>
            </a:r>
            <a:r>
              <a:rPr lang="pt-PT" sz="3000" err="1"/>
              <a:t>each</a:t>
            </a:r>
            <a:r>
              <a:rPr lang="pt-PT" sz="3000"/>
              <a:t> </a:t>
            </a:r>
            <a:r>
              <a:rPr lang="pt-PT" sz="3000" err="1"/>
              <a:t>word</a:t>
            </a:r>
            <a:r>
              <a:rPr lang="pt-PT" sz="3000"/>
              <a:t> to a </a:t>
            </a:r>
            <a:r>
              <a:rPr lang="pt-PT" sz="3000" err="1"/>
              <a:t>unique</a:t>
            </a:r>
            <a:r>
              <a:rPr lang="pt-PT" sz="3000"/>
              <a:t> </a:t>
            </a:r>
            <a:r>
              <a:rPr lang="pt-PT" sz="3000" err="1"/>
              <a:t>identifier</a:t>
            </a:r>
            <a:r>
              <a:rPr lang="pt-PT" sz="3000"/>
              <a:t> (e.g. </a:t>
            </a:r>
            <a:r>
              <a:rPr lang="pt-PT" sz="3000" err="1"/>
              <a:t>cat</a:t>
            </a:r>
            <a:r>
              <a:rPr lang="pt-PT" sz="3000"/>
              <a:t> (3) </a:t>
            </a:r>
            <a:r>
              <a:rPr lang="pt-PT" sz="3000" err="1"/>
              <a:t>and</a:t>
            </a:r>
            <a:r>
              <a:rPr lang="pt-PT" sz="3000"/>
              <a:t> </a:t>
            </a:r>
            <a:r>
              <a:rPr lang="pt-PT" sz="3000" err="1"/>
              <a:t>dog</a:t>
            </a:r>
            <a:r>
              <a:rPr lang="pt-PT" sz="3000"/>
              <a:t> (5))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Vector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representation</a:t>
            </a:r>
            <a:r>
              <a:rPr lang="pt-PT" sz="300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>
                <a:ea typeface="+mn-lt"/>
                <a:cs typeface="+mn-lt"/>
              </a:rPr>
              <a:t> zeros, </a:t>
            </a:r>
            <a:r>
              <a:rPr lang="pt-PT" sz="3000" err="1">
                <a:ea typeface="+mn-lt"/>
                <a:cs typeface="+mn-lt"/>
              </a:rPr>
              <a:t>except</a:t>
            </a:r>
            <a:r>
              <a:rPr lang="pt-PT" sz="3000">
                <a:ea typeface="+mn-lt"/>
                <a:cs typeface="+mn-lt"/>
              </a:rPr>
              <a:t> 1 </a:t>
            </a:r>
            <a:r>
              <a:rPr lang="pt-PT" sz="3000" err="1">
                <a:ea typeface="+mn-lt"/>
                <a:cs typeface="+mn-lt"/>
              </a:rPr>
              <a:t>at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ID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captura de ecrã, texto, Tipo de letra, número&#10;&#10;Descrição gerada automaticamente">
            <a:extLst>
              <a:ext uri="{FF2B5EF4-FFF2-40B4-BE49-F238E27FC236}">
                <a16:creationId xmlns:a16="http://schemas.microsoft.com/office/drawing/2014/main" id="{1FCA7313-7747-5312-ACA9-385CABE5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43" y="3268490"/>
            <a:ext cx="5048250" cy="20097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D45A204-8DF7-09F4-8DC0-6FAC9D7AB0D7}"/>
              </a:ext>
            </a:extLst>
          </p:cNvPr>
          <p:cNvSpPr txBox="1"/>
          <p:nvPr/>
        </p:nvSpPr>
        <p:spPr>
          <a:xfrm>
            <a:off x="8824783" y="3542269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 err="1"/>
              <a:t>High</a:t>
            </a:r>
            <a:r>
              <a:rPr lang="pt-PT" b="1" dirty="0"/>
              <a:t> </a:t>
            </a:r>
            <a:r>
              <a:rPr lang="pt-PT" b="1" dirty="0" err="1"/>
              <a:t>number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dimensions</a:t>
            </a:r>
            <a:r>
              <a:rPr lang="pt-PT" b="1" dirty="0"/>
              <a:t>!</a:t>
            </a:r>
            <a:endParaRPr lang="pt-PT" dirty="0"/>
          </a:p>
          <a:p>
            <a:endParaRPr lang="pt-PT" b="1" dirty="0"/>
          </a:p>
          <a:p>
            <a:r>
              <a:rPr lang="pt-PT" b="1" dirty="0" err="1"/>
              <a:t>Related</a:t>
            </a:r>
            <a:r>
              <a:rPr lang="pt-PT" b="1" dirty="0"/>
              <a:t> </a:t>
            </a:r>
            <a:r>
              <a:rPr lang="pt-PT" b="1" dirty="0" err="1"/>
              <a:t>words</a:t>
            </a:r>
            <a:r>
              <a:rPr lang="pt-PT" b="1" dirty="0"/>
              <a:t> </a:t>
            </a:r>
            <a:r>
              <a:rPr lang="pt-PT" b="1" dirty="0" err="1"/>
              <a:t>have</a:t>
            </a:r>
            <a:r>
              <a:rPr lang="pt-PT" b="1" dirty="0"/>
              <a:t> </a:t>
            </a:r>
            <a:r>
              <a:rPr lang="pt-PT" b="1" dirty="0" err="1"/>
              <a:t>distinct</a:t>
            </a:r>
            <a:r>
              <a:rPr lang="pt-PT" b="1" dirty="0"/>
              <a:t> </a:t>
            </a:r>
            <a:r>
              <a:rPr lang="pt-PT" b="1" dirty="0" err="1"/>
              <a:t>vectors</a:t>
            </a:r>
            <a:r>
              <a:rPr lang="pt-P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618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Microsoft Macintosh PowerPoint</Application>
  <PresentationFormat>Ecrã Panorâmico</PresentationFormat>
  <Paragraphs>507</Paragraphs>
  <Slides>62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62</vt:i4>
      </vt:variant>
    </vt:vector>
  </HeadingPairs>
  <TitlesOfParts>
    <vt:vector size="71" baseType="lpstr">
      <vt:lpstr>Aptos</vt:lpstr>
      <vt:lpstr>Aptos Display</vt:lpstr>
      <vt:lpstr>Arial</vt:lpstr>
      <vt:lpstr>Calibri</vt:lpstr>
      <vt:lpstr>Cambria</vt:lpstr>
      <vt:lpstr>Courier New</vt:lpstr>
      <vt:lpstr>Times New Roman</vt:lpstr>
      <vt:lpstr>Wingdings</vt:lpstr>
      <vt:lpstr>Tema do Office</vt:lpstr>
      <vt:lpstr>Apresentação do PowerPoint</vt:lpstr>
      <vt:lpstr>Word Meaning via Language Use</vt:lpstr>
      <vt:lpstr>Words Representations</vt:lpstr>
      <vt:lpstr>Words as Vectors</vt:lpstr>
      <vt:lpstr>Words as Vectors</vt:lpstr>
      <vt:lpstr>Words as Vectors</vt:lpstr>
      <vt:lpstr>Recap: One-Hot-Encoding</vt:lpstr>
      <vt:lpstr>Recap: One-Hot-Encoding</vt:lpstr>
      <vt:lpstr>Recap: One-Hot-Encoding</vt:lpstr>
      <vt:lpstr>Distributional Hypotesis</vt:lpstr>
      <vt:lpstr>Distributional Hypotesis</vt:lpstr>
      <vt:lpstr>Distributional Hypotesis</vt:lpstr>
      <vt:lpstr>Term Document Matrix and Document Vectors</vt:lpstr>
      <vt:lpstr>Word-Word Co-Occurrence Matrix</vt:lpstr>
      <vt:lpstr>Word-Word Co-Occurrence Matrix</vt:lpstr>
      <vt:lpstr>Word Vectors Based on Co-Occurrences</vt:lpstr>
      <vt:lpstr>Sparse vs Dense Vectors</vt:lpstr>
      <vt:lpstr>Dense Vectors</vt:lpstr>
      <vt:lpstr>Why Dense Vectors?</vt:lpstr>
      <vt:lpstr>Learning Word Embeddings</vt:lpstr>
      <vt:lpstr>Learning Word Embeddings</vt:lpstr>
      <vt:lpstr>Training Data for Word Embeddings</vt:lpstr>
      <vt:lpstr>Exercise: Word Prediction Task </vt:lpstr>
      <vt:lpstr>Word2Vec</vt:lpstr>
      <vt:lpstr>Word2Vec</vt:lpstr>
      <vt:lpstr>Word2Vec</vt:lpstr>
      <vt:lpstr>Word2Vec</vt:lpstr>
      <vt:lpstr>Word2Vec</vt:lpstr>
      <vt:lpstr>Word2Vec Algorithms</vt:lpstr>
      <vt:lpstr>The Skipgram Model</vt:lpstr>
      <vt:lpstr>The Skipgram Model</vt:lpstr>
      <vt:lpstr>Skipgram: Overview</vt:lpstr>
      <vt:lpstr>Skipgram: Overview</vt:lpstr>
      <vt:lpstr>Skipgram: Overview</vt:lpstr>
      <vt:lpstr>Skipgram: Training</vt:lpstr>
      <vt:lpstr>Hierarchical Softmax</vt:lpstr>
      <vt:lpstr>Hierarchical Softmax</vt:lpstr>
      <vt:lpstr>Continuous Bag-of-Words</vt:lpstr>
      <vt:lpstr>Other Embeddings: fastText</vt:lpstr>
      <vt:lpstr>Other Embeddings: GloVe</vt:lpstr>
      <vt:lpstr>Pre-Trained Embeddings</vt:lpstr>
      <vt:lpstr>Properties of Word Embeddings</vt:lpstr>
      <vt:lpstr>Properties of Word Embeddings: Analogies</vt:lpstr>
      <vt:lpstr>Properties of Word Embeddings: Analogies</vt:lpstr>
      <vt:lpstr>Embeddings Evaluation</vt:lpstr>
      <vt:lpstr>Embeddings Evaluation</vt:lpstr>
      <vt:lpstr>Embeddings Evaluation</vt:lpstr>
      <vt:lpstr>Embeddings Evaluation</vt:lpstr>
      <vt:lpstr>Intrinsic Evaluation: Similarities</vt:lpstr>
      <vt:lpstr>Intrinsic Evaluation: Analogies</vt:lpstr>
      <vt:lpstr>Intrinsic Evaluation: Analogies</vt:lpstr>
      <vt:lpstr>Intrinsic Evaluation: Probing Classifiers</vt:lpstr>
      <vt:lpstr>Biases in Word Embeddings</vt:lpstr>
      <vt:lpstr>Biases in Word Embeddings</vt:lpstr>
      <vt:lpstr>Perpetuation of Bias in Sentiment Analysis</vt:lpstr>
      <vt:lpstr>Contextual Word Embeddings</vt:lpstr>
      <vt:lpstr>Contextual Word Embeddings</vt:lpstr>
      <vt:lpstr>Contextualized Word Embeddings</vt:lpstr>
      <vt:lpstr>BERT</vt:lpstr>
      <vt:lpstr>BERT</vt:lpstr>
      <vt:lpstr>BERT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Ana Beatriz Costeira Ferreira Dias</cp:lastModifiedBy>
  <cp:revision>453</cp:revision>
  <dcterms:created xsi:type="dcterms:W3CDTF">2024-11-01T18:59:09Z</dcterms:created>
  <dcterms:modified xsi:type="dcterms:W3CDTF">2024-11-08T09:48:19Z</dcterms:modified>
</cp:coreProperties>
</file>