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57" r:id="rId3"/>
    <p:sldId id="295" r:id="rId4"/>
    <p:sldId id="296" r:id="rId5"/>
    <p:sldId id="300" r:id="rId6"/>
    <p:sldId id="299" r:id="rId7"/>
    <p:sldId id="306" r:id="rId8"/>
    <p:sldId id="307" r:id="rId9"/>
    <p:sldId id="308" r:id="rId10"/>
    <p:sldId id="301" r:id="rId11"/>
    <p:sldId id="302" r:id="rId12"/>
    <p:sldId id="303" r:id="rId13"/>
    <p:sldId id="304" r:id="rId14"/>
    <p:sldId id="305" r:id="rId15"/>
    <p:sldId id="309" r:id="rId16"/>
    <p:sldId id="310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BAC68-9A13-EFE2-D6CD-349F312BABF1}" v="222" dt="2024-09-13T13:10:0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CDA-UCP/tac-hands-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 dirty="0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 dirty="0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Course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Organizations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Use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Analysis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Customer</a:t>
            </a:r>
            <a:r>
              <a:rPr lang="pt-PT" sz="3000" b="1" dirty="0">
                <a:ea typeface="+mn-lt"/>
                <a:cs typeface="+mn-lt"/>
              </a:rPr>
              <a:t> Feedback: </a:t>
            </a:r>
            <a:r>
              <a:rPr lang="pt-PT" sz="3000" err="1">
                <a:ea typeface="+mn-lt"/>
                <a:cs typeface="+mn-lt"/>
              </a:rPr>
              <a:t>Understanding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consumer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opinions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</p:txBody>
      </p:sp>
      <p:pic>
        <p:nvPicPr>
          <p:cNvPr id="9" name="Imagem 8" descr="Uma imagem com clipart, desenho, ilustração&#10;&#10;Descrição gerada automaticamente">
            <a:extLst>
              <a:ext uri="{FF2B5EF4-FFF2-40B4-BE49-F238E27FC236}">
                <a16:creationId xmlns:a16="http://schemas.microsoft.com/office/drawing/2014/main" id="{7E915D4D-2FBB-CD7A-4841-14DC4BE4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215" y="2136154"/>
            <a:ext cx="7825945" cy="39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497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Organizations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Use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Analysis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>
                <a:ea typeface="+mn-lt"/>
                <a:cs typeface="+mn-lt"/>
              </a:rPr>
              <a:t>Brand </a:t>
            </a:r>
            <a:r>
              <a:rPr lang="pt-PT" sz="3000" b="1" dirty="0" err="1">
                <a:ea typeface="+mn-lt"/>
                <a:cs typeface="+mn-lt"/>
              </a:rPr>
              <a:t>Monitoring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Tracking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brand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reputation</a:t>
            </a:r>
            <a:endParaRPr lang="pt-PT" sz="3000" dirty="0" err="1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</p:txBody>
      </p:sp>
      <p:pic>
        <p:nvPicPr>
          <p:cNvPr id="3" name="Imagem 2" descr="Uma imagem com texto, desenho, captura de ecrã, clipart&#10;&#10;Descrição gerada automaticamente">
            <a:extLst>
              <a:ext uri="{FF2B5EF4-FFF2-40B4-BE49-F238E27FC236}">
                <a16:creationId xmlns:a16="http://schemas.microsoft.com/office/drawing/2014/main" id="{0AD125FC-A47A-7BD2-E832-DC2E6DB20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6656" y="2257167"/>
            <a:ext cx="52610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67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Organizations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Use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Analysis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Competitive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Analyzing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competitors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perceived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</p:txBody>
      </p:sp>
      <p:pic>
        <p:nvPicPr>
          <p:cNvPr id="3" name="Imagem 2" descr="Conduct a Competitive Analysis (With Examples) [2024] • Asana">
            <a:extLst>
              <a:ext uri="{FF2B5EF4-FFF2-40B4-BE49-F238E27FC236}">
                <a16:creationId xmlns:a16="http://schemas.microsoft.com/office/drawing/2014/main" id="{A8FE665F-E69F-FB8C-4523-02C4997E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628" r="374" b="6312"/>
          <a:stretch/>
        </p:blipFill>
        <p:spPr>
          <a:xfrm>
            <a:off x="3766751" y="2008385"/>
            <a:ext cx="4668818" cy="43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37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Why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Organizations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Use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Analysis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  <a:cs typeface="+mj-lt"/>
              </a:rPr>
              <a:t>?</a:t>
            </a:r>
            <a:endParaRPr lang="pt-PT" sz="3600" b="1" dirty="0" err="1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0505302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Product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Improvement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Gathering</a:t>
            </a:r>
            <a:r>
              <a:rPr lang="pt-PT" sz="3000" dirty="0">
                <a:ea typeface="+mn-lt"/>
                <a:cs typeface="+mn-lt"/>
              </a:rPr>
              <a:t> insights for </a:t>
            </a:r>
            <a:r>
              <a:rPr lang="pt-PT" sz="3000" dirty="0" err="1">
                <a:ea typeface="+mn-lt"/>
                <a:cs typeface="+mn-lt"/>
              </a:rPr>
              <a:t>product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development</a:t>
            </a:r>
            <a:endParaRPr lang="pt-PT" sz="3000" dirty="0" err="1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200" dirty="0">
              <a:ea typeface="+mn-lt"/>
              <a:cs typeface="+mn-lt"/>
            </a:endParaRPr>
          </a:p>
        </p:txBody>
      </p:sp>
      <p:pic>
        <p:nvPicPr>
          <p:cNvPr id="8" name="Imagem 7" descr="Product Development: The Complete Guide - Qualtrics">
            <a:extLst>
              <a:ext uri="{FF2B5EF4-FFF2-40B4-BE49-F238E27FC236}">
                <a16:creationId xmlns:a16="http://schemas.microsoft.com/office/drawing/2014/main" id="{4A970690-3963-79FC-3A54-A318943A4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19" y="558112"/>
            <a:ext cx="10517657" cy="68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59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About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Course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focus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manly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three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topics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Text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Retrieval</a:t>
            </a:r>
          </a:p>
          <a:p>
            <a:pPr algn="just"/>
            <a:endParaRPr lang="pt-PT" sz="3000" b="1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dirty="0" err="1"/>
              <a:t>Text</a:t>
            </a:r>
            <a:r>
              <a:rPr lang="pt-PT" sz="2600" b="1" dirty="0"/>
              <a:t> </a:t>
            </a:r>
            <a:r>
              <a:rPr lang="pt-PT" sz="2600" b="1" dirty="0" err="1"/>
              <a:t>Mining</a:t>
            </a:r>
            <a:endParaRPr lang="pt-PT" sz="2600" b="1" dirty="0"/>
          </a:p>
          <a:p>
            <a:pPr algn="just"/>
            <a:endParaRPr lang="pt-PT" sz="3000" b="1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b="1" err="1"/>
              <a:t>Sentiment</a:t>
            </a:r>
            <a:r>
              <a:rPr lang="pt-PT" sz="2600" b="1" dirty="0"/>
              <a:t> </a:t>
            </a:r>
            <a:r>
              <a:rPr lang="pt-PT" sz="2600" b="1" err="1"/>
              <a:t>Analysis</a:t>
            </a:r>
            <a:endParaRPr lang="pt-PT" sz="2600" b="1"/>
          </a:p>
        </p:txBody>
      </p:sp>
    </p:spTree>
    <p:extLst>
      <p:ext uri="{BB962C8B-B14F-4D97-AF65-F5344CB8AC3E}">
        <p14:creationId xmlns:p14="http://schemas.microsoft.com/office/powerpoint/2010/main" val="2277002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Contact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/>
              <a:t>For </a:t>
            </a:r>
            <a:r>
              <a:rPr lang="pt-PT" sz="3000" dirty="0" err="1"/>
              <a:t>all</a:t>
            </a:r>
            <a:r>
              <a:rPr lang="pt-PT" sz="3000" dirty="0"/>
              <a:t> </a:t>
            </a:r>
            <a:r>
              <a:rPr lang="pt-PT" sz="3000" dirty="0" err="1"/>
              <a:t>course-related</a:t>
            </a:r>
            <a:r>
              <a:rPr lang="pt-PT" sz="3000" dirty="0"/>
              <a:t> </a:t>
            </a:r>
            <a:r>
              <a:rPr lang="pt-PT" sz="3000" dirty="0" err="1"/>
              <a:t>matters</a:t>
            </a:r>
            <a:r>
              <a:rPr lang="pt-PT" sz="3000" dirty="0"/>
              <a:t> </a:t>
            </a:r>
            <a:r>
              <a:rPr lang="pt-PT" sz="3000" dirty="0" err="1"/>
              <a:t>you</a:t>
            </a:r>
            <a:r>
              <a:rPr lang="pt-PT" sz="3000" dirty="0"/>
              <a:t> can </a:t>
            </a:r>
            <a:r>
              <a:rPr lang="pt-PT" sz="3000" dirty="0" err="1"/>
              <a:t>contact</a:t>
            </a:r>
            <a:r>
              <a:rPr lang="pt-PT" sz="3000" dirty="0"/>
              <a:t> me:</a:t>
            </a:r>
          </a:p>
          <a:p>
            <a:pPr algn="just"/>
            <a:endParaRPr lang="pt-PT" sz="3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joacorreia@ucp.pt</a:t>
            </a:r>
          </a:p>
          <a:p>
            <a:pPr marL="457200" lvl="1" indent="0" algn="just">
              <a:buNone/>
            </a:pPr>
            <a:r>
              <a:rPr lang="pt-PT" sz="2600" dirty="0"/>
              <a:t>OR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Jfscorreia95@gmail.com</a:t>
            </a:r>
          </a:p>
        </p:txBody>
      </p:sp>
    </p:spTree>
    <p:extLst>
      <p:ext uri="{BB962C8B-B14F-4D97-AF65-F5344CB8AC3E}">
        <p14:creationId xmlns:p14="http://schemas.microsoft.com/office/powerpoint/2010/main" val="2123529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GitHub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SetUp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 err="1"/>
              <a:t>Lectures</a:t>
            </a:r>
            <a:r>
              <a:rPr lang="pt-PT" sz="3000" dirty="0"/>
              <a:t> </a:t>
            </a:r>
            <a:r>
              <a:rPr lang="pt-PT" sz="3000" dirty="0" err="1"/>
              <a:t>will</a:t>
            </a:r>
            <a:r>
              <a:rPr lang="pt-PT" sz="3000" dirty="0"/>
              <a:t> </a:t>
            </a:r>
            <a:r>
              <a:rPr lang="pt-PT" sz="3000" dirty="0" err="1"/>
              <a:t>be</a:t>
            </a:r>
            <a:r>
              <a:rPr lang="pt-PT" sz="3000" dirty="0"/>
              <a:t> </a:t>
            </a:r>
            <a:r>
              <a:rPr lang="pt-PT" sz="3000" dirty="0" err="1"/>
              <a:t>provided</a:t>
            </a:r>
            <a:r>
              <a:rPr lang="pt-PT" sz="3000" dirty="0"/>
              <a:t> </a:t>
            </a:r>
            <a:r>
              <a:rPr lang="pt-PT" sz="3000" dirty="0" err="1"/>
              <a:t>both</a:t>
            </a:r>
            <a:r>
              <a:rPr lang="pt-PT" sz="3000" dirty="0"/>
              <a:t> </a:t>
            </a:r>
            <a:r>
              <a:rPr lang="pt-PT" sz="3000" dirty="0" err="1"/>
              <a:t>on</a:t>
            </a:r>
            <a:r>
              <a:rPr lang="pt-PT" sz="3000" dirty="0"/>
              <a:t> GitHub </a:t>
            </a:r>
            <a:r>
              <a:rPr lang="pt-PT" sz="3000" dirty="0" err="1"/>
              <a:t>and</a:t>
            </a:r>
            <a:r>
              <a:rPr lang="pt-PT" sz="3000" dirty="0"/>
              <a:t> Moodle.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3"/>
              </a:rPr>
              <a:t>https://github.com/LCDA-UCP/tac-hands-on</a:t>
            </a: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dirty="0" err="1"/>
              <a:t>You</a:t>
            </a:r>
            <a:r>
              <a:rPr lang="pt-PT" sz="3000" dirty="0"/>
              <a:t> </a:t>
            </a:r>
            <a:r>
              <a:rPr lang="pt-PT" sz="3000" dirty="0" err="1"/>
              <a:t>will</a:t>
            </a:r>
            <a:r>
              <a:rPr lang="pt-PT" sz="3000" dirty="0"/>
              <a:t> </a:t>
            </a:r>
            <a:r>
              <a:rPr lang="pt-PT" sz="3000" dirty="0" err="1"/>
              <a:t>need</a:t>
            </a:r>
            <a:r>
              <a:rPr lang="pt-PT" sz="3000" dirty="0"/>
              <a:t> to </a:t>
            </a:r>
            <a:r>
              <a:rPr lang="pt-PT" sz="3000" dirty="0" err="1"/>
              <a:t>fork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 dirty="0"/>
              <a:t> </a:t>
            </a:r>
            <a:r>
              <a:rPr lang="pt-PT" sz="3000" dirty="0" err="1"/>
              <a:t>repository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then</a:t>
            </a:r>
            <a:r>
              <a:rPr lang="pt-PT" sz="3000" dirty="0"/>
              <a:t> clone </a:t>
            </a:r>
            <a:r>
              <a:rPr lang="pt-PT" sz="3000" dirty="0" err="1"/>
              <a:t>it</a:t>
            </a:r>
            <a:r>
              <a:rPr lang="pt-PT" sz="3000" dirty="0"/>
              <a:t> to </a:t>
            </a:r>
            <a:r>
              <a:rPr lang="pt-PT" sz="3000" dirty="0" err="1"/>
              <a:t>your</a:t>
            </a:r>
            <a:r>
              <a:rPr lang="pt-PT" sz="3000" dirty="0"/>
              <a:t> local </a:t>
            </a:r>
            <a:r>
              <a:rPr lang="pt-PT" sz="3000" dirty="0" err="1"/>
              <a:t>machine</a:t>
            </a:r>
            <a:r>
              <a:rPr lang="pt-PT" sz="3000" dirty="0"/>
              <a:t>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 dirty="0"/>
              <a:t>Setup a </a:t>
            </a:r>
            <a:r>
              <a:rPr lang="pt-PT" sz="3000" dirty="0" err="1"/>
              <a:t>python</a:t>
            </a:r>
            <a:r>
              <a:rPr lang="pt-PT" sz="3000" dirty="0"/>
              <a:t>/conda </a:t>
            </a:r>
            <a:r>
              <a:rPr lang="pt-PT" sz="3000" dirty="0" err="1"/>
              <a:t>environment</a:t>
            </a:r>
            <a:r>
              <a:rPr lang="pt-PT" sz="3000" dirty="0"/>
              <a:t> </a:t>
            </a:r>
            <a:r>
              <a:rPr lang="pt-PT" sz="3000" dirty="0" err="1"/>
              <a:t>and</a:t>
            </a:r>
            <a:r>
              <a:rPr lang="pt-PT" sz="3000" dirty="0"/>
              <a:t> </a:t>
            </a:r>
            <a:r>
              <a:rPr lang="pt-PT" sz="3000" dirty="0" err="1"/>
              <a:t>install</a:t>
            </a:r>
            <a:r>
              <a:rPr lang="pt-PT" sz="3000" dirty="0"/>
              <a:t> </a:t>
            </a:r>
            <a:r>
              <a:rPr lang="pt-PT" sz="3000" dirty="0" err="1"/>
              <a:t>the</a:t>
            </a:r>
            <a:r>
              <a:rPr lang="pt-PT" sz="3000" dirty="0"/>
              <a:t> </a:t>
            </a:r>
            <a:r>
              <a:rPr lang="pt-PT" sz="3000" dirty="0" err="1"/>
              <a:t>requirements</a:t>
            </a:r>
            <a:r>
              <a:rPr lang="pt-PT" sz="3000" dirty="0"/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/>
              <a:t>$ </a:t>
            </a:r>
            <a:r>
              <a:rPr lang="pt-PT" sz="2600" dirty="0" err="1"/>
              <a:t>pip</a:t>
            </a:r>
            <a:r>
              <a:rPr lang="pt-PT" sz="2600" dirty="0"/>
              <a:t> </a:t>
            </a:r>
            <a:r>
              <a:rPr lang="pt-PT" sz="2600" dirty="0" err="1"/>
              <a:t>install</a:t>
            </a:r>
            <a:r>
              <a:rPr lang="pt-PT" sz="2600" dirty="0"/>
              <a:t> –r 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375531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Course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Objectives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dirty="0" err="1">
                <a:ea typeface="+mn-lt"/>
                <a:cs typeface="+mn-lt"/>
              </a:rPr>
              <a:t>Understand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apply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key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concepts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opinion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sentiment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analysis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Develop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proficiency</a:t>
            </a:r>
            <a:r>
              <a:rPr lang="pt-PT" dirty="0">
                <a:ea typeface="+mn-lt"/>
                <a:cs typeface="+mn-lt"/>
              </a:rPr>
              <a:t> in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various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technological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tools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platforms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b="1" dirty="0" err="1">
                <a:ea typeface="+mn-lt"/>
                <a:cs typeface="+mn-lt"/>
              </a:rPr>
              <a:t>text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mining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sentiment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analysis</a:t>
            </a:r>
            <a:r>
              <a:rPr lang="pt-PT" dirty="0">
                <a:ea typeface="+mn-lt"/>
                <a:cs typeface="+mn-lt"/>
              </a:rPr>
              <a:t>;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Integrate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multiple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analytical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tools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create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comprehensive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>
                <a:ea typeface="+mn-lt"/>
                <a:cs typeface="+mn-lt"/>
              </a:rPr>
              <a:t>data-</a:t>
            </a:r>
            <a:r>
              <a:rPr lang="pt-PT" b="1" dirty="0" err="1">
                <a:ea typeface="+mn-lt"/>
                <a:cs typeface="+mn-lt"/>
              </a:rPr>
              <a:t>driven</a:t>
            </a:r>
            <a:r>
              <a:rPr lang="pt-PT" b="1" dirty="0">
                <a:ea typeface="+mn-lt"/>
                <a:cs typeface="+mn-lt"/>
              </a:rPr>
              <a:t> insights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decision-making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917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Classes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Thursdays</a:t>
            </a:r>
            <a:r>
              <a:rPr lang="pt-PT" sz="3000" b="1" dirty="0">
                <a:ea typeface="+mn-lt"/>
                <a:cs typeface="+mn-lt"/>
              </a:rPr>
              <a:t> | 14:30 - 16:30</a:t>
            </a:r>
            <a:endParaRPr lang="pt-PT" sz="3000" dirty="0"/>
          </a:p>
          <a:p>
            <a:pPr algn="just"/>
            <a:r>
              <a:rPr lang="pt-PT" sz="3000" b="1" dirty="0" err="1">
                <a:ea typeface="+mn-lt"/>
                <a:cs typeface="+mn-lt"/>
              </a:rPr>
              <a:t>Fridays</a:t>
            </a:r>
            <a:r>
              <a:rPr lang="pt-PT" sz="3000" b="1" dirty="0">
                <a:ea typeface="+mn-lt"/>
                <a:cs typeface="+mn-lt"/>
              </a:rPr>
              <a:t> | 09:00 - 11:00</a:t>
            </a:r>
          </a:p>
          <a:p>
            <a:pPr algn="just"/>
            <a:endParaRPr lang="pt-PT" sz="3000" b="1" dirty="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Theory Session</a:t>
            </a:r>
            <a:endParaRPr lang="pt-PT" sz="3000">
              <a:ea typeface="+mn-lt"/>
              <a:cs typeface="+mn-lt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Focus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dirty="0" err="1">
                <a:ea typeface="+mn-lt"/>
                <a:cs typeface="+mn-lt"/>
              </a:rPr>
              <a:t>Foundations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Behavior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 Technologies, </a:t>
            </a:r>
            <a:r>
              <a:rPr lang="pt-PT" sz="2600" dirty="0" err="1">
                <a:ea typeface="+mn-lt"/>
                <a:cs typeface="+mn-lt"/>
              </a:rPr>
              <a:t>including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concepts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opinion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sentiment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,monospace" panose="020B0604020202020204" pitchFamily="34" charset="0"/>
              <a:buChar char="o"/>
            </a:pPr>
            <a:endParaRPr lang="pt-PT" sz="3000" b="1" dirty="0">
              <a:ea typeface="+mn-lt"/>
              <a:cs typeface="+mn-lt"/>
            </a:endParaRPr>
          </a:p>
          <a:p>
            <a:pPr algn="just"/>
            <a:r>
              <a:rPr lang="pt-PT" sz="3000" b="1">
                <a:ea typeface="+mn-lt"/>
                <a:cs typeface="+mn-lt"/>
              </a:rPr>
              <a:t>Hands-On Session</a:t>
            </a:r>
            <a:endParaRPr lang="pt-PT" sz="3000" b="1" dirty="0">
              <a:ea typeface="+mn-lt"/>
              <a:cs typeface="+mn-lt"/>
            </a:endParaRPr>
          </a:p>
          <a:p>
            <a:pPr lvl="1" algn="just">
              <a:buFont typeface="Courier New,monospace" panose="020B0604020202020204" pitchFamily="34" charset="0"/>
              <a:buChar char="o"/>
            </a:pPr>
            <a:r>
              <a:rPr lang="pt-PT" sz="2600" b="1" err="1">
                <a:ea typeface="+mn-lt"/>
                <a:cs typeface="+mn-lt"/>
              </a:rPr>
              <a:t>Focus</a:t>
            </a:r>
            <a:r>
              <a:rPr lang="pt-PT" sz="2600" dirty="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Hands-on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exploration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text mining and sentiment </a:t>
            </a:r>
            <a:r>
              <a:rPr lang="pt-PT" sz="260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tools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techniques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applied</a:t>
            </a:r>
            <a:r>
              <a:rPr lang="pt-PT" sz="2600">
                <a:ea typeface="+mn-lt"/>
                <a:cs typeface="+mn-lt"/>
              </a:rPr>
              <a:t> to real-</a:t>
            </a:r>
            <a:r>
              <a:rPr lang="pt-PT" sz="2600" err="1">
                <a:ea typeface="+mn-lt"/>
                <a:cs typeface="+mn-lt"/>
              </a:rPr>
              <a:t>world</a:t>
            </a:r>
            <a:r>
              <a:rPr lang="pt-PT" sz="2600" dirty="0">
                <a:ea typeface="+mn-lt"/>
                <a:cs typeface="+mn-lt"/>
              </a:rPr>
              <a:t> data.</a:t>
            </a:r>
            <a:endParaRPr lang="pt-PT" sz="260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67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60" y="1331355"/>
            <a:ext cx="10958383" cy="50412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endParaRPr lang="pt-PT" sz="30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D392D1ED-1D73-2880-279C-6E0BBB844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15109"/>
              </p:ext>
            </p:extLst>
          </p:nvPr>
        </p:nvGraphicFramePr>
        <p:xfrm>
          <a:off x="762000" y="2286000"/>
          <a:ext cx="10670915" cy="2845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9567">
                  <a:extLst>
                    <a:ext uri="{9D8B030D-6E8A-4147-A177-3AD203B41FA5}">
                      <a16:colId xmlns:a16="http://schemas.microsoft.com/office/drawing/2014/main" val="2515348677"/>
                    </a:ext>
                  </a:extLst>
                </a:gridCol>
                <a:gridCol w="4451348">
                  <a:extLst>
                    <a:ext uri="{9D8B030D-6E8A-4147-A177-3AD203B41FA5}">
                      <a16:colId xmlns:a16="http://schemas.microsoft.com/office/drawing/2014/main" val="3796198420"/>
                    </a:ext>
                  </a:extLst>
                </a:gridCol>
              </a:tblGrid>
              <a:tr h="633580">
                <a:tc>
                  <a:txBody>
                    <a:bodyPr/>
                    <a:lstStyle/>
                    <a:p>
                      <a:endParaRPr lang="pt-PT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800" dirty="0"/>
                        <a:t>% </a:t>
                      </a:r>
                      <a:r>
                        <a:rPr lang="pt-PT" sz="2800" err="1"/>
                        <a:t>of</a:t>
                      </a:r>
                      <a:r>
                        <a:rPr lang="pt-PT" sz="2800" dirty="0"/>
                        <a:t> Final </a:t>
                      </a:r>
                      <a:r>
                        <a:rPr lang="pt-PT" sz="2800" err="1"/>
                        <a:t>Course</a:t>
                      </a:r>
                      <a:r>
                        <a:rPr lang="pt-PT" sz="2800" dirty="0"/>
                        <a:t> Grade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31596"/>
                  </a:ext>
                </a:extLst>
              </a:tr>
              <a:tr h="633580">
                <a:tc>
                  <a:txBody>
                    <a:bodyPr/>
                    <a:lstStyle/>
                    <a:p>
                      <a:r>
                        <a:rPr lang="pt-PT" sz="2800" dirty="0"/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211765"/>
                  </a:ext>
                </a:extLst>
              </a:tr>
              <a:tr h="633580">
                <a:tc>
                  <a:txBody>
                    <a:bodyPr/>
                    <a:lstStyle/>
                    <a:p>
                      <a:r>
                        <a:rPr lang="pt-PT" sz="2800" dirty="0" err="1"/>
                        <a:t>Text</a:t>
                      </a:r>
                      <a:r>
                        <a:rPr lang="pt-PT" sz="2800" dirty="0"/>
                        <a:t> </a:t>
                      </a:r>
                      <a:r>
                        <a:rPr lang="pt-PT" sz="2800" dirty="0" err="1"/>
                        <a:t>Mining</a:t>
                      </a:r>
                      <a:r>
                        <a:rPr lang="pt-PT" sz="2800" dirty="0"/>
                        <a:t> </a:t>
                      </a:r>
                      <a:r>
                        <a:rPr lang="pt-PT" sz="2800" dirty="0" err="1"/>
                        <a:t>Python</a:t>
                      </a:r>
                      <a:r>
                        <a:rPr lang="pt-PT" sz="2800" dirty="0"/>
                        <a:t> Project</a:t>
                      </a:r>
                      <a:endParaRPr lang="pt-PT" sz="28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8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655439"/>
                  </a:ext>
                </a:extLst>
              </a:tr>
              <a:tr h="6335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sz="2800" b="0" i="0" u="none" strike="noStrike" noProof="0" dirty="0" err="1">
                          <a:latin typeface="Aptos"/>
                        </a:rPr>
                        <a:t>Sentiment</a:t>
                      </a:r>
                      <a:r>
                        <a:rPr lang="pt-PT" sz="2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pt-PT" sz="2800" b="0" i="0" u="none" strike="noStrike" noProof="0" dirty="0" err="1">
                          <a:latin typeface="Aptos"/>
                        </a:rPr>
                        <a:t>Analysis</a:t>
                      </a:r>
                      <a:r>
                        <a:rPr lang="pt-PT" sz="2800" b="0" i="0" u="none" strike="noStrike" noProof="0" dirty="0">
                          <a:latin typeface="Aptos"/>
                        </a:rPr>
                        <a:t> </a:t>
                      </a:r>
                      <a:r>
                        <a:rPr lang="pt-PT" sz="2800" b="0" i="0" u="none" strike="noStrike" noProof="0" dirty="0" err="1">
                          <a:latin typeface="Aptos"/>
                        </a:rPr>
                        <a:t>Dashboard</a:t>
                      </a:r>
                      <a:r>
                        <a:rPr lang="pt-PT" sz="2800" b="0" i="0" u="none" strike="noStrike" noProof="0" dirty="0">
                          <a:latin typeface="Aptos"/>
                        </a:rPr>
                        <a:t> in </a:t>
                      </a:r>
                      <a:r>
                        <a:rPr lang="pt-PT" sz="2800" b="0" i="0" u="none" strike="noStrike" noProof="0" dirty="0" err="1">
                          <a:latin typeface="Aptos"/>
                        </a:rPr>
                        <a:t>Power</a:t>
                      </a:r>
                      <a:r>
                        <a:rPr lang="pt-PT" sz="2800" b="0" i="0" u="none" strike="noStrike" noProof="0" dirty="0">
                          <a:latin typeface="Aptos"/>
                        </a:rPr>
                        <a:t> BI</a:t>
                      </a:r>
                      <a:r>
                        <a:rPr lang="pt-PT" sz="2800" dirty="0"/>
                        <a:t> 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2800" dirty="0"/>
                        <a:t>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596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789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Opinion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Analysis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6952735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dirty="0" err="1">
                <a:ea typeface="+mn-lt"/>
                <a:cs typeface="+mn-lt"/>
              </a:rPr>
              <a:t>Opinion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: 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process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extracting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subjective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information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text</a:t>
            </a:r>
            <a:r>
              <a:rPr lang="pt-PT" sz="2600" dirty="0">
                <a:ea typeface="+mn-lt"/>
                <a:cs typeface="+mn-lt"/>
              </a:rPr>
              <a:t>. 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goes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beyond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just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identifying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whether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sentiment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positive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b="1" dirty="0">
                <a:ea typeface="+mn-lt"/>
                <a:cs typeface="+mn-lt"/>
              </a:rPr>
              <a:t>negative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neutral</a:t>
            </a:r>
            <a:r>
              <a:rPr lang="pt-PT" sz="2600" dirty="0">
                <a:ea typeface="+mn-lt"/>
                <a:cs typeface="+mn-lt"/>
              </a:rPr>
              <a:t>. </a:t>
            </a:r>
            <a:endParaRPr lang="pt-PT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include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identifying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>
                <a:ea typeface="+mn-lt"/>
                <a:cs typeface="+mn-lt"/>
              </a:rPr>
              <a:t>target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opinion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strength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of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the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opinion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emotions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involved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pt-PT" dirty="0"/>
          </a:p>
        </p:txBody>
      </p:sp>
      <p:pic>
        <p:nvPicPr>
          <p:cNvPr id="8" name="Imagem 7" descr="Uma imagem com desenho, clipart, Desenho animado, ilustração&#10;&#10;Descrição gerada automaticamente">
            <a:extLst>
              <a:ext uri="{FF2B5EF4-FFF2-40B4-BE49-F238E27FC236}">
                <a16:creationId xmlns:a16="http://schemas.microsoft.com/office/drawing/2014/main" id="{CC6B2A5B-4EB5-3C49-1107-DB5EF6DF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08" y="1443682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99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Opinion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Analysis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b="1" err="1">
                <a:ea typeface="+mn-lt"/>
                <a:cs typeface="+mn-lt"/>
              </a:rPr>
              <a:t>Sentiment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: 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 </a:t>
            </a:r>
            <a:r>
              <a:rPr lang="pt-PT" sz="2600" dirty="0" err="1">
                <a:ea typeface="+mn-lt"/>
                <a:cs typeface="+mn-lt"/>
              </a:rPr>
              <a:t>subset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opinion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focused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identifying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emotions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attitudes</a:t>
            </a:r>
            <a:r>
              <a:rPr lang="pt-PT" sz="2600" dirty="0">
                <a:ea typeface="+mn-lt"/>
                <a:cs typeface="+mn-lt"/>
              </a:rPr>
              <a:t>.</a:t>
            </a:r>
          </a:p>
        </p:txBody>
      </p:sp>
      <p:pic>
        <p:nvPicPr>
          <p:cNvPr id="3" name="Imagem 2" descr="Uma imagem com clipart, emoticon, sorriso, Gráficos&#10;&#10;Descrição gerada automaticamente">
            <a:extLst>
              <a:ext uri="{FF2B5EF4-FFF2-40B4-BE49-F238E27FC236}">
                <a16:creationId xmlns:a16="http://schemas.microsoft.com/office/drawing/2014/main" id="{1B4752B9-099D-D21D-8E50-1E04763CA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195" y="3060354"/>
            <a:ext cx="3383693" cy="3383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Positive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negative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movie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review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31355"/>
            <a:ext cx="11040761" cy="50412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err="1">
                <a:ea typeface="+mn-lt"/>
                <a:cs typeface="+mn-lt"/>
              </a:rPr>
              <a:t>heartwarming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film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great</a:t>
            </a:r>
            <a:r>
              <a:rPr lang="pt-PT" sz="3000" dirty="0">
                <a:ea typeface="+mn-lt"/>
                <a:cs typeface="+mn-lt"/>
              </a:rPr>
              <a:t> performances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feel-good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story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err="1">
                <a:ea typeface="+mn-lt"/>
                <a:cs typeface="+mn-lt"/>
              </a:rPr>
              <a:t>It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leaves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smiling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Disappointing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dull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plot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was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weak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characters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uninteresting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watch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Oh, </a:t>
            </a:r>
            <a:r>
              <a:rPr lang="pt-PT" sz="3000" dirty="0" err="1">
                <a:ea typeface="+mn-lt"/>
                <a:cs typeface="+mn-lt"/>
              </a:rPr>
              <a:t>what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masterpiece</a:t>
            </a:r>
            <a:r>
              <a:rPr lang="pt-PT" sz="3000" dirty="0">
                <a:ea typeface="+mn-lt"/>
                <a:cs typeface="+mn-lt"/>
              </a:rPr>
              <a:t>!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enjoy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endless</a:t>
            </a:r>
            <a:r>
              <a:rPr lang="pt-PT" sz="3000" dirty="0">
                <a:ea typeface="+mn-lt"/>
                <a:cs typeface="+mn-lt"/>
              </a:rPr>
              <a:t> clichés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predictable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plots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film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true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gem</a:t>
            </a:r>
            <a:r>
              <a:rPr lang="pt-PT" sz="3000" dirty="0">
                <a:ea typeface="+mn-lt"/>
                <a:cs typeface="+mn-lt"/>
              </a:rPr>
              <a:t>. </a:t>
            </a:r>
            <a:r>
              <a:rPr lang="pt-PT" sz="3000" dirty="0" err="1">
                <a:ea typeface="+mn-lt"/>
                <a:cs typeface="+mn-lt"/>
              </a:rPr>
              <a:t>You'll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edge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seat</a:t>
            </a:r>
            <a:r>
              <a:rPr lang="pt-PT" sz="3000" dirty="0">
                <a:ea typeface="+mn-lt"/>
                <a:cs typeface="+mn-lt"/>
              </a:rPr>
              <a:t>—</a:t>
            </a:r>
            <a:r>
              <a:rPr lang="pt-PT" sz="3000" dirty="0" err="1">
                <a:ea typeface="+mn-lt"/>
                <a:cs typeface="+mn-lt"/>
              </a:rPr>
              <a:t>wondering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why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bothered</a:t>
            </a:r>
            <a:r>
              <a:rPr lang="pt-PT" sz="3000" dirty="0">
                <a:ea typeface="+mn-lt"/>
                <a:cs typeface="+mn-lt"/>
              </a:rPr>
              <a:t>.</a:t>
            </a:r>
          </a:p>
        </p:txBody>
      </p:sp>
      <p:pic>
        <p:nvPicPr>
          <p:cNvPr id="8" name="Imagem 7" descr="Uma imagem com Gráficos, clipart, design gráfico, criatividade&#10;&#10;Descrição gerada automaticamente">
            <a:extLst>
              <a:ext uri="{FF2B5EF4-FFF2-40B4-BE49-F238E27FC236}">
                <a16:creationId xmlns:a16="http://schemas.microsoft.com/office/drawing/2014/main" id="{10259421-A1B9-DBD7-7724-757B2A463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889" y="208547"/>
            <a:ext cx="846222" cy="91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54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Google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Product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3" name="Imagem 2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A48B5C96-2521-8404-079E-E7873796B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29" y="1062288"/>
            <a:ext cx="10263940" cy="553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759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Twitter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Consumer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Confidence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Course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</a:t>
            </a:r>
            <a:endParaRPr lang="pt-PT"/>
          </a:p>
        </p:txBody>
      </p:sp>
      <p:pic>
        <p:nvPicPr>
          <p:cNvPr id="9" name="Imagem 8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0207EE48-7065-8A6E-5926-6E2A39C8C4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20" t="34063" r="12249" b="13382"/>
          <a:stretch/>
        </p:blipFill>
        <p:spPr>
          <a:xfrm>
            <a:off x="896353" y="1070811"/>
            <a:ext cx="10388819" cy="53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108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17" baseType="lpstr">
      <vt:lpstr>Tema do Office</vt:lpstr>
      <vt:lpstr>Apresentação do PowerPoint</vt:lpstr>
      <vt:lpstr>Course Objectives</vt:lpstr>
      <vt:lpstr>Classes</vt:lpstr>
      <vt:lpstr>Evaluation</vt:lpstr>
      <vt:lpstr>Opinion and Sentiment Analysis</vt:lpstr>
      <vt:lpstr>Opinion and Sentiment Analysis</vt:lpstr>
      <vt:lpstr>Positive or negative movie review?</vt:lpstr>
      <vt:lpstr>Google Product Search</vt:lpstr>
      <vt:lpstr>Twitter Sentiment vs Consumer Confidence</vt:lpstr>
      <vt:lpstr>Why Organizations Use Sentiment Analysis?</vt:lpstr>
      <vt:lpstr>Why Organizations Use Sentiment Analysis?</vt:lpstr>
      <vt:lpstr>Why Organizations Use Sentiment Analysis?</vt:lpstr>
      <vt:lpstr>Why Organizations Use Sentiment Analysis?</vt:lpstr>
      <vt:lpstr>About this Course</vt:lpstr>
      <vt:lpstr>Contact</vt:lpstr>
      <vt:lpstr>GitHub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311</cp:revision>
  <dcterms:created xsi:type="dcterms:W3CDTF">2024-08-30T13:38:10Z</dcterms:created>
  <dcterms:modified xsi:type="dcterms:W3CDTF">2024-09-13T13:10:17Z</dcterms:modified>
</cp:coreProperties>
</file>