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55" r:id="rId3"/>
    <p:sldId id="356" r:id="rId4"/>
    <p:sldId id="357" r:id="rId5"/>
    <p:sldId id="358" r:id="rId6"/>
    <p:sldId id="359" r:id="rId7"/>
    <p:sldId id="370" r:id="rId8"/>
    <p:sldId id="371" r:id="rId9"/>
    <p:sldId id="36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72" r:id="rId20"/>
    <p:sldId id="376" r:id="rId21"/>
    <p:sldId id="377" r:id="rId22"/>
    <p:sldId id="378" r:id="rId23"/>
    <p:sldId id="379" r:id="rId24"/>
    <p:sldId id="380" r:id="rId25"/>
    <p:sldId id="374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FED8E-5327-0BE2-C163-8717613BA527}" v="2" dt="2024-10-08T20:36:5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Similarity-based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Clustering</a:t>
            </a:r>
            <a:r>
              <a:rPr lang="pt-PT" sz="3000" b="1" dirty="0">
                <a:ea typeface="+mn-lt"/>
                <a:cs typeface="+mn-lt"/>
              </a:rPr>
              <a:t>: </a:t>
            </a:r>
            <a:r>
              <a:rPr lang="pt-PT" sz="3000" dirty="0">
                <a:ea typeface="+mn-lt"/>
                <a:cs typeface="+mn-lt"/>
              </a:rPr>
              <a:t>Utilizes a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function</a:t>
            </a:r>
            <a:r>
              <a:rPr lang="pt-PT" sz="3000" dirty="0">
                <a:ea typeface="+mn-lt"/>
                <a:cs typeface="+mn-lt"/>
              </a:rPr>
              <a:t>;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object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belongs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cluster (hard </a:t>
            </a:r>
            <a:r>
              <a:rPr lang="pt-PT" sz="300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200" b="1" err="1">
                <a:ea typeface="+mn-lt"/>
                <a:cs typeface="+mn-lt"/>
              </a:rPr>
              <a:t>Agglomerative</a:t>
            </a:r>
            <a:r>
              <a:rPr lang="pt-PT" sz="2200" b="1" dirty="0">
                <a:ea typeface="+mn-lt"/>
                <a:cs typeface="+mn-lt"/>
              </a:rPr>
              <a:t> </a:t>
            </a:r>
            <a:r>
              <a:rPr lang="pt-PT" sz="2200" b="1" err="1">
                <a:ea typeface="+mn-lt"/>
                <a:cs typeface="+mn-lt"/>
              </a:rPr>
              <a:t>Clustering</a:t>
            </a:r>
            <a:r>
              <a:rPr lang="pt-PT" sz="2200" b="1" dirty="0">
                <a:ea typeface="+mn-lt"/>
                <a:cs typeface="+mn-lt"/>
              </a:rPr>
              <a:t>: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Merges</a:t>
            </a:r>
            <a:r>
              <a:rPr lang="pt-PT" sz="2200" dirty="0">
                <a:ea typeface="+mn-lt"/>
                <a:cs typeface="+mn-lt"/>
              </a:rPr>
              <a:t> similar </a:t>
            </a:r>
            <a:r>
              <a:rPr lang="pt-PT" sz="2200" err="1">
                <a:ea typeface="+mn-lt"/>
                <a:cs typeface="+mn-lt"/>
              </a:rPr>
              <a:t>objects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incrementally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err="1">
                <a:ea typeface="+mn-lt"/>
                <a:cs typeface="+mn-lt"/>
              </a:rPr>
              <a:t>form</a:t>
            </a:r>
            <a:r>
              <a:rPr lang="pt-PT" sz="2200" dirty="0">
                <a:ea typeface="+mn-lt"/>
                <a:cs typeface="+mn-lt"/>
              </a:rPr>
              <a:t> clusters (</a:t>
            </a:r>
            <a:r>
              <a:rPr lang="pt-PT" sz="2200" err="1">
                <a:ea typeface="+mn-lt"/>
                <a:cs typeface="+mn-lt"/>
              </a:rPr>
              <a:t>bottom-up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approach</a:t>
            </a:r>
            <a:r>
              <a:rPr lang="pt-PT" sz="22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200" b="1" err="1">
                <a:ea typeface="+mn-lt"/>
                <a:cs typeface="+mn-lt"/>
              </a:rPr>
              <a:t>Divisive</a:t>
            </a:r>
            <a:r>
              <a:rPr lang="pt-PT" sz="2200" b="1" dirty="0">
                <a:ea typeface="+mn-lt"/>
                <a:cs typeface="+mn-lt"/>
              </a:rPr>
              <a:t> </a:t>
            </a:r>
            <a:r>
              <a:rPr lang="pt-PT" sz="2200" b="1" err="1">
                <a:ea typeface="+mn-lt"/>
                <a:cs typeface="+mn-lt"/>
              </a:rPr>
              <a:t>Clustering</a:t>
            </a:r>
            <a:r>
              <a:rPr lang="pt-PT" sz="2200" b="1" dirty="0">
                <a:ea typeface="+mn-lt"/>
                <a:cs typeface="+mn-lt"/>
              </a:rPr>
              <a:t>:</a:t>
            </a:r>
            <a:r>
              <a:rPr lang="pt-PT" sz="2200" dirty="0">
                <a:ea typeface="+mn-lt"/>
                <a:cs typeface="+mn-lt"/>
              </a:rPr>
              <a:t> Divides </a:t>
            </a:r>
            <a:r>
              <a:rPr lang="pt-PT" sz="220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entire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dataset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into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smaller</a:t>
            </a:r>
            <a:r>
              <a:rPr lang="pt-PT" sz="2200" dirty="0">
                <a:ea typeface="+mn-lt"/>
                <a:cs typeface="+mn-lt"/>
              </a:rPr>
              <a:t> clusters (top-</a:t>
            </a:r>
            <a:r>
              <a:rPr lang="pt-PT" sz="2200" err="1">
                <a:ea typeface="+mn-lt"/>
                <a:cs typeface="+mn-lt"/>
              </a:rPr>
              <a:t>down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approach</a:t>
            </a:r>
            <a:r>
              <a:rPr lang="pt-PT" sz="22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Model-based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Techniques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Rely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probabilistic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to capture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underlying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structure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data.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Typically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represent</a:t>
            </a:r>
            <a:r>
              <a:rPr lang="pt-PT" sz="2600" dirty="0">
                <a:ea typeface="+mn-lt"/>
                <a:cs typeface="+mn-lt"/>
              </a:rPr>
              <a:t> soft </a:t>
            </a:r>
            <a:r>
              <a:rPr lang="pt-PT" sz="2600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allowing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multiple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associated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probabilities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571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Both </a:t>
            </a:r>
            <a:r>
              <a:rPr lang="pt-PT" sz="3000" dirty="0" err="1">
                <a:ea typeface="+mn-lt"/>
                <a:cs typeface="+mn-lt"/>
              </a:rPr>
              <a:t>agglomerative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divisive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methods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document-document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measure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denoted</a:t>
            </a:r>
            <a:r>
              <a:rPr lang="pt-PT" sz="3000" dirty="0">
                <a:ea typeface="+mn-lt"/>
                <a:cs typeface="+mn-lt"/>
              </a:rPr>
              <a:t> as: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Requirements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Measure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/>
            <a:r>
              <a:rPr lang="pt-PT" sz="2600" b="1" dirty="0" err="1">
                <a:ea typeface="+mn-lt"/>
                <a:cs typeface="+mn-lt"/>
              </a:rPr>
              <a:t>Symmetric</a:t>
            </a:r>
            <a:r>
              <a:rPr lang="pt-PT" sz="2600" b="1" dirty="0">
                <a:ea typeface="+mn-lt"/>
                <a:cs typeface="+mn-lt"/>
              </a:rPr>
              <a:t>:</a:t>
            </a:r>
          </a:p>
          <a:p>
            <a:pPr lvl="1" algn="just"/>
            <a:r>
              <a:rPr lang="pt-PT" sz="2600" b="1" dirty="0" err="1"/>
              <a:t>Normalized</a:t>
            </a:r>
            <a:r>
              <a:rPr lang="pt-PT" sz="2600" b="1" dirty="0"/>
              <a:t>:</a:t>
            </a:r>
          </a:p>
          <a:p>
            <a:pPr lvl="1" algn="just"/>
            <a:endParaRPr lang="pt-PT"/>
          </a:p>
          <a:p>
            <a:pPr lvl="1"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choice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similarity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closely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linked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representation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documents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8D59B6-76D8-26D9-C739-A3FA36F4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70" y="1855573"/>
            <a:ext cx="1381125" cy="304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175059-02ED-1FF6-AF79-F5714088D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968" y="3348682"/>
            <a:ext cx="3190875" cy="304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7E5C0B-299A-5190-1A92-4330201D8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641" y="3770870"/>
            <a:ext cx="2343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9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Agglomerative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Hierarchical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5910810" cy="5092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Progressively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builds</a:t>
            </a:r>
            <a:r>
              <a:rPr lang="pt-PT" sz="3000" dirty="0">
                <a:ea typeface="+mn-lt"/>
                <a:cs typeface="+mn-lt"/>
              </a:rPr>
              <a:t> clusters to </a:t>
            </a:r>
            <a:r>
              <a:rPr lang="pt-PT" sz="3000" err="1">
                <a:ea typeface="+mn-lt"/>
                <a:cs typeface="+mn-lt"/>
              </a:rPr>
              <a:t>create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hierarchy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merged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groups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bottom-up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approach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Process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Begin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own</a:t>
            </a:r>
            <a:r>
              <a:rPr lang="pt-PT" sz="2600" dirty="0">
                <a:ea typeface="+mn-lt"/>
                <a:cs typeface="+mn-lt"/>
              </a:rPr>
              <a:t> cluster.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Gradually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merge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larger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groups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until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cluster </a:t>
            </a:r>
            <a:r>
              <a:rPr lang="pt-PT" sz="2600" dirty="0" err="1">
                <a:ea typeface="+mn-lt"/>
                <a:cs typeface="+mn-lt"/>
              </a:rPr>
              <a:t>remains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Output: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series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merges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results</a:t>
            </a:r>
            <a:r>
              <a:rPr lang="pt-PT" sz="3000" dirty="0">
                <a:ea typeface="+mn-lt"/>
                <a:cs typeface="+mn-lt"/>
              </a:rPr>
              <a:t> in a </a:t>
            </a:r>
            <a:r>
              <a:rPr lang="pt-PT" sz="3000" dirty="0" err="1">
                <a:ea typeface="+mn-lt"/>
                <a:cs typeface="+mn-lt"/>
              </a:rPr>
              <a:t>dendrogram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Cluster </a:t>
            </a:r>
            <a:r>
              <a:rPr lang="pt-PT" sz="3000" b="1" dirty="0" err="1">
                <a:ea typeface="+mn-lt"/>
                <a:cs typeface="+mn-lt"/>
              </a:rPr>
              <a:t>Selection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dendrogram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segmented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obtain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desired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number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clusters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Alternatively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merging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stopped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target </a:t>
            </a:r>
            <a:r>
              <a:rPr lang="pt-PT" sz="2600" dirty="0" err="1">
                <a:ea typeface="+mn-lt"/>
                <a:cs typeface="+mn-lt"/>
              </a:rPr>
              <a:t>number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reached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iagrama, file, Esquema, Desenho técnico&#10;&#10;Descrição gerada automaticamente">
            <a:extLst>
              <a:ext uri="{FF2B5EF4-FFF2-40B4-BE49-F238E27FC236}">
                <a16:creationId xmlns:a16="http://schemas.microsoft.com/office/drawing/2014/main" id="{6D842A1F-066E-9F98-1B0A-48479697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6" y="987640"/>
            <a:ext cx="5248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Measuring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Inter-Clustering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Sinlge</a:t>
            </a:r>
            <a:r>
              <a:rPr lang="pt-PT" sz="3000" dirty="0">
                <a:ea typeface="+mn-lt"/>
                <a:cs typeface="+mn-lt"/>
              </a:rPr>
              <a:t>-link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Complete-link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Average</a:t>
            </a:r>
            <a:r>
              <a:rPr lang="pt-PT" sz="3000" dirty="0">
                <a:ea typeface="+mn-lt"/>
                <a:cs typeface="+mn-lt"/>
              </a:rPr>
              <a:t>-link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Prototype-based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centroid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lipart, desenho, esboço, Desenho de linha&#10;&#10;Descrição gerada automaticamente">
            <a:extLst>
              <a:ext uri="{FF2B5EF4-FFF2-40B4-BE49-F238E27FC236}">
                <a16:creationId xmlns:a16="http://schemas.microsoft.com/office/drawing/2014/main" id="{FB31E905-5E2D-474C-EEA5-E98C5207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86" y="2578829"/>
            <a:ext cx="5562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Single-link ("min")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similar (</a:t>
            </a:r>
            <a:r>
              <a:rPr lang="pt-PT" sz="3000" dirty="0" err="1">
                <a:ea typeface="+mn-lt"/>
                <a:cs typeface="+mn-lt"/>
              </a:rPr>
              <a:t>closest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clusters.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Results</a:t>
            </a:r>
            <a:r>
              <a:rPr lang="pt-PT" sz="2600" dirty="0">
                <a:ea typeface="+mn-lt"/>
                <a:cs typeface="+mn-lt"/>
              </a:rPr>
              <a:t> in "</a:t>
            </a:r>
            <a:r>
              <a:rPr lang="pt-PT" sz="2600" dirty="0" err="1">
                <a:ea typeface="+mn-lt"/>
                <a:cs typeface="+mn-lt"/>
              </a:rPr>
              <a:t>looser</a:t>
            </a:r>
            <a:r>
              <a:rPr lang="pt-PT" sz="2600" dirty="0">
                <a:ea typeface="+mn-lt"/>
                <a:cs typeface="+mn-lt"/>
              </a:rPr>
              <a:t>" clusters, as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result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elongated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shapes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esenho, esboço, clipart, arte&#10;&#10;Descrição gerada automaticamente">
            <a:extLst>
              <a:ext uri="{FF2B5EF4-FFF2-40B4-BE49-F238E27FC236}">
                <a16:creationId xmlns:a16="http://schemas.microsoft.com/office/drawing/2014/main" id="{A18D1074-A931-05F0-2E59-3871F931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76" y="3433505"/>
            <a:ext cx="5562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Complete-link ("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max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")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least</a:t>
            </a:r>
            <a:r>
              <a:rPr lang="pt-PT" sz="3000" dirty="0">
                <a:ea typeface="+mn-lt"/>
                <a:cs typeface="+mn-lt"/>
              </a:rPr>
              <a:t> similar (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distant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clusters.</a:t>
            </a:r>
            <a:endParaRPr lang="pt-PT" dirty="0"/>
          </a:p>
          <a:p>
            <a:pPr lvl="1" algn="just"/>
            <a:r>
              <a:rPr lang="pt-PT" sz="2600" dirty="0" err="1">
                <a:ea typeface="+mn-lt"/>
                <a:cs typeface="+mn-lt"/>
              </a:rPr>
              <a:t>Results</a:t>
            </a:r>
            <a:r>
              <a:rPr lang="pt-PT" sz="2600" dirty="0">
                <a:ea typeface="+mn-lt"/>
                <a:cs typeface="+mn-lt"/>
              </a:rPr>
              <a:t> in “</a:t>
            </a:r>
            <a:r>
              <a:rPr lang="pt-PT" sz="2600" dirty="0" err="1">
                <a:ea typeface="+mn-lt"/>
                <a:cs typeface="+mn-lt"/>
              </a:rPr>
              <a:t>tight</a:t>
            </a:r>
            <a:r>
              <a:rPr lang="pt-PT" sz="2600" dirty="0">
                <a:ea typeface="+mn-lt"/>
                <a:cs typeface="+mn-lt"/>
              </a:rPr>
              <a:t>”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“</a:t>
            </a:r>
            <a:r>
              <a:rPr lang="pt-PT" sz="2600" dirty="0" err="1">
                <a:ea typeface="+mn-lt"/>
                <a:cs typeface="+mn-lt"/>
              </a:rPr>
              <a:t>compact</a:t>
            </a:r>
            <a:r>
              <a:rPr lang="pt-PT" sz="2600" dirty="0">
                <a:ea typeface="+mn-lt"/>
                <a:cs typeface="+mn-lt"/>
              </a:rPr>
              <a:t>” clusters (</a:t>
            </a:r>
            <a:r>
              <a:rPr lang="pt-PT" sz="2600" dirty="0" err="1">
                <a:ea typeface="+mn-lt"/>
                <a:cs typeface="+mn-lt"/>
              </a:rPr>
              <a:t>tends</a:t>
            </a:r>
            <a:r>
              <a:rPr lang="pt-PT" sz="2600" dirty="0">
                <a:ea typeface="+mn-lt"/>
                <a:cs typeface="+mn-lt"/>
              </a:rPr>
              <a:t> to break </a:t>
            </a:r>
            <a:r>
              <a:rPr lang="pt-PT" sz="2600" dirty="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clusters)</a:t>
            </a: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esenho, clipart, esboço, arte&#10;&#10;Descrição gerada automaticamente">
            <a:extLst>
              <a:ext uri="{FF2B5EF4-FFF2-40B4-BE49-F238E27FC236}">
                <a16:creationId xmlns:a16="http://schemas.microsoft.com/office/drawing/2014/main" id="{01A6C847-890A-77AF-50AF-257FCC43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598261"/>
            <a:ext cx="5562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Average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-link ("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")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average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pairwise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Less </a:t>
            </a:r>
            <a:r>
              <a:rPr lang="pt-PT" sz="2600" dirty="0" err="1">
                <a:ea typeface="+mn-lt"/>
                <a:cs typeface="+mn-lt"/>
              </a:rPr>
              <a:t>susceptible</a:t>
            </a:r>
            <a:r>
              <a:rPr lang="pt-PT" sz="2600" dirty="0">
                <a:ea typeface="+mn-lt"/>
                <a:cs typeface="+mn-lt"/>
              </a:rPr>
              <a:t> to noise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outliers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than</a:t>
            </a:r>
            <a:r>
              <a:rPr lang="pt-PT" sz="2600" dirty="0">
                <a:ea typeface="+mn-lt"/>
                <a:cs typeface="+mn-lt"/>
              </a:rPr>
              <a:t> single-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complete-link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esenho, esboço, file, arte&#10;&#10;Descrição gerada automaticamente">
            <a:extLst>
              <a:ext uri="{FF2B5EF4-FFF2-40B4-BE49-F238E27FC236}">
                <a16:creationId xmlns:a16="http://schemas.microsoft.com/office/drawing/2014/main" id="{28C4195F-BC5C-C3D1-9E6E-C9CA7CC5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51" y="3433505"/>
            <a:ext cx="5562600" cy="2524125"/>
          </a:xfrm>
          <a:prstGeom prst="rect">
            <a:avLst/>
          </a:prstGeom>
        </p:spPr>
      </p:pic>
      <p:pic>
        <p:nvPicPr>
          <p:cNvPr id="8" name="Imagem 7" descr="Uma imagem com Tipo de letra, escrita à mão, texto, file&#10;&#10;Descrição gerada automaticamente">
            <a:extLst>
              <a:ext uri="{FF2B5EF4-FFF2-40B4-BE49-F238E27FC236}">
                <a16:creationId xmlns:a16="http://schemas.microsoft.com/office/drawing/2014/main" id="{9376D203-E777-7674-6842-D5941DB4A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55" y="3918506"/>
            <a:ext cx="4960209" cy="12246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F78CCED-274A-CB12-10C9-65E2628D173A}"/>
              </a:ext>
            </a:extLst>
          </p:cNvPr>
          <p:cNvSpPr txBox="1"/>
          <p:nvPr/>
        </p:nvSpPr>
        <p:spPr>
          <a:xfrm>
            <a:off x="2510223" y="5698781"/>
            <a:ext cx="24098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cardinality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a set </a:t>
            </a:r>
            <a:endParaRPr lang="pt-PT"/>
          </a:p>
          <a:p>
            <a:r>
              <a:rPr lang="pt-PT" dirty="0"/>
              <a:t>(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elements</a:t>
            </a:r>
            <a:r>
              <a:rPr lang="pt-PT" dirty="0">
                <a:ea typeface="+mn-lt"/>
                <a:cs typeface="+mn-lt"/>
              </a:rPr>
              <a:t> in a </a:t>
            </a:r>
            <a:r>
              <a:rPr lang="pt-PT" dirty="0" err="1">
                <a:ea typeface="+mn-lt"/>
                <a:cs typeface="+mn-lt"/>
              </a:rPr>
              <a:t>mathematical</a:t>
            </a:r>
            <a:r>
              <a:rPr lang="pt-PT" dirty="0">
                <a:ea typeface="+mn-lt"/>
                <a:cs typeface="+mn-lt"/>
              </a:rPr>
              <a:t> set</a:t>
            </a:r>
            <a:r>
              <a:rPr lang="pt-PT" dirty="0"/>
              <a:t>)</a:t>
            </a:r>
            <a:endParaRPr lang="pt-PT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2EB59601-855D-D5AB-0A10-34A47154DE32}"/>
              </a:ext>
            </a:extLst>
          </p:cNvPr>
          <p:cNvCxnSpPr/>
          <p:nvPr/>
        </p:nvCxnSpPr>
        <p:spPr>
          <a:xfrm flipH="1">
            <a:off x="3762375" y="5048250"/>
            <a:ext cx="142875" cy="63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0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Prototype-based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centroid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Represent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base </a:t>
            </a:r>
            <a:r>
              <a:rPr lang="pt-PT" sz="3000" dirty="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find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to compute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arithmetic</a:t>
            </a:r>
            <a:r>
              <a:rPr lang="pt-PT" sz="2600" dirty="0">
                <a:ea typeface="+mn-lt"/>
                <a:cs typeface="+mn-lt"/>
              </a:rPr>
              <a:t>) </a:t>
            </a:r>
            <a:r>
              <a:rPr lang="pt-PT" sz="2600" dirty="0" err="1">
                <a:ea typeface="+mn-lt"/>
                <a:cs typeface="+mn-lt"/>
              </a:rPr>
              <a:t>mean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points</a:t>
            </a:r>
            <a:r>
              <a:rPr lang="pt-PT" sz="2600" dirty="0">
                <a:ea typeface="+mn-lt"/>
                <a:cs typeface="+mn-lt"/>
              </a:rPr>
              <a:t>’ </a:t>
            </a:r>
            <a:r>
              <a:rPr lang="pt-PT" sz="2600" dirty="0" err="1">
                <a:ea typeface="+mn-lt"/>
                <a:cs typeface="+mn-lt"/>
              </a:rPr>
              <a:t>positions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separately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dimension</a:t>
            </a: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lipart, desenho, arte&#10;&#10;Descrição gerada automaticamente">
            <a:extLst>
              <a:ext uri="{FF2B5EF4-FFF2-40B4-BE49-F238E27FC236}">
                <a16:creationId xmlns:a16="http://schemas.microsoft.com/office/drawing/2014/main" id="{87A882ED-97F1-6A5C-FE81-1971292F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429129"/>
            <a:ext cx="56007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divisive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Process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Begins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iteratively</a:t>
            </a:r>
            <a:r>
              <a:rPr lang="pt-PT" sz="3000" dirty="0">
                <a:ea typeface="+mn-lt"/>
                <a:cs typeface="+mn-lt"/>
              </a:rPr>
              <a:t> refines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stopping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criterion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cluster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centroid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average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members</a:t>
            </a:r>
            <a:r>
              <a:rPr lang="pt-PT" sz="3000" dirty="0">
                <a:ea typeface="+mn-lt"/>
                <a:cs typeface="+mn-lt"/>
              </a:rPr>
              <a:t>' </a:t>
            </a:r>
            <a:r>
              <a:rPr lang="pt-PT" sz="3000" dirty="0" err="1">
                <a:ea typeface="+mn-lt"/>
                <a:cs typeface="+mn-lt"/>
              </a:rPr>
              <a:t>values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cluster.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Identifies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user-specified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number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clusters, </a:t>
            </a:r>
            <a:r>
              <a:rPr lang="pt-PT" sz="3000" dirty="0" err="1">
                <a:ea typeface="+mn-lt"/>
                <a:cs typeface="+mn-lt"/>
              </a:rPr>
              <a:t>denoted</a:t>
            </a:r>
            <a:r>
              <a:rPr lang="pt-PT" sz="3000" dirty="0">
                <a:ea typeface="+mn-lt"/>
                <a:cs typeface="+mn-lt"/>
              </a:rPr>
              <a:t> as K.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637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8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Definition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Grouping</a:t>
            </a:r>
            <a:r>
              <a:rPr lang="pt-PT" sz="3000" dirty="0">
                <a:ea typeface="+mn-lt"/>
                <a:cs typeface="+mn-lt"/>
              </a:rPr>
              <a:t> similar </a:t>
            </a:r>
            <a:r>
              <a:rPr lang="pt-PT" sz="3000" dirty="0" err="1">
                <a:ea typeface="+mn-lt"/>
                <a:cs typeface="+mn-lt"/>
              </a:rPr>
              <a:t>objects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together</a:t>
            </a:r>
            <a:r>
              <a:rPr lang="pt-PT" sz="3000" dirty="0">
                <a:ea typeface="+mn-lt"/>
                <a:cs typeface="+mn-lt"/>
              </a:rPr>
              <a:t> (e.g., </a:t>
            </a:r>
            <a:r>
              <a:rPr lang="pt-PT" sz="3000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sentences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users</a:t>
            </a:r>
            <a:r>
              <a:rPr lang="pt-PT" sz="3000" dirty="0">
                <a:ea typeface="+mn-lt"/>
                <a:cs typeface="+mn-lt"/>
              </a:rPr>
              <a:t>, etc.)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Purpose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data </a:t>
            </a:r>
            <a:r>
              <a:rPr lang="pt-PT" sz="3000" dirty="0" err="1">
                <a:ea typeface="+mn-lt"/>
                <a:cs typeface="+mn-lt"/>
              </a:rPr>
              <a:t>mining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exploring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large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datasets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Uncovers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hidden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patterns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structures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datasets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Facilitates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dirty="0" err="1">
                <a:ea typeface="+mn-lt"/>
                <a:cs typeface="+mn-lt"/>
              </a:rPr>
              <a:t>exploration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content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organization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redundancy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detectionI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Type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unsupervised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problem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767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Select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K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points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as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initial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centroids</a:t>
            </a:r>
            <a:endParaRPr lang="pt-PT" err="1">
              <a:solidFill>
                <a:schemeClr val="accent3"/>
              </a:solidFill>
            </a:endParaRPr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ECD0401E-9451-92D6-1B37-0965FE36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49" y="3326027"/>
            <a:ext cx="2724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6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2.1 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Form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K clusters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by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assigning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wach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point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to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its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closest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centroid</a:t>
            </a:r>
            <a:endParaRPr lang="pt-PT" sz="2600" b="1">
              <a:solidFill>
                <a:schemeClr val="accent3"/>
              </a:solidFill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aptura de ecrã, Saturação de cores, Retângulo, diagrama&#10;&#10;Descrição gerada automaticamente">
            <a:extLst>
              <a:ext uri="{FF2B5EF4-FFF2-40B4-BE49-F238E27FC236}">
                <a16:creationId xmlns:a16="http://schemas.microsoft.com/office/drawing/2014/main" id="{2EE03C03-D6A8-442D-A164-F463F5A1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63" y="3129734"/>
            <a:ext cx="3197311" cy="32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2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2.2 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Recompute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the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centroid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of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each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iagrama, píxel&#10;&#10;Descrição gerada automaticamente">
            <a:extLst>
              <a:ext uri="{FF2B5EF4-FFF2-40B4-BE49-F238E27FC236}">
                <a16:creationId xmlns:a16="http://schemas.microsoft.com/office/drawing/2014/main" id="{4A680642-ECA1-11AF-8C78-DBE00F39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62" y="3162686"/>
            <a:ext cx="3190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Repeat</a:t>
            </a:r>
            <a:endParaRPr lang="pt-PT" sz="3000" b="1">
              <a:solidFill>
                <a:schemeClr val="accent3"/>
              </a:solidFill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Saturação de cores, captura de ecrã, diagrama, Gráficos&#10;&#10;Descrição gerada automaticamente">
            <a:extLst>
              <a:ext uri="{FF2B5EF4-FFF2-40B4-BE49-F238E27FC236}">
                <a16:creationId xmlns:a16="http://schemas.microsoft.com/office/drawing/2014/main" id="{E44F6952-D13B-7AC1-297B-1C60D79B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49" y="3229490"/>
            <a:ext cx="3280977" cy="31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Until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centroids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do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not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change</a:t>
            </a:r>
            <a:endParaRPr lang="pt-PT" sz="3000" b="1" dirty="0">
              <a:solidFill>
                <a:schemeClr val="accent3"/>
              </a:solidFill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Saturação de cores, captura de ecrã, diagrama, Gráficos&#10;&#10;Descrição gerada automaticamente">
            <a:extLst>
              <a:ext uri="{FF2B5EF4-FFF2-40B4-BE49-F238E27FC236}">
                <a16:creationId xmlns:a16="http://schemas.microsoft.com/office/drawing/2014/main" id="{E44F6952-D13B-7AC1-297B-1C60D79B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49" y="3229490"/>
            <a:ext cx="3280977" cy="31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Components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for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-data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clustering</a:t>
            </a:r>
            <a:endParaRPr lang="pt-PT" b="1" err="1"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E42C5DD5-DE95-990A-6E33-97E9CFEA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01" y="1165654"/>
            <a:ext cx="6522397" cy="5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Objective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Identify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groups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objects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within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group</a:t>
            </a:r>
            <a:r>
              <a:rPr lang="pt-PT" sz="2600" dirty="0">
                <a:ea typeface="+mn-lt"/>
                <a:cs typeface="+mn-lt"/>
              </a:rPr>
              <a:t> are similar (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related</a:t>
            </a:r>
            <a:r>
              <a:rPr lang="pt-PT" sz="2600" dirty="0">
                <a:ea typeface="+mn-lt"/>
                <a:cs typeface="+mn-lt"/>
              </a:rPr>
              <a:t>) to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other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groups</a:t>
            </a:r>
            <a:r>
              <a:rPr lang="pt-PT" sz="2600" dirty="0">
                <a:ea typeface="+mn-lt"/>
                <a:cs typeface="+mn-lt"/>
              </a:rPr>
              <a:t> are dissimilar (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unrelated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AA983971-3DBC-A737-906C-48DB5925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50" y="2864063"/>
            <a:ext cx="7297952" cy="37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should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formed</a:t>
            </a:r>
            <a:r>
              <a:rPr lang="pt-PT" sz="3000" dirty="0">
                <a:ea typeface="+mn-lt"/>
                <a:cs typeface="+mn-lt"/>
              </a:rPr>
              <a:t>?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Gráficos, Tipo de letra&#10;&#10;Descrição gerada automaticamente">
            <a:extLst>
              <a:ext uri="{FF2B5EF4-FFF2-40B4-BE49-F238E27FC236}">
                <a16:creationId xmlns:a16="http://schemas.microsoft.com/office/drawing/2014/main" id="{B0338028-39CF-C98B-FCFC-A54DDA00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18" y="2616543"/>
            <a:ext cx="5114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cluster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ambiguous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CFEF3ADD-970B-4890-5D4F-4DE19526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24" y="1938081"/>
            <a:ext cx="10235514" cy="46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6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Partitional</a:t>
            </a:r>
            <a:r>
              <a:rPr lang="pt-PT" sz="3000" b="1" dirty="0">
                <a:ea typeface="+mn-lt"/>
                <a:cs typeface="+mn-lt"/>
              </a:rPr>
              <a:t> vs. </a:t>
            </a:r>
            <a:r>
              <a:rPr lang="pt-PT" sz="3000" b="1" err="1">
                <a:ea typeface="+mn-lt"/>
                <a:cs typeface="+mn-lt"/>
              </a:rPr>
              <a:t>Hierarchical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Partitional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Creates</a:t>
            </a:r>
            <a:r>
              <a:rPr lang="pt-PT" sz="2600" dirty="0">
                <a:ea typeface="+mn-lt"/>
                <a:cs typeface="+mn-lt"/>
              </a:rPr>
              <a:t> non-</a:t>
            </a:r>
            <a:r>
              <a:rPr lang="pt-PT" sz="2600" err="1">
                <a:ea typeface="+mn-lt"/>
                <a:cs typeface="+mn-lt"/>
              </a:rPr>
              <a:t>overlapping</a:t>
            </a:r>
            <a:r>
              <a:rPr lang="pt-PT" sz="2600" dirty="0">
                <a:ea typeface="+mn-lt"/>
                <a:cs typeface="+mn-lt"/>
              </a:rPr>
              <a:t> clusters;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err="1">
                <a:ea typeface="+mn-lt"/>
                <a:cs typeface="+mn-lt"/>
              </a:rPr>
              <a:t>object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belongs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exactly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cluster.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Hierarchical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Forms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nested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structure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err="1">
                <a:ea typeface="+mn-lt"/>
                <a:cs typeface="+mn-lt"/>
              </a:rPr>
              <a:t>organized</a:t>
            </a:r>
            <a:r>
              <a:rPr lang="pt-PT" sz="2600" dirty="0">
                <a:ea typeface="+mn-lt"/>
                <a:cs typeface="+mn-lt"/>
              </a:rPr>
              <a:t> in a </a:t>
            </a:r>
            <a:r>
              <a:rPr lang="pt-PT" sz="2600" err="1">
                <a:ea typeface="+mn-lt"/>
                <a:cs typeface="+mn-lt"/>
              </a:rPr>
              <a:t>tree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format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írculo, captura de ecrã, diagrama, astronomia&#10;&#10;Descrição gerada automaticamente">
            <a:extLst>
              <a:ext uri="{FF2B5EF4-FFF2-40B4-BE49-F238E27FC236}">
                <a16:creationId xmlns:a16="http://schemas.microsoft.com/office/drawing/2014/main" id="{7AD478C5-F591-DAF8-EFD6-057C6A43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626" r="879" b="440"/>
          <a:stretch/>
        </p:blipFill>
        <p:spPr>
          <a:xfrm>
            <a:off x="2646405" y="3499207"/>
            <a:ext cx="7041235" cy="27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Exclusive vs. Non-exclusive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Exclusive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a single cluster.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Non-exclusive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multiple</a:t>
            </a:r>
            <a:r>
              <a:rPr lang="pt-PT" sz="2600" dirty="0">
                <a:ea typeface="+mn-lt"/>
                <a:cs typeface="+mn-lt"/>
              </a:rPr>
              <a:t> clusters.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círculo, design&#10;&#10;Descrição gerada automaticamente">
            <a:extLst>
              <a:ext uri="{FF2B5EF4-FFF2-40B4-BE49-F238E27FC236}">
                <a16:creationId xmlns:a16="http://schemas.microsoft.com/office/drawing/2014/main" id="{66859274-5CA7-C846-DB60-F51A806E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45" t="42750" r="7880" b="16500"/>
          <a:stretch/>
        </p:blipFill>
        <p:spPr>
          <a:xfrm>
            <a:off x="2449567" y="3163331"/>
            <a:ext cx="7288878" cy="28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3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Partial</a:t>
            </a:r>
            <a:r>
              <a:rPr lang="pt-PT" sz="3000" b="1" dirty="0">
                <a:ea typeface="+mn-lt"/>
                <a:cs typeface="+mn-lt"/>
              </a:rPr>
              <a:t> vs. Complete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Partial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focuses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subset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círculo, design&#10;&#10;Descrição gerada automaticamente">
            <a:extLst>
              <a:ext uri="{FF2B5EF4-FFF2-40B4-BE49-F238E27FC236}">
                <a16:creationId xmlns:a16="http://schemas.microsoft.com/office/drawing/2014/main" id="{17036339-1BD6-A579-D6FA-FC018A22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21" t="42260" r="7129" b="16671"/>
          <a:stretch/>
        </p:blipFill>
        <p:spPr>
          <a:xfrm>
            <a:off x="2508422" y="2963748"/>
            <a:ext cx="7175583" cy="27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3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Hard vs. Soft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Hard </a:t>
            </a:r>
            <a:r>
              <a:rPr lang="pt-PT" sz="2600" b="1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object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belongs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cluster </a:t>
            </a:r>
            <a:r>
              <a:rPr lang="pt-PT" sz="2600" dirty="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Soft (</a:t>
            </a:r>
            <a:r>
              <a:rPr lang="pt-PT" sz="2600" b="1" dirty="0" err="1">
                <a:ea typeface="+mn-lt"/>
                <a:cs typeface="+mn-lt"/>
              </a:rPr>
              <a:t>Fuzzy</a:t>
            </a:r>
            <a:r>
              <a:rPr lang="pt-PT" sz="2600" b="1" dirty="0">
                <a:ea typeface="+mn-lt"/>
                <a:cs typeface="+mn-lt"/>
              </a:rPr>
              <a:t>) </a:t>
            </a:r>
            <a:r>
              <a:rPr lang="pt-PT" sz="2600" b="1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multiple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varying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probabilities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lipart, desenho, desenhos de criança, ilustração&#10;&#10;Descrição gerada automaticamente">
            <a:extLst>
              <a:ext uri="{FF2B5EF4-FFF2-40B4-BE49-F238E27FC236}">
                <a16:creationId xmlns:a16="http://schemas.microsoft.com/office/drawing/2014/main" id="{2399CD74-4E49-7C88-674F-E05470E0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22" y="3051320"/>
            <a:ext cx="7022756" cy="33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64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Clustering</vt:lpstr>
      <vt:lpstr>Clustering</vt:lpstr>
      <vt:lpstr>Clustering</vt:lpstr>
      <vt:lpstr>Clustering</vt:lpstr>
      <vt:lpstr>Types of Clustering</vt:lpstr>
      <vt:lpstr>Types of Clustering</vt:lpstr>
      <vt:lpstr>Types of Clustering</vt:lpstr>
      <vt:lpstr>Types of Clustering</vt:lpstr>
      <vt:lpstr>Clustering Techniques</vt:lpstr>
      <vt:lpstr>Similarity-Based Clustering</vt:lpstr>
      <vt:lpstr>Agglomerative Hierarchical Clustering</vt:lpstr>
      <vt:lpstr>Measuring Inter-Clustering Similarity</vt:lpstr>
      <vt:lpstr>Single-link ("min")</vt:lpstr>
      <vt:lpstr>Complete-link ("max")</vt:lpstr>
      <vt:lpstr>Average-link ("avg")</vt:lpstr>
      <vt:lpstr>Prototype-based (centroid)</vt:lpstr>
      <vt:lpstr>K-means Clustering</vt:lpstr>
      <vt:lpstr>Basic K-means Algorithm</vt:lpstr>
      <vt:lpstr>Basic K-means Algorithm</vt:lpstr>
      <vt:lpstr>Basic K-means Algorithm</vt:lpstr>
      <vt:lpstr>Basic K-means Algorithm</vt:lpstr>
      <vt:lpstr>Basic K-means Algorithm</vt:lpstr>
      <vt:lpstr>Basic K-means Algorithm</vt:lpstr>
      <vt:lpstr>Components for text-data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321</cp:revision>
  <dcterms:created xsi:type="dcterms:W3CDTF">2024-09-28T18:55:02Z</dcterms:created>
  <dcterms:modified xsi:type="dcterms:W3CDTF">2024-10-08T20:37:19Z</dcterms:modified>
</cp:coreProperties>
</file>