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07" r:id="rId3"/>
    <p:sldId id="408" r:id="rId4"/>
    <p:sldId id="409" r:id="rId5"/>
    <p:sldId id="415" r:id="rId6"/>
    <p:sldId id="416" r:id="rId7"/>
    <p:sldId id="410" r:id="rId8"/>
    <p:sldId id="412" r:id="rId9"/>
    <p:sldId id="413" r:id="rId10"/>
    <p:sldId id="414" r:id="rId11"/>
    <p:sldId id="417" r:id="rId12"/>
    <p:sldId id="418" r:id="rId13"/>
    <p:sldId id="419" r:id="rId14"/>
    <p:sldId id="422" r:id="rId15"/>
    <p:sldId id="420" r:id="rId16"/>
    <p:sldId id="421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60B167-0D2B-488D-F686-60527F18F0F8}" v="18" dt="2024-12-03T20:36:14.548"/>
    <p1510:client id="{A4B58AFD-94E1-886D-AB5F-28D6AAB8670E}" v="96" dt="2024-12-03T20:35:47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98" d="100"/>
          <a:sy n="98" d="100"/>
        </p:scale>
        <p:origin x="3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05/12/2024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05/12/2024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05/12/2024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05/12/2024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05/12/2024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05/12/2024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05/12/2024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Behavior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Analysis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Technologies</a:t>
            </a:r>
            <a:endParaRPr lang="pt-PT" b="1">
              <a:latin typeface="Cambria"/>
              <a:ea typeface="+mj-lt"/>
              <a:cs typeface="+mj-lt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/>
              <a:t>2024/2025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23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1453609" y="4414879"/>
            <a:ext cx="92847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>
                <a:latin typeface="Calibri"/>
                <a:ea typeface="Calibri"/>
                <a:cs typeface="Calibri"/>
              </a:rPr>
              <a:t>Microsoft Power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Automate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Cognitive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Services</a:t>
            </a:r>
            <a:endParaRPr lang="pt-PT" sz="36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Power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Automate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Flows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Microsoft Power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Automate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Cognitive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Services</a:t>
            </a:r>
            <a:endParaRPr lang="pt-PT" sz="900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23</a:t>
            </a:r>
            <a:endParaRPr lang="pt-PT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680F9F9-4F58-4125-8D5A-CD104439E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109" y="1605602"/>
            <a:ext cx="5110358" cy="439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66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Power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Automate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Flows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Microsoft Power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Automate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Cognitive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Services</a:t>
            </a:r>
            <a:endParaRPr lang="pt-PT" sz="900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23</a:t>
            </a: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10DDD96-E05F-4AE2-A21E-003F6CCFE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45" y="1632570"/>
            <a:ext cx="6549512" cy="437876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C53058D-8D22-4CA5-8E4A-7BF77BF60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5507" y="2698929"/>
            <a:ext cx="4243248" cy="1681775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0E937336-ACB8-45EA-97DE-514ADCF45B13}"/>
              </a:ext>
            </a:extLst>
          </p:cNvPr>
          <p:cNvSpPr/>
          <p:nvPr/>
        </p:nvSpPr>
        <p:spPr>
          <a:xfrm>
            <a:off x="7346240" y="2109665"/>
            <a:ext cx="857960" cy="38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6DC7991-87AB-4881-81F1-4FFFC38B0F01}"/>
              </a:ext>
            </a:extLst>
          </p:cNvPr>
          <p:cNvSpPr txBox="1"/>
          <p:nvPr/>
        </p:nvSpPr>
        <p:spPr>
          <a:xfrm>
            <a:off x="7346240" y="2130547"/>
            <a:ext cx="857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 err="1">
                <a:solidFill>
                  <a:schemeClr val="bg1"/>
                </a:solidFill>
              </a:rPr>
              <a:t>Trigger</a:t>
            </a:r>
            <a:endParaRPr lang="pt-PT" sz="1600" b="1" dirty="0">
              <a:solidFill>
                <a:schemeClr val="bg1"/>
              </a:solidFill>
            </a:endParaRPr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D5B5EFF2-5B69-47FE-85C6-289D77549EA5}"/>
              </a:ext>
            </a:extLst>
          </p:cNvPr>
          <p:cNvCxnSpPr>
            <a:cxnSpLocks/>
          </p:cNvCxnSpPr>
          <p:nvPr/>
        </p:nvCxnSpPr>
        <p:spPr>
          <a:xfrm>
            <a:off x="8082841" y="2360399"/>
            <a:ext cx="0" cy="440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1013AEA6-0706-44B4-B9C1-633D1FF07593}"/>
              </a:ext>
            </a:extLst>
          </p:cNvPr>
          <p:cNvSpPr/>
          <p:nvPr/>
        </p:nvSpPr>
        <p:spPr>
          <a:xfrm>
            <a:off x="10885306" y="3941898"/>
            <a:ext cx="857960" cy="386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200"/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06ADD0C9-0723-4E52-8B17-322256C40DD8}"/>
              </a:ext>
            </a:extLst>
          </p:cNvPr>
          <p:cNvCxnSpPr>
            <a:cxnSpLocks/>
          </p:cNvCxnSpPr>
          <p:nvPr/>
        </p:nvCxnSpPr>
        <p:spPr>
          <a:xfrm flipV="1">
            <a:off x="11063107" y="3651317"/>
            <a:ext cx="0" cy="581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24422EA-91D0-42C5-BD5D-4949838BBFE7}"/>
              </a:ext>
            </a:extLst>
          </p:cNvPr>
          <p:cNvSpPr txBox="1"/>
          <p:nvPr/>
        </p:nvSpPr>
        <p:spPr>
          <a:xfrm>
            <a:off x="10885306" y="3962780"/>
            <a:ext cx="857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 err="1">
                <a:solidFill>
                  <a:schemeClr val="bg1"/>
                </a:solidFill>
              </a:rPr>
              <a:t>Action</a:t>
            </a:r>
            <a:endParaRPr lang="pt-PT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67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Azure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Cognitive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Services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Microsoft Power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Automate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Cognitive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Services</a:t>
            </a:r>
            <a:endParaRPr lang="pt-PT" sz="900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23</a:t>
            </a:r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122D423-B931-4BF7-B16D-33F5131922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951" y="2279734"/>
            <a:ext cx="5520266" cy="2760133"/>
          </a:xfrm>
          <a:prstGeom prst="rect">
            <a:avLst/>
          </a:prstGeom>
        </p:spPr>
      </p:pic>
      <p:sp>
        <p:nvSpPr>
          <p:cNvPr id="20" name="Marcador de Posição de Conteúdo 2">
            <a:extLst>
              <a:ext uri="{FF2B5EF4-FFF2-40B4-BE49-F238E27FC236}">
                <a16:creationId xmlns:a16="http://schemas.microsoft.com/office/drawing/2014/main" id="{3671560F-D1D7-4A46-80DA-FDA9C489F7DC}"/>
              </a:ext>
            </a:extLst>
          </p:cNvPr>
          <p:cNvSpPr txBox="1">
            <a:spLocks/>
          </p:cNvSpPr>
          <p:nvPr/>
        </p:nvSpPr>
        <p:spPr>
          <a:xfrm>
            <a:off x="-255370" y="1450266"/>
            <a:ext cx="6888443" cy="181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000" b="1" dirty="0">
              <a:latin typeface="trade-gothic-next"/>
            </a:endParaRPr>
          </a:p>
          <a:p>
            <a:pPr lvl="1"/>
            <a:r>
              <a:rPr lang="en-US" sz="2000" b="1" dirty="0">
                <a:latin typeface="trade-gothic-next"/>
              </a:rPr>
              <a:t>What Are Cognitive Services?</a:t>
            </a:r>
          </a:p>
          <a:p>
            <a:pPr lvl="1"/>
            <a:endParaRPr lang="en-US" sz="2000" dirty="0">
              <a:latin typeface="trade-gothic-next"/>
            </a:endParaRPr>
          </a:p>
          <a:p>
            <a:pPr lvl="2"/>
            <a:r>
              <a:rPr lang="en-US" sz="1600" dirty="0">
                <a:latin typeface="trade-gothic-next"/>
              </a:rPr>
              <a:t>A collection of </a:t>
            </a:r>
            <a:r>
              <a:rPr lang="en-US" sz="1600" b="1" dirty="0">
                <a:latin typeface="trade-gothic-next"/>
              </a:rPr>
              <a:t>Microsoft AI-based APIs and services </a:t>
            </a:r>
            <a:r>
              <a:rPr lang="en-US" sz="1600" dirty="0">
                <a:latin typeface="trade-gothic-next"/>
              </a:rPr>
              <a:t>(e.g.: text analytics, speech recognition, computer vision and translation)</a:t>
            </a:r>
          </a:p>
          <a:p>
            <a:pPr marL="457200" lvl="1" indent="0">
              <a:buNone/>
            </a:pPr>
            <a:endParaRPr lang="en-US" sz="2000" dirty="0">
              <a:latin typeface="trade-gothic-next"/>
            </a:endParaRPr>
          </a:p>
        </p:txBody>
      </p:sp>
      <p:sp>
        <p:nvSpPr>
          <p:cNvPr id="22" name="Marcador de Posição de Conteúdo 2">
            <a:extLst>
              <a:ext uri="{FF2B5EF4-FFF2-40B4-BE49-F238E27FC236}">
                <a16:creationId xmlns:a16="http://schemas.microsoft.com/office/drawing/2014/main" id="{73140CC3-CCC0-46A5-9C37-38B83EF7D460}"/>
              </a:ext>
            </a:extLst>
          </p:cNvPr>
          <p:cNvSpPr txBox="1">
            <a:spLocks/>
          </p:cNvSpPr>
          <p:nvPr/>
        </p:nvSpPr>
        <p:spPr>
          <a:xfrm>
            <a:off x="-255370" y="3488267"/>
            <a:ext cx="6888443" cy="25059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000" b="1" dirty="0">
              <a:latin typeface="trade-gothic-next"/>
            </a:endParaRPr>
          </a:p>
          <a:p>
            <a:pPr lvl="1"/>
            <a:r>
              <a:rPr lang="en-US" sz="2000" b="1" dirty="0">
                <a:latin typeface="trade-gothic-next"/>
              </a:rPr>
              <a:t>Use Case Examples:</a:t>
            </a:r>
          </a:p>
          <a:p>
            <a:pPr lvl="1"/>
            <a:endParaRPr lang="en-US" sz="2000" b="1" dirty="0">
              <a:latin typeface="trade-gothic-next"/>
            </a:endParaRPr>
          </a:p>
          <a:p>
            <a:pPr lvl="2"/>
            <a:r>
              <a:rPr lang="en-US" sz="1900" b="1" dirty="0">
                <a:latin typeface="trade-gothic-next"/>
              </a:rPr>
              <a:t>Sentiment Analysis</a:t>
            </a:r>
            <a:r>
              <a:rPr lang="en-US" sz="1900" dirty="0">
                <a:latin typeface="trade-gothic-next"/>
              </a:rPr>
              <a:t>: Evaluate the tone of customer feedback or reviews</a:t>
            </a:r>
          </a:p>
          <a:p>
            <a:pPr lvl="2"/>
            <a:r>
              <a:rPr lang="en-US" sz="1900" b="1" dirty="0">
                <a:latin typeface="trade-gothic-next"/>
              </a:rPr>
              <a:t>Image Recognition: </a:t>
            </a:r>
            <a:r>
              <a:rPr lang="en-US" sz="1900" dirty="0">
                <a:latin typeface="trade-gothic-next"/>
              </a:rPr>
              <a:t>Automatically classify or analyze images.</a:t>
            </a:r>
          </a:p>
          <a:p>
            <a:pPr lvl="2"/>
            <a:r>
              <a:rPr lang="en-US" sz="1900" b="1" dirty="0">
                <a:latin typeface="trade-gothic-next"/>
              </a:rPr>
              <a:t>Real-Time Translation: </a:t>
            </a:r>
            <a:r>
              <a:rPr lang="en-US" sz="1900" dirty="0">
                <a:latin typeface="trade-gothic-next"/>
              </a:rPr>
              <a:t>Translate texts into multiple languages.</a:t>
            </a:r>
          </a:p>
          <a:p>
            <a:pPr lvl="2"/>
            <a:r>
              <a:rPr lang="en-US" sz="1900" b="1" dirty="0">
                <a:latin typeface="trade-gothic-next"/>
              </a:rPr>
              <a:t>Text Extraction: </a:t>
            </a:r>
            <a:r>
              <a:rPr lang="en-US" sz="1900" dirty="0">
                <a:latin typeface="trade-gothic-next"/>
              </a:rPr>
              <a:t>Identify key information from documents or emails.</a:t>
            </a:r>
          </a:p>
        </p:txBody>
      </p:sp>
    </p:spTree>
    <p:extLst>
      <p:ext uri="{BB962C8B-B14F-4D97-AF65-F5344CB8AC3E}">
        <p14:creationId xmlns:p14="http://schemas.microsoft.com/office/powerpoint/2010/main" val="1567462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Azure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Cognitive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Services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Microsoft Power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Automate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Cognitive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Services</a:t>
            </a:r>
            <a:endParaRPr lang="pt-PT" sz="900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23</a:t>
            </a: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72F5CD2-2295-4B7A-8026-D89B302EB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33" y="1205406"/>
            <a:ext cx="11252200" cy="479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46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92953"/>
                </a:solidFill>
                <a:latin typeface="Cambria"/>
                <a:ea typeface="Cambria"/>
              </a:rPr>
              <a:t>Using Cognitive Services for Sentiment Analysis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Microsoft Power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Automate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Cognitive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Services</a:t>
            </a:r>
            <a:endParaRPr lang="pt-PT" sz="900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23</a:t>
            </a:r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E954737-368D-4CED-AC7F-990367137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473" y="2658383"/>
            <a:ext cx="2972454" cy="2972454"/>
          </a:xfrm>
          <a:prstGeom prst="rect">
            <a:avLst/>
          </a:prstGeom>
        </p:spPr>
      </p:pic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13AFE320-2776-4630-B284-D3177197B672}"/>
              </a:ext>
            </a:extLst>
          </p:cNvPr>
          <p:cNvSpPr txBox="1">
            <a:spLocks/>
          </p:cNvSpPr>
          <p:nvPr/>
        </p:nvSpPr>
        <p:spPr>
          <a:xfrm>
            <a:off x="332499" y="1447949"/>
            <a:ext cx="7810519" cy="50542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b="1" dirty="0">
                <a:latin typeface="trade-gothic-next"/>
              </a:rPr>
              <a:t>Customer Feedback Analysis</a:t>
            </a:r>
          </a:p>
          <a:p>
            <a:pPr lvl="2"/>
            <a:r>
              <a:rPr lang="en-US" sz="1800" dirty="0">
                <a:latin typeface="trade-gothic-next"/>
              </a:rPr>
              <a:t>Analyze customer reviews, survey responses, or emails to understand customer sentiment</a:t>
            </a:r>
          </a:p>
          <a:p>
            <a:pPr lvl="1"/>
            <a:r>
              <a:rPr lang="en-US" sz="2000" b="1" dirty="0">
                <a:latin typeface="trade-gothic-next"/>
              </a:rPr>
              <a:t>Social Media Monitoring</a:t>
            </a:r>
          </a:p>
          <a:p>
            <a:pPr lvl="2"/>
            <a:r>
              <a:rPr lang="en-US" sz="1800" dirty="0">
                <a:latin typeface="trade-gothic-next"/>
              </a:rPr>
              <a:t>Monitor social media posts in real-time about a specific brand. </a:t>
            </a:r>
          </a:p>
          <a:p>
            <a:pPr lvl="1"/>
            <a:r>
              <a:rPr lang="en-US" sz="2000" b="1" dirty="0">
                <a:latin typeface="trade-gothic-next"/>
              </a:rPr>
              <a:t>Employee Sentiment in Surveys</a:t>
            </a:r>
          </a:p>
          <a:p>
            <a:pPr lvl="2"/>
            <a:r>
              <a:rPr lang="en-US" sz="1800" dirty="0">
                <a:latin typeface="trade-gothic-next"/>
              </a:rPr>
              <a:t>Analyze internal employee feedback from forms or polls.</a:t>
            </a:r>
          </a:p>
          <a:p>
            <a:pPr lvl="1"/>
            <a:r>
              <a:rPr lang="en-US" sz="2000" b="1" dirty="0">
                <a:latin typeface="trade-gothic-next"/>
              </a:rPr>
              <a:t>Automated Support Ticket Prioritization </a:t>
            </a:r>
          </a:p>
          <a:p>
            <a:pPr lvl="2"/>
            <a:r>
              <a:rPr lang="en-US" sz="1800" dirty="0">
                <a:latin typeface="trade-gothic-next"/>
              </a:rPr>
              <a:t>Use sentiment analysis to prioritize incoming support tickets based on customer emotions. </a:t>
            </a:r>
          </a:p>
          <a:p>
            <a:pPr lvl="1"/>
            <a:r>
              <a:rPr lang="en-US" sz="2000" b="1" dirty="0">
                <a:latin typeface="trade-gothic-next"/>
              </a:rPr>
              <a:t>Marketing Insights</a:t>
            </a:r>
          </a:p>
          <a:p>
            <a:pPr lvl="2"/>
            <a:r>
              <a:rPr lang="en-US" sz="1800" dirty="0">
                <a:latin typeface="trade-gothic-next"/>
              </a:rPr>
              <a:t>Analyze public reactions to product launches or campaigns from various sources.</a:t>
            </a:r>
          </a:p>
          <a:p>
            <a:pPr lvl="1"/>
            <a:r>
              <a:rPr lang="en-US" sz="2000" b="1" dirty="0">
                <a:latin typeface="trade-gothic-next"/>
              </a:rPr>
              <a:t>Enhancing Chatbots</a:t>
            </a:r>
          </a:p>
          <a:p>
            <a:pPr lvl="2"/>
            <a:r>
              <a:rPr lang="en-US" sz="1800" dirty="0">
                <a:latin typeface="trade-gothic-next"/>
              </a:rPr>
              <a:t>Integrate sentiment analysis into chatbot conversations to adjust responses dynamically.</a:t>
            </a:r>
          </a:p>
        </p:txBody>
      </p:sp>
    </p:spTree>
    <p:extLst>
      <p:ext uri="{BB962C8B-B14F-4D97-AF65-F5344CB8AC3E}">
        <p14:creationId xmlns:p14="http://schemas.microsoft.com/office/powerpoint/2010/main" val="1109308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Flow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exemple for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sentiment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analysis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Microsoft Power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Automate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Cognitive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Services</a:t>
            </a:r>
            <a:endParaRPr lang="pt-PT" sz="900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23</a:t>
            </a:r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80CE1B7-7884-4379-A0AE-C262DCF7A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079" y="2297624"/>
            <a:ext cx="4384703" cy="419229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AA7ECD-1D75-46B0-A3C2-D3C66DEA9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763" y="1170695"/>
            <a:ext cx="6011333" cy="112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0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Microsoft Power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Automate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Cognitive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Services</a:t>
            </a:r>
            <a:endParaRPr lang="pt-PT" sz="900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23</a:t>
            </a:r>
            <a:endParaRPr lang="pt-PT" dirty="0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8C3918EA-91DC-41D9-9CF0-703F149910E9}"/>
              </a:ext>
            </a:extLst>
          </p:cNvPr>
          <p:cNvSpPr txBox="1">
            <a:spLocks/>
          </p:cNvSpPr>
          <p:nvPr/>
        </p:nvSpPr>
        <p:spPr>
          <a:xfrm>
            <a:off x="611660" y="1874195"/>
            <a:ext cx="10949020" cy="44984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600" dirty="0">
                <a:ea typeface="+mn-lt"/>
                <a:cs typeface="+mn-lt"/>
              </a:rPr>
              <a:t>Develop a Power Automate flow that performs sentiment analysis on the comments of an excel file.</a:t>
            </a:r>
            <a:endParaRPr lang="pt-PT" sz="2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177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Microsoft Power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Automate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Microsoft Power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Automate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Cognitive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Services</a:t>
            </a:r>
            <a:endParaRPr lang="pt-PT" sz="900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  <a:p>
            <a:pPr lvl="1"/>
            <a:r>
              <a:rPr lang="en-US" sz="2000" dirty="0">
                <a:latin typeface="trade-gothic-next"/>
              </a:rPr>
              <a:t>Cloud-based service </a:t>
            </a:r>
            <a:r>
              <a:rPr lang="en-US" sz="2000" b="0" i="0" dirty="0">
                <a:effectLst/>
                <a:latin typeface="trade-gothic-next"/>
              </a:rPr>
              <a:t>that allows the </a:t>
            </a:r>
            <a:r>
              <a:rPr lang="en-US" sz="2000" b="1" i="0" dirty="0">
                <a:effectLst/>
                <a:latin typeface="trade-gothic-next"/>
              </a:rPr>
              <a:t>creation automated workflows</a:t>
            </a:r>
            <a:r>
              <a:rPr lang="en-US" sz="2000" b="0" i="0" dirty="0">
                <a:effectLst/>
                <a:latin typeface="trade-gothic-next"/>
              </a:rPr>
              <a:t>. </a:t>
            </a:r>
          </a:p>
          <a:p>
            <a:pPr lvl="1"/>
            <a:endParaRPr lang="en-US" sz="2000" dirty="0">
              <a:latin typeface="trade-gothic-next"/>
            </a:endParaRPr>
          </a:p>
          <a:p>
            <a:pPr lvl="1"/>
            <a:r>
              <a:rPr lang="en-US" sz="2000" dirty="0">
                <a:latin typeface="trade-gothic-next"/>
              </a:rPr>
              <a:t>The flows can </a:t>
            </a:r>
            <a:r>
              <a:rPr lang="en-US" sz="2000" b="1" dirty="0">
                <a:latin typeface="trade-gothic-next"/>
              </a:rPr>
              <a:t>incorporate </a:t>
            </a:r>
            <a:r>
              <a:rPr lang="en-US" sz="2000" b="1" i="0" dirty="0">
                <a:effectLst/>
                <a:latin typeface="trade-gothic-next"/>
              </a:rPr>
              <a:t>various popular applications and services </a:t>
            </a:r>
            <a:r>
              <a:rPr lang="en-US" sz="2000" b="0" i="0" dirty="0">
                <a:effectLst/>
                <a:latin typeface="trade-gothic-next"/>
              </a:rPr>
              <a:t>(Teams, Excel, SharePoint, OneDrive, etc.).</a:t>
            </a:r>
          </a:p>
          <a:p>
            <a:pPr lvl="1"/>
            <a:endParaRPr lang="en-US" sz="2000" dirty="0">
              <a:latin typeface="trade-gothic-next"/>
            </a:endParaRPr>
          </a:p>
          <a:p>
            <a:pPr lvl="1"/>
            <a:r>
              <a:rPr lang="en-US" sz="2000" b="1" dirty="0">
                <a:latin typeface="trade-gothic-next"/>
              </a:rPr>
              <a:t>Simplifies and streamlines repetitive tasks</a:t>
            </a:r>
            <a:r>
              <a:rPr lang="en-US" sz="2000" dirty="0">
                <a:latin typeface="trade-gothic-next"/>
              </a:rPr>
              <a:t>, data integration, and process automation without requiring extensive coding knowledge.</a:t>
            </a: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23</a:t>
            </a: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27DD682-056E-4F56-9E9C-24E425D17D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91" b="34193"/>
          <a:stretch/>
        </p:blipFill>
        <p:spPr>
          <a:xfrm>
            <a:off x="170048" y="1176867"/>
            <a:ext cx="3831482" cy="117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4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Key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features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Microsoft Power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Automate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Cognitive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Services</a:t>
            </a:r>
            <a:endParaRPr lang="pt-PT" sz="900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21490" y="1442682"/>
            <a:ext cx="6888443" cy="44190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000" b="1" dirty="0">
              <a:latin typeface="trade-gothic-next"/>
            </a:endParaRPr>
          </a:p>
          <a:p>
            <a:pPr lvl="1"/>
            <a:r>
              <a:rPr lang="en-US" sz="2000" b="1" dirty="0">
                <a:latin typeface="trade-gothic-next"/>
              </a:rPr>
              <a:t>Low-Code/No-Code Tool: </a:t>
            </a:r>
            <a:r>
              <a:rPr lang="en-US" sz="2000" dirty="0">
                <a:latin typeface="trade-gothic-next"/>
              </a:rPr>
              <a:t>Designed for users of all technical levels.</a:t>
            </a:r>
          </a:p>
          <a:p>
            <a:pPr lvl="1"/>
            <a:endParaRPr lang="en-US" sz="2000" dirty="0">
              <a:latin typeface="trade-gothic-next"/>
            </a:endParaRPr>
          </a:p>
          <a:p>
            <a:pPr lvl="1"/>
            <a:r>
              <a:rPr lang="en-US" sz="2000" b="1" dirty="0">
                <a:latin typeface="trade-gothic-next"/>
              </a:rPr>
              <a:t>Triggers and Actions: </a:t>
            </a:r>
            <a:r>
              <a:rPr lang="en-US" sz="2000" dirty="0">
                <a:latin typeface="trade-gothic-next"/>
              </a:rPr>
              <a:t>Flows are built using "triggers" (an events that start the process) and "actions" (task).</a:t>
            </a:r>
          </a:p>
          <a:p>
            <a:pPr lvl="1"/>
            <a:endParaRPr lang="en-US" sz="2000" dirty="0">
              <a:latin typeface="trade-gothic-next"/>
            </a:endParaRPr>
          </a:p>
          <a:p>
            <a:pPr lvl="1"/>
            <a:r>
              <a:rPr lang="en-US" sz="2000" b="1" dirty="0">
                <a:latin typeface="trade-gothic-next"/>
              </a:rPr>
              <a:t>Connectors: </a:t>
            </a:r>
            <a:r>
              <a:rPr lang="en-US" sz="2000" dirty="0">
                <a:latin typeface="trade-gothic-next"/>
              </a:rPr>
              <a:t>Integrates hundreds of apps and services, including Microsoft 365 and Google services.</a:t>
            </a:r>
          </a:p>
          <a:p>
            <a:pPr lvl="1"/>
            <a:endParaRPr lang="en-US" sz="2000" dirty="0">
              <a:latin typeface="trade-gothic-next"/>
            </a:endParaRPr>
          </a:p>
          <a:p>
            <a:pPr lvl="1"/>
            <a:r>
              <a:rPr lang="en-US" sz="2000" b="1" dirty="0">
                <a:latin typeface="trade-gothic-next"/>
              </a:rPr>
              <a:t>Cloud Compatibility: </a:t>
            </a:r>
            <a:r>
              <a:rPr lang="en-US" sz="2000" dirty="0">
                <a:latin typeface="trade-gothic-next"/>
              </a:rPr>
              <a:t>Supports both cloud-based and locally hosted data.</a:t>
            </a:r>
          </a:p>
          <a:p>
            <a:pPr lvl="1"/>
            <a:endParaRPr lang="en-US" sz="2000" dirty="0">
              <a:latin typeface="trade-gothic-next"/>
            </a:endParaRPr>
          </a:p>
          <a:p>
            <a:pPr lvl="1"/>
            <a:r>
              <a:rPr lang="en-US" sz="2000" b="1" dirty="0">
                <a:latin typeface="trade-gothic-next"/>
              </a:rPr>
              <a:t>AI and Analytics Integration: </a:t>
            </a:r>
            <a:r>
              <a:rPr lang="en-US" sz="2000" dirty="0">
                <a:latin typeface="trade-gothic-next"/>
              </a:rPr>
              <a:t>Easily integrates with Azure Cognitive Services for tasks like sentiment analysis, translation, and image recognition.</a:t>
            </a: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23</a:t>
            </a:r>
            <a:endParaRPr lang="pt-PT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31557E47-1636-4694-8B21-4133ADE1E85A}"/>
              </a:ext>
            </a:extLst>
          </p:cNvPr>
          <p:cNvGrpSpPr/>
          <p:nvPr/>
        </p:nvGrpSpPr>
        <p:grpSpPr>
          <a:xfrm>
            <a:off x="7667376" y="2333614"/>
            <a:ext cx="3903134" cy="3466053"/>
            <a:chOff x="3073400" y="1447228"/>
            <a:chExt cx="5732462" cy="4946227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903186E2-58EE-4798-BD57-474065FB9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137" y="1447228"/>
              <a:ext cx="5419725" cy="4714875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0C0FCEFB-7974-45FB-A9AE-C55184E1610E}"/>
                </a:ext>
              </a:extLst>
            </p:cNvPr>
            <p:cNvSpPr/>
            <p:nvPr/>
          </p:nvSpPr>
          <p:spPr>
            <a:xfrm>
              <a:off x="3073400" y="4114800"/>
              <a:ext cx="2142067" cy="22521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66C28A96-9275-4FED-B1A6-C690DA6D1254}"/>
                </a:ext>
              </a:extLst>
            </p:cNvPr>
            <p:cNvSpPr/>
            <p:nvPr/>
          </p:nvSpPr>
          <p:spPr>
            <a:xfrm>
              <a:off x="4792397" y="5267390"/>
              <a:ext cx="2142067" cy="1099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1F1CE47A-D787-4197-B2CA-66585C8092DA}"/>
                </a:ext>
              </a:extLst>
            </p:cNvPr>
            <p:cNvSpPr/>
            <p:nvPr/>
          </p:nvSpPr>
          <p:spPr>
            <a:xfrm>
              <a:off x="6207124" y="4141322"/>
              <a:ext cx="2446337" cy="22521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210457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Why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use Power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Automate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?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Microsoft Power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Automate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Cognitive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Services</a:t>
            </a:r>
            <a:endParaRPr lang="pt-PT" sz="900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2000" b="1" dirty="0">
              <a:latin typeface="trade-gothic-nex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23</a:t>
            </a:r>
            <a:endParaRPr lang="pt-PT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5FC8401-BB63-42D4-9368-18A1FB2A46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71" y="2228690"/>
            <a:ext cx="1620308" cy="162030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5B33B40-606C-401F-8D9A-847886B82ADE}"/>
              </a:ext>
            </a:extLst>
          </p:cNvPr>
          <p:cNvSpPr txBox="1"/>
          <p:nvPr/>
        </p:nvSpPr>
        <p:spPr>
          <a:xfrm>
            <a:off x="611660" y="4199840"/>
            <a:ext cx="30395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Automates repetitive tasks </a:t>
            </a:r>
          </a:p>
          <a:p>
            <a:pPr algn="ctr"/>
            <a:r>
              <a:rPr lang="en-US" dirty="0"/>
              <a:t>saving time and reducing manual effort.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Boosts Productivity </a:t>
            </a:r>
            <a:r>
              <a:rPr lang="en-US" dirty="0"/>
              <a:t>also eliminating manual errors and bottlenecks.</a:t>
            </a:r>
            <a:endParaRPr lang="pt-PT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BA542F56-F31A-4A0E-8E8B-D5703FD5C7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066" y="2179574"/>
            <a:ext cx="1718540" cy="171854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4FAC25F8-F300-4B5B-ADC5-23E7810DC2A4}"/>
              </a:ext>
            </a:extLst>
          </p:cNvPr>
          <p:cNvSpPr txBox="1"/>
          <p:nvPr/>
        </p:nvSpPr>
        <p:spPr>
          <a:xfrm>
            <a:off x="4284569" y="4199840"/>
            <a:ext cx="3039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Simplifies Data and Document Management </a:t>
            </a:r>
            <a:r>
              <a:rPr lang="en-US" dirty="0"/>
              <a:t>centralizing storage and making data organization and retrieval effortless.</a:t>
            </a:r>
            <a:endParaRPr lang="pt-PT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051C8C8-33BD-4179-942F-47701728EBA4}"/>
              </a:ext>
            </a:extLst>
          </p:cNvPr>
          <p:cNvSpPr txBox="1"/>
          <p:nvPr/>
        </p:nvSpPr>
        <p:spPr>
          <a:xfrm>
            <a:off x="8105056" y="4151059"/>
            <a:ext cx="30395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Standardized Workflows with AI-Driven Insights and Broad Compatibility</a:t>
            </a:r>
            <a:r>
              <a:rPr lang="en-US" dirty="0"/>
              <a:t>. Automates processes with strict rules, utilizing built-in connectors to seamlessly integrate multiple apps and services</a:t>
            </a:r>
            <a:endParaRPr lang="pt-PT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74A8E2A6-4B2C-4436-9A01-BB4319DD15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875" y="2094672"/>
            <a:ext cx="1820750" cy="182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0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Power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Automate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Flow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Microsoft Power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Automate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Cognitive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Services</a:t>
            </a:r>
            <a:endParaRPr lang="pt-PT" sz="900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2000" b="1" dirty="0">
              <a:latin typeface="trade-gothic-nex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23</a:t>
            </a:r>
            <a:endParaRPr lang="pt-PT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8D7D66D-B08D-4CB5-BF7F-76626372BF2E}"/>
              </a:ext>
            </a:extLst>
          </p:cNvPr>
          <p:cNvSpPr/>
          <p:nvPr/>
        </p:nvSpPr>
        <p:spPr>
          <a:xfrm>
            <a:off x="1013448" y="2945187"/>
            <a:ext cx="2006600" cy="992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BED0CD6-2E7D-4C84-8F5E-25A2911013ED}"/>
              </a:ext>
            </a:extLst>
          </p:cNvPr>
          <p:cNvSpPr txBox="1"/>
          <p:nvPr/>
        </p:nvSpPr>
        <p:spPr>
          <a:xfrm>
            <a:off x="1411381" y="3185223"/>
            <a:ext cx="1210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err="1">
                <a:solidFill>
                  <a:schemeClr val="bg1"/>
                </a:solidFill>
              </a:rPr>
              <a:t>Trigger</a:t>
            </a:r>
            <a:endParaRPr lang="pt-PT" sz="2400" b="1" dirty="0">
              <a:solidFill>
                <a:schemeClr val="bg1"/>
              </a:solidFill>
            </a:endParaRPr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4961E7F8-6A88-4B86-80F4-548214209EE5}"/>
              </a:ext>
            </a:extLst>
          </p:cNvPr>
          <p:cNvCxnSpPr/>
          <p:nvPr/>
        </p:nvCxnSpPr>
        <p:spPr>
          <a:xfrm>
            <a:off x="3223248" y="3416055"/>
            <a:ext cx="8297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8996707A-4A47-4376-B70F-E5244EE0F951}"/>
              </a:ext>
            </a:extLst>
          </p:cNvPr>
          <p:cNvSpPr/>
          <p:nvPr/>
        </p:nvSpPr>
        <p:spPr>
          <a:xfrm>
            <a:off x="4315447" y="2945187"/>
            <a:ext cx="2006600" cy="99289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65A74A9-9B3D-4B6F-A486-AE33DAD948EA}"/>
              </a:ext>
            </a:extLst>
          </p:cNvPr>
          <p:cNvSpPr txBox="1"/>
          <p:nvPr/>
        </p:nvSpPr>
        <p:spPr>
          <a:xfrm>
            <a:off x="4713380" y="3185223"/>
            <a:ext cx="1210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err="1">
                <a:solidFill>
                  <a:schemeClr val="bg1"/>
                </a:solidFill>
              </a:rPr>
              <a:t>Action</a:t>
            </a:r>
            <a:endParaRPr lang="pt-PT" sz="2400" b="1" dirty="0">
              <a:solidFill>
                <a:schemeClr val="bg1"/>
              </a:solidFill>
            </a:endParaRPr>
          </a:p>
        </p:txBody>
      </p: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29911109-EACA-45E8-AF42-7192760E8340}"/>
              </a:ext>
            </a:extLst>
          </p:cNvPr>
          <p:cNvCxnSpPr/>
          <p:nvPr/>
        </p:nvCxnSpPr>
        <p:spPr>
          <a:xfrm>
            <a:off x="6559113" y="3492506"/>
            <a:ext cx="8297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42391562-3E6B-4323-9DEF-03DB6BE95B10}"/>
              </a:ext>
            </a:extLst>
          </p:cNvPr>
          <p:cNvSpPr/>
          <p:nvPr/>
        </p:nvSpPr>
        <p:spPr>
          <a:xfrm>
            <a:off x="7651312" y="3021638"/>
            <a:ext cx="2006600" cy="99289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D13D806-333F-4D6D-8F61-62D0F0923FB4}"/>
              </a:ext>
            </a:extLst>
          </p:cNvPr>
          <p:cNvSpPr txBox="1"/>
          <p:nvPr/>
        </p:nvSpPr>
        <p:spPr>
          <a:xfrm>
            <a:off x="8049245" y="3261674"/>
            <a:ext cx="1210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59116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Power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Automate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Flow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Microsoft Power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Automate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Cognitive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Services</a:t>
            </a:r>
            <a:endParaRPr lang="pt-PT" sz="900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2000" b="1" dirty="0">
              <a:latin typeface="trade-gothic-nex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23</a:t>
            </a:r>
            <a:endParaRPr lang="pt-PT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8D7D66D-B08D-4CB5-BF7F-76626372BF2E}"/>
              </a:ext>
            </a:extLst>
          </p:cNvPr>
          <p:cNvSpPr/>
          <p:nvPr/>
        </p:nvSpPr>
        <p:spPr>
          <a:xfrm>
            <a:off x="1013441" y="2945187"/>
            <a:ext cx="2006600" cy="992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BED0CD6-2E7D-4C84-8F5E-25A2911013ED}"/>
              </a:ext>
            </a:extLst>
          </p:cNvPr>
          <p:cNvSpPr txBox="1"/>
          <p:nvPr/>
        </p:nvSpPr>
        <p:spPr>
          <a:xfrm>
            <a:off x="1411374" y="3185223"/>
            <a:ext cx="1210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err="1">
                <a:solidFill>
                  <a:schemeClr val="bg1"/>
                </a:solidFill>
              </a:rPr>
              <a:t>Trigger</a:t>
            </a:r>
            <a:endParaRPr lang="pt-PT" sz="2400" b="1" dirty="0">
              <a:solidFill>
                <a:schemeClr val="bg1"/>
              </a:solidFill>
            </a:endParaRPr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4961E7F8-6A88-4B86-80F4-548214209EE5}"/>
              </a:ext>
            </a:extLst>
          </p:cNvPr>
          <p:cNvCxnSpPr/>
          <p:nvPr/>
        </p:nvCxnSpPr>
        <p:spPr>
          <a:xfrm>
            <a:off x="3223241" y="3416055"/>
            <a:ext cx="8297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8996707A-4A47-4376-B70F-E5244EE0F951}"/>
              </a:ext>
            </a:extLst>
          </p:cNvPr>
          <p:cNvSpPr/>
          <p:nvPr/>
        </p:nvSpPr>
        <p:spPr>
          <a:xfrm>
            <a:off x="4315440" y="2945187"/>
            <a:ext cx="2006600" cy="99289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65A74A9-9B3D-4B6F-A486-AE33DAD948EA}"/>
              </a:ext>
            </a:extLst>
          </p:cNvPr>
          <p:cNvSpPr txBox="1"/>
          <p:nvPr/>
        </p:nvSpPr>
        <p:spPr>
          <a:xfrm>
            <a:off x="4713373" y="3185223"/>
            <a:ext cx="1210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err="1">
                <a:solidFill>
                  <a:schemeClr val="bg1"/>
                </a:solidFill>
              </a:rPr>
              <a:t>Action</a:t>
            </a:r>
            <a:endParaRPr lang="pt-PT" sz="2400" b="1" dirty="0">
              <a:solidFill>
                <a:schemeClr val="bg1"/>
              </a:solidFill>
            </a:endParaRPr>
          </a:p>
        </p:txBody>
      </p: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29911109-EACA-45E8-AF42-7192760E8340}"/>
              </a:ext>
            </a:extLst>
          </p:cNvPr>
          <p:cNvCxnSpPr/>
          <p:nvPr/>
        </p:nvCxnSpPr>
        <p:spPr>
          <a:xfrm>
            <a:off x="6559106" y="3492506"/>
            <a:ext cx="8297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42391562-3E6B-4323-9DEF-03DB6BE95B10}"/>
              </a:ext>
            </a:extLst>
          </p:cNvPr>
          <p:cNvSpPr/>
          <p:nvPr/>
        </p:nvSpPr>
        <p:spPr>
          <a:xfrm>
            <a:off x="7651305" y="3021638"/>
            <a:ext cx="2006600" cy="99289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D13D806-333F-4D6D-8F61-62D0F0923FB4}"/>
              </a:ext>
            </a:extLst>
          </p:cNvPr>
          <p:cNvSpPr txBox="1"/>
          <p:nvPr/>
        </p:nvSpPr>
        <p:spPr>
          <a:xfrm>
            <a:off x="7954824" y="3282600"/>
            <a:ext cx="152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err="1">
                <a:solidFill>
                  <a:schemeClr val="bg1"/>
                </a:solidFill>
              </a:rPr>
              <a:t>Condition</a:t>
            </a:r>
            <a:endParaRPr lang="pt-PT" sz="2400" b="1" dirty="0">
              <a:solidFill>
                <a:schemeClr val="bg1"/>
              </a:solidFill>
            </a:endParaRPr>
          </a:p>
        </p:txBody>
      </p:sp>
      <p:cxnSp>
        <p:nvCxnSpPr>
          <p:cNvPr id="8" name="Conexão: Ângulo Reto 7">
            <a:extLst>
              <a:ext uri="{FF2B5EF4-FFF2-40B4-BE49-F238E27FC236}">
                <a16:creationId xmlns:a16="http://schemas.microsoft.com/office/drawing/2014/main" id="{66CA7C2C-6C6D-41A8-890A-BF85E8621627}"/>
              </a:ext>
            </a:extLst>
          </p:cNvPr>
          <p:cNvCxnSpPr/>
          <p:nvPr/>
        </p:nvCxnSpPr>
        <p:spPr>
          <a:xfrm rot="5400000" flipH="1" flipV="1">
            <a:off x="8445497" y="1884673"/>
            <a:ext cx="1032934" cy="787400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F935E0DA-9390-4A58-A25A-67B449A6C1EA}"/>
              </a:ext>
            </a:extLst>
          </p:cNvPr>
          <p:cNvSpPr/>
          <p:nvPr/>
        </p:nvSpPr>
        <p:spPr>
          <a:xfrm>
            <a:off x="9481383" y="1265457"/>
            <a:ext cx="2006600" cy="99289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EEFBC9E-6AB9-4B51-B395-39856F9BC6C2}"/>
              </a:ext>
            </a:extLst>
          </p:cNvPr>
          <p:cNvSpPr txBox="1"/>
          <p:nvPr/>
        </p:nvSpPr>
        <p:spPr>
          <a:xfrm>
            <a:off x="9879316" y="1505493"/>
            <a:ext cx="1265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err="1">
                <a:solidFill>
                  <a:schemeClr val="bg1"/>
                </a:solidFill>
              </a:rPr>
              <a:t>Action</a:t>
            </a:r>
            <a:r>
              <a:rPr lang="pt-PT" sz="2400" b="1" dirty="0">
                <a:solidFill>
                  <a:schemeClr val="bg1"/>
                </a:solidFill>
              </a:rPr>
              <a:t> A</a:t>
            </a:r>
          </a:p>
        </p:txBody>
      </p:sp>
      <p:cxnSp>
        <p:nvCxnSpPr>
          <p:cNvPr id="28" name="Conexão: Ângulo Reto 27">
            <a:extLst>
              <a:ext uri="{FF2B5EF4-FFF2-40B4-BE49-F238E27FC236}">
                <a16:creationId xmlns:a16="http://schemas.microsoft.com/office/drawing/2014/main" id="{5C4683DE-5086-4606-8096-CA864068C2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18297" y="4425465"/>
            <a:ext cx="1087334" cy="787400"/>
          </a:xfrm>
          <a:prstGeom prst="bentConnector3">
            <a:avLst>
              <a:gd name="adj1" fmla="val 10061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75EF35FE-C347-4D8D-BF71-30BBBE736AE4}"/>
              </a:ext>
            </a:extLst>
          </p:cNvPr>
          <p:cNvSpPr/>
          <p:nvPr/>
        </p:nvSpPr>
        <p:spPr>
          <a:xfrm>
            <a:off x="9481383" y="4866383"/>
            <a:ext cx="2006600" cy="99289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68F583C-B55D-40C4-AF85-437E355E904A}"/>
              </a:ext>
            </a:extLst>
          </p:cNvPr>
          <p:cNvSpPr txBox="1"/>
          <p:nvPr/>
        </p:nvSpPr>
        <p:spPr>
          <a:xfrm>
            <a:off x="9879316" y="5106419"/>
            <a:ext cx="1265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err="1">
                <a:solidFill>
                  <a:schemeClr val="bg1"/>
                </a:solidFill>
              </a:rPr>
              <a:t>Action</a:t>
            </a:r>
            <a:r>
              <a:rPr lang="pt-PT" sz="2400" b="1" dirty="0">
                <a:solidFill>
                  <a:schemeClr val="bg1"/>
                </a:solidFill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496757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Connectors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Microsoft Power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Automate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Cognitive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Services</a:t>
            </a:r>
            <a:endParaRPr lang="pt-PT" sz="900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23</a:t>
            </a: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D5020D1-E08A-4CEC-A56E-94E09D12B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702" y="748626"/>
            <a:ext cx="5389116" cy="587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80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Power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Automate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Microsoft Power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Automate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Cognitive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Services</a:t>
            </a:r>
            <a:endParaRPr lang="pt-PT" sz="900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23</a:t>
            </a: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A12724D-9CE6-4346-9050-BB7D07D4A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116" y="1783746"/>
            <a:ext cx="9811767" cy="395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3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Power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Automate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Flows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Microsoft Power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Automate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Cognitive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Services</a:t>
            </a:r>
            <a:endParaRPr lang="pt-PT" sz="900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23</a:t>
            </a:r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B025848-66EB-4F99-8D48-78C4D25FD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66" y="1309689"/>
            <a:ext cx="9584267" cy="487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2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549</Words>
  <Application>Microsoft Office PowerPoint</Application>
  <PresentationFormat>Ecrã Panorâmico</PresentationFormat>
  <Paragraphs>108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Cambria</vt:lpstr>
      <vt:lpstr>Times New Roman</vt:lpstr>
      <vt:lpstr>trade-gothic-next</vt:lpstr>
      <vt:lpstr>Tema do Office</vt:lpstr>
      <vt:lpstr>Apresentação do PowerPoint</vt:lpstr>
      <vt:lpstr>Microsoft Power Automate</vt:lpstr>
      <vt:lpstr>Key features </vt:lpstr>
      <vt:lpstr>Why use Power Automate?</vt:lpstr>
      <vt:lpstr>Power Automate Flow</vt:lpstr>
      <vt:lpstr>Power Automate Flow</vt:lpstr>
      <vt:lpstr>Connectors</vt:lpstr>
      <vt:lpstr>Power Automate</vt:lpstr>
      <vt:lpstr>Power Automate Flows</vt:lpstr>
      <vt:lpstr>Power Automate Flows</vt:lpstr>
      <vt:lpstr>Power Automate Flows</vt:lpstr>
      <vt:lpstr>Azure Cognitive Services</vt:lpstr>
      <vt:lpstr>Azure Cognitive Services</vt:lpstr>
      <vt:lpstr>Using Cognitive Services for Sentiment Analysis</vt:lpstr>
      <vt:lpstr>Flow exemple for sentiment analysis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Santos Pereira</dc:creator>
  <cp:lastModifiedBy>Ana Santos Pereira</cp:lastModifiedBy>
  <cp:revision>42</cp:revision>
  <dcterms:created xsi:type="dcterms:W3CDTF">2024-12-03T20:32:27Z</dcterms:created>
  <dcterms:modified xsi:type="dcterms:W3CDTF">2024-12-05T23:59:09Z</dcterms:modified>
</cp:coreProperties>
</file>