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75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7" r:id="rId13"/>
    <p:sldId id="388" r:id="rId14"/>
    <p:sldId id="389" r:id="rId15"/>
    <p:sldId id="390" r:id="rId16"/>
    <p:sldId id="391" r:id="rId17"/>
    <p:sldId id="385" r:id="rId18"/>
    <p:sldId id="392" r:id="rId19"/>
    <p:sldId id="393" r:id="rId20"/>
    <p:sldId id="394" r:id="rId2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26E767-19BF-7ACD-042F-0C9ED535C07A}" v="47" dt="2024-10-23T19:45:33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Behavior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Analysis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Technologies</a:t>
            </a:r>
            <a:endParaRPr lang="pt-PT" b="1">
              <a:latin typeface="Cambria"/>
              <a:ea typeface="+mj-lt"/>
              <a:cs typeface="+mj-lt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/>
              <a:t>2024/2025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11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519794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Introduction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to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Working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APIs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in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APIs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5485624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urllib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Bundled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with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Python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Powerful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but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not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very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developer-friendly</a:t>
            </a:r>
            <a:endParaRPr lang="pt-PT" sz="2600" dirty="0" err="1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/>
          </a:p>
          <a:p>
            <a:pPr marL="0" indent="0">
              <a:buNone/>
            </a:pPr>
            <a:endParaRPr lang="pt-PT" sz="3000" dirty="0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84841910-13A2-8193-A679-CDD0F44F83E4}"/>
              </a:ext>
            </a:extLst>
          </p:cNvPr>
          <p:cNvSpPr txBox="1">
            <a:spLocks/>
          </p:cNvSpPr>
          <p:nvPr/>
        </p:nvSpPr>
        <p:spPr>
          <a:xfrm>
            <a:off x="6348225" y="1321328"/>
            <a:ext cx="5485624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requests</a:t>
            </a:r>
            <a:endParaRPr lang="pt-PT" dirty="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Many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built</a:t>
            </a:r>
            <a:r>
              <a:rPr lang="pt-PT" sz="2600" dirty="0">
                <a:ea typeface="+mn-lt"/>
                <a:cs typeface="+mn-lt"/>
              </a:rPr>
              <a:t>-in </a:t>
            </a:r>
            <a:r>
              <a:rPr lang="pt-PT" sz="2600" err="1">
                <a:ea typeface="+mn-lt"/>
                <a:cs typeface="+mn-lt"/>
              </a:rPr>
              <a:t>features</a:t>
            </a: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Easier</a:t>
            </a:r>
            <a:r>
              <a:rPr lang="pt-PT" sz="2600" dirty="0">
                <a:ea typeface="+mn-lt"/>
                <a:cs typeface="+mn-lt"/>
              </a:rPr>
              <a:t> to use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/>
          </a:p>
          <a:p>
            <a:pPr marL="0" indent="0">
              <a:buNone/>
            </a:pPr>
            <a:endParaRPr lang="pt-PT" sz="3000" dirty="0"/>
          </a:p>
        </p:txBody>
      </p:sp>
      <p:pic>
        <p:nvPicPr>
          <p:cNvPr id="10" name="Imagem 9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B0AEA7D7-E7A5-5FF1-94E9-9C5EBB957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205163"/>
            <a:ext cx="5343525" cy="2057400"/>
          </a:xfrm>
          <a:prstGeom prst="rect">
            <a:avLst/>
          </a:prstGeom>
        </p:spPr>
      </p:pic>
      <p:pic>
        <p:nvPicPr>
          <p:cNvPr id="11" name="Imagem 10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424069EE-7617-FD4F-60D6-002083180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50" y="3205163"/>
            <a:ext cx="5248275" cy="1485900"/>
          </a:xfrm>
          <a:prstGeom prst="rect">
            <a:avLst/>
          </a:prstGeom>
        </p:spPr>
      </p:pic>
      <p:sp>
        <p:nvSpPr>
          <p:cNvPr id="9" name="CaixaDeTexto 7">
            <a:extLst>
              <a:ext uri="{FF2B5EF4-FFF2-40B4-BE49-F238E27FC236}">
                <a16:creationId xmlns:a16="http://schemas.microsoft.com/office/drawing/2014/main" id="{3F2CF8BF-9582-B6DD-B9EF-B0B597F106C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57449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Adding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Query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Parameters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requests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APIs</a:t>
            </a:r>
          </a:p>
        </p:txBody>
      </p:sp>
      <p:pic>
        <p:nvPicPr>
          <p:cNvPr id="6" name="Imagem 5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9BAC7397-F1ED-DED1-9C33-05303F560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181" y="1320021"/>
            <a:ext cx="6655638" cy="4936825"/>
          </a:xfrm>
          <a:prstGeom prst="rect">
            <a:avLst/>
          </a:prstGeom>
        </p:spPr>
      </p:pic>
      <p:sp>
        <p:nvSpPr>
          <p:cNvPr id="9" name="CaixaDeTexto 7">
            <a:extLst>
              <a:ext uri="{FF2B5EF4-FFF2-40B4-BE49-F238E27FC236}">
                <a16:creationId xmlns:a16="http://schemas.microsoft.com/office/drawing/2014/main" id="{29701301-98BD-7343-5FE1-946CC63A4A82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6475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HTTP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Verbs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APIs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/>
              <a:t>Actions</a:t>
            </a:r>
            <a:endParaRPr lang="pt-PT" sz="3000" dirty="0" err="1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8347FDC8-1887-CA67-1208-C0DC40534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65" y="2183202"/>
            <a:ext cx="4969533" cy="3052313"/>
          </a:xfrm>
          <a:prstGeom prst="rect">
            <a:avLst/>
          </a:prstGeom>
        </p:spPr>
      </p:pic>
      <p:sp>
        <p:nvSpPr>
          <p:cNvPr id="9" name="CaixaDeTexto 7">
            <a:extLst>
              <a:ext uri="{FF2B5EF4-FFF2-40B4-BE49-F238E27FC236}">
                <a16:creationId xmlns:a16="http://schemas.microsoft.com/office/drawing/2014/main" id="{6C055018-CDF0-4FAD-B786-B7F2C29279AE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008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HTTP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Verbs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APIs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/>
              <a:t>POST</a:t>
            </a:r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pic>
        <p:nvPicPr>
          <p:cNvPr id="6" name="Imagem 5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7DF3B27E-6754-5E73-CF3C-A6B30CE81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833" y="1402781"/>
            <a:ext cx="4638675" cy="4886325"/>
          </a:xfrm>
          <a:prstGeom prst="rect">
            <a:avLst/>
          </a:prstGeom>
        </p:spPr>
      </p:pic>
      <p:sp>
        <p:nvSpPr>
          <p:cNvPr id="9" name="CaixaDeTexto 7">
            <a:extLst>
              <a:ext uri="{FF2B5EF4-FFF2-40B4-BE49-F238E27FC236}">
                <a16:creationId xmlns:a16="http://schemas.microsoft.com/office/drawing/2014/main" id="{0B06DB2D-8AC7-0213-7200-96F4AAFC510F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175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HTTP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Verbs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APIs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PUT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pic>
        <p:nvPicPr>
          <p:cNvPr id="6" name="Imagem 5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2FCDFAA5-4FB1-B408-667D-301046665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5" y="1322537"/>
            <a:ext cx="5048250" cy="5276850"/>
          </a:xfrm>
          <a:prstGeom prst="rect">
            <a:avLst/>
          </a:prstGeom>
        </p:spPr>
      </p:pic>
      <p:sp>
        <p:nvSpPr>
          <p:cNvPr id="9" name="CaixaDeTexto 7">
            <a:extLst>
              <a:ext uri="{FF2B5EF4-FFF2-40B4-BE49-F238E27FC236}">
                <a16:creationId xmlns:a16="http://schemas.microsoft.com/office/drawing/2014/main" id="{5E8D2303-03C7-A475-6881-195F8ECC9F6E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56358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HTTP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Verbs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APIs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DELETE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pic>
        <p:nvPicPr>
          <p:cNvPr id="6" name="Imagem 5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79535FAF-08C8-4B9E-C492-5C4F83EEB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137" y="1966642"/>
            <a:ext cx="6617538" cy="3988638"/>
          </a:xfrm>
          <a:prstGeom prst="rect">
            <a:avLst/>
          </a:prstGeom>
        </p:spPr>
      </p:pic>
      <p:sp>
        <p:nvSpPr>
          <p:cNvPr id="9" name="CaixaDeTexto 7">
            <a:extLst>
              <a:ext uri="{FF2B5EF4-FFF2-40B4-BE49-F238E27FC236}">
                <a16:creationId xmlns:a16="http://schemas.microsoft.com/office/drawing/2014/main" id="{D6E5A18C-4F32-C99A-A3F6-B6F83E54AE8B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1967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Request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Response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Message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Anatomy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APIs</a:t>
            </a:r>
          </a:p>
        </p:txBody>
      </p:sp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465FB90D-6B4B-C70D-54A6-56BA67025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790314"/>
            <a:ext cx="10458450" cy="3648075"/>
          </a:xfrm>
          <a:prstGeom prst="rect">
            <a:avLst/>
          </a:prstGeom>
        </p:spPr>
      </p:pic>
      <p:sp>
        <p:nvSpPr>
          <p:cNvPr id="9" name="CaixaDeTexto 7">
            <a:extLst>
              <a:ext uri="{FF2B5EF4-FFF2-40B4-BE49-F238E27FC236}">
                <a16:creationId xmlns:a16="http://schemas.microsoft.com/office/drawing/2014/main" id="{142B3483-35E8-D900-5338-92E9028CE63B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65550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Request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Response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Message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Anatomy</a:t>
            </a:r>
            <a:endParaRPr lang="pt-PT" dirty="0" err="1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APIs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3000" dirty="0"/>
          </a:p>
          <a:p>
            <a:endParaRPr lang="pt-PT" sz="3000" dirty="0"/>
          </a:p>
          <a:p>
            <a:endParaRPr lang="pt-PT" sz="3000" dirty="0"/>
          </a:p>
          <a:p>
            <a:endParaRPr lang="pt-PT" sz="3000" dirty="0"/>
          </a:p>
          <a:p>
            <a:endParaRPr lang="pt-PT" sz="3000" dirty="0"/>
          </a:p>
          <a:p>
            <a:endParaRPr lang="pt-PT" sz="3000" dirty="0"/>
          </a:p>
          <a:p>
            <a:endParaRPr lang="pt-PT" sz="3000" dirty="0"/>
          </a:p>
          <a:p>
            <a:r>
              <a:rPr lang="pt-PT" sz="3000" dirty="0">
                <a:ea typeface="+mn-lt"/>
                <a:cs typeface="+mn-lt"/>
              </a:rPr>
              <a:t>A server </a:t>
            </a:r>
            <a:r>
              <a:rPr lang="pt-PT" sz="3000" dirty="0" err="1">
                <a:ea typeface="+mn-lt"/>
                <a:cs typeface="+mn-lt"/>
              </a:rPr>
              <a:t>will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always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include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numeric</a:t>
            </a:r>
            <a:r>
              <a:rPr lang="pt-PT" sz="3000" dirty="0">
                <a:ea typeface="+mn-lt"/>
                <a:cs typeface="+mn-lt"/>
              </a:rPr>
              <a:t> status </a:t>
            </a:r>
            <a:r>
              <a:rPr lang="pt-PT" sz="3000" dirty="0" err="1">
                <a:ea typeface="+mn-lt"/>
                <a:cs typeface="+mn-lt"/>
              </a:rPr>
              <a:t>code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response </a:t>
            </a:r>
            <a:r>
              <a:rPr lang="pt-PT" sz="3000" dirty="0" err="1">
                <a:ea typeface="+mn-lt"/>
                <a:cs typeface="+mn-lt"/>
              </a:rPr>
              <a:t>message</a:t>
            </a:r>
            <a:endParaRPr lang="pt-PT" sz="3000" dirty="0" err="1"/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pic>
        <p:nvPicPr>
          <p:cNvPr id="6" name="Imagem 5" descr="Uma imagem com texto, escrita à mão, Tipo de letra, captura de ecrã&#10;&#10;Descrição gerada automaticamente">
            <a:extLst>
              <a:ext uri="{FF2B5EF4-FFF2-40B4-BE49-F238E27FC236}">
                <a16:creationId xmlns:a16="http://schemas.microsoft.com/office/drawing/2014/main" id="{7EB7A2BE-7C0E-84FE-28CE-F7AAC8718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26" y="1316639"/>
            <a:ext cx="10458450" cy="3648075"/>
          </a:xfrm>
          <a:prstGeom prst="rect">
            <a:avLst/>
          </a:prstGeom>
        </p:spPr>
      </p:pic>
      <p:sp>
        <p:nvSpPr>
          <p:cNvPr id="9" name="CaixaDeTexto 7">
            <a:extLst>
              <a:ext uri="{FF2B5EF4-FFF2-40B4-BE49-F238E27FC236}">
                <a16:creationId xmlns:a16="http://schemas.microsoft.com/office/drawing/2014/main" id="{3FDB752C-673A-F99A-B4BD-6A2F55BB400B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93411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Status Codes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APIs</a:t>
            </a:r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F55AE6B6-5315-2B51-653E-ED661A393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578576"/>
            <a:ext cx="11353800" cy="3124200"/>
          </a:xfrm>
          <a:prstGeom prst="rect">
            <a:avLst/>
          </a:prstGeom>
        </p:spPr>
      </p:pic>
      <p:sp>
        <p:nvSpPr>
          <p:cNvPr id="9" name="CaixaDeTexto 7">
            <a:extLst>
              <a:ext uri="{FF2B5EF4-FFF2-40B4-BE49-F238E27FC236}">
                <a16:creationId xmlns:a16="http://schemas.microsoft.com/office/drawing/2014/main" id="{BA678A9B-500D-5334-2CD9-7D07F4D09B9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8488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Headers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APIs</a:t>
            </a:r>
          </a:p>
        </p:txBody>
      </p:sp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8C27F12C-8F96-51CC-B7A4-A4FC95A06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31" y="1331826"/>
            <a:ext cx="11772900" cy="5038725"/>
          </a:xfrm>
          <a:prstGeom prst="rect">
            <a:avLst/>
          </a:prstGeom>
        </p:spPr>
      </p:pic>
      <p:sp>
        <p:nvSpPr>
          <p:cNvPr id="9" name="CaixaDeTexto 7">
            <a:extLst>
              <a:ext uri="{FF2B5EF4-FFF2-40B4-BE49-F238E27FC236}">
                <a16:creationId xmlns:a16="http://schemas.microsoft.com/office/drawing/2014/main" id="{A23A29A8-6488-01C2-FF97-1AC2974FEE4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4086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What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API?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APIs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solidFill>
                  <a:srgbClr val="000000"/>
                </a:solidFill>
                <a:ea typeface="+mn-lt"/>
                <a:cs typeface="+mn-lt"/>
              </a:rPr>
              <a:t>API stands for </a:t>
            </a:r>
            <a:r>
              <a:rPr lang="pt-PT" sz="3000" b="1" err="1">
                <a:solidFill>
                  <a:srgbClr val="000000"/>
                </a:solidFill>
                <a:ea typeface="+mn-lt"/>
                <a:cs typeface="+mn-lt"/>
              </a:rPr>
              <a:t>application</a:t>
            </a:r>
            <a:r>
              <a:rPr lang="pt-PT" sz="30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sz="3000" b="1" err="1">
                <a:solidFill>
                  <a:srgbClr val="000000"/>
                </a:solidFill>
                <a:ea typeface="+mn-lt"/>
                <a:cs typeface="+mn-lt"/>
              </a:rPr>
              <a:t>programming</a:t>
            </a:r>
            <a:r>
              <a:rPr lang="pt-PT" sz="3000" b="1" dirty="0">
                <a:solidFill>
                  <a:srgbClr val="000000"/>
                </a:solidFill>
                <a:ea typeface="+mn-lt"/>
                <a:cs typeface="+mn-lt"/>
              </a:rPr>
              <a:t> interface</a:t>
            </a:r>
            <a:r>
              <a:rPr lang="pt-PT" sz="30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b="1" dirty="0">
                <a:ea typeface="+mn-lt"/>
                <a:cs typeface="+mn-lt"/>
              </a:rPr>
              <a:t>Interface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allows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user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interact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system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Graphical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User</a:t>
            </a:r>
            <a:r>
              <a:rPr lang="pt-PT" sz="2600" b="1" dirty="0">
                <a:ea typeface="+mn-lt"/>
                <a:cs typeface="+mn-lt"/>
              </a:rPr>
              <a:t> Interface</a:t>
            </a:r>
            <a:r>
              <a:rPr lang="pt-PT" sz="2600" dirty="0">
                <a:ea typeface="+mn-lt"/>
                <a:cs typeface="+mn-lt"/>
              </a:rPr>
              <a:t> (GUI): </a:t>
            </a:r>
            <a:r>
              <a:rPr lang="pt-PT" sz="2600" err="1">
                <a:ea typeface="+mn-lt"/>
                <a:cs typeface="+mn-lt"/>
              </a:rPr>
              <a:t>interact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with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err="1">
                <a:ea typeface="+mn-lt"/>
                <a:cs typeface="+mn-lt"/>
              </a:rPr>
              <a:t>program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using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err="1">
                <a:ea typeface="+mn-lt"/>
                <a:cs typeface="+mn-lt"/>
              </a:rPr>
              <a:t>point</a:t>
            </a:r>
            <a:r>
              <a:rPr lang="pt-PT" sz="2600" dirty="0">
                <a:ea typeface="+mn-lt"/>
                <a:cs typeface="+mn-lt"/>
              </a:rPr>
              <a:t>/</a:t>
            </a:r>
            <a:r>
              <a:rPr lang="pt-PT" sz="2600" err="1">
                <a:ea typeface="+mn-lt"/>
                <a:cs typeface="+mn-lt"/>
              </a:rPr>
              <a:t>click</a:t>
            </a:r>
            <a:r>
              <a:rPr lang="pt-PT" sz="2600" dirty="0">
                <a:ea typeface="+mn-lt"/>
                <a:cs typeface="+mn-lt"/>
              </a:rPr>
              <a:t>/</a:t>
            </a:r>
            <a:r>
              <a:rPr lang="pt-PT" sz="2600" err="1">
                <a:ea typeface="+mn-lt"/>
                <a:cs typeface="+mn-lt"/>
              </a:rPr>
              <a:t>type</a:t>
            </a:r>
            <a:r>
              <a:rPr lang="pt-PT" sz="2600" dirty="0">
                <a:ea typeface="+mn-lt"/>
                <a:cs typeface="+mn-lt"/>
              </a:rPr>
              <a:t> interface</a:t>
            </a:r>
            <a:endParaRPr lang="pt-PT" sz="26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Command-Line</a:t>
            </a:r>
            <a:r>
              <a:rPr lang="pt-PT" sz="2600" b="1" dirty="0">
                <a:ea typeface="+mn-lt"/>
                <a:cs typeface="+mn-lt"/>
              </a:rPr>
              <a:t> Interface</a:t>
            </a:r>
            <a:r>
              <a:rPr lang="pt-PT" sz="2600" dirty="0">
                <a:ea typeface="+mn-lt"/>
                <a:cs typeface="+mn-lt"/>
              </a:rPr>
              <a:t> (CLI): </a:t>
            </a:r>
            <a:r>
              <a:rPr lang="pt-PT" sz="2600" err="1">
                <a:ea typeface="+mn-lt"/>
                <a:cs typeface="+mn-lt"/>
              </a:rPr>
              <a:t>interact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with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err="1">
                <a:ea typeface="+mn-lt"/>
                <a:cs typeface="+mn-lt"/>
              </a:rPr>
              <a:t>program</a:t>
            </a:r>
            <a:r>
              <a:rPr lang="pt-PT" sz="2600" dirty="0">
                <a:ea typeface="+mn-lt"/>
                <a:cs typeface="+mn-lt"/>
              </a:rPr>
              <a:t> via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command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line</a:t>
            </a: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/>
          </a:p>
          <a:p>
            <a:r>
              <a:rPr lang="pt-PT" sz="3000" b="1" dirty="0">
                <a:ea typeface="+mn-lt"/>
                <a:cs typeface="+mn-lt"/>
              </a:rPr>
              <a:t>API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interact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existing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program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programmatically</a:t>
            </a:r>
            <a:endParaRPr lang="pt-PT" sz="3000" dirty="0" err="1"/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/>
          </a:p>
          <a:p>
            <a:pPr marL="0" indent="0">
              <a:buNone/>
            </a:pPr>
            <a:endParaRPr lang="pt-PT" sz="3000" dirty="0"/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2129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APIs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err="1"/>
              <a:t>Let's</a:t>
            </a:r>
            <a:r>
              <a:rPr lang="pt-PT" sz="3000" dirty="0"/>
              <a:t> </a:t>
            </a:r>
            <a:r>
              <a:rPr lang="pt-PT" sz="3000" err="1"/>
              <a:t>practice</a:t>
            </a:r>
            <a:r>
              <a:rPr lang="pt-PT" sz="3000" dirty="0"/>
              <a:t> </a:t>
            </a:r>
            <a:r>
              <a:rPr lang="pt-PT" sz="3000" err="1"/>
              <a:t>with</a:t>
            </a:r>
            <a:r>
              <a:rPr lang="pt-PT" sz="3000" dirty="0"/>
              <a:t> </a:t>
            </a:r>
            <a:r>
              <a:rPr lang="pt-PT" sz="3000" err="1"/>
              <a:t>the</a:t>
            </a:r>
            <a:r>
              <a:rPr lang="pt-PT" sz="3000" dirty="0"/>
              <a:t> </a:t>
            </a:r>
            <a:r>
              <a:rPr lang="pt-PT" sz="3000" err="1"/>
              <a:t>Reddit</a:t>
            </a:r>
            <a:r>
              <a:rPr lang="pt-PT" sz="3000" dirty="0"/>
              <a:t> API </a:t>
            </a:r>
            <a:r>
              <a:rPr lang="pt-PT" sz="3000" err="1"/>
              <a:t>using</a:t>
            </a:r>
            <a:r>
              <a:rPr lang="pt-PT" sz="3000"/>
              <a:t> PRAW (</a:t>
            </a:r>
            <a:r>
              <a:rPr lang="pt-PT" sz="3000" err="1">
                <a:ea typeface="+mn-lt"/>
                <a:cs typeface="+mn-lt"/>
              </a:rPr>
              <a:t>Python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Reddit</a:t>
            </a:r>
            <a:r>
              <a:rPr lang="pt-PT" sz="3000">
                <a:ea typeface="+mn-lt"/>
                <a:cs typeface="+mn-lt"/>
              </a:rPr>
              <a:t> API </a:t>
            </a:r>
            <a:r>
              <a:rPr lang="pt-PT" sz="3000" err="1">
                <a:ea typeface="+mn-lt"/>
                <a:cs typeface="+mn-lt"/>
              </a:rPr>
              <a:t>Wrapper</a:t>
            </a:r>
            <a:r>
              <a:rPr lang="pt-PT" sz="3000"/>
              <a:t>).</a:t>
            </a:r>
            <a:endParaRPr lang="pt-PT" sz="3000" dirty="0"/>
          </a:p>
          <a:p>
            <a:endParaRPr lang="pt-PT" sz="3000" dirty="0"/>
          </a:p>
          <a:p>
            <a:r>
              <a:rPr lang="pt-PT" sz="3000" dirty="0" err="1">
                <a:ea typeface="+mn-lt"/>
                <a:cs typeface="+mn-lt"/>
              </a:rPr>
              <a:t>Follow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instructions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notebook</a:t>
            </a:r>
            <a:r>
              <a:rPr lang="pt-PT" sz="3000" dirty="0">
                <a:ea typeface="+mn-lt"/>
                <a:cs typeface="+mn-lt"/>
              </a:rPr>
              <a:t>: "</a:t>
            </a:r>
            <a:r>
              <a:rPr lang="pt-PT" sz="3000" i="1" dirty="0" err="1">
                <a:ea typeface="+mn-lt"/>
                <a:cs typeface="+mn-lt"/>
              </a:rPr>
              <a:t>reddit_api.ipynb</a:t>
            </a:r>
            <a:r>
              <a:rPr lang="pt-PT" sz="3000" dirty="0">
                <a:ea typeface="+mn-lt"/>
                <a:cs typeface="+mn-lt"/>
              </a:rPr>
              <a:t>".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6455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What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API?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APIs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API serves as a </a:t>
            </a:r>
            <a:r>
              <a:rPr lang="pt-PT" sz="3000" dirty="0" err="1">
                <a:ea typeface="+mn-lt"/>
                <a:cs typeface="+mn-lt"/>
              </a:rPr>
              <a:t>communication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layer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or</a:t>
            </a:r>
            <a:r>
              <a:rPr lang="pt-PT" sz="3000" dirty="0">
                <a:ea typeface="+mn-lt"/>
                <a:cs typeface="+mn-lt"/>
              </a:rPr>
              <a:t> interface, </a:t>
            </a:r>
            <a:r>
              <a:rPr lang="pt-PT" sz="3000" dirty="0" err="1">
                <a:ea typeface="+mn-lt"/>
                <a:cs typeface="+mn-lt"/>
              </a:rPr>
              <a:t>between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systems</a:t>
            </a:r>
            <a:endParaRPr lang="pt-PT" sz="300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Enables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different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systems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interact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without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needing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understand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exactly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others</a:t>
            </a:r>
            <a:r>
              <a:rPr lang="pt-PT" sz="3000" dirty="0">
                <a:ea typeface="+mn-lt"/>
                <a:cs typeface="+mn-lt"/>
              </a:rPr>
              <a:t> do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pic>
        <p:nvPicPr>
          <p:cNvPr id="6" name="Imagem 5" descr="Uma imagem com texto, escrita à mão, diagrama, esboço&#10;&#10;Descrição gerada automaticamente">
            <a:extLst>
              <a:ext uri="{FF2B5EF4-FFF2-40B4-BE49-F238E27FC236}">
                <a16:creationId xmlns:a16="http://schemas.microsoft.com/office/drawing/2014/main" id="{FFF5C0EF-E5A4-9F40-297C-7579B486E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005" y="3968151"/>
            <a:ext cx="6875612" cy="2544792"/>
          </a:xfrm>
          <a:prstGeom prst="rect">
            <a:avLst/>
          </a:prstGeom>
        </p:spPr>
      </p:pic>
      <p:sp>
        <p:nvSpPr>
          <p:cNvPr id="9" name="CaixaDeTexto 7">
            <a:extLst>
              <a:ext uri="{FF2B5EF4-FFF2-40B4-BE49-F238E27FC236}">
                <a16:creationId xmlns:a16="http://schemas.microsoft.com/office/drawing/2014/main" id="{4A009B77-D230-2AD2-7AA6-1D31D5FB78FA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5459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What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API?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APIs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APIs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exist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dirty="0" err="1">
                <a:ea typeface="+mn-lt"/>
                <a:cs typeface="+mn-lt"/>
              </a:rPr>
              <a:t>various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forms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Operating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system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APIs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err="1">
                <a:ea typeface="+mn-lt"/>
                <a:cs typeface="+mn-lt"/>
              </a:rPr>
              <a:t>enables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applications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err="1">
                <a:ea typeface="+mn-lt"/>
                <a:cs typeface="+mn-lt"/>
              </a:rPr>
              <a:t>interact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with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underlying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operating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system</a:t>
            </a:r>
            <a:r>
              <a:rPr lang="pt-PT" sz="2600" dirty="0">
                <a:ea typeface="+mn-lt"/>
                <a:cs typeface="+mn-lt"/>
              </a:rPr>
              <a:t> (e.g., </a:t>
            </a:r>
            <a:r>
              <a:rPr lang="pt-PT" sz="2600" err="1">
                <a:ea typeface="+mn-lt"/>
                <a:cs typeface="+mn-lt"/>
              </a:rPr>
              <a:t>turning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camera</a:t>
            </a:r>
            <a:r>
              <a:rPr lang="pt-PT" sz="2600" dirty="0">
                <a:ea typeface="+mn-lt"/>
                <a:cs typeface="+mn-lt"/>
              </a:rPr>
              <a:t>/</a:t>
            </a:r>
            <a:r>
              <a:rPr lang="pt-PT" sz="2600" err="1">
                <a:ea typeface="+mn-lt"/>
                <a:cs typeface="+mn-lt"/>
              </a:rPr>
              <a:t>audio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during</a:t>
            </a:r>
            <a:r>
              <a:rPr lang="pt-PT" sz="2600" dirty="0">
                <a:ea typeface="+mn-lt"/>
                <a:cs typeface="+mn-lt"/>
              </a:rPr>
              <a:t> a Zoom </a:t>
            </a:r>
            <a:r>
              <a:rPr lang="pt-PT" sz="2600" err="1">
                <a:ea typeface="+mn-lt"/>
                <a:cs typeface="+mn-lt"/>
              </a:rPr>
              <a:t>call</a:t>
            </a:r>
            <a:r>
              <a:rPr lang="pt-PT" sz="2600" dirty="0">
                <a:ea typeface="+mn-lt"/>
                <a:cs typeface="+mn-lt"/>
              </a:rPr>
              <a:t>);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dirty="0">
                <a:ea typeface="+mn-lt"/>
                <a:cs typeface="+mn-lt"/>
              </a:rPr>
              <a:t>Web </a:t>
            </a:r>
            <a:r>
              <a:rPr lang="pt-PT" sz="2600" b="1" dirty="0" err="1">
                <a:ea typeface="+mn-lt"/>
                <a:cs typeface="+mn-lt"/>
              </a:rPr>
              <a:t>APIs</a:t>
            </a:r>
            <a:r>
              <a:rPr lang="pt-PT" sz="2600" b="1" dirty="0">
                <a:ea typeface="+mn-lt"/>
                <a:cs typeface="+mn-lt"/>
              </a:rPr>
              <a:t>: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Manage</a:t>
            </a:r>
            <a:r>
              <a:rPr lang="pt-PT" sz="2600" dirty="0">
                <a:ea typeface="+mn-lt"/>
                <a:cs typeface="+mn-lt"/>
              </a:rPr>
              <a:t> web </a:t>
            </a:r>
            <a:r>
              <a:rPr lang="pt-PT" sz="2600" dirty="0" err="1">
                <a:ea typeface="+mn-lt"/>
                <a:cs typeface="+mn-lt"/>
              </a:rPr>
              <a:t>actions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like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liking</a:t>
            </a:r>
            <a:r>
              <a:rPr lang="pt-PT" sz="2600" dirty="0">
                <a:ea typeface="+mn-lt"/>
                <a:cs typeface="+mn-lt"/>
              </a:rPr>
              <a:t> Instagram </a:t>
            </a:r>
            <a:r>
              <a:rPr lang="pt-PT" sz="2600" dirty="0" err="1">
                <a:ea typeface="+mn-lt"/>
                <a:cs typeface="+mn-lt"/>
              </a:rPr>
              <a:t>photos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fetching</a:t>
            </a:r>
            <a:r>
              <a:rPr lang="pt-PT" sz="2600" dirty="0">
                <a:ea typeface="+mn-lt"/>
                <a:cs typeface="+mn-lt"/>
              </a:rPr>
              <a:t> tweets;</a:t>
            </a:r>
          </a:p>
          <a:p>
            <a:r>
              <a:rPr lang="pt-PT" sz="3000" dirty="0" err="1">
                <a:ea typeface="+mn-lt"/>
                <a:cs typeface="+mn-lt"/>
              </a:rPr>
              <a:t>All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APIs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follow</a:t>
            </a:r>
            <a:r>
              <a:rPr lang="pt-PT" sz="3000" dirty="0">
                <a:ea typeface="+mn-lt"/>
                <a:cs typeface="+mn-lt"/>
              </a:rPr>
              <a:t> a similar </a:t>
            </a:r>
            <a:r>
              <a:rPr lang="pt-PT" sz="3000" dirty="0" err="1">
                <a:ea typeface="+mn-lt"/>
                <a:cs typeface="+mn-lt"/>
              </a:rPr>
              <a:t>process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You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make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b="1" dirty="0" err="1">
                <a:ea typeface="+mn-lt"/>
                <a:cs typeface="+mn-lt"/>
              </a:rPr>
              <a:t>request</a:t>
            </a:r>
            <a:r>
              <a:rPr lang="pt-PT" sz="2600" dirty="0">
                <a:ea typeface="+mn-lt"/>
                <a:cs typeface="+mn-lt"/>
              </a:rPr>
              <a:t> for data,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API </a:t>
            </a:r>
            <a:r>
              <a:rPr lang="pt-PT" sz="2600" dirty="0" err="1">
                <a:ea typeface="+mn-lt"/>
                <a:cs typeface="+mn-lt"/>
              </a:rPr>
              <a:t>returns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b="1" dirty="0">
                <a:ea typeface="+mn-lt"/>
                <a:cs typeface="+mn-lt"/>
              </a:rPr>
              <a:t>response</a:t>
            </a: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Example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dirty="0" err="1">
                <a:ea typeface="+mn-lt"/>
                <a:cs typeface="+mn-lt"/>
              </a:rPr>
              <a:t>Opening</a:t>
            </a:r>
            <a:r>
              <a:rPr lang="pt-PT" sz="2600" dirty="0">
                <a:ea typeface="+mn-lt"/>
                <a:cs typeface="+mn-lt"/>
              </a:rPr>
              <a:t> Twitter 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scrolling</a:t>
            </a:r>
            <a:r>
              <a:rPr lang="pt-PT" sz="2600" dirty="0">
                <a:ea typeface="+mn-lt"/>
                <a:cs typeface="+mn-lt"/>
              </a:rPr>
              <a:t> Instagram </a:t>
            </a:r>
            <a:r>
              <a:rPr lang="pt-PT" sz="2600" dirty="0" err="1">
                <a:ea typeface="+mn-lt"/>
                <a:cs typeface="+mn-lt"/>
              </a:rPr>
              <a:t>sends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request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API, </a:t>
            </a:r>
            <a:r>
              <a:rPr lang="pt-PT" sz="2600" dirty="0" err="1">
                <a:ea typeface="+mn-lt"/>
                <a:cs typeface="+mn-lt"/>
              </a:rPr>
              <a:t>which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responds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with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updated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content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This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process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called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calling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an</a:t>
            </a:r>
            <a:r>
              <a:rPr lang="pt-PT" sz="2600" b="1" dirty="0">
                <a:ea typeface="+mn-lt"/>
                <a:cs typeface="+mn-lt"/>
              </a:rPr>
              <a:t> API</a:t>
            </a:r>
            <a:endParaRPr lang="pt-PT" sz="26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B3CB811-B6CC-28EF-BAC1-DCCC8E05B72B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9479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Web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APIs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APIs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Gives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you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way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ask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receive</a:t>
            </a:r>
            <a:r>
              <a:rPr lang="pt-PT" sz="3000" dirty="0">
                <a:ea typeface="+mn-lt"/>
                <a:cs typeface="+mn-lt"/>
              </a:rPr>
              <a:t> data </a:t>
            </a:r>
            <a:r>
              <a:rPr lang="pt-PT" sz="3000" dirty="0" err="1">
                <a:ea typeface="+mn-lt"/>
                <a:cs typeface="+mn-lt"/>
              </a:rPr>
              <a:t>over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internet </a:t>
            </a:r>
            <a:r>
              <a:rPr lang="pt-PT" sz="3000" dirty="0" err="1">
                <a:ea typeface="+mn-lt"/>
                <a:cs typeface="+mn-lt"/>
              </a:rPr>
              <a:t>using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hyper-text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transfer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protocol</a:t>
            </a:r>
            <a:r>
              <a:rPr lang="pt-PT" sz="3000" dirty="0">
                <a:ea typeface="+mn-lt"/>
                <a:cs typeface="+mn-lt"/>
              </a:rPr>
              <a:t> (HTTP)</a:t>
            </a:r>
            <a:endParaRPr lang="pt-PT" dirty="0"/>
          </a:p>
          <a:p>
            <a:r>
              <a:rPr lang="pt-PT" sz="3000" b="1" err="1">
                <a:ea typeface="+mn-lt"/>
                <a:cs typeface="+mn-lt"/>
              </a:rPr>
              <a:t>Client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sends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b="1" err="1">
                <a:ea typeface="+mn-lt"/>
                <a:cs typeface="+mn-lt"/>
              </a:rPr>
              <a:t>request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message</a:t>
            </a:r>
            <a:r>
              <a:rPr lang="pt-PT" sz="3000" dirty="0">
                <a:ea typeface="+mn-lt"/>
                <a:cs typeface="+mn-lt"/>
              </a:rPr>
              <a:t> to a </a:t>
            </a:r>
            <a:r>
              <a:rPr lang="pt-PT" sz="3000" b="1" dirty="0">
                <a:ea typeface="+mn-lt"/>
                <a:cs typeface="+mn-lt"/>
              </a:rPr>
              <a:t>Server</a:t>
            </a:r>
          </a:p>
          <a:p>
            <a:r>
              <a:rPr lang="pt-PT" sz="3000" b="1" dirty="0">
                <a:ea typeface="+mn-lt"/>
                <a:cs typeface="+mn-lt"/>
              </a:rPr>
              <a:t>Server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returns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b="1" dirty="0">
                <a:ea typeface="+mn-lt"/>
                <a:cs typeface="+mn-lt"/>
              </a:rPr>
              <a:t>response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message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Client</a:t>
            </a:r>
            <a:endParaRPr lang="pt-PT" sz="3000" b="1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pic>
        <p:nvPicPr>
          <p:cNvPr id="6" name="Imagem 5" descr="Uma imagem com diagrama, file, texto, Tipo de letra&#10;&#10;Descrição gerada automaticamente">
            <a:extLst>
              <a:ext uri="{FF2B5EF4-FFF2-40B4-BE49-F238E27FC236}">
                <a16:creationId xmlns:a16="http://schemas.microsoft.com/office/drawing/2014/main" id="{E898D5CB-A6FA-DA8B-808C-90ED904BA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066" y="3635136"/>
            <a:ext cx="10521530" cy="2305050"/>
          </a:xfrm>
          <a:prstGeom prst="rect">
            <a:avLst/>
          </a:prstGeom>
        </p:spPr>
      </p:pic>
      <p:sp>
        <p:nvSpPr>
          <p:cNvPr id="9" name="CaixaDeTexto 7">
            <a:extLst>
              <a:ext uri="{FF2B5EF4-FFF2-40B4-BE49-F238E27FC236}">
                <a16:creationId xmlns:a16="http://schemas.microsoft.com/office/drawing/2014/main" id="{6C5377EB-7616-69B6-E5DB-73E7A7427F29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4114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Types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Web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APIs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APIs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/>
              <a:t>SOAP</a:t>
            </a:r>
            <a:endParaRPr lang="pt-PT" sz="30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Declined</a:t>
            </a:r>
            <a:r>
              <a:rPr lang="pt-PT" sz="2600" dirty="0">
                <a:ea typeface="+mn-lt"/>
                <a:cs typeface="+mn-lt"/>
              </a:rPr>
              <a:t> in </a:t>
            </a:r>
            <a:r>
              <a:rPr lang="pt-PT" sz="2600" err="1">
                <a:ea typeface="+mn-lt"/>
                <a:cs typeface="+mn-lt"/>
              </a:rPr>
              <a:t>popularity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due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err="1">
                <a:ea typeface="+mn-lt"/>
                <a:cs typeface="+mn-lt"/>
              </a:rPr>
              <a:t>complexity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inflexibility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compared</a:t>
            </a:r>
            <a:r>
              <a:rPr lang="pt-PT" sz="2600" dirty="0">
                <a:ea typeface="+mn-lt"/>
                <a:cs typeface="+mn-lt"/>
              </a:rPr>
              <a:t> to REST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GraphQL</a:t>
            </a: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Standardized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method</a:t>
            </a:r>
            <a:r>
              <a:rPr lang="pt-PT" sz="2600" dirty="0">
                <a:ea typeface="+mn-lt"/>
                <a:cs typeface="+mn-lt"/>
              </a:rPr>
              <a:t> for software </a:t>
            </a:r>
            <a:r>
              <a:rPr lang="pt-PT" sz="2600" dirty="0" err="1">
                <a:ea typeface="+mn-lt"/>
                <a:cs typeface="+mn-lt"/>
              </a:rPr>
              <a:t>communication</a:t>
            </a:r>
            <a:r>
              <a:rPr lang="pt-PT" sz="2600" dirty="0">
                <a:ea typeface="+mn-lt"/>
                <a:cs typeface="+mn-lt"/>
              </a:rPr>
              <a:t> in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early</a:t>
            </a:r>
            <a:r>
              <a:rPr lang="pt-PT" sz="2600" dirty="0">
                <a:ea typeface="+mn-lt"/>
                <a:cs typeface="+mn-lt"/>
              </a:rPr>
              <a:t> 2000s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Enterprise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applications</a:t>
            </a: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REST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Most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common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type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API </a:t>
            </a:r>
            <a:r>
              <a:rPr lang="pt-PT" sz="2600" dirty="0" err="1">
                <a:ea typeface="+mn-lt"/>
                <a:cs typeface="+mn-lt"/>
              </a:rPr>
              <a:t>today</a:t>
            </a: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Web-</a:t>
            </a:r>
            <a:r>
              <a:rPr lang="pt-PT" sz="2600" dirty="0" err="1">
                <a:ea typeface="+mn-lt"/>
                <a:cs typeface="+mn-lt"/>
              </a:rPr>
              <a:t>based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allowing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information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exchange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over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internet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When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making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request</a:t>
            </a:r>
            <a:r>
              <a:rPr lang="pt-PT" sz="2600" dirty="0">
                <a:ea typeface="+mn-lt"/>
                <a:cs typeface="+mn-lt"/>
              </a:rPr>
              <a:t>, a REST API </a:t>
            </a:r>
            <a:r>
              <a:rPr lang="pt-PT" sz="2600" dirty="0" err="1">
                <a:ea typeface="+mn-lt"/>
                <a:cs typeface="+mn-lt"/>
              </a:rPr>
              <a:t>provides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all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available</a:t>
            </a:r>
            <a:r>
              <a:rPr lang="pt-PT" sz="2600" dirty="0">
                <a:ea typeface="+mn-lt"/>
                <a:cs typeface="+mn-lt"/>
              </a:rPr>
              <a:t> data in response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GraphQL</a:t>
            </a:r>
            <a:endParaRPr lang="pt-PT" sz="30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Newer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less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common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but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growing</a:t>
            </a:r>
            <a:r>
              <a:rPr lang="pt-PT" sz="2600" dirty="0">
                <a:ea typeface="+mn-lt"/>
                <a:cs typeface="+mn-lt"/>
              </a:rPr>
              <a:t> in </a:t>
            </a:r>
            <a:r>
              <a:rPr lang="pt-PT" sz="2600" dirty="0" err="1">
                <a:ea typeface="+mn-lt"/>
                <a:cs typeface="+mn-lt"/>
              </a:rPr>
              <a:t>popularity</a:t>
            </a: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Work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similarly</a:t>
            </a:r>
            <a:r>
              <a:rPr lang="pt-PT" sz="2600" dirty="0">
                <a:ea typeface="+mn-lt"/>
                <a:cs typeface="+mn-lt"/>
              </a:rPr>
              <a:t> to REST </a:t>
            </a:r>
            <a:r>
              <a:rPr lang="pt-PT" sz="2600" dirty="0" err="1">
                <a:ea typeface="+mn-lt"/>
                <a:cs typeface="+mn-lt"/>
              </a:rPr>
              <a:t>but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only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return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specific</a:t>
            </a:r>
            <a:r>
              <a:rPr lang="pt-PT" sz="2600" dirty="0">
                <a:ea typeface="+mn-lt"/>
                <a:cs typeface="+mn-lt"/>
              </a:rPr>
              <a:t> data </a:t>
            </a:r>
            <a:r>
              <a:rPr lang="pt-PT" sz="2600" dirty="0" err="1">
                <a:ea typeface="+mn-lt"/>
                <a:cs typeface="+mn-lt"/>
              </a:rPr>
              <a:t>requested</a:t>
            </a: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Allows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you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err="1">
                <a:ea typeface="+mn-lt"/>
                <a:cs typeface="+mn-lt"/>
              </a:rPr>
              <a:t>specify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exact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fields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you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need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reducing</a:t>
            </a:r>
            <a:r>
              <a:rPr lang="pt-PT" sz="2600" dirty="0">
                <a:ea typeface="+mn-lt"/>
                <a:cs typeface="+mn-lt"/>
              </a:rPr>
              <a:t> data </a:t>
            </a:r>
            <a:r>
              <a:rPr lang="pt-PT" sz="2600" err="1">
                <a:ea typeface="+mn-lt"/>
                <a:cs typeface="+mn-lt"/>
              </a:rPr>
              <a:t>load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improving</a:t>
            </a:r>
            <a:r>
              <a:rPr lang="pt-PT" sz="2600" dirty="0">
                <a:ea typeface="+mn-lt"/>
                <a:cs typeface="+mn-lt"/>
              </a:rPr>
              <a:t> speed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2423879-71CB-2377-B476-FA4EA87474FF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7952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Asking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for Data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APIs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When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you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type</a:t>
            </a:r>
            <a:r>
              <a:rPr lang="pt-PT" sz="3000" dirty="0">
                <a:ea typeface="+mn-lt"/>
                <a:cs typeface="+mn-lt"/>
              </a:rPr>
              <a:t> a URL </a:t>
            </a:r>
            <a:r>
              <a:rPr lang="pt-PT" sz="3000" dirty="0" err="1">
                <a:ea typeface="+mn-lt"/>
                <a:cs typeface="+mn-lt"/>
              </a:rPr>
              <a:t>into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navigation</a:t>
            </a:r>
            <a:r>
              <a:rPr lang="pt-PT" sz="3000" dirty="0">
                <a:ea typeface="+mn-lt"/>
                <a:cs typeface="+mn-lt"/>
              </a:rPr>
              <a:t> bar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your</a:t>
            </a:r>
            <a:r>
              <a:rPr lang="pt-PT" sz="3000" dirty="0">
                <a:ea typeface="+mn-lt"/>
                <a:cs typeface="+mn-lt"/>
              </a:rPr>
              <a:t> browser, </a:t>
            </a:r>
            <a:r>
              <a:rPr lang="pt-PT" sz="3000" dirty="0" err="1">
                <a:ea typeface="+mn-lt"/>
                <a:cs typeface="+mn-lt"/>
              </a:rPr>
              <a:t>you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dirty="0" err="1">
                <a:ea typeface="+mn-lt"/>
                <a:cs typeface="+mn-lt"/>
              </a:rPr>
              <a:t>requesting</a:t>
            </a:r>
            <a:r>
              <a:rPr lang="pt-PT" sz="3000" dirty="0">
                <a:ea typeface="+mn-lt"/>
                <a:cs typeface="+mn-lt"/>
              </a:rPr>
              <a:t> data for </a:t>
            </a:r>
            <a:r>
              <a:rPr lang="pt-PT" sz="3000" dirty="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webpage</a:t>
            </a:r>
            <a:endParaRPr lang="pt-PT"/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pic>
        <p:nvPicPr>
          <p:cNvPr id="6" name="Imagem 5" descr="Uma imagem com texto, captura de ecrã, software, Página web&#10;&#10;Descrição gerada automaticamente">
            <a:extLst>
              <a:ext uri="{FF2B5EF4-FFF2-40B4-BE49-F238E27FC236}">
                <a16:creationId xmlns:a16="http://schemas.microsoft.com/office/drawing/2014/main" id="{78C54D43-6BC5-6BCD-0AA2-38D058763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697" y="2304601"/>
            <a:ext cx="7649473" cy="4204119"/>
          </a:xfrm>
          <a:prstGeom prst="rect">
            <a:avLst/>
          </a:prstGeom>
        </p:spPr>
      </p:pic>
      <p:sp>
        <p:nvSpPr>
          <p:cNvPr id="9" name="CaixaDeTexto 7">
            <a:extLst>
              <a:ext uri="{FF2B5EF4-FFF2-40B4-BE49-F238E27FC236}">
                <a16:creationId xmlns:a16="http://schemas.microsoft.com/office/drawing/2014/main" id="{48FB7411-9089-040C-2336-1FFBAEEE01D2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7551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Asking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for 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URLs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APIs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will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asking</a:t>
            </a:r>
            <a:r>
              <a:rPr lang="pt-PT" sz="3000" dirty="0">
                <a:ea typeface="+mn-lt"/>
                <a:cs typeface="+mn-lt"/>
              </a:rPr>
              <a:t> for data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URLs</a:t>
            </a:r>
            <a:r>
              <a:rPr lang="pt-PT" sz="3000" dirty="0">
                <a:ea typeface="+mn-lt"/>
                <a:cs typeface="+mn-lt"/>
              </a:rPr>
              <a:t> (Universal </a:t>
            </a:r>
            <a:r>
              <a:rPr lang="pt-PT" sz="3000" dirty="0" err="1">
                <a:ea typeface="+mn-lt"/>
                <a:cs typeface="+mn-lt"/>
              </a:rPr>
              <a:t>Resource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Locator</a:t>
            </a:r>
            <a:r>
              <a:rPr lang="pt-PT" sz="3000" dirty="0">
                <a:ea typeface="+mn-lt"/>
                <a:cs typeface="+mn-lt"/>
              </a:rPr>
              <a:t>)</a:t>
            </a:r>
            <a:endParaRPr lang="pt-PT" dirty="0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e.g., </a:t>
            </a:r>
            <a:r>
              <a:rPr lang="pt-PT" sz="3000" dirty="0" err="1">
                <a:ea typeface="+mn-lt"/>
                <a:cs typeface="+mn-lt"/>
              </a:rPr>
              <a:t>If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you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want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see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specific</a:t>
            </a:r>
            <a:r>
              <a:rPr lang="pt-PT" sz="3000" dirty="0">
                <a:ea typeface="+mn-lt"/>
                <a:cs typeface="+mn-lt"/>
              </a:rPr>
              <a:t> YouTube </a:t>
            </a:r>
            <a:r>
              <a:rPr lang="pt-PT" sz="3000" dirty="0" err="1">
                <a:ea typeface="+mn-lt"/>
                <a:cs typeface="+mn-lt"/>
              </a:rPr>
              <a:t>video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you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ask</a:t>
            </a:r>
            <a:r>
              <a:rPr lang="pt-PT" sz="3000" dirty="0">
                <a:ea typeface="+mn-lt"/>
                <a:cs typeface="+mn-lt"/>
              </a:rPr>
              <a:t> YouTube for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video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encoding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its</a:t>
            </a:r>
            <a:r>
              <a:rPr lang="pt-PT" sz="3000" dirty="0">
                <a:ea typeface="+mn-lt"/>
                <a:cs typeface="+mn-lt"/>
              </a:rPr>
              <a:t> ID in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URL:</a:t>
            </a:r>
            <a:endParaRPr lang="pt-PT"/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pic>
        <p:nvPicPr>
          <p:cNvPr id="6" name="Imagem 5" descr="Uma imagem com texto, Tipo de letra, captura de ecrã&#10;&#10;Descrição gerada automaticamente">
            <a:extLst>
              <a:ext uri="{FF2B5EF4-FFF2-40B4-BE49-F238E27FC236}">
                <a16:creationId xmlns:a16="http://schemas.microsoft.com/office/drawing/2014/main" id="{B5435F85-DC59-A20C-91EA-5472CA105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786" y="4156944"/>
            <a:ext cx="6543675" cy="1362075"/>
          </a:xfrm>
          <a:prstGeom prst="rect">
            <a:avLst/>
          </a:prstGeom>
        </p:spPr>
      </p:pic>
      <p:sp>
        <p:nvSpPr>
          <p:cNvPr id="9" name="CaixaDeTexto 7">
            <a:extLst>
              <a:ext uri="{FF2B5EF4-FFF2-40B4-BE49-F238E27FC236}">
                <a16:creationId xmlns:a16="http://schemas.microsoft.com/office/drawing/2014/main" id="{BFBB5D9E-4920-FD41-997C-4A0663EA4BB9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6854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Receiving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Data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APIs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When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requesting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view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webpage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dirty="0" err="1">
                <a:ea typeface="+mn-lt"/>
                <a:cs typeface="+mn-lt"/>
              </a:rPr>
              <a:t>your</a:t>
            </a:r>
            <a:r>
              <a:rPr lang="pt-PT" sz="3000" dirty="0">
                <a:ea typeface="+mn-lt"/>
                <a:cs typeface="+mn-lt"/>
              </a:rPr>
              <a:t> browser,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information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back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you</a:t>
            </a:r>
            <a:r>
              <a:rPr lang="pt-PT" sz="3000" dirty="0">
                <a:ea typeface="+mn-lt"/>
                <a:cs typeface="+mn-lt"/>
              </a:rPr>
              <a:t> as HTML</a:t>
            </a:r>
            <a:endParaRPr lang="pt-PT" dirty="0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Your</a:t>
            </a:r>
            <a:r>
              <a:rPr lang="pt-PT" sz="3000" dirty="0">
                <a:ea typeface="+mn-lt"/>
                <a:cs typeface="+mn-lt"/>
              </a:rPr>
              <a:t> browser parses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displays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page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based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HTML </a:t>
            </a:r>
            <a:r>
              <a:rPr lang="pt-PT" sz="3000" dirty="0" err="1">
                <a:ea typeface="+mn-lt"/>
                <a:cs typeface="+mn-lt"/>
              </a:rPr>
              <a:t>it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receives</a:t>
            </a:r>
            <a:r>
              <a:rPr lang="pt-PT" sz="3000" dirty="0">
                <a:ea typeface="+mn-lt"/>
                <a:cs typeface="+mn-lt"/>
              </a:rPr>
              <a:t>!</a:t>
            </a:r>
            <a:endParaRPr lang="pt-PT" dirty="0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APIs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often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return</a:t>
            </a:r>
            <a:r>
              <a:rPr lang="pt-PT" sz="3000" dirty="0">
                <a:ea typeface="+mn-lt"/>
                <a:cs typeface="+mn-lt"/>
              </a:rPr>
              <a:t> data in JSON </a:t>
            </a:r>
            <a:r>
              <a:rPr lang="pt-PT" sz="3000" dirty="0" err="1">
                <a:ea typeface="+mn-lt"/>
                <a:cs typeface="+mn-lt"/>
              </a:rPr>
              <a:t>format</a:t>
            </a:r>
            <a:r>
              <a:rPr lang="pt-PT" sz="3000" dirty="0">
                <a:ea typeface="+mn-lt"/>
                <a:cs typeface="+mn-lt"/>
              </a:rPr>
              <a:t>, as </a:t>
            </a:r>
            <a:r>
              <a:rPr lang="pt-PT" sz="3000" dirty="0" err="1">
                <a:ea typeface="+mn-lt"/>
                <a:cs typeface="+mn-lt"/>
              </a:rPr>
              <a:t>it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easy</a:t>
            </a:r>
            <a:r>
              <a:rPr lang="pt-PT" sz="3000" dirty="0">
                <a:ea typeface="+mn-lt"/>
                <a:cs typeface="+mn-lt"/>
              </a:rPr>
              <a:t> to parse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display </a:t>
            </a:r>
            <a:r>
              <a:rPr lang="pt-PT" sz="3000" dirty="0" err="1">
                <a:ea typeface="+mn-lt"/>
                <a:cs typeface="+mn-lt"/>
              </a:rPr>
              <a:t>information</a:t>
            </a:r>
            <a:endParaRPr lang="pt-PT"/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10" name="CaixaDeTexto 7">
            <a:extLst>
              <a:ext uri="{FF2B5EF4-FFF2-40B4-BE49-F238E27FC236}">
                <a16:creationId xmlns:a16="http://schemas.microsoft.com/office/drawing/2014/main" id="{7FAA8A15-7F37-433E-270D-FED9EA58C4A2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0278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1" baseType="lpstr">
      <vt:lpstr>Tema do Office</vt:lpstr>
      <vt:lpstr>Apresentação do PowerPoint</vt:lpstr>
      <vt:lpstr>What is an API?</vt:lpstr>
      <vt:lpstr>What is an API?</vt:lpstr>
      <vt:lpstr>What is an API?</vt:lpstr>
      <vt:lpstr>Web APIs</vt:lpstr>
      <vt:lpstr>Types of Web APIs</vt:lpstr>
      <vt:lpstr>Asking for Data</vt:lpstr>
      <vt:lpstr>Asking for Data with URLs</vt:lpstr>
      <vt:lpstr>Receiving Data</vt:lpstr>
      <vt:lpstr>Working with APIs in Python</vt:lpstr>
      <vt:lpstr>Adding Query Parameters with requests</vt:lpstr>
      <vt:lpstr>HTTP Verbs</vt:lpstr>
      <vt:lpstr>HTTP Verbs</vt:lpstr>
      <vt:lpstr>HTTP Verbs</vt:lpstr>
      <vt:lpstr>HTTP Verbs</vt:lpstr>
      <vt:lpstr>Request and Response Message Anatomy</vt:lpstr>
      <vt:lpstr>Request and Response Message Anatomy</vt:lpstr>
      <vt:lpstr>Status Codes</vt:lpstr>
      <vt:lpstr>Headers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266</cp:revision>
  <dcterms:created xsi:type="dcterms:W3CDTF">2024-10-15T21:23:48Z</dcterms:created>
  <dcterms:modified xsi:type="dcterms:W3CDTF">2024-10-23T19:46:00Z</dcterms:modified>
</cp:coreProperties>
</file>