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24" r:id="rId2"/>
    <p:sldId id="2542" r:id="rId3"/>
    <p:sldId id="2544" r:id="rId4"/>
    <p:sldId id="2583" r:id="rId5"/>
    <p:sldId id="2585" r:id="rId6"/>
    <p:sldId id="2586" r:id="rId7"/>
    <p:sldId id="2590" r:id="rId8"/>
    <p:sldId id="2587" r:id="rId9"/>
    <p:sldId id="2591" r:id="rId10"/>
    <p:sldId id="2588" r:id="rId11"/>
    <p:sldId id="2589" r:id="rId12"/>
    <p:sldId id="2592" r:id="rId13"/>
    <p:sldId id="2593" r:id="rId14"/>
    <p:sldId id="2594" r:id="rId15"/>
    <p:sldId id="2595" r:id="rId16"/>
    <p:sldId id="25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63" d="100"/>
          <a:sy n="63" d="100"/>
        </p:scale>
        <p:origin x="76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7AB15-2B5D-0376-BD60-07AD6DD11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8F06B-073D-96A4-40DA-113807260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0C17ED-446A-F5EB-95CC-22344009E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F63C-BE4E-7704-55D0-F52CE47D7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6572-02A7-4B62-2ED1-433C31CEE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B95B3A-90C0-6F9B-D7BB-5CF5CAF0D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7D39C6-3A46-44A5-160C-6B9F3677A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23E7-4367-C218-5267-5E8DDA27D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5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E675-9037-9630-4EB3-64A2DDDF3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5EFFA-6FEA-C455-98D5-4C21F9D01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1085A0-E51B-1181-B2D1-D354C6EA6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D8352-357A-EF82-738E-66AA8F567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AF427-AEA5-E3B3-E4B0-B5432535C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2789C-8527-6447-9D67-DE8FC8B39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0E413-A39A-AE4D-4C75-B24C7E617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B9C73-EEDF-693B-96A2-62690B592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B7ADE-DDD2-3346-F788-2B1F98517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3D3C0-036F-217D-AD00-1516C5277F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D66E0-16F2-C89C-99B3-3399856E7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8BE6-E5D9-D7DF-38FA-A9B3EBBBB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3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B52AE-6E77-378D-EFA0-525F8B0DD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E1618-E370-320D-7356-334834527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8CE2B-155F-28F3-2489-EEBC1AFDD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2266A-D22D-827C-8209-FD38B6333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50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93CB7-B470-4991-04C1-F28E1419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F77DF-1EF4-2BD0-F5D1-E8DE5DD98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F8473-A9A8-2D76-D8BB-39B39382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24AE-8303-7F44-EF89-DA54C2AE6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6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F28E7-86E3-79D8-90F3-1F6F3454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7CB0D-5702-7F4E-2F7E-34BEBEF2D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52216-3294-4F11-07C5-E1DD03848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2F3B5-648C-6CC0-11A9-D93B11EFA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B2A85-1319-9A3F-E69C-430D599F5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BC535-1B3A-C93B-7D49-C238429DB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D7420-0B9F-B2A7-B08C-FB8A6F1CD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2D481-1A65-28C4-927D-3F5B19D09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3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FB76C-940A-B91A-0ECE-BAB37AE8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C682C-707D-C09A-57A0-3D5990E98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B89B20-89B8-7E81-B65C-AF0D322B3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6AF0D-53C0-4558-7E37-A894781DE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8AF5-3741-5136-2A5D-32AE4B433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A7C611-6114-5D95-180C-384E3D0AE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7C096-F18D-4FE2-FE23-FD3C0F505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E4C16-B068-F801-782E-B7C4C11E4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6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A83FC-DE89-5D89-B227-9D23DEACB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82CC4A-120E-0C0C-A1CD-44F5C2F12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A849B-CC9F-52C1-1AA1-4E396C52A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7AE56-C0CC-6661-A9A2-AD0225D80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0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725" r:id="rId45"/>
    <p:sldLayoutId id="2147483726" r:id="rId46"/>
    <p:sldLayoutId id="2147483675" r:id="rId47"/>
    <p:sldLayoutId id="2147483677" r:id="rId48"/>
    <p:sldLayoutId id="2147483729" r:id="rId49"/>
    <p:sldLayoutId id="2147483728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ebgrrl.nl/201903/10-basistips-goed-linkedin-profiel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printables.com/model/720099-netflix-logo-blender-file-8k-resolution-settings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smartenergyconsulting.blogspot.com/2015/11/" TargetMode="External"/><Relationship Id="rId4" Type="http://schemas.openxmlformats.org/officeDocument/2006/relationships/hyperlink" Target="https://www.uscreditcardguide.com/uber-save-money/" TargetMode="External"/><Relationship Id="rId9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hyperlink" Target="https://yanbin.blog/kafka-produce-consume-avro-dat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Wikipedia:Files_for_upload/July_2015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books.org/wiki/A-level_Computing/AQA/Problem_Solving,_Programming,_Data_Representation_and_Practical_Exercise/Fundamentals_of_Data_Representation/Streaming_aud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yanbin.blog/kafka-produce-consume-avro-data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ctg.blogspot.com/2016/07/kafka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Apache Kafka: Scalable Real-Time Data Streaming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447607"/>
            <a:ext cx="7252504" cy="338549"/>
          </a:xfrm>
        </p:spPr>
        <p:txBody>
          <a:bodyPr>
            <a:noAutofit/>
          </a:bodyPr>
          <a:lstStyle/>
          <a:p>
            <a:r>
              <a:rPr lang="en-US" sz="2000" dirty="0"/>
              <a:t>MILESTONE 2</a:t>
            </a:r>
          </a:p>
          <a:p>
            <a:endParaRPr lang="en-US" sz="2000" dirty="0"/>
          </a:p>
          <a:p>
            <a:r>
              <a:rPr lang="en-US" sz="2000" dirty="0"/>
              <a:t>GROUP 5</a:t>
            </a:r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09FF9-E0E7-C80C-ED8F-70A4A20C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B2A24E-891A-1384-89B2-2C2D01BC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73459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BA89A4-BECC-658E-6912-C98D0CD525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040" y="2093456"/>
            <a:ext cx="10525760" cy="3461007"/>
          </a:xfrm>
        </p:spPr>
        <p:txBody>
          <a:bodyPr>
            <a:no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85265-5540-71EF-1DE2-481329FE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50" y="547285"/>
            <a:ext cx="10021699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00C3-2738-8418-EDB0-CA925DB0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8F4205-E3BA-2853-F0E2-8F6C8CB7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73459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E2BAE4-CCC8-1D40-F19E-D178BB31E8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040" y="2093456"/>
            <a:ext cx="10525760" cy="3461007"/>
          </a:xfrm>
        </p:spPr>
        <p:txBody>
          <a:bodyPr>
            <a:no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3802E-A9F0-1543-C1F4-6302F399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073459"/>
            <a:ext cx="10789920" cy="47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4543D-F7DC-4604-0170-98BF383AC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BDA0A87-109E-843A-C18D-A32C57CE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1577013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u="sng" dirty="0"/>
              <a:t>Real-World Use Cases</a:t>
            </a:r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31B829-D583-A27F-74F6-4EDB56546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" y="2059564"/>
            <a:ext cx="101295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Uber: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trip/event tracking.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Monitoring and personalized recommendations.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sync and user activity streams.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Goldman Sachs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Market data ingestion and fraud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4ACE7E-61EC-446F-C044-5E46ACAB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" y="24441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6FB93D-6FE5-C96C-F379-8ECAD06C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1202" y="4503985"/>
            <a:ext cx="2367598" cy="1800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79E62D-50EA-DDFD-4931-235E9D970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12640" y="-73883775"/>
            <a:ext cx="15238095" cy="80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E0541D-125E-4ABF-8E59-BA57861E9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50882" y="4503985"/>
            <a:ext cx="2733358" cy="1800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D7541C-A404-4236-E1B7-8EC4C72AD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36322" y="4503985"/>
            <a:ext cx="2733358" cy="1800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21FA7C9-DB89-97B8-E15A-335EAF5F5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021762" y="4503984"/>
            <a:ext cx="2733358" cy="17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2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A03AD-29CD-43E7-A5AB-AB752778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494C572-C8DB-5ABE-44F6-B6904E8C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4" y="1189710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IN" u="sng" dirty="0"/>
              <a:t>Strengths of Kafka</a:t>
            </a:r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07B463-EA72-66BD-2A03-F744F200E999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01674" y="2131929"/>
            <a:ext cx="10311765" cy="24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scalability and fault tolerance.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and batch processing support.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ordering within partitions.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durability and replay.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ecosystem and open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9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EA024-6E68-F7AD-64C2-358292502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2BCAA9F-0E79-C568-72AE-1FB679DF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4" y="1189710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248472-5770-7734-9497-4FD8DF6A9D01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68960" y="1185322"/>
            <a:ext cx="10311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Limitation of Kafka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39AFE5-97DF-0941-C893-1D8B1AB1C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59" y="2242210"/>
            <a:ext cx="1063815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Steep learning curve.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management overhead.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Ordering only within partitions.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patterns for features like dead-letter queues.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Needs tuning for large-scale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D1019D-D281-2AF9-514C-202E5369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" y="306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6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D3FCE-B19D-AFF6-EB45-8768F2899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4CAD1E-A438-A75C-4C94-F854DE4B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4" y="1189710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90567-F465-86A2-CD61-6FAE7EEE843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68960" y="877546"/>
            <a:ext cx="103117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000" b="1" u="sng" dirty="0">
                <a:latin typeface="+mj-lt"/>
              </a:rPr>
              <a:t>When to Use Kafka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1DC486-D725-409C-EB7C-4280D1C8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59" y="2242210"/>
            <a:ext cx="1063815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High-throughput pipelines and real-time apps.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microservices.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data capture (CDC).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Analytics, observability, and log aggregation.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Decoupling systems and enabling asynchronous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87322D-5853-03D0-FD0E-7D88BE52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" y="306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9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Two people standing in front of a window&#10; ">
            <a:extLst>
              <a:ext uri="{FF2B5EF4-FFF2-40B4-BE49-F238E27FC236}">
                <a16:creationId xmlns:a16="http://schemas.microsoft.com/office/drawing/2014/main" id="{CF497EBA-3F02-4AFE-A2E1-05410BF6A4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219" r="26219"/>
          <a:stretch/>
        </p:blipFill>
        <p:spPr/>
      </p:pic>
      <p:pic>
        <p:nvPicPr>
          <p:cNvPr id="13" name="Picture Placeholder 12" descr="A person standing on a table&#10; ">
            <a:extLst>
              <a:ext uri="{FF2B5EF4-FFF2-40B4-BE49-F238E27FC236}">
                <a16:creationId xmlns:a16="http://schemas.microsoft.com/office/drawing/2014/main" id="{A4B6015D-7E4F-478A-B264-E70A90F082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35" r="14435"/>
          <a:stretch>
            <a:fillRect/>
          </a:stretch>
        </p:blipFill>
        <p:spPr/>
      </p:pic>
      <p:pic>
        <p:nvPicPr>
          <p:cNvPr id="11" name="Picture Placeholder 13" descr="3 ladies in discussion">
            <a:extLst>
              <a:ext uri="{FF2B5EF4-FFF2-40B4-BE49-F238E27FC236}">
                <a16:creationId xmlns:a16="http://schemas.microsoft.com/office/drawing/2014/main" id="{FD7B103C-B5B8-46F9-B225-3C5D1DF40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6" b="5646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D8CD555-AB49-4CAE-998F-97A85F59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47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9432" y="2055334"/>
            <a:ext cx="4294206" cy="3726359"/>
          </a:xfrm>
        </p:spPr>
        <p:txBody>
          <a:bodyPr>
            <a:normAutofit lnSpcReduction="10000"/>
          </a:bodyPr>
          <a:lstStyle/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Streaming technology Intro</a:t>
            </a:r>
          </a:p>
          <a:p>
            <a:r>
              <a:rPr lang="en-US" sz="2000" dirty="0">
                <a:latin typeface="+mj-lt"/>
              </a:rPr>
              <a:t>What is Kafka</a:t>
            </a:r>
          </a:p>
          <a:p>
            <a:r>
              <a:rPr lang="en-US" sz="2000" dirty="0">
                <a:latin typeface="+mj-lt"/>
              </a:rPr>
              <a:t>Why Kafka &amp; Uses of Kafka</a:t>
            </a:r>
          </a:p>
          <a:p>
            <a:r>
              <a:rPr lang="en-US" sz="2000" dirty="0">
                <a:latin typeface="+mj-lt"/>
              </a:rPr>
              <a:t>Core concepts’</a:t>
            </a:r>
          </a:p>
          <a:p>
            <a:r>
              <a:rPr lang="en-US" sz="2000" dirty="0">
                <a:latin typeface="+mj-lt"/>
              </a:rPr>
              <a:t>Architecture Overview</a:t>
            </a:r>
          </a:p>
          <a:p>
            <a:r>
              <a:rPr lang="en-US" sz="2000" dirty="0">
                <a:latin typeface="+mj-lt"/>
              </a:rPr>
              <a:t>How it works</a:t>
            </a:r>
          </a:p>
          <a:p>
            <a:r>
              <a:rPr lang="en-US" sz="2000" dirty="0">
                <a:latin typeface="+mj-lt"/>
              </a:rPr>
              <a:t>Real world use</a:t>
            </a:r>
          </a:p>
          <a:p>
            <a:r>
              <a:rPr lang="en-US" sz="2000" dirty="0">
                <a:latin typeface="+mj-lt"/>
              </a:rPr>
              <a:t>Advantages</a:t>
            </a:r>
          </a:p>
          <a:p>
            <a:r>
              <a:rPr lang="en-US" sz="2000" dirty="0">
                <a:latin typeface="+mj-lt"/>
              </a:rPr>
              <a:t>Limitations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20" name="Picture 4" descr="Woman with Laptop Using Video Streaming Technology Stock Image - Image ...">
            <a:extLst>
              <a:ext uri="{FF2B5EF4-FFF2-40B4-BE49-F238E27FC236}">
                <a16:creationId xmlns:a16="http://schemas.microsoft.com/office/drawing/2014/main" id="{AD007924-1519-BFAD-1C42-816E15255E62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7622"/>
          <a:stretch>
            <a:fillRect/>
          </a:stretch>
        </p:blipFill>
        <p:spPr bwMode="auto">
          <a:xfrm>
            <a:off x="3778136" y="2113669"/>
            <a:ext cx="3557587" cy="366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flink logo to download">
            <a:extLst>
              <a:ext uri="{FF2B5EF4-FFF2-40B4-BE49-F238E27FC236}">
                <a16:creationId xmlns:a16="http://schemas.microsoft.com/office/drawing/2014/main" id="{41D33F2D-6B8E-50BF-731C-9D171A05E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flink logo to download">
            <a:extLst>
              <a:ext uri="{FF2B5EF4-FFF2-40B4-BE49-F238E27FC236}">
                <a16:creationId xmlns:a16="http://schemas.microsoft.com/office/drawing/2014/main" id="{0F779621-6780-7D4A-0C1B-FA540AC2B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391A72-0C1C-0EE3-A359-D67407762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820" y="322580"/>
            <a:ext cx="1524000" cy="1510275"/>
          </a:xfrm>
          <a:prstGeom prst="rect">
            <a:avLst/>
          </a:prstGeom>
        </p:spPr>
      </p:pic>
      <p:sp>
        <p:nvSpPr>
          <p:cNvPr id="17" name="AutoShape 10" descr="Image result for rising wave streaming technology ">
            <a:extLst>
              <a:ext uri="{FF2B5EF4-FFF2-40B4-BE49-F238E27FC236}">
                <a16:creationId xmlns:a16="http://schemas.microsoft.com/office/drawing/2014/main" id="{BE3E78C4-B624-0509-3BA1-8A9CD386FE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FC1C3E-5F52-0047-579E-3B0603D1D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1820" y="2113669"/>
            <a:ext cx="1524000" cy="1510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A817A-5F5D-6A4D-3277-A47140C1A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2681" y="145903"/>
            <a:ext cx="1447960" cy="12631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0FD84E-3789-0790-D5B4-13180AE182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3760" y="322580"/>
            <a:ext cx="1447960" cy="12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73459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  <a:r>
              <a:rPr lang="en-IN" dirty="0"/>
              <a:t>What is Streaming ?</a:t>
            </a:r>
            <a:br>
              <a:rPr lang="en-IN" dirty="0"/>
            </a:b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9FCEF3-B015-47B8-8D8F-7C0C90D27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040" y="1829307"/>
            <a:ext cx="10525760" cy="346100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flow of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like a river of information.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data is processed as soon as it is generated.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to batch processing (processes data after collection).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scenarios like: live financial trades, patient vitals, social media feeds, sensor readings.</a:t>
            </a:r>
          </a:p>
          <a:p>
            <a:r>
              <a:rPr lang="en-IN" sz="4000" dirty="0">
                <a:latin typeface="+mj-lt"/>
              </a:rPr>
              <a:t>What is a platform?</a:t>
            </a:r>
            <a:endParaRPr lang="en-US" sz="40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base system that provides tools and an environment to run or build other applications.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streaming 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supports developers to create, manage, and process real-time data.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92765F4-EB60-8F27-C84A-7CACF2E3B1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97800" y="365760"/>
            <a:ext cx="3794760" cy="237744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C1F514-CB69-80E7-89A1-2C4CB1CDDAF0}"/>
              </a:ext>
            </a:extLst>
          </p:cNvPr>
          <p:cNvSpPr txBox="1"/>
          <p:nvPr/>
        </p:nvSpPr>
        <p:spPr>
          <a:xfrm>
            <a:off x="3556000" y="801924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en.wikibooks.org/wiki/A-level_Computing/AQA/Problem_Solving,_Programming,_Data_Representation_and_Practical_Exercise/Fundamentals_of_Data_Representation/Streaming_audio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2D722-36DC-B291-2C39-46F7D1E9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E1078FD-03E6-D526-9E39-24BBBEAD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73459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What is Apache Kafka?</a:t>
            </a:r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5CDEB9-9CE0-25C5-E95B-56CD723EED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040" y="2093456"/>
            <a:ext cx="10525760" cy="34610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Kafka is like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 system for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lets software applications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and receive data messages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reliably and in real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build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streaming apps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built at LinkedIn and later open-sourced through Apache.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by companies to handle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trillions of events every day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1F3091C-7895-4A47-35A7-83B128A58B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99200" y="4280143"/>
            <a:ext cx="3251200" cy="17145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AB6500-F38D-017A-CB53-CF70E09DD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865120" y="4382255"/>
            <a:ext cx="1524000" cy="15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8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E8C05-A7B8-D788-36EA-098B550A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1C541EF-AB0F-5440-D3B1-FF860EB8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73459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Why Kafka &amp; use  cases of </a:t>
            </a:r>
            <a:r>
              <a:rPr lang="en-IN" dirty="0" err="1"/>
              <a:t>kafka</a:t>
            </a:r>
            <a:r>
              <a:rPr lang="en-IN" dirty="0"/>
              <a:t>:</a:t>
            </a:r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D7641-6E30-B926-F0DE-70E80CD2DD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040" y="1605280"/>
            <a:ext cx="10525760" cy="44196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High-throughput and low-latency messaging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Scalable horizontally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Persistent, durable message storage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Enables event-driven architecture</a:t>
            </a: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cases of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Real-time analytics and dashboards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Microservices communication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Data lake ingestion pipelines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Internet of Things (IoT)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Machine Learning pipelines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Financial transactions monitoring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Health monitoring systems (e.g., patient vitals)</a:t>
            </a:r>
          </a:p>
          <a:p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7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39CC9-806C-4690-DF33-74E706DBC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7AA603-9BB4-D8A9-D59E-8F437FA8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73459"/>
            <a:ext cx="10638155" cy="86710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Kafka Core Concepts</a:t>
            </a: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76D1B2-2E60-4E1D-5C68-B72E3F362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040" y="2093456"/>
            <a:ext cx="10525760" cy="346100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Sends data (events)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Named channel to which records are sent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parallelism and scalability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Kafka server that stores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Reads data from topics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Group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consumers share the 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unique ID for each message in a partition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about Kafka’s structure - topics, partitions, brokers</a:t>
            </a:r>
          </a:p>
          <a:p>
            <a:endParaRPr lang="en-IN" b="1" dirty="0"/>
          </a:p>
        </p:txBody>
      </p:sp>
      <p:sp>
        <p:nvSpPr>
          <p:cNvPr id="2" name="AutoShape 2" descr="Image result for kafka core concepts image">
            <a:extLst>
              <a:ext uri="{FF2B5EF4-FFF2-40B4-BE49-F238E27FC236}">
                <a16:creationId xmlns:a16="http://schemas.microsoft.com/office/drawing/2014/main" id="{91613530-1070-C8EE-40F4-260747B85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 descr="Kafka Tutorial - Core Concepts - QuadExcel.com">
            <a:extLst>
              <a:ext uri="{FF2B5EF4-FFF2-40B4-BE49-F238E27FC236}">
                <a16:creationId xmlns:a16="http://schemas.microsoft.com/office/drawing/2014/main" id="{40EC21F4-1426-6B8A-1358-1325994F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20" y="487680"/>
            <a:ext cx="4856480" cy="49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1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0C4FE-85FD-5E0E-26E3-CC26D65A8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0952A32-C73F-01C6-0703-E5F336E9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82" y="995681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/>
              <a:t>Kafka Architecture Overview</a:t>
            </a:r>
            <a:br>
              <a:rPr lang="en-IN" u="sng" dirty="0"/>
            </a:br>
            <a:r>
              <a:rPr lang="en-US" u="sng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F0F1829F-5C3F-BCBD-B305-C15EF7F4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799383E-1836-4A8D-E39C-1E8597BA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BC3323F9-E276-E49C-E0E6-76550E6C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B2B3145-1566-B1F2-C7C7-92331AD27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" y="1320146"/>
            <a:ext cx="9596439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Producers write to topics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Topics are split into partitions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Brokers manage partitions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Consumers pull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Zookeeper (or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KRaft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manages cluster metadata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4000" b="1" u="sng" dirty="0">
                <a:latin typeface="+mj-lt"/>
              </a:rPr>
              <a:t>How Kafka Works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Producers send messages</a:t>
            </a:r>
            <a:r>
              <a:rPr lang="en-IN" dirty="0"/>
              <a:t> to Kafka topics.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Messages are stored</a:t>
            </a:r>
            <a:r>
              <a:rPr lang="en-IN" dirty="0"/>
              <a:t> in topic partitions in order (with unique offsets).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Brokers manage</a:t>
            </a:r>
            <a:r>
              <a:rPr lang="en-IN" dirty="0"/>
              <a:t> and store these partitions.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Consumers read</a:t>
            </a:r>
            <a:r>
              <a:rPr lang="en-IN" dirty="0"/>
              <a:t> messages from topics using offsets.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Zookeeper/</a:t>
            </a:r>
            <a:r>
              <a:rPr lang="en-IN" b="1" dirty="0" err="1"/>
              <a:t>KRaft</a:t>
            </a:r>
            <a:r>
              <a:rPr lang="en-IN" b="1" dirty="0"/>
              <a:t> handles</a:t>
            </a:r>
            <a:r>
              <a:rPr lang="en-IN" dirty="0"/>
              <a:t> cluster coordination and metadata.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0CCFE776-D9A5-E994-68F5-6BAE4DA9F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6A7A36BB-A1C8-6485-13C8-09D01CA6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3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5FF0C-A23D-E48F-8D74-FDE57029E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42208DB-1EAE-82AB-20C6-42A078F6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73459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154A6D-9435-5470-E18B-E17C0DA1A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040" y="2093456"/>
            <a:ext cx="10525760" cy="3461007"/>
          </a:xfrm>
        </p:spPr>
        <p:txBody>
          <a:bodyPr>
            <a:no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8A8D1-9F41-527E-483F-E65AAB28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680326"/>
            <a:ext cx="1091699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1E1A-CE52-AD3D-1C69-0FD562508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A73607-FE0D-F56C-A343-78FC9470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85" y="1073459"/>
            <a:ext cx="10638155" cy="86710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How Kafka Works?</a:t>
            </a:r>
            <a:br>
              <a:rPr lang="en-IN" dirty="0"/>
            </a:br>
            <a:r>
              <a:rPr lang="en-U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65FB9-DF00-D521-F11F-7FCF9801BE2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01674" y="2080633"/>
            <a:ext cx="1031176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 Real-Time Data Flow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Scenario: E-commerce Website – User Activity Tracking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visits website – triggers events like clicks, views.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Producer app sends events (user ID, time, action) to Kafka topic user-activity.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 brokers store events in partitions.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Consumers read data – one saves to database, another sends alerts or real-time recommendations.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processed live for dashboards, personalization, or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57648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211</TotalTime>
  <Words>694</Words>
  <Application>Microsoft Office PowerPoint</Application>
  <PresentationFormat>Widescreen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Constantia</vt:lpstr>
      <vt:lpstr>Times New Roman</vt:lpstr>
      <vt:lpstr>Wingdings</vt:lpstr>
      <vt:lpstr>Office Theme</vt:lpstr>
      <vt:lpstr>Apache Kafka: Scalable Real-Time Data Streaming </vt:lpstr>
      <vt:lpstr>Agenda</vt:lpstr>
      <vt:lpstr>  What is Streaming ? </vt:lpstr>
      <vt:lpstr>What is Apache Kafka?  </vt:lpstr>
      <vt:lpstr>Why Kafka &amp; use  cases of kafka:  </vt:lpstr>
      <vt:lpstr>Kafka Core Concepts </vt:lpstr>
      <vt:lpstr>Kafka Architecture Overview  </vt:lpstr>
      <vt:lpstr>  </vt:lpstr>
      <vt:lpstr>How Kafka Works?  </vt:lpstr>
      <vt:lpstr>  </vt:lpstr>
      <vt:lpstr>  </vt:lpstr>
      <vt:lpstr>    Real-World Use Cases  </vt:lpstr>
      <vt:lpstr>      Strengths of Kafka  </vt:lpstr>
      <vt:lpstr>        </vt:lpstr>
      <vt:lpstr>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Athulya Jayan</dc:creator>
  <cp:lastModifiedBy>Athulya Jayan</cp:lastModifiedBy>
  <cp:revision>1</cp:revision>
  <dcterms:created xsi:type="dcterms:W3CDTF">2025-06-09T23:36:45Z</dcterms:created>
  <dcterms:modified xsi:type="dcterms:W3CDTF">2025-06-10T03:07:49Z</dcterms:modified>
</cp:coreProperties>
</file>