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86" r:id="rId8"/>
    <p:sldId id="258" r:id="rId9"/>
    <p:sldId id="287" r:id="rId10"/>
    <p:sldId id="281" r:id="rId11"/>
    <p:sldId id="298" r:id="rId12"/>
    <p:sldId id="299" r:id="rId13"/>
    <p:sldId id="280" r:id="rId14"/>
    <p:sldId id="297" r:id="rId15"/>
    <p:sldId id="282" r:id="rId16"/>
    <p:sldId id="284" r:id="rId17"/>
    <p:sldId id="288" r:id="rId18"/>
    <p:sldId id="289" r:id="rId19"/>
    <p:sldId id="290" r:id="rId20"/>
    <p:sldId id="285" r:id="rId21"/>
    <p:sldId id="292" r:id="rId22"/>
    <p:sldId id="293" r:id="rId23"/>
    <p:sldId id="294" r:id="rId24"/>
    <p:sldId id="295" r:id="rId25"/>
    <p:sldId id="291" r:id="rId26"/>
    <p:sldId id="296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C641A4-8F74-4C64-A345-F8BF3D95D874}">
          <p14:sldIdLst>
            <p14:sldId id="256"/>
            <p14:sldId id="257"/>
            <p14:sldId id="278"/>
            <p14:sldId id="286"/>
            <p14:sldId id="258"/>
            <p14:sldId id="287"/>
            <p14:sldId id="281"/>
            <p14:sldId id="298"/>
            <p14:sldId id="299"/>
            <p14:sldId id="280"/>
            <p14:sldId id="297"/>
            <p14:sldId id="282"/>
            <p14:sldId id="284"/>
            <p14:sldId id="288"/>
            <p14:sldId id="289"/>
            <p14:sldId id="290"/>
            <p14:sldId id="285"/>
            <p14:sldId id="292"/>
            <p14:sldId id="293"/>
            <p14:sldId id="294"/>
            <p14:sldId id="295"/>
            <p14:sldId id="291"/>
            <p14:sldId id="29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4061" autoAdjust="0"/>
  </p:normalViewPr>
  <p:slideViewPr>
    <p:cSldViewPr snapToGrid="0">
      <p:cViewPr>
        <p:scale>
          <a:sx n="100" d="100"/>
          <a:sy n="100" d="100"/>
        </p:scale>
        <p:origin x="824" y="28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33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RLHF is a cornerstone technique for aligning LLMs with human preferences, crucial for models like </a:t>
            </a:r>
            <a:r>
              <a:rPr lang="en-US" sz="1200" dirty="0" err="1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ChatGPT</a:t>
            </a:r>
            <a:r>
              <a:rPr lang="en-US" sz="120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. It involves a multi-stage process, from initial pre-training and supervised fine-tuning to gathering human preference data for a reward model, which then guides the final reinforcement learning optimization.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Helpful: Follow instructions and infer user intent.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Harmless: Avoid biased or inappropriate responses.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Honest: Prevent hallucinations and recognize knowledge gaps.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1E3063"/>
              </a:solidFill>
              <a:latin typeface="Instrument Sans Medium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AI Performance: Improves accuracy in tasks like Q&amp;A and translation.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Nuance Capture: Adapts to complex, subjective human preferences.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Reduced Hallucinations: Significantly improves instruction following and factual accuracy.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Bias Mitigation: Corrects biases and enhances safety by preventing harmful content.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Efficiency: High-quality human feedback can outweigh raw data scale.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Costly Data Collection: Resource-intensive human preference data gathering.			Generative AI &amp; Chatbots: Refining responses for informativeness and engagement.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Subjectivity &amp; Bias: Inconsistent human feedback (53-67% agreement).				Content Generation: Creating high-quality text for various purposes.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Scalability Issues: Human processes are slower than automated ones.				Machine Translation: Ensuring natural and fluent translated text.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Reward Hacking: Models exploit superficial patterns for rewards.				Recommendation Systems: Personalizing content based on user interactions.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Interpretability: Difficult to understand reinforced behaviors.				Ethical Decision-Making: Training models on human ethical judgments.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Fallibility: Human errors or malicious feedback.					Content Moderation: Filtering inappropriate or harmful content.</a:t>
            </a: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0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63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Response Generation</a:t>
            </a:r>
          </a:p>
          <a:p>
            <a:r>
              <a:rPr lang="en-US" dirty="0"/>
              <a:t>A capable AI Critic Model reviews responses using a set of "AI constitutional principles".</a:t>
            </a:r>
          </a:p>
          <a:p>
            <a:endParaRPr lang="en-US" dirty="0"/>
          </a:p>
          <a:p>
            <a:r>
              <a:rPr lang="en-US" dirty="0"/>
              <a:t>2. Generating Revisions</a:t>
            </a:r>
          </a:p>
          <a:p>
            <a:r>
              <a:rPr lang="en-US" dirty="0"/>
              <a:t>These revised responses form an AI-generated dataset.</a:t>
            </a:r>
          </a:p>
          <a:p>
            <a:endParaRPr lang="en-US" dirty="0"/>
          </a:p>
          <a:p>
            <a:r>
              <a:rPr lang="en-US" dirty="0"/>
              <a:t>3. Fine-Tuning with Revisions</a:t>
            </a:r>
          </a:p>
          <a:p>
            <a:r>
              <a:rPr lang="en-US" dirty="0"/>
              <a:t>This improves alignment without human annotations.</a:t>
            </a:r>
          </a:p>
          <a:p>
            <a:endParaRPr lang="en-US" dirty="0"/>
          </a:p>
          <a:p>
            <a:r>
              <a:rPr lang="en-US" dirty="0"/>
              <a:t>4. Harmlessness Dataset Creation</a:t>
            </a:r>
          </a:p>
          <a:p>
            <a:r>
              <a:rPr lang="en-US" dirty="0"/>
              <a:t>This forms a specialized dataset focused on safety and harmlessness.</a:t>
            </a:r>
          </a:p>
          <a:p>
            <a:endParaRPr lang="en-US" dirty="0"/>
          </a:p>
          <a:p>
            <a:r>
              <a:rPr lang="en-US" dirty="0"/>
              <a:t>5. Preference Model Training</a:t>
            </a:r>
          </a:p>
          <a:p>
            <a:r>
              <a:rPr lang="en-US" dirty="0"/>
              <a:t>This model learns to rank outputs based on alignment quality.</a:t>
            </a:r>
          </a:p>
          <a:p>
            <a:endParaRPr lang="en-US" dirty="0"/>
          </a:p>
          <a:p>
            <a:r>
              <a:rPr lang="en-US" dirty="0"/>
              <a:t>6. Reinforcement Learning Phase</a:t>
            </a:r>
          </a:p>
          <a:p>
            <a:r>
              <a:rPr lang="en-US" dirty="0"/>
              <a:t>The PM provides reward signals, replacing human preference rankings.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7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RLAIF's primary objectives are to overcome the scalability and cost limitations of RLHF.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By automating feedback generation, it offers high scalability, speed, and consistency, often achieving performance comparable to or even superior to RLHF in specific tasks, with minimal human data requirements.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76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50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67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35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296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700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14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7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00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6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18" y="2212190"/>
            <a:ext cx="4941771" cy="3200400"/>
          </a:xfrm>
        </p:spPr>
        <p:txBody>
          <a:bodyPr anchor="ctr"/>
          <a:lstStyle/>
          <a:p>
            <a:r>
              <a:rPr lang="en-US" dirty="0"/>
              <a:t>RL based finetuning and HITL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A595FA-6D7E-2090-0054-832F13C432B9}"/>
              </a:ext>
            </a:extLst>
          </p:cNvPr>
          <p:cNvSpPr txBox="1">
            <a:spLocks/>
          </p:cNvSpPr>
          <p:nvPr/>
        </p:nvSpPr>
        <p:spPr>
          <a:xfrm>
            <a:off x="6480018" y="4851400"/>
            <a:ext cx="3136900" cy="713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-Group 2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4429AA8-5983-A573-33E8-45BDA94D9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971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ID" b="1" dirty="0"/>
              <a:t>Core RL-based Fine-tuning Paradigms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0" descr="preencoded.png">
            <a:extLst>
              <a:ext uri="{FF2B5EF4-FFF2-40B4-BE49-F238E27FC236}">
                <a16:creationId xmlns:a16="http://schemas.microsoft.com/office/drawing/2014/main" id="{67ACF7BB-EA74-A81D-6915-46C2BD1B3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17" y="508357"/>
            <a:ext cx="1320879" cy="1059537"/>
          </a:xfrm>
          <a:prstGeom prst="rect">
            <a:avLst/>
          </a:prstGeom>
        </p:spPr>
      </p:pic>
      <p:pic>
        <p:nvPicPr>
          <p:cNvPr id="42" name="Image 1" descr="preencoded.png">
            <a:extLst>
              <a:ext uri="{FF2B5EF4-FFF2-40B4-BE49-F238E27FC236}">
                <a16:creationId xmlns:a16="http://schemas.microsoft.com/office/drawing/2014/main" id="{377B3496-FCBD-1067-873E-A1A928702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236" y="1007824"/>
            <a:ext cx="258604" cy="323255"/>
          </a:xfrm>
          <a:prstGeom prst="rect">
            <a:avLst/>
          </a:prstGeom>
        </p:spPr>
      </p:pic>
      <p:sp>
        <p:nvSpPr>
          <p:cNvPr id="43" name="Text 1">
            <a:extLst>
              <a:ext uri="{FF2B5EF4-FFF2-40B4-BE49-F238E27FC236}">
                <a16:creationId xmlns:a16="http://schemas.microsoft.com/office/drawing/2014/main" id="{45836617-155A-22B6-6F2A-A36A0E035216}"/>
              </a:ext>
            </a:extLst>
          </p:cNvPr>
          <p:cNvSpPr/>
          <p:nvPr/>
        </p:nvSpPr>
        <p:spPr>
          <a:xfrm>
            <a:off x="4575929" y="69219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RLHF</a:t>
            </a:r>
            <a:endParaRPr lang="en-US" sz="1800" dirty="0"/>
          </a:p>
        </p:txBody>
      </p:sp>
      <p:sp>
        <p:nvSpPr>
          <p:cNvPr id="44" name="Text 2">
            <a:extLst>
              <a:ext uri="{FF2B5EF4-FFF2-40B4-BE49-F238E27FC236}">
                <a16:creationId xmlns:a16="http://schemas.microsoft.com/office/drawing/2014/main" id="{8CB8995A-DFEF-74C3-333A-0ED8835537B1}"/>
              </a:ext>
            </a:extLst>
          </p:cNvPr>
          <p:cNvSpPr/>
          <p:nvPr/>
        </p:nvSpPr>
        <p:spPr>
          <a:xfrm>
            <a:off x="4575929" y="1089739"/>
            <a:ext cx="4108966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from Human Feedback</a:t>
            </a:r>
            <a:endParaRPr lang="en-US" sz="1400" dirty="0"/>
          </a:p>
        </p:txBody>
      </p:sp>
      <p:sp>
        <p:nvSpPr>
          <p:cNvPr id="45" name="Shape 3">
            <a:extLst>
              <a:ext uri="{FF2B5EF4-FFF2-40B4-BE49-F238E27FC236}">
                <a16:creationId xmlns:a16="http://schemas.microsoft.com/office/drawing/2014/main" id="{CE1E8C00-4DB8-F60F-80CD-F494EF13FD54}"/>
              </a:ext>
            </a:extLst>
          </p:cNvPr>
          <p:cNvSpPr/>
          <p:nvPr/>
        </p:nvSpPr>
        <p:spPr>
          <a:xfrm>
            <a:off x="4438055" y="1581348"/>
            <a:ext cx="9255085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</p:sp>
      <p:pic>
        <p:nvPicPr>
          <p:cNvPr id="46" name="Image 2" descr="preencoded.png">
            <a:extLst>
              <a:ext uri="{FF2B5EF4-FFF2-40B4-BE49-F238E27FC236}">
                <a16:creationId xmlns:a16="http://schemas.microsoft.com/office/drawing/2014/main" id="{4A2311B2-22B2-13F5-CE2F-18451B0DB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778" y="1613852"/>
            <a:ext cx="2641878" cy="1059537"/>
          </a:xfrm>
          <a:prstGeom prst="rect">
            <a:avLst/>
          </a:prstGeom>
        </p:spPr>
      </p:pic>
      <p:pic>
        <p:nvPicPr>
          <p:cNvPr id="47" name="Image 3" descr="preencoded.png">
            <a:extLst>
              <a:ext uri="{FF2B5EF4-FFF2-40B4-BE49-F238E27FC236}">
                <a16:creationId xmlns:a16="http://schemas.microsoft.com/office/drawing/2014/main" id="{73FAAF54-FA9C-20ED-A474-CF5A69057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355" y="1981994"/>
            <a:ext cx="258604" cy="323255"/>
          </a:xfrm>
          <a:prstGeom prst="rect">
            <a:avLst/>
          </a:prstGeom>
        </p:spPr>
      </p:pic>
      <p:sp>
        <p:nvSpPr>
          <p:cNvPr id="48" name="Text 4">
            <a:extLst>
              <a:ext uri="{FF2B5EF4-FFF2-40B4-BE49-F238E27FC236}">
                <a16:creationId xmlns:a16="http://schemas.microsoft.com/office/drawing/2014/main" id="{B570B651-7F8F-080C-6B6A-99E1137DAFE3}"/>
              </a:ext>
            </a:extLst>
          </p:cNvPr>
          <p:cNvSpPr/>
          <p:nvPr/>
        </p:nvSpPr>
        <p:spPr>
          <a:xfrm>
            <a:off x="5236488" y="1797685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RLAIF</a:t>
            </a:r>
            <a:endParaRPr lang="en-US" sz="1800" dirty="0"/>
          </a:p>
        </p:txBody>
      </p:sp>
      <p:sp>
        <p:nvSpPr>
          <p:cNvPr id="49" name="Text 5">
            <a:extLst>
              <a:ext uri="{FF2B5EF4-FFF2-40B4-BE49-F238E27FC236}">
                <a16:creationId xmlns:a16="http://schemas.microsoft.com/office/drawing/2014/main" id="{3E0F3038-6D0C-7F4D-DCAD-70F227734079}"/>
              </a:ext>
            </a:extLst>
          </p:cNvPr>
          <p:cNvSpPr/>
          <p:nvPr/>
        </p:nvSpPr>
        <p:spPr>
          <a:xfrm>
            <a:off x="5236488" y="2195235"/>
            <a:ext cx="3667006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from AI Feedback</a:t>
            </a:r>
            <a:endParaRPr lang="en-US" sz="1400" dirty="0"/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CF915937-6B19-6C83-91F2-7DE162DE9C73}"/>
              </a:ext>
            </a:extLst>
          </p:cNvPr>
          <p:cNvSpPr/>
          <p:nvPr/>
        </p:nvSpPr>
        <p:spPr>
          <a:xfrm>
            <a:off x="5098613" y="2686844"/>
            <a:ext cx="859452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</p:sp>
      <p:pic>
        <p:nvPicPr>
          <p:cNvPr id="51" name="Image 4" descr="preencoded.png">
            <a:extLst>
              <a:ext uri="{FF2B5EF4-FFF2-40B4-BE49-F238E27FC236}">
                <a16:creationId xmlns:a16="http://schemas.microsoft.com/office/drawing/2014/main" id="{1FA42A8E-3164-BF9A-DB8F-C789ACD1D3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0219" y="2719348"/>
            <a:ext cx="3962876" cy="1059537"/>
          </a:xfrm>
          <a:prstGeom prst="rect">
            <a:avLst/>
          </a:prstGeom>
        </p:spPr>
      </p:pic>
      <p:pic>
        <p:nvPicPr>
          <p:cNvPr id="52" name="Image 5" descr="preencoded.png">
            <a:extLst>
              <a:ext uri="{FF2B5EF4-FFF2-40B4-BE49-F238E27FC236}">
                <a16:creationId xmlns:a16="http://schemas.microsoft.com/office/drawing/2014/main" id="{960C58F1-37BE-3B24-6EFD-C9C518EE1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2355" y="3087489"/>
            <a:ext cx="258604" cy="323255"/>
          </a:xfrm>
          <a:prstGeom prst="rect">
            <a:avLst/>
          </a:prstGeom>
        </p:spPr>
      </p:pic>
      <p:sp>
        <p:nvSpPr>
          <p:cNvPr id="53" name="Text 7">
            <a:extLst>
              <a:ext uri="{FF2B5EF4-FFF2-40B4-BE49-F238E27FC236}">
                <a16:creationId xmlns:a16="http://schemas.microsoft.com/office/drawing/2014/main" id="{2A4E4108-432A-B09C-AA89-AC30C44B84CE}"/>
              </a:ext>
            </a:extLst>
          </p:cNvPr>
          <p:cNvSpPr/>
          <p:nvPr/>
        </p:nvSpPr>
        <p:spPr>
          <a:xfrm>
            <a:off x="5896928" y="2903180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RLSF</a:t>
            </a:r>
            <a:endParaRPr lang="en-US" sz="1800" dirty="0"/>
          </a:p>
        </p:txBody>
      </p:sp>
      <p:sp>
        <p:nvSpPr>
          <p:cNvPr id="54" name="Text 8">
            <a:extLst>
              <a:ext uri="{FF2B5EF4-FFF2-40B4-BE49-F238E27FC236}">
                <a16:creationId xmlns:a16="http://schemas.microsoft.com/office/drawing/2014/main" id="{2A6B60D7-ABE1-A030-CBA6-4667E67486DF}"/>
              </a:ext>
            </a:extLst>
          </p:cNvPr>
          <p:cNvSpPr/>
          <p:nvPr/>
        </p:nvSpPr>
        <p:spPr>
          <a:xfrm>
            <a:off x="5896928" y="3300730"/>
            <a:ext cx="4135517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Reinforcement Learning via Symbolic Feedback</a:t>
            </a:r>
            <a:endParaRPr lang="en-US" sz="1400" dirty="0"/>
          </a:p>
        </p:txBody>
      </p:sp>
      <p:sp>
        <p:nvSpPr>
          <p:cNvPr id="55" name="Shape 9">
            <a:extLst>
              <a:ext uri="{FF2B5EF4-FFF2-40B4-BE49-F238E27FC236}">
                <a16:creationId xmlns:a16="http://schemas.microsoft.com/office/drawing/2014/main" id="{1441BE6E-0465-C27E-DF6A-B099D138617E}"/>
              </a:ext>
            </a:extLst>
          </p:cNvPr>
          <p:cNvSpPr/>
          <p:nvPr/>
        </p:nvSpPr>
        <p:spPr>
          <a:xfrm>
            <a:off x="5759053" y="3792339"/>
            <a:ext cx="793408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</p:sp>
      <p:pic>
        <p:nvPicPr>
          <p:cNvPr id="56" name="Image 6" descr="preencoded.png">
            <a:extLst>
              <a:ext uri="{FF2B5EF4-FFF2-40B4-BE49-F238E27FC236}">
                <a16:creationId xmlns:a16="http://schemas.microsoft.com/office/drawing/2014/main" id="{749D8636-79AB-94C9-789E-4BA8F61D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779" y="3824843"/>
            <a:ext cx="5283756" cy="1059537"/>
          </a:xfrm>
          <a:prstGeom prst="rect">
            <a:avLst/>
          </a:prstGeom>
        </p:spPr>
      </p:pic>
      <p:pic>
        <p:nvPicPr>
          <p:cNvPr id="57" name="Image 7" descr="preencoded.png">
            <a:extLst>
              <a:ext uri="{FF2B5EF4-FFF2-40B4-BE49-F238E27FC236}">
                <a16:creationId xmlns:a16="http://schemas.microsoft.com/office/drawing/2014/main" id="{5276D4D0-4ABF-DF18-732D-C573C68A0C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2355" y="4192984"/>
            <a:ext cx="258604" cy="323255"/>
          </a:xfrm>
          <a:prstGeom prst="rect">
            <a:avLst/>
          </a:prstGeom>
        </p:spPr>
      </p:pic>
      <p:sp>
        <p:nvSpPr>
          <p:cNvPr id="58" name="Text 10">
            <a:extLst>
              <a:ext uri="{FF2B5EF4-FFF2-40B4-BE49-F238E27FC236}">
                <a16:creationId xmlns:a16="http://schemas.microsoft.com/office/drawing/2014/main" id="{8715688E-F845-1796-66DE-D69BEA0EB6D4}"/>
              </a:ext>
            </a:extLst>
          </p:cNvPr>
          <p:cNvSpPr/>
          <p:nvPr/>
        </p:nvSpPr>
        <p:spPr>
          <a:xfrm>
            <a:off x="6557367" y="4008676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CriticGPT</a:t>
            </a:r>
            <a:endParaRPr lang="en-US" sz="1800" dirty="0"/>
          </a:p>
        </p:txBody>
      </p:sp>
      <p:sp>
        <p:nvSpPr>
          <p:cNvPr id="59" name="Text 11">
            <a:extLst>
              <a:ext uri="{FF2B5EF4-FFF2-40B4-BE49-F238E27FC236}">
                <a16:creationId xmlns:a16="http://schemas.microsoft.com/office/drawing/2014/main" id="{4F8EAEF6-8E16-373F-27B7-0455B9F2ACB7}"/>
              </a:ext>
            </a:extLst>
          </p:cNvPr>
          <p:cNvSpPr/>
          <p:nvPr/>
        </p:nvSpPr>
        <p:spPr>
          <a:xfrm>
            <a:off x="6557367" y="4406225"/>
            <a:ext cx="3661767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LLM-based Critic for Enhanced Evaluation</a:t>
            </a:r>
            <a:endParaRPr lang="en-US" sz="1400" dirty="0"/>
          </a:p>
        </p:txBody>
      </p:sp>
      <p:sp>
        <p:nvSpPr>
          <p:cNvPr id="60" name="Shape 12">
            <a:extLst>
              <a:ext uri="{FF2B5EF4-FFF2-40B4-BE49-F238E27FC236}">
                <a16:creationId xmlns:a16="http://schemas.microsoft.com/office/drawing/2014/main" id="{938173EE-35E8-297F-0158-E0C74E919478}"/>
              </a:ext>
            </a:extLst>
          </p:cNvPr>
          <p:cNvSpPr/>
          <p:nvPr/>
        </p:nvSpPr>
        <p:spPr>
          <a:xfrm>
            <a:off x="6419493" y="4897834"/>
            <a:ext cx="7273647" cy="11430"/>
          </a:xfrm>
          <a:prstGeom prst="roundRect">
            <a:avLst>
              <a:gd name="adj" fmla="val 675776"/>
            </a:avLst>
          </a:prstGeom>
          <a:solidFill>
            <a:srgbClr val="C0C1D7"/>
          </a:solidFill>
          <a:ln/>
        </p:spPr>
      </p:sp>
      <p:pic>
        <p:nvPicPr>
          <p:cNvPr id="61" name="Image 8" descr="preencoded.png">
            <a:extLst>
              <a:ext uri="{FF2B5EF4-FFF2-40B4-BE49-F238E27FC236}">
                <a16:creationId xmlns:a16="http://schemas.microsoft.com/office/drawing/2014/main" id="{5D1D406D-CB74-4926-D1EC-6D73C2BFA63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339" y="4930338"/>
            <a:ext cx="6604754" cy="1059537"/>
          </a:xfrm>
          <a:prstGeom prst="rect">
            <a:avLst/>
          </a:prstGeom>
        </p:spPr>
      </p:pic>
      <p:pic>
        <p:nvPicPr>
          <p:cNvPr id="62" name="Image 9" descr="preencoded.png">
            <a:extLst>
              <a:ext uri="{FF2B5EF4-FFF2-40B4-BE49-F238E27FC236}">
                <a16:creationId xmlns:a16="http://schemas.microsoft.com/office/drawing/2014/main" id="{6B06F2A7-DC10-950C-D0B4-48CED75E9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02355" y="5298480"/>
            <a:ext cx="258604" cy="323255"/>
          </a:xfrm>
          <a:prstGeom prst="rect">
            <a:avLst/>
          </a:prstGeom>
        </p:spPr>
      </p:pic>
      <p:sp>
        <p:nvSpPr>
          <p:cNvPr id="63" name="Text 13">
            <a:extLst>
              <a:ext uri="{FF2B5EF4-FFF2-40B4-BE49-F238E27FC236}">
                <a16:creationId xmlns:a16="http://schemas.microsoft.com/office/drawing/2014/main" id="{A414F5C3-5278-DB09-288F-A44D8156E7AA}"/>
              </a:ext>
            </a:extLst>
          </p:cNvPr>
          <p:cNvSpPr/>
          <p:nvPr/>
        </p:nvSpPr>
        <p:spPr>
          <a:xfrm>
            <a:off x="7217926" y="5114171"/>
            <a:ext cx="2298740" cy="287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HRLAIF</a:t>
            </a:r>
            <a:endParaRPr lang="en-US" sz="1800" dirty="0"/>
          </a:p>
        </p:txBody>
      </p:sp>
      <p:sp>
        <p:nvSpPr>
          <p:cNvPr id="64" name="Text 14">
            <a:extLst>
              <a:ext uri="{FF2B5EF4-FFF2-40B4-BE49-F238E27FC236}">
                <a16:creationId xmlns:a16="http://schemas.microsoft.com/office/drawing/2014/main" id="{B4280FCE-E413-1E89-8EF7-B140AD9BF2BF}"/>
              </a:ext>
            </a:extLst>
          </p:cNvPr>
          <p:cNvSpPr/>
          <p:nvPr/>
        </p:nvSpPr>
        <p:spPr>
          <a:xfrm>
            <a:off x="7217926" y="5511721"/>
            <a:ext cx="2870954" cy="294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Hybrid Reinforcement Learning from AI Feedback </a:t>
            </a:r>
            <a:endParaRPr lang="en-US" sz="1400" dirty="0"/>
          </a:p>
        </p:txBody>
      </p:sp>
      <p:sp>
        <p:nvSpPr>
          <p:cNvPr id="65" name="Text 15">
            <a:extLst>
              <a:ext uri="{FF2B5EF4-FFF2-40B4-BE49-F238E27FC236}">
                <a16:creationId xmlns:a16="http://schemas.microsoft.com/office/drawing/2014/main" id="{60126D4F-938D-1CC9-24F7-80C3423F55CC}"/>
              </a:ext>
            </a:extLst>
          </p:cNvPr>
          <p:cNvSpPr/>
          <p:nvPr/>
        </p:nvSpPr>
        <p:spPr>
          <a:xfrm>
            <a:off x="396002" y="6196687"/>
            <a:ext cx="13343096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72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BEE6B24B-EE4B-33F0-72A8-31EB84CEEB5A}"/>
              </a:ext>
            </a:extLst>
          </p:cNvPr>
          <p:cNvSpPr/>
          <p:nvPr/>
        </p:nvSpPr>
        <p:spPr>
          <a:xfrm>
            <a:off x="336550" y="386001"/>
            <a:ext cx="12201624" cy="561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091C53"/>
                </a:solidFill>
                <a:ea typeface="Instrument Sans Semi Bold" pitchFamily="34" charset="-122"/>
                <a:cs typeface="Instrument Sans Semi Bold" pitchFamily="34" charset="-120"/>
              </a:rPr>
              <a:t>Reinforcement Learning from Human Feedback (RLHF)</a:t>
            </a:r>
            <a:endParaRPr lang="en-US" sz="3900" dirty="0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2C4D79B8-7220-111E-3DB8-E960B6184686}"/>
              </a:ext>
            </a:extLst>
          </p:cNvPr>
          <p:cNvSpPr/>
          <p:nvPr/>
        </p:nvSpPr>
        <p:spPr>
          <a:xfrm>
            <a:off x="6260009" y="1346240"/>
            <a:ext cx="22860" cy="4920615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0" name="Shape 2">
            <a:extLst>
              <a:ext uri="{FF2B5EF4-FFF2-40B4-BE49-F238E27FC236}">
                <a16:creationId xmlns:a16="http://schemas.microsoft.com/office/drawing/2014/main" id="{AC4DB483-58B1-C842-80ED-7B4622FC7930}"/>
              </a:ext>
            </a:extLst>
          </p:cNvPr>
          <p:cNvSpPr/>
          <p:nvPr/>
        </p:nvSpPr>
        <p:spPr>
          <a:xfrm>
            <a:off x="5472172" y="1559004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D8D149BC-5B34-A5BD-EAE6-414756B8F4D5}"/>
              </a:ext>
            </a:extLst>
          </p:cNvPr>
          <p:cNvSpPr/>
          <p:nvPr/>
        </p:nvSpPr>
        <p:spPr>
          <a:xfrm>
            <a:off x="6047244" y="1346240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74AD9CA0-E97F-89F8-D9EB-F36CE810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956" y="1383566"/>
            <a:ext cx="298966" cy="373737"/>
          </a:xfrm>
          <a:prstGeom prst="rect">
            <a:avLst/>
          </a:prstGeom>
        </p:spPr>
      </p:pic>
      <p:sp>
        <p:nvSpPr>
          <p:cNvPr id="23" name="Text 4">
            <a:extLst>
              <a:ext uri="{FF2B5EF4-FFF2-40B4-BE49-F238E27FC236}">
                <a16:creationId xmlns:a16="http://schemas.microsoft.com/office/drawing/2014/main" id="{1A7A675D-86F7-8549-2B73-B1F1241C1335}"/>
              </a:ext>
            </a:extLst>
          </p:cNvPr>
          <p:cNvSpPr/>
          <p:nvPr/>
        </p:nvSpPr>
        <p:spPr>
          <a:xfrm>
            <a:off x="2783265" y="1414701"/>
            <a:ext cx="249162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Pre-training</a:t>
            </a:r>
            <a:endParaRPr lang="en-US" sz="1950" dirty="0"/>
          </a:p>
        </p:txBody>
      </p:sp>
      <p:sp>
        <p:nvSpPr>
          <p:cNvPr id="24" name="Text 5">
            <a:extLst>
              <a:ext uri="{FF2B5EF4-FFF2-40B4-BE49-F238E27FC236}">
                <a16:creationId xmlns:a16="http://schemas.microsoft.com/office/drawing/2014/main" id="{692E6F5C-B669-FC16-332E-7B1F94CEABA2}"/>
              </a:ext>
            </a:extLst>
          </p:cNvPr>
          <p:cNvSpPr/>
          <p:nvPr/>
        </p:nvSpPr>
        <p:spPr>
          <a:xfrm>
            <a:off x="91440" y="1845707"/>
            <a:ext cx="518344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Extensive unsupervised training on diverse text data.</a:t>
            </a:r>
            <a:endParaRPr lang="en-US" sz="1550" dirty="0"/>
          </a:p>
        </p:txBody>
      </p:sp>
      <p:sp>
        <p:nvSpPr>
          <p:cNvPr id="25" name="Shape 6">
            <a:extLst>
              <a:ext uri="{FF2B5EF4-FFF2-40B4-BE49-F238E27FC236}">
                <a16:creationId xmlns:a16="http://schemas.microsoft.com/office/drawing/2014/main" id="{37D4341C-25CD-D9F7-9971-262474D018E1}"/>
              </a:ext>
            </a:extLst>
          </p:cNvPr>
          <p:cNvSpPr/>
          <p:nvPr/>
        </p:nvSpPr>
        <p:spPr>
          <a:xfrm>
            <a:off x="6472774" y="2754868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A82E5261-B878-98B2-DAB9-2752F8F9A969}"/>
              </a:ext>
            </a:extLst>
          </p:cNvPr>
          <p:cNvSpPr/>
          <p:nvPr/>
        </p:nvSpPr>
        <p:spPr>
          <a:xfrm>
            <a:off x="6047244" y="2542103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27" name="Image 1">
            <a:extLst>
              <a:ext uri="{FF2B5EF4-FFF2-40B4-BE49-F238E27FC236}">
                <a16:creationId xmlns:a16="http://schemas.microsoft.com/office/drawing/2014/main" id="{8F883D72-0F51-2088-4839-6803BC23D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956" y="2579430"/>
            <a:ext cx="298966" cy="373737"/>
          </a:xfrm>
          <a:prstGeom prst="rect">
            <a:avLst/>
          </a:prstGeom>
        </p:spPr>
      </p:pic>
      <p:sp>
        <p:nvSpPr>
          <p:cNvPr id="28" name="Text 8">
            <a:extLst>
              <a:ext uri="{FF2B5EF4-FFF2-40B4-BE49-F238E27FC236}">
                <a16:creationId xmlns:a16="http://schemas.microsoft.com/office/drawing/2014/main" id="{3A6A4170-D625-9651-C6E8-8461FB11492D}"/>
              </a:ext>
            </a:extLst>
          </p:cNvPr>
          <p:cNvSpPr/>
          <p:nvPr/>
        </p:nvSpPr>
        <p:spPr>
          <a:xfrm>
            <a:off x="7267992" y="2610564"/>
            <a:ext cx="3470196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Supervised Fine-tuning (SFT)</a:t>
            </a:r>
            <a:endParaRPr lang="en-US" sz="1950" dirty="0"/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788CFB3F-4586-CB62-A248-B1DB190A6486}"/>
              </a:ext>
            </a:extLst>
          </p:cNvPr>
          <p:cNvSpPr/>
          <p:nvPr/>
        </p:nvSpPr>
        <p:spPr>
          <a:xfrm>
            <a:off x="7267992" y="3041571"/>
            <a:ext cx="4583648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Uses human-labeled prompt-response pairs to prime model for desired format and instructions.</a:t>
            </a:r>
            <a:endParaRPr lang="en-US" sz="1550" dirty="0"/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4C8891E0-44D9-0E7F-7A79-7A5F7667D591}"/>
              </a:ext>
            </a:extLst>
          </p:cNvPr>
          <p:cNvSpPr/>
          <p:nvPr/>
        </p:nvSpPr>
        <p:spPr>
          <a:xfrm>
            <a:off x="5472172" y="3785711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1" name="Shape 11">
            <a:extLst>
              <a:ext uri="{FF2B5EF4-FFF2-40B4-BE49-F238E27FC236}">
                <a16:creationId xmlns:a16="http://schemas.microsoft.com/office/drawing/2014/main" id="{8F769DDE-2C6D-104F-E159-BC1E0CC1377D}"/>
              </a:ext>
            </a:extLst>
          </p:cNvPr>
          <p:cNvSpPr/>
          <p:nvPr/>
        </p:nvSpPr>
        <p:spPr>
          <a:xfrm>
            <a:off x="6047244" y="3572947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32" name="Image 2">
            <a:extLst>
              <a:ext uri="{FF2B5EF4-FFF2-40B4-BE49-F238E27FC236}">
                <a16:creationId xmlns:a16="http://schemas.microsoft.com/office/drawing/2014/main" id="{E3202192-2C73-4EAE-2961-DC6D9F005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956" y="3610273"/>
            <a:ext cx="298966" cy="373737"/>
          </a:xfrm>
          <a:prstGeom prst="rect">
            <a:avLst/>
          </a:prstGeom>
        </p:spPr>
      </p:pic>
      <p:sp>
        <p:nvSpPr>
          <p:cNvPr id="33" name="Text 12">
            <a:extLst>
              <a:ext uri="{FF2B5EF4-FFF2-40B4-BE49-F238E27FC236}">
                <a16:creationId xmlns:a16="http://schemas.microsoft.com/office/drawing/2014/main" id="{0760967D-FFA4-784F-827B-06EAE3E16633}"/>
              </a:ext>
            </a:extLst>
          </p:cNvPr>
          <p:cNvSpPr/>
          <p:nvPr/>
        </p:nvSpPr>
        <p:spPr>
          <a:xfrm>
            <a:off x="2610386" y="3641408"/>
            <a:ext cx="2664500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Reward Model Training</a:t>
            </a:r>
            <a:endParaRPr lang="en-US" sz="1950" dirty="0"/>
          </a:p>
        </p:txBody>
      </p:sp>
      <p:sp>
        <p:nvSpPr>
          <p:cNvPr id="34" name="Text 13">
            <a:extLst>
              <a:ext uri="{FF2B5EF4-FFF2-40B4-BE49-F238E27FC236}">
                <a16:creationId xmlns:a16="http://schemas.microsoft.com/office/drawing/2014/main" id="{159CDFB9-622C-1B1E-55AE-735E8C644E80}"/>
              </a:ext>
            </a:extLst>
          </p:cNvPr>
          <p:cNvSpPr/>
          <p:nvPr/>
        </p:nvSpPr>
        <p:spPr>
          <a:xfrm>
            <a:off x="210820" y="4072414"/>
            <a:ext cx="5064066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Human annotators rank multiple model outputs; this comparative data trains a separate RM to mimic human preferences.</a:t>
            </a:r>
            <a:endParaRPr lang="en-US" sz="1550" dirty="0"/>
          </a:p>
        </p:txBody>
      </p:sp>
      <p:sp>
        <p:nvSpPr>
          <p:cNvPr id="35" name="Shape 14">
            <a:extLst>
              <a:ext uri="{FF2B5EF4-FFF2-40B4-BE49-F238E27FC236}">
                <a16:creationId xmlns:a16="http://schemas.microsoft.com/office/drawing/2014/main" id="{1EB76C85-C0A7-7295-0D00-FE08CFBA9EC5}"/>
              </a:ext>
            </a:extLst>
          </p:cNvPr>
          <p:cNvSpPr/>
          <p:nvPr/>
        </p:nvSpPr>
        <p:spPr>
          <a:xfrm>
            <a:off x="6472774" y="4816554"/>
            <a:ext cx="597932" cy="22860"/>
          </a:xfrm>
          <a:prstGeom prst="roundRect">
            <a:avLst>
              <a:gd name="adj" fmla="val 784776"/>
            </a:avLst>
          </a:prstGeom>
          <a:solidFill>
            <a:srgbClr val="B4CCE3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7" name="Shape 15">
            <a:extLst>
              <a:ext uri="{FF2B5EF4-FFF2-40B4-BE49-F238E27FC236}">
                <a16:creationId xmlns:a16="http://schemas.microsoft.com/office/drawing/2014/main" id="{8CAA6B9A-0872-1E0D-9F61-A6B7159C20FD}"/>
              </a:ext>
            </a:extLst>
          </p:cNvPr>
          <p:cNvSpPr/>
          <p:nvPr/>
        </p:nvSpPr>
        <p:spPr>
          <a:xfrm>
            <a:off x="6047244" y="4603790"/>
            <a:ext cx="448389" cy="448389"/>
          </a:xfrm>
          <a:prstGeom prst="roundRect">
            <a:avLst>
              <a:gd name="adj" fmla="val 4001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ID"/>
          </a:p>
        </p:txBody>
      </p:sp>
      <p:pic>
        <p:nvPicPr>
          <p:cNvPr id="38" name="Image 3">
            <a:extLst>
              <a:ext uri="{FF2B5EF4-FFF2-40B4-BE49-F238E27FC236}">
                <a16:creationId xmlns:a16="http://schemas.microsoft.com/office/drawing/2014/main" id="{FA059E42-6581-7303-2B16-E118FF070D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1956" y="4641116"/>
            <a:ext cx="298966" cy="373737"/>
          </a:xfrm>
          <a:prstGeom prst="rect">
            <a:avLst/>
          </a:prstGeom>
        </p:spPr>
      </p:pic>
      <p:sp>
        <p:nvSpPr>
          <p:cNvPr id="39" name="Text 16">
            <a:extLst>
              <a:ext uri="{FF2B5EF4-FFF2-40B4-BE49-F238E27FC236}">
                <a16:creationId xmlns:a16="http://schemas.microsoft.com/office/drawing/2014/main" id="{5C0146D2-70FA-201E-F46B-4CD5C834C10E}"/>
              </a:ext>
            </a:extLst>
          </p:cNvPr>
          <p:cNvSpPr/>
          <p:nvPr/>
        </p:nvSpPr>
        <p:spPr>
          <a:xfrm>
            <a:off x="7267992" y="4672251"/>
            <a:ext cx="4273272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ea typeface="Instrument Sans Semi Bold" pitchFamily="34" charset="-122"/>
                <a:cs typeface="Instrument Sans Semi Bold" pitchFamily="34" charset="-120"/>
              </a:rPr>
              <a:t>RL Fine-tuning (Policy Optimization)</a:t>
            </a:r>
            <a:endParaRPr lang="en-US" sz="1950" dirty="0"/>
          </a:p>
        </p:txBody>
      </p:sp>
      <p:sp>
        <p:nvSpPr>
          <p:cNvPr id="40" name="Text 17">
            <a:extLst>
              <a:ext uri="{FF2B5EF4-FFF2-40B4-BE49-F238E27FC236}">
                <a16:creationId xmlns:a16="http://schemas.microsoft.com/office/drawing/2014/main" id="{234C0A59-4618-9795-5A86-4BE06CCCD81F}"/>
              </a:ext>
            </a:extLst>
          </p:cNvPr>
          <p:cNvSpPr/>
          <p:nvPr/>
        </p:nvSpPr>
        <p:spPr>
          <a:xfrm>
            <a:off x="7267992" y="5103257"/>
            <a:ext cx="4273272" cy="637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ea typeface="Instrument Sans Medium" pitchFamily="34" charset="-122"/>
                <a:cs typeface="Instrument Sans Medium" pitchFamily="34" charset="-120"/>
              </a:rPr>
              <a:t>PPO algorithm uses RM scores to fine-tune, aligning outputs with human judgments.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95196221-B007-64AC-6D5C-EC63E1BFDA1F}"/>
              </a:ext>
            </a:extLst>
          </p:cNvPr>
          <p:cNvSpPr/>
          <p:nvPr/>
        </p:nvSpPr>
        <p:spPr>
          <a:xfrm>
            <a:off x="472480" y="946547"/>
            <a:ext cx="83964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RLHF: Objectives &amp; Advantages</a:t>
            </a:r>
            <a:endParaRPr lang="en-US" sz="445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B23E0B83-DC79-1A1A-8877-3CD7B63CA414}"/>
              </a:ext>
            </a:extLst>
          </p:cNvPr>
          <p:cNvSpPr/>
          <p:nvPr/>
        </p:nvSpPr>
        <p:spPr>
          <a:xfrm>
            <a:off x="472480" y="2222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Primary Objectives</a:t>
            </a:r>
            <a:endParaRPr lang="en-US" sz="220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65790531-3DDE-6884-68CA-E12058CA31A2}"/>
              </a:ext>
            </a:extLst>
          </p:cNvPr>
          <p:cNvSpPr/>
          <p:nvPr/>
        </p:nvSpPr>
        <p:spPr>
          <a:xfrm>
            <a:off x="472480" y="28034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Helpful</a:t>
            </a:r>
            <a:endParaRPr lang="en-US" sz="1750" dirty="0"/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ED7A6568-FEA6-108D-435F-151D32D992D3}"/>
              </a:ext>
            </a:extLst>
          </p:cNvPr>
          <p:cNvSpPr/>
          <p:nvPr/>
        </p:nvSpPr>
        <p:spPr>
          <a:xfrm>
            <a:off x="472480" y="32456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Harmless</a:t>
            </a:r>
            <a:endParaRPr lang="en-US" sz="175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8FE464D1-4B0B-1256-0397-6EDB39F1CF0E}"/>
              </a:ext>
            </a:extLst>
          </p:cNvPr>
          <p:cNvSpPr/>
          <p:nvPr/>
        </p:nvSpPr>
        <p:spPr>
          <a:xfrm>
            <a:off x="472480" y="368784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Honest</a:t>
            </a:r>
            <a:endParaRPr lang="en-US" sz="1750" dirty="0"/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027EA88C-2F51-4873-ADF5-19631A70C7A0}"/>
              </a:ext>
            </a:extLst>
          </p:cNvPr>
          <p:cNvSpPr/>
          <p:nvPr/>
        </p:nvSpPr>
        <p:spPr>
          <a:xfrm>
            <a:off x="7278211" y="2222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E9CCE5CA-102D-BEFB-BF02-F7C44FFEFF94}"/>
              </a:ext>
            </a:extLst>
          </p:cNvPr>
          <p:cNvSpPr/>
          <p:nvPr/>
        </p:nvSpPr>
        <p:spPr>
          <a:xfrm>
            <a:off x="7278211" y="28034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Enhanced AI Performance</a:t>
            </a:r>
            <a:endParaRPr lang="en-US" sz="1750" dirty="0"/>
          </a:p>
        </p:txBody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CF6D0E96-011D-8E7A-7518-5EEB103AF789}"/>
              </a:ext>
            </a:extLst>
          </p:cNvPr>
          <p:cNvSpPr/>
          <p:nvPr/>
        </p:nvSpPr>
        <p:spPr>
          <a:xfrm>
            <a:off x="7288848" y="32933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Nuance Capture</a:t>
            </a:r>
            <a:endParaRPr lang="en-US" sz="1750" dirty="0"/>
          </a:p>
        </p:txBody>
      </p:sp>
      <p:sp>
        <p:nvSpPr>
          <p:cNvPr id="29" name="Text 10">
            <a:extLst>
              <a:ext uri="{FF2B5EF4-FFF2-40B4-BE49-F238E27FC236}">
                <a16:creationId xmlns:a16="http://schemas.microsoft.com/office/drawing/2014/main" id="{41D286CD-1897-668C-5A8C-D03FE5C1B902}"/>
              </a:ext>
            </a:extLst>
          </p:cNvPr>
          <p:cNvSpPr/>
          <p:nvPr/>
        </p:nvSpPr>
        <p:spPr>
          <a:xfrm>
            <a:off x="7299485" y="38154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Reduced Hallucinations</a:t>
            </a:r>
            <a:endParaRPr lang="en-US" sz="1750" dirty="0"/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F1EAABD9-2E00-84B9-EFEC-DC87E3FC95D2}"/>
              </a:ext>
            </a:extLst>
          </p:cNvPr>
          <p:cNvSpPr/>
          <p:nvPr/>
        </p:nvSpPr>
        <p:spPr>
          <a:xfrm>
            <a:off x="7299485" y="43375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Bias Mitigation</a:t>
            </a:r>
            <a:endParaRPr lang="en-US" sz="175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277A7870-E4EF-AA6F-5CAE-6F4B97FE05AF}"/>
              </a:ext>
            </a:extLst>
          </p:cNvPr>
          <p:cNvSpPr/>
          <p:nvPr/>
        </p:nvSpPr>
        <p:spPr>
          <a:xfrm>
            <a:off x="7299485" y="482750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Efficiency</a:t>
            </a:r>
            <a:endParaRPr lang="en-US" sz="1750" dirty="0"/>
          </a:p>
        </p:txBody>
      </p:sp>
      <p:sp>
        <p:nvSpPr>
          <p:cNvPr id="37" name="Text 5">
            <a:extLst>
              <a:ext uri="{FF2B5EF4-FFF2-40B4-BE49-F238E27FC236}">
                <a16:creationId xmlns:a16="http://schemas.microsoft.com/office/drawing/2014/main" id="{D7DE30CC-E645-B345-F1FB-73FCE0354227}"/>
              </a:ext>
            </a:extLst>
          </p:cNvPr>
          <p:cNvSpPr/>
          <p:nvPr/>
        </p:nvSpPr>
        <p:spPr>
          <a:xfrm>
            <a:off x="472479" y="416968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 Satisfaction</a:t>
            </a:r>
            <a:endParaRPr lang="en-US" sz="1750" dirty="0"/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AD1A4A1D-836B-EEF9-BC82-D1EA53960C62}"/>
              </a:ext>
            </a:extLst>
          </p:cNvPr>
          <p:cNvSpPr/>
          <p:nvPr/>
        </p:nvSpPr>
        <p:spPr>
          <a:xfrm>
            <a:off x="421680" y="46663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Complex Parameter Introduction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D42239CE-D176-F274-981A-E71B98EE7D09}"/>
              </a:ext>
            </a:extLst>
          </p:cNvPr>
          <p:cNvSpPr/>
          <p:nvPr/>
        </p:nvSpPr>
        <p:spPr>
          <a:xfrm>
            <a:off x="408980" y="249793"/>
            <a:ext cx="87166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RLHF: Challenges &amp; Applications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9C2B0456-243D-7147-D839-69EFD5AE357F}"/>
              </a:ext>
            </a:extLst>
          </p:cNvPr>
          <p:cNvSpPr/>
          <p:nvPr/>
        </p:nvSpPr>
        <p:spPr>
          <a:xfrm>
            <a:off x="408980" y="15255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Challenges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9EFCA36-633E-407C-A34E-56DC565CA922}"/>
              </a:ext>
            </a:extLst>
          </p:cNvPr>
          <p:cNvSpPr/>
          <p:nvPr/>
        </p:nvSpPr>
        <p:spPr>
          <a:xfrm>
            <a:off x="408980" y="21066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Costly Data Collection</a:t>
            </a:r>
            <a:endParaRPr lang="en-US" sz="1750" dirty="0">
              <a:latin typeface="+mj-lt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4BB27915-CE1F-0A4E-040F-0F799C1B80FC}"/>
              </a:ext>
            </a:extLst>
          </p:cNvPr>
          <p:cNvSpPr/>
          <p:nvPr/>
        </p:nvSpPr>
        <p:spPr>
          <a:xfrm>
            <a:off x="408980" y="2911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Subjectivity &amp; Bias</a:t>
            </a:r>
            <a:endParaRPr lang="en-US" sz="17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DC4CC5BD-0643-B9DF-801C-C79A8CD68ED3}"/>
              </a:ext>
            </a:extLst>
          </p:cNvPr>
          <p:cNvSpPr/>
          <p:nvPr/>
        </p:nvSpPr>
        <p:spPr>
          <a:xfrm>
            <a:off x="408980" y="37168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Scalability Issues</a:t>
            </a:r>
            <a:endParaRPr lang="en-US" sz="1750" dirty="0">
              <a:latin typeface="+mj-lt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A5B412F8-2732-7384-9A93-BB34B972023D}"/>
              </a:ext>
            </a:extLst>
          </p:cNvPr>
          <p:cNvSpPr/>
          <p:nvPr/>
        </p:nvSpPr>
        <p:spPr>
          <a:xfrm>
            <a:off x="408980" y="45219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Reward Hacking</a:t>
            </a:r>
            <a:endParaRPr lang="en-US" sz="1750" dirty="0">
              <a:latin typeface="+mj-lt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FC93206C-DA4E-247F-5CD9-3015462511FC}"/>
              </a:ext>
            </a:extLst>
          </p:cNvPr>
          <p:cNvSpPr/>
          <p:nvPr/>
        </p:nvSpPr>
        <p:spPr>
          <a:xfrm>
            <a:off x="408980" y="53270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</a:t>
            </a:r>
            <a:endParaRPr lang="en-US" sz="1750" dirty="0">
              <a:latin typeface="+mj-lt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7163E27A-726B-C7C0-74E8-9E07D0A17BE0}"/>
              </a:ext>
            </a:extLst>
          </p:cNvPr>
          <p:cNvSpPr/>
          <p:nvPr/>
        </p:nvSpPr>
        <p:spPr>
          <a:xfrm>
            <a:off x="408980" y="61321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Fallibility</a:t>
            </a:r>
            <a:endParaRPr lang="en-US" sz="1750" dirty="0">
              <a:latin typeface="+mj-lt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57EF197E-9342-962F-D98D-CE5E2411E7C1}"/>
              </a:ext>
            </a:extLst>
          </p:cNvPr>
          <p:cNvSpPr/>
          <p:nvPr/>
        </p:nvSpPr>
        <p:spPr>
          <a:xfrm>
            <a:off x="7214711" y="1525547"/>
            <a:ext cx="29139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Practical Applications</a:t>
            </a:r>
            <a:endParaRPr lang="en-US" sz="2200" dirty="0">
              <a:latin typeface="+mj-lt"/>
            </a:endParaRPr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2E17C118-C5F2-AA79-1633-BED696EF956B}"/>
              </a:ext>
            </a:extLst>
          </p:cNvPr>
          <p:cNvSpPr/>
          <p:nvPr/>
        </p:nvSpPr>
        <p:spPr>
          <a:xfrm>
            <a:off x="7214711" y="21066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Generative AI &amp; Chatbots</a:t>
            </a:r>
            <a:endParaRPr lang="en-US" sz="1750" dirty="0">
              <a:latin typeface="+mj-lt"/>
            </a:endParaRPr>
          </a:p>
        </p:txBody>
      </p:sp>
      <p:sp>
        <p:nvSpPr>
          <p:cNvPr id="36" name="Text 10">
            <a:extLst>
              <a:ext uri="{FF2B5EF4-FFF2-40B4-BE49-F238E27FC236}">
                <a16:creationId xmlns:a16="http://schemas.microsoft.com/office/drawing/2014/main" id="{B0CB504F-F3E5-1A4E-24B0-F2301D86208C}"/>
              </a:ext>
            </a:extLst>
          </p:cNvPr>
          <p:cNvSpPr/>
          <p:nvPr/>
        </p:nvSpPr>
        <p:spPr>
          <a:xfrm>
            <a:off x="7214711" y="2911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Content Generation</a:t>
            </a:r>
            <a:endParaRPr lang="en-US" sz="1750" dirty="0">
              <a:latin typeface="+mj-lt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158F8B93-51D2-A19C-3852-28158265427B}"/>
              </a:ext>
            </a:extLst>
          </p:cNvPr>
          <p:cNvSpPr/>
          <p:nvPr/>
        </p:nvSpPr>
        <p:spPr>
          <a:xfrm>
            <a:off x="7214711" y="37168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Machine Translation</a:t>
            </a:r>
            <a:endParaRPr lang="en-US" sz="1750" dirty="0">
              <a:latin typeface="+mj-lt"/>
            </a:endParaRPr>
          </a:p>
        </p:txBody>
      </p:sp>
      <p:sp>
        <p:nvSpPr>
          <p:cNvPr id="40" name="Text 12">
            <a:extLst>
              <a:ext uri="{FF2B5EF4-FFF2-40B4-BE49-F238E27FC236}">
                <a16:creationId xmlns:a16="http://schemas.microsoft.com/office/drawing/2014/main" id="{BA1EEAD1-3068-970B-9366-6F766CC1B321}"/>
              </a:ext>
            </a:extLst>
          </p:cNvPr>
          <p:cNvSpPr/>
          <p:nvPr/>
        </p:nvSpPr>
        <p:spPr>
          <a:xfrm>
            <a:off x="7214711" y="452199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Recommendation Systems</a:t>
            </a:r>
            <a:endParaRPr lang="en-US" sz="1750" dirty="0">
              <a:latin typeface="+mj-lt"/>
            </a:endParaRPr>
          </a:p>
        </p:txBody>
      </p:sp>
      <p:sp>
        <p:nvSpPr>
          <p:cNvPr id="41" name="Text 13">
            <a:extLst>
              <a:ext uri="{FF2B5EF4-FFF2-40B4-BE49-F238E27FC236}">
                <a16:creationId xmlns:a16="http://schemas.microsoft.com/office/drawing/2014/main" id="{68FC395D-394E-5D93-843A-FD80E67F3C53}"/>
              </a:ext>
            </a:extLst>
          </p:cNvPr>
          <p:cNvSpPr/>
          <p:nvPr/>
        </p:nvSpPr>
        <p:spPr>
          <a:xfrm>
            <a:off x="7214711" y="53270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Ethical Decision-Making</a:t>
            </a:r>
            <a:endParaRPr lang="en-US" sz="1750" dirty="0">
              <a:latin typeface="+mj-lt"/>
            </a:endParaRPr>
          </a:p>
        </p:txBody>
      </p:sp>
      <p:sp>
        <p:nvSpPr>
          <p:cNvPr id="42" name="Text 14">
            <a:extLst>
              <a:ext uri="{FF2B5EF4-FFF2-40B4-BE49-F238E27FC236}">
                <a16:creationId xmlns:a16="http://schemas.microsoft.com/office/drawing/2014/main" id="{A2C1C9F1-E675-64F8-8B38-E05EAFCEED82}"/>
              </a:ext>
            </a:extLst>
          </p:cNvPr>
          <p:cNvSpPr/>
          <p:nvPr/>
        </p:nvSpPr>
        <p:spPr>
          <a:xfrm>
            <a:off x="7214711" y="61321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Content Moderation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017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>
            <a:extLst>
              <a:ext uri="{FF2B5EF4-FFF2-40B4-BE49-F238E27FC236}">
                <a16:creationId xmlns:a16="http://schemas.microsoft.com/office/drawing/2014/main" id="{182F142D-2B54-C2A3-5DD4-8DF815F3B8BE}"/>
              </a:ext>
            </a:extLst>
          </p:cNvPr>
          <p:cNvSpPr/>
          <p:nvPr/>
        </p:nvSpPr>
        <p:spPr>
          <a:xfrm>
            <a:off x="1562140" y="7373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 – Reinforcement Learning from AI Feedback</a:t>
            </a:r>
            <a:endParaRPr lang="en-US" sz="4450" dirty="0">
              <a:latin typeface="+mj-lt"/>
            </a:endParaRP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7E52790C-03CB-B2C4-3B10-408882D39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40" y="2495074"/>
            <a:ext cx="1134070" cy="1360884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F7209E4A-3FDB-7371-81FA-9C68DF37F7D9}"/>
              </a:ext>
            </a:extLst>
          </p:cNvPr>
          <p:cNvSpPr/>
          <p:nvPr/>
        </p:nvSpPr>
        <p:spPr>
          <a:xfrm>
            <a:off x="3036372" y="2721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AI "Teacher"</a:t>
            </a:r>
            <a:endParaRPr lang="en-US" sz="2200" dirty="0">
              <a:latin typeface="+mj-lt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8B008E8-7713-52EF-CDF9-4E08B932070C}"/>
              </a:ext>
            </a:extLst>
          </p:cNvPr>
          <p:cNvSpPr/>
          <p:nvPr/>
        </p:nvSpPr>
        <p:spPr>
          <a:xfrm>
            <a:off x="3036372" y="321230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from another AI model.</a:t>
            </a:r>
            <a:endParaRPr lang="en-US" sz="1750" dirty="0">
              <a:latin typeface="+mj-lt"/>
            </a:endParaRP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29DA9E2-8BE8-D4A4-9782-C4A17087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140" y="3855958"/>
            <a:ext cx="1134070" cy="1360884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8CB74D50-A507-D583-533B-A070CC2F36CB}"/>
              </a:ext>
            </a:extLst>
          </p:cNvPr>
          <p:cNvSpPr/>
          <p:nvPr/>
        </p:nvSpPr>
        <p:spPr>
          <a:xfrm>
            <a:off x="3036372" y="4082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Ethics Rules – Constitutional AI </a:t>
            </a:r>
            <a:endParaRPr lang="en-US" sz="2200" dirty="0">
              <a:latin typeface="+mj-lt"/>
            </a:endParaRPr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5900BC47-07AC-9FA4-951D-4D61F6E26A57}"/>
              </a:ext>
            </a:extLst>
          </p:cNvPr>
          <p:cNvSpPr/>
          <p:nvPr/>
        </p:nvSpPr>
        <p:spPr>
          <a:xfrm>
            <a:off x="3036372" y="457319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Guided by natural language rules.</a:t>
            </a:r>
            <a:endParaRPr lang="en-US" sz="1750" dirty="0">
              <a:latin typeface="+mj-lt"/>
            </a:endParaRPr>
          </a:p>
        </p:txBody>
      </p:sp>
      <p:pic>
        <p:nvPicPr>
          <p:cNvPr id="18" name="Image 3" descr="preencoded.png">
            <a:extLst>
              <a:ext uri="{FF2B5EF4-FFF2-40B4-BE49-F238E27FC236}">
                <a16:creationId xmlns:a16="http://schemas.microsoft.com/office/drawing/2014/main" id="{11F8929A-0E8B-7EB9-5560-92D13384F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140" y="5216842"/>
            <a:ext cx="1134070" cy="1360884"/>
          </a:xfrm>
          <a:prstGeom prst="rect">
            <a:avLst/>
          </a:prstGeom>
        </p:spPr>
      </p:pic>
      <p:sp>
        <p:nvSpPr>
          <p:cNvPr id="19" name="Text 5">
            <a:extLst>
              <a:ext uri="{FF2B5EF4-FFF2-40B4-BE49-F238E27FC236}">
                <a16:creationId xmlns:a16="http://schemas.microsoft.com/office/drawing/2014/main" id="{DA049A8F-3127-94B0-D6E1-1C54975DB7DF}"/>
              </a:ext>
            </a:extLst>
          </p:cNvPr>
          <p:cNvSpPr/>
          <p:nvPr/>
        </p:nvSpPr>
        <p:spPr>
          <a:xfrm>
            <a:off x="3036372" y="5443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No Human Raters</a:t>
            </a:r>
            <a:endParaRPr lang="en-US" sz="2200" dirty="0">
              <a:latin typeface="+mj-lt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33AA6140-FAF2-C1F9-E9B5-6BB7A40288DC}"/>
              </a:ext>
            </a:extLst>
          </p:cNvPr>
          <p:cNvSpPr/>
          <p:nvPr/>
        </p:nvSpPr>
        <p:spPr>
          <a:xfrm>
            <a:off x="3036372" y="59340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Automated feedback process.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968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0">
            <a:extLst>
              <a:ext uri="{FF2B5EF4-FFF2-40B4-BE49-F238E27FC236}">
                <a16:creationId xmlns:a16="http://schemas.microsoft.com/office/drawing/2014/main" id="{790D6FEF-EE42-36C4-FE67-3BF00D67217E}"/>
              </a:ext>
            </a:extLst>
          </p:cNvPr>
          <p:cNvSpPr/>
          <p:nvPr/>
        </p:nvSpPr>
        <p:spPr>
          <a:xfrm>
            <a:off x="807284" y="361355"/>
            <a:ext cx="10968395" cy="562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Reinforcement Learning from AI Feedback (RLAIF)</a:t>
            </a:r>
            <a:endParaRPr lang="en-US" sz="3500" dirty="0"/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0F073993-BFF2-C368-4EF7-ADEF6BC0D4EF}"/>
              </a:ext>
            </a:extLst>
          </p:cNvPr>
          <p:cNvSpPr/>
          <p:nvPr/>
        </p:nvSpPr>
        <p:spPr>
          <a:xfrm>
            <a:off x="807284" y="1283137"/>
            <a:ext cx="1337072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25" name="Image 0">
            <a:extLst>
              <a:ext uri="{FF2B5EF4-FFF2-40B4-BE49-F238E27FC236}">
                <a16:creationId xmlns:a16="http://schemas.microsoft.com/office/drawing/2014/main" id="{C77E69C7-3FC4-A50C-FD59-0039DFD5E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376" y="1643182"/>
            <a:ext cx="252889" cy="316111"/>
          </a:xfrm>
          <a:prstGeom prst="rect">
            <a:avLst/>
          </a:prstGeom>
        </p:spPr>
      </p:pic>
      <p:sp>
        <p:nvSpPr>
          <p:cNvPr id="26" name="Text 2">
            <a:extLst>
              <a:ext uri="{FF2B5EF4-FFF2-40B4-BE49-F238E27FC236}">
                <a16:creationId xmlns:a16="http://schemas.microsoft.com/office/drawing/2014/main" id="{2B72F74C-DAF0-2C98-64D6-92F0EFDE2886}"/>
              </a:ext>
            </a:extLst>
          </p:cNvPr>
          <p:cNvSpPr/>
          <p:nvPr/>
        </p:nvSpPr>
        <p:spPr>
          <a:xfrm>
            <a:off x="2324141" y="1462921"/>
            <a:ext cx="2637949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Generating Revisions</a:t>
            </a:r>
            <a:endParaRPr lang="en-US" sz="17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A12F9576-FFE9-3486-9283-75A2EED546AA}"/>
              </a:ext>
            </a:extLst>
          </p:cNvPr>
          <p:cNvSpPr/>
          <p:nvPr/>
        </p:nvSpPr>
        <p:spPr>
          <a:xfrm>
            <a:off x="2324141" y="1851779"/>
            <a:ext cx="413218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Response Model generates initial outputs.</a:t>
            </a:r>
            <a:endParaRPr lang="en-US" sz="1400" dirty="0"/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47F662A0-06FE-EF8A-267C-EB846D1973CE}"/>
              </a:ext>
            </a:extLst>
          </p:cNvPr>
          <p:cNvSpPr/>
          <p:nvPr/>
        </p:nvSpPr>
        <p:spPr>
          <a:xfrm flipV="1">
            <a:off x="2234249" y="2264094"/>
            <a:ext cx="6706551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5069496D-FBB0-F526-D98C-1B2ABDD6E882}"/>
              </a:ext>
            </a:extLst>
          </p:cNvPr>
          <p:cNvSpPr/>
          <p:nvPr/>
        </p:nvSpPr>
        <p:spPr>
          <a:xfrm>
            <a:off x="807284" y="2409230"/>
            <a:ext cx="1964491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30" name="Image 1">
            <a:extLst>
              <a:ext uri="{FF2B5EF4-FFF2-40B4-BE49-F238E27FC236}">
                <a16:creationId xmlns:a16="http://schemas.microsoft.com/office/drawing/2014/main" id="{24637EB5-FF9A-7475-CC90-09593B03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912" y="2769275"/>
            <a:ext cx="252889" cy="316111"/>
          </a:xfrm>
          <a:prstGeom prst="rect">
            <a:avLst/>
          </a:prstGeom>
        </p:spPr>
      </p:pic>
      <p:sp>
        <p:nvSpPr>
          <p:cNvPr id="31" name="Text 6">
            <a:extLst>
              <a:ext uri="{FF2B5EF4-FFF2-40B4-BE49-F238E27FC236}">
                <a16:creationId xmlns:a16="http://schemas.microsoft.com/office/drawing/2014/main" id="{68C23E40-8479-DFA0-AFEB-7E0D7A7DB1B4}"/>
              </a:ext>
            </a:extLst>
          </p:cNvPr>
          <p:cNvSpPr/>
          <p:nvPr/>
        </p:nvSpPr>
        <p:spPr>
          <a:xfrm>
            <a:off x="2971883" y="2578928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Fine-tuning with Revisions</a:t>
            </a:r>
            <a:endParaRPr lang="en-US" sz="175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2CCD495C-87B1-2E9E-29E9-1DE4CB504549}"/>
              </a:ext>
            </a:extLst>
          </p:cNvPr>
          <p:cNvSpPr/>
          <p:nvPr/>
        </p:nvSpPr>
        <p:spPr>
          <a:xfrm>
            <a:off x="2971883" y="2967786"/>
            <a:ext cx="4419124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base model (called SL-CAI, Supervised Learning – Constitutional AI) is trained using this dataset.</a:t>
            </a:r>
            <a:endParaRPr lang="en-US" sz="1400" dirty="0"/>
          </a:p>
        </p:txBody>
      </p:sp>
      <p:sp>
        <p:nvSpPr>
          <p:cNvPr id="33" name="Shape 8">
            <a:extLst>
              <a:ext uri="{FF2B5EF4-FFF2-40B4-BE49-F238E27FC236}">
                <a16:creationId xmlns:a16="http://schemas.microsoft.com/office/drawing/2014/main" id="{04F5F2F7-0969-AEF3-8A90-82DE49E5A1CF}"/>
              </a:ext>
            </a:extLst>
          </p:cNvPr>
          <p:cNvSpPr/>
          <p:nvPr/>
        </p:nvSpPr>
        <p:spPr>
          <a:xfrm flipV="1">
            <a:off x="2881990" y="3380101"/>
            <a:ext cx="5950055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4" name="Shape 9">
            <a:extLst>
              <a:ext uri="{FF2B5EF4-FFF2-40B4-BE49-F238E27FC236}">
                <a16:creationId xmlns:a16="http://schemas.microsoft.com/office/drawing/2014/main" id="{FC26B38F-3015-626B-C8A0-E83184A302EF}"/>
              </a:ext>
            </a:extLst>
          </p:cNvPr>
          <p:cNvSpPr/>
          <p:nvPr/>
        </p:nvSpPr>
        <p:spPr>
          <a:xfrm>
            <a:off x="807285" y="3535323"/>
            <a:ext cx="265981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35" name="Image 2">
            <a:extLst>
              <a:ext uri="{FF2B5EF4-FFF2-40B4-BE49-F238E27FC236}">
                <a16:creationId xmlns:a16="http://schemas.microsoft.com/office/drawing/2014/main" id="{B128C754-073B-6750-5218-CF9C80111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6448" y="3895368"/>
            <a:ext cx="252889" cy="316111"/>
          </a:xfrm>
          <a:prstGeom prst="rect">
            <a:avLst/>
          </a:prstGeom>
        </p:spPr>
      </p:pic>
      <p:sp>
        <p:nvSpPr>
          <p:cNvPr id="36" name="Text 10">
            <a:extLst>
              <a:ext uri="{FF2B5EF4-FFF2-40B4-BE49-F238E27FC236}">
                <a16:creationId xmlns:a16="http://schemas.microsoft.com/office/drawing/2014/main" id="{30F687C7-05B0-FE93-4D74-212FA280BAE4}"/>
              </a:ext>
            </a:extLst>
          </p:cNvPr>
          <p:cNvSpPr/>
          <p:nvPr/>
        </p:nvSpPr>
        <p:spPr>
          <a:xfrm>
            <a:off x="3642282" y="3713576"/>
            <a:ext cx="236624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Generating Harmlessness Dataset</a:t>
            </a:r>
            <a:endParaRPr lang="en-US" sz="1750" dirty="0"/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3453F67E-D778-7665-21DE-C06D5CCCDA79}"/>
              </a:ext>
            </a:extLst>
          </p:cNvPr>
          <p:cNvSpPr/>
          <p:nvPr/>
        </p:nvSpPr>
        <p:spPr>
          <a:xfrm>
            <a:off x="3642282" y="4102434"/>
            <a:ext cx="4425315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SL-CAI generates new responses; a feedback model evaluates them against constitutional principles</a:t>
            </a:r>
            <a:endParaRPr lang="en-US" sz="1400" dirty="0"/>
          </a:p>
        </p:txBody>
      </p:sp>
      <p:sp>
        <p:nvSpPr>
          <p:cNvPr id="38" name="Shape 12">
            <a:extLst>
              <a:ext uri="{FF2B5EF4-FFF2-40B4-BE49-F238E27FC236}">
                <a16:creationId xmlns:a16="http://schemas.microsoft.com/office/drawing/2014/main" id="{40CF699C-C670-971B-D14E-40A9F6CE622D}"/>
              </a:ext>
            </a:extLst>
          </p:cNvPr>
          <p:cNvSpPr/>
          <p:nvPr/>
        </p:nvSpPr>
        <p:spPr>
          <a:xfrm flipV="1">
            <a:off x="3552389" y="4514749"/>
            <a:ext cx="5193626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39" name="Shape 13">
            <a:extLst>
              <a:ext uri="{FF2B5EF4-FFF2-40B4-BE49-F238E27FC236}">
                <a16:creationId xmlns:a16="http://schemas.microsoft.com/office/drawing/2014/main" id="{9DE1A5C3-FEF2-DC1A-7BD3-6D0CD3FA0957}"/>
              </a:ext>
            </a:extLst>
          </p:cNvPr>
          <p:cNvSpPr/>
          <p:nvPr/>
        </p:nvSpPr>
        <p:spPr>
          <a:xfrm>
            <a:off x="807284" y="4661416"/>
            <a:ext cx="321635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40" name="Image 3">
            <a:extLst>
              <a:ext uri="{FF2B5EF4-FFF2-40B4-BE49-F238E27FC236}">
                <a16:creationId xmlns:a16="http://schemas.microsoft.com/office/drawing/2014/main" id="{0B7F6913-CE42-709B-6ABB-6D038D12B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5103" y="5021461"/>
            <a:ext cx="252889" cy="316111"/>
          </a:xfrm>
          <a:prstGeom prst="rect">
            <a:avLst/>
          </a:prstGeom>
        </p:spPr>
      </p:pic>
      <p:sp>
        <p:nvSpPr>
          <p:cNvPr id="41" name="Text 14">
            <a:extLst>
              <a:ext uri="{FF2B5EF4-FFF2-40B4-BE49-F238E27FC236}">
                <a16:creationId xmlns:a16="http://schemas.microsoft.com/office/drawing/2014/main" id="{57C7AE1F-AFAA-0C3D-5E4C-4AD16FAA89B1}"/>
              </a:ext>
            </a:extLst>
          </p:cNvPr>
          <p:cNvSpPr/>
          <p:nvPr/>
        </p:nvSpPr>
        <p:spPr>
          <a:xfrm>
            <a:off x="4173419" y="4834905"/>
            <a:ext cx="2900601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Preference Model Training</a:t>
            </a:r>
            <a:endParaRPr lang="en-US" sz="1750" dirty="0"/>
          </a:p>
        </p:txBody>
      </p:sp>
      <p:sp>
        <p:nvSpPr>
          <p:cNvPr id="42" name="Text 15">
            <a:extLst>
              <a:ext uri="{FF2B5EF4-FFF2-40B4-BE49-F238E27FC236}">
                <a16:creationId xmlns:a16="http://schemas.microsoft.com/office/drawing/2014/main" id="{351C43D7-34FE-2440-708C-95AAA93236D8}"/>
              </a:ext>
            </a:extLst>
          </p:cNvPr>
          <p:cNvSpPr/>
          <p:nvPr/>
        </p:nvSpPr>
        <p:spPr>
          <a:xfrm>
            <a:off x="4173420" y="5223763"/>
            <a:ext cx="4199056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separate Preference Model (PM) is trained on the AI-generated preference dataset.</a:t>
            </a:r>
            <a:endParaRPr lang="en-US" sz="1400" dirty="0"/>
          </a:p>
        </p:txBody>
      </p:sp>
      <p:sp>
        <p:nvSpPr>
          <p:cNvPr id="43" name="Shape 16">
            <a:extLst>
              <a:ext uri="{FF2B5EF4-FFF2-40B4-BE49-F238E27FC236}">
                <a16:creationId xmlns:a16="http://schemas.microsoft.com/office/drawing/2014/main" id="{1766E650-9DCD-D814-2501-0A1386657558}"/>
              </a:ext>
            </a:extLst>
          </p:cNvPr>
          <p:cNvSpPr/>
          <p:nvPr/>
        </p:nvSpPr>
        <p:spPr>
          <a:xfrm flipV="1">
            <a:off x="4083528" y="5636078"/>
            <a:ext cx="4437130" cy="45719"/>
          </a:xfrm>
          <a:prstGeom prst="roundRect">
            <a:avLst>
              <a:gd name="adj" fmla="val 660904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D"/>
          </a:p>
        </p:txBody>
      </p:sp>
      <p:sp>
        <p:nvSpPr>
          <p:cNvPr id="44" name="Shape 17">
            <a:extLst>
              <a:ext uri="{FF2B5EF4-FFF2-40B4-BE49-F238E27FC236}">
                <a16:creationId xmlns:a16="http://schemas.microsoft.com/office/drawing/2014/main" id="{9885A026-58C8-865D-5A5D-BC7CC979131B}"/>
              </a:ext>
            </a:extLst>
          </p:cNvPr>
          <p:cNvSpPr/>
          <p:nvPr/>
        </p:nvSpPr>
        <p:spPr>
          <a:xfrm>
            <a:off x="807285" y="5787509"/>
            <a:ext cx="3859965" cy="1036201"/>
          </a:xfrm>
          <a:prstGeom prst="roundRect">
            <a:avLst>
              <a:gd name="adj" fmla="val 729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/>
          </a:p>
        </p:txBody>
      </p:sp>
      <p:pic>
        <p:nvPicPr>
          <p:cNvPr id="45" name="Image 4">
            <a:extLst>
              <a:ext uri="{FF2B5EF4-FFF2-40B4-BE49-F238E27FC236}">
                <a16:creationId xmlns:a16="http://schemas.microsoft.com/office/drawing/2014/main" id="{0FEBC464-7ED5-16E7-3AE6-2548673249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3639" y="6147554"/>
            <a:ext cx="252889" cy="316111"/>
          </a:xfrm>
          <a:prstGeom prst="rect">
            <a:avLst/>
          </a:prstGeom>
        </p:spPr>
      </p:pic>
      <p:sp>
        <p:nvSpPr>
          <p:cNvPr id="46" name="Text 18">
            <a:extLst>
              <a:ext uri="{FF2B5EF4-FFF2-40B4-BE49-F238E27FC236}">
                <a16:creationId xmlns:a16="http://schemas.microsoft.com/office/drawing/2014/main" id="{60711904-3A7B-7D84-C231-CAC3FE052C5C}"/>
              </a:ext>
            </a:extLst>
          </p:cNvPr>
          <p:cNvSpPr/>
          <p:nvPr/>
        </p:nvSpPr>
        <p:spPr>
          <a:xfrm>
            <a:off x="4825882" y="6015580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RL Optimization</a:t>
            </a:r>
            <a:endParaRPr lang="en-US" sz="1750" dirty="0"/>
          </a:p>
        </p:txBody>
      </p:sp>
      <p:sp>
        <p:nvSpPr>
          <p:cNvPr id="47" name="Text 19">
            <a:extLst>
              <a:ext uri="{FF2B5EF4-FFF2-40B4-BE49-F238E27FC236}">
                <a16:creationId xmlns:a16="http://schemas.microsoft.com/office/drawing/2014/main" id="{FA71AD95-9284-4099-240D-ADB740FCEC5F}"/>
              </a:ext>
            </a:extLst>
          </p:cNvPr>
          <p:cNvSpPr/>
          <p:nvPr/>
        </p:nvSpPr>
        <p:spPr>
          <a:xfrm>
            <a:off x="4825882" y="6404439"/>
            <a:ext cx="4529018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PPO (Proximal Policy Optimization) to fine-tune the SL-CAI model.</a:t>
            </a:r>
            <a:endParaRPr lang="en-US" sz="1400" dirty="0"/>
          </a:p>
        </p:txBody>
      </p:sp>
      <p:sp>
        <p:nvSpPr>
          <p:cNvPr id="48" name="Text 20">
            <a:extLst>
              <a:ext uri="{FF2B5EF4-FFF2-40B4-BE49-F238E27FC236}">
                <a16:creationId xmlns:a16="http://schemas.microsoft.com/office/drawing/2014/main" id="{829FF541-E02F-9D28-076D-7C738C75CEB8}"/>
              </a:ext>
            </a:extLst>
          </p:cNvPr>
          <p:cNvSpPr/>
          <p:nvPr/>
        </p:nvSpPr>
        <p:spPr>
          <a:xfrm>
            <a:off x="807284" y="7025997"/>
            <a:ext cx="1337143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3081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01606D22-4B56-5F50-CD3A-D769B1B53DB8}"/>
              </a:ext>
            </a:extLst>
          </p:cNvPr>
          <p:cNvSpPr/>
          <p:nvPr/>
        </p:nvSpPr>
        <p:spPr>
          <a:xfrm>
            <a:off x="2019121" y="56078"/>
            <a:ext cx="8153281" cy="636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 – Strengths and Limitations</a:t>
            </a:r>
            <a:endParaRPr lang="en-US" sz="4000" dirty="0">
              <a:latin typeface="+mj-lt"/>
            </a:endParaRPr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F4AF3EF-3715-CE2E-DC58-0C81DA744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44" y="707946"/>
            <a:ext cx="1307306" cy="1172528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FC79745A-5115-9765-07F1-93025AFFB8FA}"/>
              </a:ext>
            </a:extLst>
          </p:cNvPr>
          <p:cNvSpPr/>
          <p:nvPr/>
        </p:nvSpPr>
        <p:spPr>
          <a:xfrm>
            <a:off x="4594384" y="1260753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50" dirty="0">
              <a:latin typeface="+mj-lt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79EEB96-F591-15A6-98D2-F78584E8E94D}"/>
              </a:ext>
            </a:extLst>
          </p:cNvPr>
          <p:cNvSpPr/>
          <p:nvPr/>
        </p:nvSpPr>
        <p:spPr>
          <a:xfrm>
            <a:off x="5594628" y="911423"/>
            <a:ext cx="2521625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Highly Scalable</a:t>
            </a:r>
            <a:endParaRPr lang="en-US" sz="2000" dirty="0">
              <a:latin typeface="+mj-lt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844C6F3-5F39-CFD4-4E5D-585457C736B9}"/>
              </a:ext>
            </a:extLst>
          </p:cNvPr>
          <p:cNvSpPr/>
          <p:nvPr/>
        </p:nvSpPr>
        <p:spPr>
          <a:xfrm>
            <a:off x="5594628" y="1351478"/>
            <a:ext cx="2521625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Efficient for large datasets.</a:t>
            </a:r>
            <a:endParaRPr lang="en-US" sz="1600" dirty="0">
              <a:latin typeface="+mj-lt"/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1F0DE6BA-D6C6-FDF8-4736-2EEED1A08049}"/>
              </a:ext>
            </a:extLst>
          </p:cNvPr>
          <p:cNvSpPr/>
          <p:nvPr/>
        </p:nvSpPr>
        <p:spPr>
          <a:xfrm>
            <a:off x="5441990" y="1896308"/>
            <a:ext cx="9149239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838618D8-F60C-41BD-B3F5-4FB6B58D3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191" y="1931313"/>
            <a:ext cx="2614732" cy="1172528"/>
          </a:xfrm>
          <a:prstGeom prst="rect">
            <a:avLst/>
          </a:prstGeom>
        </p:spPr>
      </p:pic>
      <p:sp>
        <p:nvSpPr>
          <p:cNvPr id="17" name="Text 5">
            <a:extLst>
              <a:ext uri="{FF2B5EF4-FFF2-40B4-BE49-F238E27FC236}">
                <a16:creationId xmlns:a16="http://schemas.microsoft.com/office/drawing/2014/main" id="{2F6F4329-8589-A6FE-F327-95A269FFBD3F}"/>
              </a:ext>
            </a:extLst>
          </p:cNvPr>
          <p:cNvSpPr/>
          <p:nvPr/>
        </p:nvSpPr>
        <p:spPr>
          <a:xfrm>
            <a:off x="4594384" y="2338745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50" dirty="0">
              <a:latin typeface="+mj-lt"/>
            </a:endParaRPr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C97119E0-D6E1-5254-3DDF-33694CCAD03A}"/>
              </a:ext>
            </a:extLst>
          </p:cNvPr>
          <p:cNvSpPr/>
          <p:nvPr/>
        </p:nvSpPr>
        <p:spPr>
          <a:xfrm>
            <a:off x="6248400" y="2134791"/>
            <a:ext cx="2538413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Consistent Feedback</a:t>
            </a:r>
            <a:endParaRPr lang="en-US" sz="2000" dirty="0">
              <a:latin typeface="+mj-lt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CCFDE883-B8E9-191B-7ED6-EFD8C3D5746E}"/>
              </a:ext>
            </a:extLst>
          </p:cNvPr>
          <p:cNvSpPr/>
          <p:nvPr/>
        </p:nvSpPr>
        <p:spPr>
          <a:xfrm>
            <a:off x="6248400" y="2574846"/>
            <a:ext cx="253841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Repeatable and uniform.</a:t>
            </a:r>
            <a:endParaRPr lang="en-US" sz="1600" dirty="0">
              <a:latin typeface="+mj-lt"/>
            </a:endParaRPr>
          </a:p>
        </p:txBody>
      </p:sp>
      <p:sp>
        <p:nvSpPr>
          <p:cNvPr id="20" name="Shape 8">
            <a:extLst>
              <a:ext uri="{FF2B5EF4-FFF2-40B4-BE49-F238E27FC236}">
                <a16:creationId xmlns:a16="http://schemas.microsoft.com/office/drawing/2014/main" id="{36F4173A-C5D1-754A-E46F-306956126FDE}"/>
              </a:ext>
            </a:extLst>
          </p:cNvPr>
          <p:cNvSpPr/>
          <p:nvPr/>
        </p:nvSpPr>
        <p:spPr>
          <a:xfrm>
            <a:off x="6095762" y="3119676"/>
            <a:ext cx="8495467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201DD9AF-6EB8-B43B-8EED-ACD13592D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418" y="3154680"/>
            <a:ext cx="3922157" cy="1172528"/>
          </a:xfrm>
          <a:prstGeom prst="rect">
            <a:avLst/>
          </a:prstGeom>
        </p:spPr>
      </p:pic>
      <p:sp>
        <p:nvSpPr>
          <p:cNvPr id="22" name="Text 9">
            <a:extLst>
              <a:ext uri="{FF2B5EF4-FFF2-40B4-BE49-F238E27FC236}">
                <a16:creationId xmlns:a16="http://schemas.microsoft.com/office/drawing/2014/main" id="{37A118D5-9D8B-6300-A491-08A88BC6AE3B}"/>
              </a:ext>
            </a:extLst>
          </p:cNvPr>
          <p:cNvSpPr/>
          <p:nvPr/>
        </p:nvSpPr>
        <p:spPr>
          <a:xfrm>
            <a:off x="4594384" y="3562112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50" dirty="0">
              <a:latin typeface="+mj-lt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C6A34AC5-3EBA-C3B7-1E75-24C11DEE9CD0}"/>
              </a:ext>
            </a:extLst>
          </p:cNvPr>
          <p:cNvSpPr/>
          <p:nvPr/>
        </p:nvSpPr>
        <p:spPr>
          <a:xfrm>
            <a:off x="6902053" y="3358158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Cost Reduction</a:t>
            </a:r>
            <a:endParaRPr lang="en-US" sz="2000" dirty="0">
              <a:latin typeface="+mj-lt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B57C0572-F9D6-66BB-91C9-624F361698EF}"/>
              </a:ext>
            </a:extLst>
          </p:cNvPr>
          <p:cNvSpPr/>
          <p:nvPr/>
        </p:nvSpPr>
        <p:spPr>
          <a:xfrm>
            <a:off x="6902053" y="3798213"/>
            <a:ext cx="3187303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Lowers expenses and turnaround.</a:t>
            </a:r>
            <a:endParaRPr lang="en-US" sz="1600" dirty="0">
              <a:latin typeface="+mj-lt"/>
            </a:endParaRPr>
          </a:p>
        </p:txBody>
      </p:sp>
      <p:sp>
        <p:nvSpPr>
          <p:cNvPr id="25" name="Shape 12">
            <a:extLst>
              <a:ext uri="{FF2B5EF4-FFF2-40B4-BE49-F238E27FC236}">
                <a16:creationId xmlns:a16="http://schemas.microsoft.com/office/drawing/2014/main" id="{7BC2A9E3-F35B-7065-6827-CC9A58FF716E}"/>
              </a:ext>
            </a:extLst>
          </p:cNvPr>
          <p:cNvSpPr/>
          <p:nvPr/>
        </p:nvSpPr>
        <p:spPr>
          <a:xfrm>
            <a:off x="6749415" y="4343043"/>
            <a:ext cx="7841813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</p:sp>
      <p:pic>
        <p:nvPicPr>
          <p:cNvPr id="26" name="Image 3" descr="preencoded.png">
            <a:extLst>
              <a:ext uri="{FF2B5EF4-FFF2-40B4-BE49-F238E27FC236}">
                <a16:creationId xmlns:a16="http://schemas.microsoft.com/office/drawing/2014/main" id="{08895A73-9A68-E02C-0564-5310C0061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765" y="4378047"/>
            <a:ext cx="5229463" cy="1172528"/>
          </a:xfrm>
          <a:prstGeom prst="rect">
            <a:avLst/>
          </a:prstGeom>
        </p:spPr>
      </p:pic>
      <p:sp>
        <p:nvSpPr>
          <p:cNvPr id="27" name="Text 13">
            <a:extLst>
              <a:ext uri="{FF2B5EF4-FFF2-40B4-BE49-F238E27FC236}">
                <a16:creationId xmlns:a16="http://schemas.microsoft.com/office/drawing/2014/main" id="{8BF0E5DB-AA59-5FC5-066F-A487BEF889E6}"/>
              </a:ext>
            </a:extLst>
          </p:cNvPr>
          <p:cNvSpPr/>
          <p:nvPr/>
        </p:nvSpPr>
        <p:spPr>
          <a:xfrm>
            <a:off x="4594384" y="4785479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250" dirty="0">
              <a:latin typeface="+mj-lt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8C137719-B379-5260-48C2-12F2FEC00724}"/>
              </a:ext>
            </a:extLst>
          </p:cNvPr>
          <p:cNvSpPr/>
          <p:nvPr/>
        </p:nvSpPr>
        <p:spPr>
          <a:xfrm>
            <a:off x="7555706" y="4581525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Model Quality</a:t>
            </a:r>
            <a:endParaRPr lang="en-US" sz="2000" dirty="0">
              <a:latin typeface="+mj-lt"/>
            </a:endParaRPr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FC1BF5ED-B9F9-1185-C2C8-0B79AF108ABA}"/>
              </a:ext>
            </a:extLst>
          </p:cNvPr>
          <p:cNvSpPr/>
          <p:nvPr/>
        </p:nvSpPr>
        <p:spPr>
          <a:xfrm>
            <a:off x="7555706" y="5021580"/>
            <a:ext cx="275534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Depends on feedback model.</a:t>
            </a:r>
            <a:endParaRPr lang="en-US" sz="1600" dirty="0">
              <a:latin typeface="+mj-lt"/>
            </a:endParaRPr>
          </a:p>
        </p:txBody>
      </p:sp>
      <p:sp>
        <p:nvSpPr>
          <p:cNvPr id="30" name="Shape 16">
            <a:extLst>
              <a:ext uri="{FF2B5EF4-FFF2-40B4-BE49-F238E27FC236}">
                <a16:creationId xmlns:a16="http://schemas.microsoft.com/office/drawing/2014/main" id="{248A640F-9F60-BCBA-E9E3-A58EC9A903EB}"/>
              </a:ext>
            </a:extLst>
          </p:cNvPr>
          <p:cNvSpPr/>
          <p:nvPr/>
        </p:nvSpPr>
        <p:spPr>
          <a:xfrm>
            <a:off x="7403068" y="5566410"/>
            <a:ext cx="7188160" cy="11430"/>
          </a:xfrm>
          <a:prstGeom prst="roundRect">
            <a:avLst>
              <a:gd name="adj" fmla="val 1602576"/>
            </a:avLst>
          </a:prstGeom>
          <a:solidFill>
            <a:srgbClr val="B4CCE3"/>
          </a:solidFill>
          <a:ln/>
        </p:spPr>
      </p:sp>
      <p:pic>
        <p:nvPicPr>
          <p:cNvPr id="31" name="Image 4" descr="preencoded.png">
            <a:extLst>
              <a:ext uri="{FF2B5EF4-FFF2-40B4-BE49-F238E27FC236}">
                <a16:creationId xmlns:a16="http://schemas.microsoft.com/office/drawing/2014/main" id="{4A53ABAD-8AAE-6BA8-C154-CC12D23B8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12" y="5601414"/>
            <a:ext cx="6536888" cy="1172528"/>
          </a:xfrm>
          <a:prstGeom prst="rect">
            <a:avLst/>
          </a:prstGeom>
        </p:spPr>
      </p:pic>
      <p:sp>
        <p:nvSpPr>
          <p:cNvPr id="32" name="Text 17">
            <a:extLst>
              <a:ext uri="{FF2B5EF4-FFF2-40B4-BE49-F238E27FC236}">
                <a16:creationId xmlns:a16="http://schemas.microsoft.com/office/drawing/2014/main" id="{C44F07E0-9A66-99EB-D836-39050EF26C3F}"/>
              </a:ext>
            </a:extLst>
          </p:cNvPr>
          <p:cNvSpPr/>
          <p:nvPr/>
        </p:nvSpPr>
        <p:spPr>
          <a:xfrm>
            <a:off x="4594384" y="6008846"/>
            <a:ext cx="286107" cy="357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5</a:t>
            </a:r>
            <a:endParaRPr lang="en-US" sz="2250" dirty="0">
              <a:latin typeface="+mj-lt"/>
            </a:endParaRPr>
          </a:p>
        </p:txBody>
      </p:sp>
      <p:sp>
        <p:nvSpPr>
          <p:cNvPr id="33" name="Text 18">
            <a:extLst>
              <a:ext uri="{FF2B5EF4-FFF2-40B4-BE49-F238E27FC236}">
                <a16:creationId xmlns:a16="http://schemas.microsoft.com/office/drawing/2014/main" id="{2508849F-AD18-B2B4-C171-39A6579E00F8}"/>
              </a:ext>
            </a:extLst>
          </p:cNvPr>
          <p:cNvSpPr/>
          <p:nvPr/>
        </p:nvSpPr>
        <p:spPr>
          <a:xfrm>
            <a:off x="8209478" y="5804892"/>
            <a:ext cx="2544008" cy="3180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Bias Propagation</a:t>
            </a:r>
            <a:endParaRPr lang="en-US" sz="2000" dirty="0">
              <a:latin typeface="+mj-lt"/>
            </a:endParaRPr>
          </a:p>
        </p:txBody>
      </p:sp>
      <p:sp>
        <p:nvSpPr>
          <p:cNvPr id="34" name="Text 19">
            <a:extLst>
              <a:ext uri="{FF2B5EF4-FFF2-40B4-BE49-F238E27FC236}">
                <a16:creationId xmlns:a16="http://schemas.microsoft.com/office/drawing/2014/main" id="{CBF1E600-5B69-BC81-1EE1-360DC6B62A9D}"/>
              </a:ext>
            </a:extLst>
          </p:cNvPr>
          <p:cNvSpPr/>
          <p:nvPr/>
        </p:nvSpPr>
        <p:spPr>
          <a:xfrm>
            <a:off x="8209478" y="6244947"/>
            <a:ext cx="2753082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May spread unseen AI biases.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0">
            <a:extLst>
              <a:ext uri="{FF2B5EF4-FFF2-40B4-BE49-F238E27FC236}">
                <a16:creationId xmlns:a16="http://schemas.microsoft.com/office/drawing/2014/main" id="{E6D30FBE-10E3-F4CA-DCEE-8E9AAEB852A7}"/>
              </a:ext>
            </a:extLst>
          </p:cNvPr>
          <p:cNvSpPr/>
          <p:nvPr/>
        </p:nvSpPr>
        <p:spPr>
          <a:xfrm>
            <a:off x="2745224" y="351949"/>
            <a:ext cx="6505337" cy="539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RLAIF: Objectives &amp; Advantages</a:t>
            </a:r>
            <a:endParaRPr lang="en-US" sz="3400" dirty="0"/>
          </a:p>
        </p:txBody>
      </p:sp>
      <p:pic>
        <p:nvPicPr>
          <p:cNvPr id="37" name="Image 1">
            <a:extLst>
              <a:ext uri="{FF2B5EF4-FFF2-40B4-BE49-F238E27FC236}">
                <a16:creationId xmlns:a16="http://schemas.microsoft.com/office/drawing/2014/main" id="{07CF78FD-B186-1947-CD01-ACF085C01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224" y="1150977"/>
            <a:ext cx="431840" cy="431840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990AEA61-BC41-9752-1026-56B1915E78E1}"/>
              </a:ext>
            </a:extLst>
          </p:cNvPr>
          <p:cNvSpPr/>
          <p:nvPr/>
        </p:nvSpPr>
        <p:spPr>
          <a:xfrm>
            <a:off x="2745224" y="1755577"/>
            <a:ext cx="2309932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Scalability &amp; Efficiency</a:t>
            </a:r>
            <a:endParaRPr lang="en-US" sz="1700" dirty="0"/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0C057A3B-8ADE-B75E-74BB-E6D1F498A3D7}"/>
              </a:ext>
            </a:extLst>
          </p:cNvPr>
          <p:cNvSpPr/>
          <p:nvPr/>
        </p:nvSpPr>
        <p:spPr>
          <a:xfrm>
            <a:off x="2745224" y="2129076"/>
            <a:ext cx="2501027" cy="1381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Enables large-scale AI training and rapid iteration by automating feedback 24/7, crucial for industrializing LLM fine-tuning.</a:t>
            </a:r>
            <a:endParaRPr lang="en-US" sz="1350" dirty="0"/>
          </a:p>
        </p:txBody>
      </p:sp>
      <p:pic>
        <p:nvPicPr>
          <p:cNvPr id="40" name="Image 2">
            <a:extLst>
              <a:ext uri="{FF2B5EF4-FFF2-40B4-BE49-F238E27FC236}">
                <a16:creationId xmlns:a16="http://schemas.microsoft.com/office/drawing/2014/main" id="{95D8B427-BCFC-9BA3-27C6-1364D4498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12" y="1150977"/>
            <a:ext cx="431840" cy="431840"/>
          </a:xfrm>
          <a:prstGeom prst="rect">
            <a:avLst/>
          </a:prstGeom>
        </p:spPr>
      </p:pic>
      <p:sp>
        <p:nvSpPr>
          <p:cNvPr id="41" name="Text 3">
            <a:extLst>
              <a:ext uri="{FF2B5EF4-FFF2-40B4-BE49-F238E27FC236}">
                <a16:creationId xmlns:a16="http://schemas.microsoft.com/office/drawing/2014/main" id="{D61F539F-F094-5A42-BDEF-09BB5E82D4EE}"/>
              </a:ext>
            </a:extLst>
          </p:cNvPr>
          <p:cNvSpPr/>
          <p:nvPr/>
        </p:nvSpPr>
        <p:spPr>
          <a:xfrm>
            <a:off x="5462112" y="17555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Automation</a:t>
            </a:r>
            <a:endParaRPr lang="en-US" sz="17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3A1D1101-367A-7D96-E13B-6F71CE5DABEB}"/>
              </a:ext>
            </a:extLst>
          </p:cNvPr>
          <p:cNvSpPr/>
          <p:nvPr/>
        </p:nvSpPr>
        <p:spPr>
          <a:xfrm>
            <a:off x="5462112" y="2129076"/>
            <a:ext cx="2501027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Eliminates continuous human intervention, streamlining the alignment process.</a:t>
            </a:r>
            <a:endParaRPr lang="en-US" sz="1350" dirty="0"/>
          </a:p>
        </p:txBody>
      </p:sp>
      <p:pic>
        <p:nvPicPr>
          <p:cNvPr id="43" name="Image 3">
            <a:extLst>
              <a:ext uri="{FF2B5EF4-FFF2-40B4-BE49-F238E27FC236}">
                <a16:creationId xmlns:a16="http://schemas.microsoft.com/office/drawing/2014/main" id="{6384BD5D-8FDC-BFF5-1A23-496E0D935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999" y="1150977"/>
            <a:ext cx="431840" cy="431840"/>
          </a:xfrm>
          <a:prstGeom prst="rect">
            <a:avLst/>
          </a:prstGeom>
        </p:spPr>
      </p:pic>
      <p:sp>
        <p:nvSpPr>
          <p:cNvPr id="44" name="Text 5">
            <a:extLst>
              <a:ext uri="{FF2B5EF4-FFF2-40B4-BE49-F238E27FC236}">
                <a16:creationId xmlns:a16="http://schemas.microsoft.com/office/drawing/2014/main" id="{B625FA09-3750-6E4E-E28A-458F79287959}"/>
              </a:ext>
            </a:extLst>
          </p:cNvPr>
          <p:cNvSpPr/>
          <p:nvPr/>
        </p:nvSpPr>
        <p:spPr>
          <a:xfrm>
            <a:off x="8178999" y="17555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Consistency</a:t>
            </a:r>
            <a:endParaRPr lang="en-US" sz="1700" dirty="0"/>
          </a:p>
        </p:txBody>
      </p:sp>
      <p:sp>
        <p:nvSpPr>
          <p:cNvPr id="45" name="Text 6">
            <a:extLst>
              <a:ext uri="{FF2B5EF4-FFF2-40B4-BE49-F238E27FC236}">
                <a16:creationId xmlns:a16="http://schemas.microsoft.com/office/drawing/2014/main" id="{1AAE53CC-0082-485F-0CA6-A3C7F8E46F63}"/>
              </a:ext>
            </a:extLst>
          </p:cNvPr>
          <p:cNvSpPr/>
          <p:nvPr/>
        </p:nvSpPr>
        <p:spPr>
          <a:xfrm>
            <a:off x="8178999" y="2129076"/>
            <a:ext cx="2501027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uniform feedback, free from human variability and biases, leading to standardized learning.</a:t>
            </a:r>
            <a:endParaRPr lang="en-US" sz="1350" dirty="0"/>
          </a:p>
        </p:txBody>
      </p:sp>
      <p:pic>
        <p:nvPicPr>
          <p:cNvPr id="46" name="Image 4">
            <a:extLst>
              <a:ext uri="{FF2B5EF4-FFF2-40B4-BE49-F238E27FC236}">
                <a16:creationId xmlns:a16="http://schemas.microsoft.com/office/drawing/2014/main" id="{3EF51FB2-A3C0-1C2F-FFDF-5774A422D2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5224" y="3856315"/>
            <a:ext cx="431840" cy="431840"/>
          </a:xfrm>
          <a:prstGeom prst="rect">
            <a:avLst/>
          </a:prstGeom>
        </p:spPr>
      </p:pic>
      <p:sp>
        <p:nvSpPr>
          <p:cNvPr id="47" name="Text 7">
            <a:extLst>
              <a:ext uri="{FF2B5EF4-FFF2-40B4-BE49-F238E27FC236}">
                <a16:creationId xmlns:a16="http://schemas.microsoft.com/office/drawing/2014/main" id="{898F546C-9E3F-8014-4259-32E0445F2117}"/>
              </a:ext>
            </a:extLst>
          </p:cNvPr>
          <p:cNvSpPr/>
          <p:nvPr/>
        </p:nvSpPr>
        <p:spPr>
          <a:xfrm>
            <a:off x="2745224" y="4460915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Reduced Cost</a:t>
            </a:r>
            <a:endParaRPr lang="en-US" sz="1700" dirty="0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A153BF96-5983-D949-662F-B54F700995D2}"/>
              </a:ext>
            </a:extLst>
          </p:cNvPr>
          <p:cNvSpPr/>
          <p:nvPr/>
        </p:nvSpPr>
        <p:spPr>
          <a:xfrm>
            <a:off x="2745224" y="4834414"/>
            <a:ext cx="2501027" cy="8290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Minimizes human labor, lowering overall training costs for large-scale AI systems.</a:t>
            </a:r>
            <a:endParaRPr lang="en-US" sz="1350" dirty="0"/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EF599A48-54DF-C0E4-CA5A-970D949ED7DE}"/>
              </a:ext>
            </a:extLst>
          </p:cNvPr>
          <p:cNvSpPr/>
          <p:nvPr/>
        </p:nvSpPr>
        <p:spPr>
          <a:xfrm>
            <a:off x="2745224" y="5857756"/>
            <a:ext cx="7934801" cy="1105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49013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D8F2E5E1-2814-DFD5-3322-13109E2A232C}"/>
              </a:ext>
            </a:extLst>
          </p:cNvPr>
          <p:cNvSpPr/>
          <p:nvPr/>
        </p:nvSpPr>
        <p:spPr>
          <a:xfrm>
            <a:off x="370880" y="143947"/>
            <a:ext cx="88613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RLAIF: Challenges &amp; Applications</a:t>
            </a:r>
            <a:endParaRPr lang="en-US" sz="4450" dirty="0">
              <a:latin typeface="+mj-lt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370DDD86-37AD-9B10-6A03-8FD3961147AE}"/>
              </a:ext>
            </a:extLst>
          </p:cNvPr>
          <p:cNvSpPr/>
          <p:nvPr/>
        </p:nvSpPr>
        <p:spPr>
          <a:xfrm>
            <a:off x="370880" y="14197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Challenges</a:t>
            </a:r>
            <a:endParaRPr lang="en-US" sz="2200" dirty="0">
              <a:latin typeface="+mj-lt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F4783FBF-6F6D-3428-F5D2-84C33246184D}"/>
              </a:ext>
            </a:extLst>
          </p:cNvPr>
          <p:cNvSpPr/>
          <p:nvPr/>
        </p:nvSpPr>
        <p:spPr>
          <a:xfrm>
            <a:off x="370881" y="1962745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Model Quality: Success depends on the "teacher" AI's robustness.</a:t>
            </a:r>
            <a:endParaRPr lang="en-US" sz="1750" dirty="0">
              <a:latin typeface="+mj-lt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D5D4C21E-C523-9447-29B1-08DFD69CB7C4}"/>
              </a:ext>
            </a:extLst>
          </p:cNvPr>
          <p:cNvSpPr/>
          <p:nvPr/>
        </p:nvSpPr>
        <p:spPr>
          <a:xfrm>
            <a:off x="370881" y="28059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High Computational Cost: Training AI feedback models can be expensive.</a:t>
            </a:r>
            <a:endParaRPr lang="en-US" sz="1750" dirty="0">
              <a:latin typeface="+mj-lt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6737A05C-CBA0-6B9C-ECA0-FE1338D11932}"/>
              </a:ext>
            </a:extLst>
          </p:cNvPr>
          <p:cNvSpPr/>
          <p:nvPr/>
        </p:nvSpPr>
        <p:spPr>
          <a:xfrm>
            <a:off x="370881" y="35729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Interpretability Issues: Debugging AI-generated critiques is complex.</a:t>
            </a:r>
            <a:endParaRPr lang="en-US" sz="1750" dirty="0">
              <a:latin typeface="+mj-lt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BC5F9132-27D0-0038-FC19-643F9177E201}"/>
              </a:ext>
            </a:extLst>
          </p:cNvPr>
          <p:cNvSpPr/>
          <p:nvPr/>
        </p:nvSpPr>
        <p:spPr>
          <a:xfrm>
            <a:off x="370881" y="4378046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Data for Feedback Model: Initial training still requires high-quality data.</a:t>
            </a:r>
            <a:endParaRPr lang="en-US" sz="1750" dirty="0">
              <a:latin typeface="+mj-lt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C84C4DEC-F22E-D72D-C5BC-32DD0BA7F2B9}"/>
              </a:ext>
            </a:extLst>
          </p:cNvPr>
          <p:cNvSpPr/>
          <p:nvPr/>
        </p:nvSpPr>
        <p:spPr>
          <a:xfrm>
            <a:off x="370881" y="5183147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Security Implications: Increased complexity expands attack surface.</a:t>
            </a:r>
            <a:endParaRPr lang="en-US" sz="1750" dirty="0">
              <a:latin typeface="+mj-lt"/>
            </a:endParaRPr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6F89A020-AF3F-8FB1-AD27-0CD6F7834A6A}"/>
              </a:ext>
            </a:extLst>
          </p:cNvPr>
          <p:cNvSpPr/>
          <p:nvPr/>
        </p:nvSpPr>
        <p:spPr>
          <a:xfrm>
            <a:off x="370881" y="5988248"/>
            <a:ext cx="53060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Teacher-Critic Mismatch: Effectiveness tied to the strength of the critic model.</a:t>
            </a:r>
            <a:endParaRPr lang="en-US" sz="1750" dirty="0">
              <a:latin typeface="+mj-lt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76D06B8B-28DF-E70A-0A2E-0172856568F7}"/>
              </a:ext>
            </a:extLst>
          </p:cNvPr>
          <p:cNvSpPr/>
          <p:nvPr/>
        </p:nvSpPr>
        <p:spPr>
          <a:xfrm>
            <a:off x="6395561" y="1453991"/>
            <a:ext cx="29139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Practical Applications</a:t>
            </a:r>
            <a:endParaRPr lang="en-US" sz="2200" dirty="0">
              <a:latin typeface="+mj-lt"/>
            </a:endParaRPr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8FC82636-381A-7E9B-C966-A7817375D129}"/>
              </a:ext>
            </a:extLst>
          </p:cNvPr>
          <p:cNvSpPr/>
          <p:nvPr/>
        </p:nvSpPr>
        <p:spPr>
          <a:xfrm>
            <a:off x="6728936" y="1958816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Reducing Toxicity: Fine-tuning LLMs to generate less harmful content.</a:t>
            </a:r>
            <a:endParaRPr lang="en-US" sz="1750" dirty="0">
              <a:latin typeface="+mj-lt"/>
            </a:endParaRPr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F8E0E4A1-72D7-0DE7-CFA4-7DC912616FB7}"/>
              </a:ext>
            </a:extLst>
          </p:cNvPr>
          <p:cNvSpPr/>
          <p:nvPr/>
        </p:nvSpPr>
        <p:spPr>
          <a:xfrm>
            <a:off x="6728936" y="2763916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Robot Manipulation: Multimodal LLMs provide feedback for robot actions.</a:t>
            </a:r>
            <a:endParaRPr lang="en-US" sz="1750" dirty="0">
              <a:latin typeface="+mj-lt"/>
            </a:endParaRPr>
          </a:p>
        </p:txBody>
      </p:sp>
      <p:sp>
        <p:nvSpPr>
          <p:cNvPr id="37" name="Text 11">
            <a:extLst>
              <a:ext uri="{FF2B5EF4-FFF2-40B4-BE49-F238E27FC236}">
                <a16:creationId xmlns:a16="http://schemas.microsoft.com/office/drawing/2014/main" id="{1D290AC3-F01E-8D91-71CC-584200A0B56A}"/>
              </a:ext>
            </a:extLst>
          </p:cNvPr>
          <p:cNvSpPr/>
          <p:nvPr/>
        </p:nvSpPr>
        <p:spPr>
          <a:xfrm>
            <a:off x="6728936" y="3569017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Large-Scale Automated Systems: Optimized for speed and scale in industrial settings.</a:t>
            </a:r>
            <a:endParaRPr lang="en-US" sz="1750" dirty="0">
              <a:latin typeface="+mj-lt"/>
            </a:endParaRPr>
          </a:p>
        </p:txBody>
      </p:sp>
      <p:sp>
        <p:nvSpPr>
          <p:cNvPr id="38" name="Text 12">
            <a:extLst>
              <a:ext uri="{FF2B5EF4-FFF2-40B4-BE49-F238E27FC236}">
                <a16:creationId xmlns:a16="http://schemas.microsoft.com/office/drawing/2014/main" id="{2AE56D5E-ABA4-D3AA-3837-D7FBD7036882}"/>
              </a:ext>
            </a:extLst>
          </p:cNvPr>
          <p:cNvSpPr/>
          <p:nvPr/>
        </p:nvSpPr>
        <p:spPr>
          <a:xfrm>
            <a:off x="6728936" y="4374117"/>
            <a:ext cx="484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Summarization &amp; Dialogue: Comparable or superior performance to RLHF.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890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4032250" cy="36823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Fine Tuning</a:t>
            </a:r>
          </a:p>
          <a:p>
            <a:r>
              <a:rPr lang="en-US" dirty="0"/>
              <a:t>RL-Based Fine Tuning Pipeline</a:t>
            </a:r>
          </a:p>
          <a:p>
            <a:r>
              <a:rPr lang="en-US" dirty="0"/>
              <a:t>RLHF</a:t>
            </a:r>
          </a:p>
          <a:p>
            <a:r>
              <a:rPr lang="en-US" dirty="0"/>
              <a:t>RLAIF</a:t>
            </a:r>
          </a:p>
          <a:p>
            <a:r>
              <a:rPr lang="en-US" dirty="0"/>
              <a:t>RLSF</a:t>
            </a:r>
          </a:p>
          <a:p>
            <a:r>
              <a:rPr lang="en-US" dirty="0"/>
              <a:t>CitricGPT</a:t>
            </a:r>
          </a:p>
          <a:p>
            <a:r>
              <a:rPr lang="en-US" dirty="0"/>
              <a:t>HRAIF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0">
            <a:extLst>
              <a:ext uri="{FF2B5EF4-FFF2-40B4-BE49-F238E27FC236}">
                <a16:creationId xmlns:a16="http://schemas.microsoft.com/office/drawing/2014/main" id="{1CF7B89A-B7BA-9578-42AE-B032A6AFA468}"/>
              </a:ext>
            </a:extLst>
          </p:cNvPr>
          <p:cNvSpPr/>
          <p:nvPr/>
        </p:nvSpPr>
        <p:spPr>
          <a:xfrm>
            <a:off x="746166" y="429101"/>
            <a:ext cx="112077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RLSF – Reinforcement Learning from Self Feedback</a:t>
            </a:r>
            <a:endParaRPr lang="en-US" sz="4450" dirty="0">
              <a:latin typeface="+mj-lt"/>
            </a:endParaRPr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22A02A27-A966-236C-C61B-3FD4C431E6C6}"/>
              </a:ext>
            </a:extLst>
          </p:cNvPr>
          <p:cNvSpPr/>
          <p:nvPr/>
        </p:nvSpPr>
        <p:spPr>
          <a:xfrm>
            <a:off x="746165" y="2300288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663C8981-D22D-25FD-B1F2-A7727C89C9A6}"/>
              </a:ext>
            </a:extLst>
          </p:cNvPr>
          <p:cNvSpPr/>
          <p:nvPr/>
        </p:nvSpPr>
        <p:spPr>
          <a:xfrm>
            <a:off x="1673542" y="275439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500" dirty="0">
              <a:latin typeface="+mj-lt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F2FC9FA5-2E55-D095-0EFD-85A24C28701B}"/>
              </a:ext>
            </a:extLst>
          </p:cNvPr>
          <p:cNvSpPr/>
          <p:nvPr/>
        </p:nvSpPr>
        <p:spPr>
          <a:xfrm>
            <a:off x="3146703" y="2527102"/>
            <a:ext cx="26871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Confidence-based</a:t>
            </a:r>
            <a:endParaRPr lang="en-US" sz="220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F7A392CA-E7A7-03D5-0C8B-63633542823C}"/>
              </a:ext>
            </a:extLst>
          </p:cNvPr>
          <p:cNvSpPr/>
          <p:nvPr/>
        </p:nvSpPr>
        <p:spPr>
          <a:xfrm>
            <a:off x="3146703" y="3017520"/>
            <a:ext cx="2687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Model self-ranks outputs.</a:t>
            </a:r>
            <a:endParaRPr lang="en-US" sz="1750" dirty="0">
              <a:latin typeface="+mj-lt"/>
            </a:endParaRPr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CDC7EA78-4FC0-73AA-711D-8C2309BA22BF}"/>
              </a:ext>
            </a:extLst>
          </p:cNvPr>
          <p:cNvSpPr/>
          <p:nvPr/>
        </p:nvSpPr>
        <p:spPr>
          <a:xfrm>
            <a:off x="3033236" y="3591997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3C984FD5-21AF-6839-FB97-D0DDEA4D9E10}"/>
              </a:ext>
            </a:extLst>
          </p:cNvPr>
          <p:cNvSpPr/>
          <p:nvPr/>
        </p:nvSpPr>
        <p:spPr>
          <a:xfrm>
            <a:off x="746165" y="3720584"/>
            <a:ext cx="4347567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5F2F0544-5A84-32B5-3B03-4B173F795057}"/>
              </a:ext>
            </a:extLst>
          </p:cNvPr>
          <p:cNvSpPr/>
          <p:nvPr/>
        </p:nvSpPr>
        <p:spPr>
          <a:xfrm>
            <a:off x="2760464" y="417468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500" dirty="0">
              <a:latin typeface="+mj-lt"/>
            </a:endParaRPr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D97BBC9A-E36D-64FC-74BF-C57FE5237C59}"/>
              </a:ext>
            </a:extLst>
          </p:cNvPr>
          <p:cNvSpPr/>
          <p:nvPr/>
        </p:nvSpPr>
        <p:spPr>
          <a:xfrm>
            <a:off x="5320546" y="3947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Symbolic Feedback</a:t>
            </a:r>
            <a:endParaRPr lang="en-US" sz="2200" dirty="0">
              <a:latin typeface="+mj-lt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C6041C9D-9BE0-138F-B10D-8586D2C97BB2}"/>
              </a:ext>
            </a:extLst>
          </p:cNvPr>
          <p:cNvSpPr/>
          <p:nvPr/>
        </p:nvSpPr>
        <p:spPr>
          <a:xfrm>
            <a:off x="5320546" y="4437817"/>
            <a:ext cx="30939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Uses logic tools for validation.</a:t>
            </a:r>
            <a:endParaRPr lang="en-US" sz="1750" dirty="0">
              <a:latin typeface="+mj-lt"/>
            </a:endParaRP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FE41979F-E7CD-DBC9-EB12-0A3A20FD039B}"/>
              </a:ext>
            </a:extLst>
          </p:cNvPr>
          <p:cNvSpPr/>
          <p:nvPr/>
        </p:nvSpPr>
        <p:spPr>
          <a:xfrm>
            <a:off x="5207079" y="5012293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B4CCE3"/>
          </a:solidFill>
          <a:ln/>
        </p:spPr>
      </p:sp>
      <p:sp>
        <p:nvSpPr>
          <p:cNvPr id="31" name="Shape 11">
            <a:extLst>
              <a:ext uri="{FF2B5EF4-FFF2-40B4-BE49-F238E27FC236}">
                <a16:creationId xmlns:a16="http://schemas.microsoft.com/office/drawing/2014/main" id="{85233EF7-877A-934D-4D27-6680D27FCC85}"/>
              </a:ext>
            </a:extLst>
          </p:cNvPr>
          <p:cNvSpPr/>
          <p:nvPr/>
        </p:nvSpPr>
        <p:spPr>
          <a:xfrm>
            <a:off x="746165" y="5140881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</p:sp>
      <p:sp>
        <p:nvSpPr>
          <p:cNvPr id="32" name="Text 12">
            <a:extLst>
              <a:ext uri="{FF2B5EF4-FFF2-40B4-BE49-F238E27FC236}">
                <a16:creationId xmlns:a16="http://schemas.microsoft.com/office/drawing/2014/main" id="{3C60EF05-335A-974D-9262-7FABA9C5B622}"/>
              </a:ext>
            </a:extLst>
          </p:cNvPr>
          <p:cNvSpPr/>
          <p:nvPr/>
        </p:nvSpPr>
        <p:spPr>
          <a:xfrm>
            <a:off x="3847386" y="5594985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500" dirty="0">
              <a:latin typeface="+mj-lt"/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50BF6A-6937-0B95-7943-B83DFA99C4CE}"/>
              </a:ext>
            </a:extLst>
          </p:cNvPr>
          <p:cNvSpPr/>
          <p:nvPr/>
        </p:nvSpPr>
        <p:spPr>
          <a:xfrm>
            <a:off x="7494389" y="5367695"/>
            <a:ext cx="2918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No External Feedback</a:t>
            </a:r>
            <a:endParaRPr lang="en-US" sz="2200" dirty="0">
              <a:latin typeface="+mj-lt"/>
            </a:endParaRPr>
          </a:p>
        </p:txBody>
      </p:sp>
      <p:sp>
        <p:nvSpPr>
          <p:cNvPr id="34" name="Text 14">
            <a:extLst>
              <a:ext uri="{FF2B5EF4-FFF2-40B4-BE49-F238E27FC236}">
                <a16:creationId xmlns:a16="http://schemas.microsoft.com/office/drawing/2014/main" id="{4860942C-FEFB-60AD-4062-D4C400C6A2A6}"/>
              </a:ext>
            </a:extLst>
          </p:cNvPr>
          <p:cNvSpPr/>
          <p:nvPr/>
        </p:nvSpPr>
        <p:spPr>
          <a:xfrm>
            <a:off x="7494389" y="5858113"/>
            <a:ext cx="29184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LLMs train themselves.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6841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EE9C910D-3897-C396-8C2F-D14F322EDB0E}"/>
              </a:ext>
            </a:extLst>
          </p:cNvPr>
          <p:cNvSpPr/>
          <p:nvPr/>
        </p:nvSpPr>
        <p:spPr>
          <a:xfrm>
            <a:off x="793790" y="2523053"/>
            <a:ext cx="73985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RLSF – Pros and Challenges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472D632F-11D6-385D-A383-B70697F95223}"/>
              </a:ext>
            </a:extLst>
          </p:cNvPr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Pros: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37118D2C-6B6F-9522-AB5A-742595D153AA}"/>
              </a:ext>
            </a:extLst>
          </p:cNvPr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No human or AI feedback needed</a:t>
            </a:r>
            <a:endParaRPr lang="en-US" sz="1750" dirty="0">
              <a:latin typeface="+mj-lt"/>
            </a:endParaRP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1D1F5C9A-2795-45E1-292A-A552BEFBD0E1}"/>
              </a:ext>
            </a:extLst>
          </p:cNvPr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Excels in reasoning-heavy tasks</a:t>
            </a:r>
            <a:endParaRPr lang="en-US" sz="17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1AB4BEA6-CC08-73E0-7336-77E19877B3AF}"/>
              </a:ext>
            </a:extLst>
          </p:cNvPr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Outperforms larger models in math/code</a:t>
            </a:r>
            <a:endParaRPr lang="en-US" sz="1750" dirty="0">
              <a:latin typeface="+mj-lt"/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DF5A23F0-4A84-4EDA-1E16-1104F39EA605}"/>
              </a:ext>
            </a:extLst>
          </p:cNvPr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Cons:</a:t>
            </a:r>
            <a:endParaRPr lang="en-US" sz="2200" dirty="0">
              <a:latin typeface="+mj-lt"/>
            </a:endParaRPr>
          </a:p>
        </p:txBody>
      </p:sp>
      <p:sp>
        <p:nvSpPr>
          <p:cNvPr id="32" name="Text 6">
            <a:extLst>
              <a:ext uri="{FF2B5EF4-FFF2-40B4-BE49-F238E27FC236}">
                <a16:creationId xmlns:a16="http://schemas.microsoft.com/office/drawing/2014/main" id="{EB2F823D-F6BE-0D1B-0F7D-3A1CFF51AC20}"/>
              </a:ext>
            </a:extLst>
          </p:cNvPr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Needs well-calibrated confidence</a:t>
            </a:r>
            <a:endParaRPr lang="en-US" sz="1750" dirty="0">
              <a:latin typeface="+mj-lt"/>
            </a:endParaRPr>
          </a:p>
        </p:txBody>
      </p:sp>
      <p:sp>
        <p:nvSpPr>
          <p:cNvPr id="33" name="Text 7">
            <a:extLst>
              <a:ext uri="{FF2B5EF4-FFF2-40B4-BE49-F238E27FC236}">
                <a16:creationId xmlns:a16="http://schemas.microsoft.com/office/drawing/2014/main" id="{EA45A7EA-FFF6-F6F0-4D8C-5EF0BD4CA40A}"/>
              </a:ext>
            </a:extLst>
          </p:cNvPr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Computationally intensive</a:t>
            </a:r>
            <a:endParaRPr lang="en-US" sz="1750" dirty="0">
              <a:latin typeface="+mj-lt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8D52B9EB-B6C0-5449-A4F3-0F124675A3EE}"/>
              </a:ext>
            </a:extLst>
          </p:cNvPr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Depends on tool availability (for symbolic)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955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098" y="334500"/>
            <a:ext cx="10515600" cy="1325563"/>
          </a:xfrm>
        </p:spPr>
        <p:txBody>
          <a:bodyPr anchor="b"/>
          <a:lstStyle/>
          <a:p>
            <a:r>
              <a:rPr lang="en-US" dirty="0"/>
              <a:t>Comparing Fine-Tuning Methods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38125235"/>
              </p:ext>
            </p:extLst>
          </p:nvPr>
        </p:nvGraphicFramePr>
        <p:xfrm>
          <a:off x="838199" y="2041525"/>
          <a:ext cx="10515601" cy="389575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27683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018156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5644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  <a:gridCol w="1856661">
                  <a:extLst>
                    <a:ext uri="{9D8B030D-6E8A-4147-A177-3AD203B41FA5}">
                      <a16:colId xmlns:a16="http://schemas.microsoft.com/office/drawing/2014/main" val="2410289711"/>
                    </a:ext>
                  </a:extLst>
                </a:gridCol>
              </a:tblGrid>
              <a:tr h="733425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Method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Scalability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Efficiency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Bias Mitigation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Computational Demands</a:t>
                      </a:r>
                      <a:endParaRPr lang="en-ID" sz="16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RLHF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Limited (Human)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(Perf. Gain)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Subjective (Human Bias)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(Pre-training)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RLAIF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(Automated)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Reduced Cost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AI Bias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(RM Training)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RLSF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Varies (Compute)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(No External)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Model Calibration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Varies (Beam Search)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 err="1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CriticGPT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Scalable Oversight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Improved RM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AI Bias</a:t>
                      </a:r>
                      <a:endParaRPr lang="en-ID" sz="160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(AI Model)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HRLAIF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(Automated)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Reduced Cost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t-IT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Hybrid (AI Bias + Quality Control)</a:t>
                      </a:r>
                      <a:endParaRPr lang="it-IT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sz="16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(Complex Pipeline)</a:t>
                      </a:r>
                      <a:endParaRPr lang="en-ID" sz="1600" dirty="0">
                        <a:effectLst/>
                        <a:latin typeface="+mj-lt"/>
                      </a:endParaRPr>
                    </a:p>
                  </a:txBody>
                  <a:tcPr marL="114300" marR="114300" marT="76200" marB="76200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66248" y="633729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B329E0A-4C66-7D0D-B659-739B4D1BA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787" y="2127945"/>
            <a:ext cx="13508736" cy="48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4150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19F8A5-484A-52A6-C8AD-CBB8FB094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22234"/>
              </p:ext>
            </p:extLst>
          </p:nvPr>
        </p:nvGraphicFramePr>
        <p:xfrm>
          <a:off x="1914709" y="1549400"/>
          <a:ext cx="8877117" cy="4641849"/>
        </p:xfrm>
        <a:graphic>
          <a:graphicData uri="http://schemas.openxmlformats.org/drawingml/2006/table">
            <a:tbl>
              <a:tblPr/>
              <a:tblGrid>
                <a:gridCol w="2959039">
                  <a:extLst>
                    <a:ext uri="{9D8B030D-6E8A-4147-A177-3AD203B41FA5}">
                      <a16:colId xmlns:a16="http://schemas.microsoft.com/office/drawing/2014/main" val="1122540327"/>
                    </a:ext>
                  </a:extLst>
                </a:gridCol>
                <a:gridCol w="2959039">
                  <a:extLst>
                    <a:ext uri="{9D8B030D-6E8A-4147-A177-3AD203B41FA5}">
                      <a16:colId xmlns:a16="http://schemas.microsoft.com/office/drawing/2014/main" val="2285593462"/>
                    </a:ext>
                  </a:extLst>
                </a:gridCol>
                <a:gridCol w="2959039">
                  <a:extLst>
                    <a:ext uri="{9D8B030D-6E8A-4147-A177-3AD203B41FA5}">
                      <a16:colId xmlns:a16="http://schemas.microsoft.com/office/drawing/2014/main" val="2643574328"/>
                    </a:ext>
                  </a:extLst>
                </a:gridCol>
              </a:tblGrid>
              <a:tr h="502867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Category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Key Challenges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Corresponding Research Opportunities / Mitigation Strategies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025856"/>
                  </a:ext>
                </a:extLst>
              </a:tr>
              <a:tr h="843269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Scalability &amp; Data Efficiency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High cost and time for human feedback; feedback sparsity; resource-intensive RL fine-tuning.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Difficulty-targeted online data selection; rollout replay; reward-free online HITL learning; leveraging AI feedback (RLAIF) for scale 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4150"/>
                  </a:ext>
                </a:extLst>
              </a:tr>
              <a:tr h="101347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Bias Mitigation &amp; Fairness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Subjectivity and inherent biases in human feedback; propagation of biases in AI feedback; lack of diverse value representation.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Diverse evaluator groups; structured feedback collection; regular auditing of reward models; AI-driven bias flagging/correction; fairness metrics &amp; algorithmic adjustments 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082332"/>
                  </a:ext>
                </a:extLst>
              </a:tr>
              <a:tr h="1013470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Interpretability &amp; Generalization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"Black box" nature of complex models; overfitting to training data; reward hacking; emergent misalignment.</a:t>
                      </a:r>
                      <a:endParaRPr lang="en-US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Explainable AI (XAI) integration; robust reward function design; multi-objective optimization; adversarial training; continuous monitoring for misalignment .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061483"/>
                  </a:ext>
                </a:extLst>
              </a:tr>
              <a:tr h="1268773"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1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Ethical Implications</a:t>
                      </a:r>
                      <a:endParaRPr lang="en-ID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b="0" i="0" u="none" strike="noStrike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Misleading anthropomorphism; blurred accountability; privacy &amp; data security; control over autonomous decisions; value alignment across diverse cultures.</a:t>
                      </a:r>
                      <a:endParaRPr lang="en-US" sz="120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ID" sz="1200" b="0" i="0" u="none" strike="noStrike" dirty="0">
                          <a:solidFill>
                            <a:srgbClr val="1B1C1D"/>
                          </a:solidFill>
                          <a:effectLst/>
                          <a:latin typeface="+mj-lt"/>
                        </a:rPr>
                        <a:t>Transparent communication of AI capabilities; clear human-AI responsibility frameworks; robust data governance &amp; privacy protocols; democratic processes for value definition; interdisciplinary collaboration .</a:t>
                      </a:r>
                      <a:endParaRPr lang="en-ID" sz="1200" dirty="0">
                        <a:effectLst/>
                        <a:latin typeface="+mj-lt"/>
                      </a:endParaRPr>
                    </a:p>
                  </a:txBody>
                  <a:tcPr marL="54392" marR="54392" marT="36261" marB="3626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16315"/>
                  </a:ext>
                </a:extLst>
              </a:tr>
            </a:tbl>
          </a:graphicData>
        </a:graphic>
      </p:graphicFrame>
      <p:sp>
        <p:nvSpPr>
          <p:cNvPr id="13" name="Rectangle 1">
            <a:extLst>
              <a:ext uri="{FF2B5EF4-FFF2-40B4-BE49-F238E27FC236}">
                <a16:creationId xmlns:a16="http://schemas.microsoft.com/office/drawing/2014/main" id="{1E8AA4C1-AD5F-F39D-58B9-0DA777985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834422"/>
            <a:ext cx="30854302" cy="784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+mj-lt"/>
              </a:rPr>
              <a:t>Major Challenges and Research Opportunities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907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2C0BB3F9-4FF9-645F-DC2C-D5BED7A4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072" y="0"/>
            <a:ext cx="4753928" cy="6791325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65596595-D479-1A2B-ECF1-054038C75CC7}"/>
              </a:ext>
            </a:extLst>
          </p:cNvPr>
          <p:cNvSpPr/>
          <p:nvPr/>
        </p:nvSpPr>
        <p:spPr>
          <a:xfrm>
            <a:off x="3403640" y="23420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792B1751-36C8-8A4F-D275-7E647803FDD9}"/>
              </a:ext>
            </a:extLst>
          </p:cNvPr>
          <p:cNvSpPr/>
          <p:nvPr/>
        </p:nvSpPr>
        <p:spPr>
          <a:xfrm>
            <a:off x="3403640" y="33910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Thank you for your time.</a:t>
            </a:r>
            <a:endParaRPr lang="en-US" sz="175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2E2BB960-A1C6-F47A-187C-EDC2B8C30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684" y="3045619"/>
            <a:ext cx="4997358" cy="3088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684" y="723900"/>
            <a:ext cx="4300220" cy="2321322"/>
          </a:xfrm>
        </p:spPr>
        <p:txBody>
          <a:bodyPr/>
          <a:lstStyle/>
          <a:p>
            <a:r>
              <a:rPr lang="en-US" dirty="0"/>
              <a:t>Reinforcement learning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1105FD5E-23BB-ADF3-F0C2-8992E382728D}"/>
              </a:ext>
            </a:extLst>
          </p:cNvPr>
          <p:cNvSpPr/>
          <p:nvPr/>
        </p:nvSpPr>
        <p:spPr>
          <a:xfrm>
            <a:off x="3499247" y="110419"/>
            <a:ext cx="7623572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rgbClr val="091C5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Reinforcement Learning </a:t>
            </a:r>
            <a:endParaRPr lang="en-US" sz="3950" dirty="0">
              <a:latin typeface="+mj-lt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01967B94-4CD7-EA6D-75A5-FE1FB4FCC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247" y="1038749"/>
            <a:ext cx="501848" cy="501848"/>
          </a:xfrm>
          <a:prstGeom prst="rect">
            <a:avLst/>
          </a:prstGeom>
        </p:spPr>
      </p:pic>
      <p:sp>
        <p:nvSpPr>
          <p:cNvPr id="20" name="Text 1">
            <a:extLst>
              <a:ext uri="{FF2B5EF4-FFF2-40B4-BE49-F238E27FC236}">
                <a16:creationId xmlns:a16="http://schemas.microsoft.com/office/drawing/2014/main" id="{18B8F6F2-3684-BB22-8ACB-F4D7516A2F67}"/>
              </a:ext>
            </a:extLst>
          </p:cNvPr>
          <p:cNvSpPr/>
          <p:nvPr/>
        </p:nvSpPr>
        <p:spPr>
          <a:xfrm>
            <a:off x="349924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Agent</a:t>
            </a:r>
            <a:endParaRPr lang="en-US" sz="1950" dirty="0">
              <a:latin typeface="+mj-lt"/>
            </a:endParaRP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C3A63F66-1829-EDF8-FC86-BC58B9F602CF}"/>
              </a:ext>
            </a:extLst>
          </p:cNvPr>
          <p:cNvSpPr/>
          <p:nvPr/>
        </p:nvSpPr>
        <p:spPr>
          <a:xfrm>
            <a:off x="349924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Learner or decision-maker</a:t>
            </a:r>
            <a:endParaRPr lang="en-US" sz="1550" dirty="0">
              <a:latin typeface="+mj-lt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80CA75B9-0971-4515-CAE0-22938FB6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437" y="1038749"/>
            <a:ext cx="501848" cy="501848"/>
          </a:xfrm>
          <a:prstGeom prst="rect">
            <a:avLst/>
          </a:prstGeom>
        </p:spPr>
      </p:pic>
      <p:sp>
        <p:nvSpPr>
          <p:cNvPr id="23" name="Text 3">
            <a:extLst>
              <a:ext uri="{FF2B5EF4-FFF2-40B4-BE49-F238E27FC236}">
                <a16:creationId xmlns:a16="http://schemas.microsoft.com/office/drawing/2014/main" id="{0D1AAE54-8ADA-E885-68CC-A447181931E5}"/>
              </a:ext>
            </a:extLst>
          </p:cNvPr>
          <p:cNvSpPr/>
          <p:nvPr/>
        </p:nvSpPr>
        <p:spPr>
          <a:xfrm>
            <a:off x="616243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Action</a:t>
            </a:r>
            <a:endParaRPr lang="en-US" sz="1950" dirty="0">
              <a:latin typeface="+mj-lt"/>
            </a:endParaRPr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3BD90B2E-2A20-B926-07C1-12ECFCB4FC90}"/>
              </a:ext>
            </a:extLst>
          </p:cNvPr>
          <p:cNvSpPr/>
          <p:nvPr/>
        </p:nvSpPr>
        <p:spPr>
          <a:xfrm>
            <a:off x="616243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 choice the agent makes</a:t>
            </a:r>
            <a:endParaRPr lang="en-US" sz="1550" dirty="0">
              <a:latin typeface="+mj-lt"/>
            </a:endParaRPr>
          </a:p>
        </p:txBody>
      </p:sp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01026C3A-90F9-AF2A-3EB5-B50E7269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5627" y="1038749"/>
            <a:ext cx="501848" cy="501848"/>
          </a:xfrm>
          <a:prstGeom prst="rect">
            <a:avLst/>
          </a:prstGeom>
        </p:spPr>
      </p:pic>
      <p:sp>
        <p:nvSpPr>
          <p:cNvPr id="26" name="Text 5">
            <a:extLst>
              <a:ext uri="{FF2B5EF4-FFF2-40B4-BE49-F238E27FC236}">
                <a16:creationId xmlns:a16="http://schemas.microsoft.com/office/drawing/2014/main" id="{DBC5160D-4385-930B-2898-BCE341FF5E4F}"/>
              </a:ext>
            </a:extLst>
          </p:cNvPr>
          <p:cNvSpPr/>
          <p:nvPr/>
        </p:nvSpPr>
        <p:spPr>
          <a:xfrm>
            <a:off x="8825627" y="174133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Environment</a:t>
            </a:r>
            <a:endParaRPr lang="en-US" sz="1950" dirty="0">
              <a:latin typeface="+mj-lt"/>
            </a:endParaRP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E6DBD4BA-62D4-FED7-E69B-89D077E68266}"/>
              </a:ext>
            </a:extLst>
          </p:cNvPr>
          <p:cNvSpPr/>
          <p:nvPr/>
        </p:nvSpPr>
        <p:spPr>
          <a:xfrm>
            <a:off x="8825627" y="217543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The world the agent interacts with</a:t>
            </a:r>
            <a:endParaRPr lang="en-US" sz="1550" dirty="0">
              <a:latin typeface="+mj-lt"/>
            </a:endParaRPr>
          </a:p>
        </p:txBody>
      </p:sp>
      <p:pic>
        <p:nvPicPr>
          <p:cNvPr id="28" name="Image 4" descr="preencoded.png">
            <a:extLst>
              <a:ext uri="{FF2B5EF4-FFF2-40B4-BE49-F238E27FC236}">
                <a16:creationId xmlns:a16="http://schemas.microsoft.com/office/drawing/2014/main" id="{BFBB75E7-C78A-13DD-C06E-5109C5BD5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247" y="2898029"/>
            <a:ext cx="501848" cy="501848"/>
          </a:xfrm>
          <a:prstGeom prst="rect">
            <a:avLst/>
          </a:prstGeom>
        </p:spPr>
      </p:pic>
      <p:sp>
        <p:nvSpPr>
          <p:cNvPr id="29" name="Text 7">
            <a:extLst>
              <a:ext uri="{FF2B5EF4-FFF2-40B4-BE49-F238E27FC236}">
                <a16:creationId xmlns:a16="http://schemas.microsoft.com/office/drawing/2014/main" id="{51925BAA-74F0-D5A8-8FE7-3FF26A17FFC7}"/>
              </a:ext>
            </a:extLst>
          </p:cNvPr>
          <p:cNvSpPr/>
          <p:nvPr/>
        </p:nvSpPr>
        <p:spPr>
          <a:xfrm>
            <a:off x="349924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Reward</a:t>
            </a:r>
            <a:endParaRPr lang="en-US" sz="1950" dirty="0">
              <a:latin typeface="+mj-lt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46A3F63B-1422-0735-068F-DDBE8A933F01}"/>
              </a:ext>
            </a:extLst>
          </p:cNvPr>
          <p:cNvSpPr/>
          <p:nvPr/>
        </p:nvSpPr>
        <p:spPr>
          <a:xfrm>
            <a:off x="3499247" y="4034719"/>
            <a:ext cx="2412325" cy="501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Feedback from the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environment</a:t>
            </a:r>
            <a:endParaRPr lang="en-US" sz="1550" dirty="0">
              <a:latin typeface="+mj-lt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EEBB7066-A9AF-427D-6EA3-068E5DCB7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437" y="2898029"/>
            <a:ext cx="501848" cy="501848"/>
          </a:xfrm>
          <a:prstGeom prst="rect">
            <a:avLst/>
          </a:prstGeom>
        </p:spPr>
      </p:pic>
      <p:sp>
        <p:nvSpPr>
          <p:cNvPr id="32" name="Text 9">
            <a:extLst>
              <a:ext uri="{FF2B5EF4-FFF2-40B4-BE49-F238E27FC236}">
                <a16:creationId xmlns:a16="http://schemas.microsoft.com/office/drawing/2014/main" id="{78B28D03-671B-BF4B-EE6A-58F80B9D3B0B}"/>
              </a:ext>
            </a:extLst>
          </p:cNvPr>
          <p:cNvSpPr/>
          <p:nvPr/>
        </p:nvSpPr>
        <p:spPr>
          <a:xfrm>
            <a:off x="616243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Return</a:t>
            </a:r>
            <a:endParaRPr lang="en-US" sz="1950" dirty="0">
              <a:latin typeface="+mj-lt"/>
            </a:endParaRPr>
          </a:p>
        </p:txBody>
      </p:sp>
      <p:sp>
        <p:nvSpPr>
          <p:cNvPr id="33" name="Text 10">
            <a:extLst>
              <a:ext uri="{FF2B5EF4-FFF2-40B4-BE49-F238E27FC236}">
                <a16:creationId xmlns:a16="http://schemas.microsoft.com/office/drawing/2014/main" id="{79D3D527-70E5-C68F-608D-4737729B7C32}"/>
              </a:ext>
            </a:extLst>
          </p:cNvPr>
          <p:cNvSpPr/>
          <p:nvPr/>
        </p:nvSpPr>
        <p:spPr>
          <a:xfrm>
            <a:off x="6162437" y="4034719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Total accumulated reward</a:t>
            </a:r>
            <a:endParaRPr lang="en-US" sz="1550" dirty="0">
              <a:latin typeface="+mj-lt"/>
            </a:endParaRPr>
          </a:p>
        </p:txBody>
      </p:sp>
      <p:pic>
        <p:nvPicPr>
          <p:cNvPr id="34" name="Image 6" descr="preencoded.png">
            <a:extLst>
              <a:ext uri="{FF2B5EF4-FFF2-40B4-BE49-F238E27FC236}">
                <a16:creationId xmlns:a16="http://schemas.microsoft.com/office/drawing/2014/main" id="{8551FCDA-F671-3D54-6EB5-ADA3D5865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5627" y="2898029"/>
            <a:ext cx="501848" cy="501848"/>
          </a:xfrm>
          <a:prstGeom prst="rect">
            <a:avLst/>
          </a:prstGeom>
        </p:spPr>
      </p:pic>
      <p:sp>
        <p:nvSpPr>
          <p:cNvPr id="36" name="Text 11">
            <a:extLst>
              <a:ext uri="{FF2B5EF4-FFF2-40B4-BE49-F238E27FC236}">
                <a16:creationId xmlns:a16="http://schemas.microsoft.com/office/drawing/2014/main" id="{20FC11C3-9006-A987-1E90-1893500AC9F7}"/>
              </a:ext>
            </a:extLst>
          </p:cNvPr>
          <p:cNvSpPr/>
          <p:nvPr/>
        </p:nvSpPr>
        <p:spPr>
          <a:xfrm>
            <a:off x="8825627" y="3600617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Value</a:t>
            </a:r>
            <a:endParaRPr lang="en-US" sz="1950" dirty="0">
              <a:latin typeface="+mj-lt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34AE988B-B8BB-BA2B-9FDF-47E306E680D0}"/>
              </a:ext>
            </a:extLst>
          </p:cNvPr>
          <p:cNvSpPr/>
          <p:nvPr/>
        </p:nvSpPr>
        <p:spPr>
          <a:xfrm>
            <a:off x="8825627" y="4034719"/>
            <a:ext cx="2412325" cy="9633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Tell the agent how good it is to be in a state or take an action</a:t>
            </a:r>
            <a:endParaRPr lang="en-US" sz="1550" dirty="0">
              <a:latin typeface="+mj-lt"/>
            </a:endParaRPr>
          </a:p>
        </p:txBody>
      </p:sp>
      <p:pic>
        <p:nvPicPr>
          <p:cNvPr id="38" name="Image 7" descr="preencoded.png">
            <a:extLst>
              <a:ext uri="{FF2B5EF4-FFF2-40B4-BE49-F238E27FC236}">
                <a16:creationId xmlns:a16="http://schemas.microsoft.com/office/drawing/2014/main" id="{0038E70D-7E99-C02E-46B1-431EB120D6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99247" y="5399533"/>
            <a:ext cx="501848" cy="501848"/>
          </a:xfrm>
          <a:prstGeom prst="rect">
            <a:avLst/>
          </a:prstGeom>
        </p:spPr>
      </p:pic>
      <p:sp>
        <p:nvSpPr>
          <p:cNvPr id="39" name="Text 13">
            <a:extLst>
              <a:ext uri="{FF2B5EF4-FFF2-40B4-BE49-F238E27FC236}">
                <a16:creationId xmlns:a16="http://schemas.microsoft.com/office/drawing/2014/main" id="{A971F62B-2B3C-BE7E-3C10-56ACC6D2A324}"/>
              </a:ext>
            </a:extLst>
          </p:cNvPr>
          <p:cNvSpPr/>
          <p:nvPr/>
        </p:nvSpPr>
        <p:spPr>
          <a:xfrm>
            <a:off x="3499247" y="6102120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Policy</a:t>
            </a:r>
            <a:endParaRPr lang="en-US" sz="1950" dirty="0">
              <a:latin typeface="+mj-lt"/>
            </a:endParaRPr>
          </a:p>
        </p:txBody>
      </p:sp>
      <p:sp>
        <p:nvSpPr>
          <p:cNvPr id="40" name="Text 14">
            <a:extLst>
              <a:ext uri="{FF2B5EF4-FFF2-40B4-BE49-F238E27FC236}">
                <a16:creationId xmlns:a16="http://schemas.microsoft.com/office/drawing/2014/main" id="{50217040-C112-8124-B7E9-F35BE0B04B53}"/>
              </a:ext>
            </a:extLst>
          </p:cNvPr>
          <p:cNvSpPr/>
          <p:nvPr/>
        </p:nvSpPr>
        <p:spPr>
          <a:xfrm>
            <a:off x="3499247" y="6536222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Agent's behavior</a:t>
            </a:r>
            <a:endParaRPr lang="en-US" sz="1550" dirty="0">
              <a:latin typeface="+mj-lt"/>
            </a:endParaRPr>
          </a:p>
        </p:txBody>
      </p:sp>
      <p:pic>
        <p:nvPicPr>
          <p:cNvPr id="47" name="Image 3" descr="preencoded.png">
            <a:extLst>
              <a:ext uri="{FF2B5EF4-FFF2-40B4-BE49-F238E27FC236}">
                <a16:creationId xmlns:a16="http://schemas.microsoft.com/office/drawing/2014/main" id="{81A30CEA-3FC6-8DC0-DEE0-0F5D299BD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3822" y="5399532"/>
            <a:ext cx="501848" cy="501848"/>
          </a:xfrm>
          <a:prstGeom prst="rect">
            <a:avLst/>
          </a:prstGeom>
        </p:spPr>
      </p:pic>
      <p:sp>
        <p:nvSpPr>
          <p:cNvPr id="48" name="Text 5">
            <a:extLst>
              <a:ext uri="{FF2B5EF4-FFF2-40B4-BE49-F238E27FC236}">
                <a16:creationId xmlns:a16="http://schemas.microsoft.com/office/drawing/2014/main" id="{F876FC5B-818A-1836-1CC6-7EE0F3B72A62}"/>
              </a:ext>
            </a:extLst>
          </p:cNvPr>
          <p:cNvSpPr/>
          <p:nvPr/>
        </p:nvSpPr>
        <p:spPr>
          <a:xfrm>
            <a:off x="5993822" y="6102120"/>
            <a:ext cx="241232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1E3063"/>
                </a:solidFill>
                <a:latin typeface="+mj-lt"/>
                <a:ea typeface="Instrument Sans Semi Bold" pitchFamily="34" charset="-122"/>
                <a:cs typeface="Instrument Sans Semi Bold" pitchFamily="34" charset="-120"/>
              </a:rPr>
              <a:t>State</a:t>
            </a:r>
            <a:endParaRPr lang="en-US" sz="1950" dirty="0">
              <a:latin typeface="+mj-lt"/>
            </a:endParaRPr>
          </a:p>
        </p:txBody>
      </p:sp>
      <p:sp>
        <p:nvSpPr>
          <p:cNvPr id="49" name="Text 6">
            <a:extLst>
              <a:ext uri="{FF2B5EF4-FFF2-40B4-BE49-F238E27FC236}">
                <a16:creationId xmlns:a16="http://schemas.microsoft.com/office/drawing/2014/main" id="{C2E65A0F-6E0F-4F5B-B498-A13F295D848C}"/>
              </a:ext>
            </a:extLst>
          </p:cNvPr>
          <p:cNvSpPr/>
          <p:nvPr/>
        </p:nvSpPr>
        <p:spPr>
          <a:xfrm>
            <a:off x="5993822" y="6536222"/>
            <a:ext cx="2412325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E3063"/>
                </a:solidFill>
                <a:latin typeface="+mj-lt"/>
                <a:ea typeface="Instrument Sans Medium" pitchFamily="34" charset="-122"/>
                <a:cs typeface="Instrument Sans Medium" pitchFamily="34" charset="-120"/>
              </a:rPr>
              <a:t>Current situation the agent is in</a:t>
            </a:r>
            <a:endParaRPr lang="en-US" sz="15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101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958850"/>
            <a:ext cx="7288282" cy="725837"/>
          </a:xfrm>
        </p:spPr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790700"/>
            <a:ext cx="7288212" cy="129457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A technique to adapt a pretrained model to a specific task.</a:t>
            </a:r>
          </a:p>
          <a:p>
            <a:pPr lvl="1"/>
            <a:r>
              <a:rPr lang="en-US" dirty="0"/>
              <a:t>Reuses general knowledge, avoids retraining from scratch.</a:t>
            </a:r>
          </a:p>
          <a:p>
            <a:pPr lvl="1"/>
            <a:r>
              <a:rPr lang="en-US" dirty="0"/>
              <a:t>Enables efficient and faster model specialization.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279D3C-01B9-9590-01D1-97BE516C1B67}"/>
              </a:ext>
            </a:extLst>
          </p:cNvPr>
          <p:cNvSpPr txBox="1">
            <a:spLocks/>
          </p:cNvSpPr>
          <p:nvPr/>
        </p:nvSpPr>
        <p:spPr>
          <a:xfrm>
            <a:off x="1322318" y="3191285"/>
            <a:ext cx="7288282" cy="725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dirty="0"/>
              <a:t>RL based Fine tuning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4DA1E3-EAFE-DDAB-855D-804085899BFC}"/>
              </a:ext>
            </a:extLst>
          </p:cNvPr>
          <p:cNvSpPr txBox="1">
            <a:spLocks/>
          </p:cNvSpPr>
          <p:nvPr/>
        </p:nvSpPr>
        <p:spPr>
          <a:xfrm>
            <a:off x="1322388" y="4089400"/>
            <a:ext cx="7288212" cy="210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RL-Based Fine-Tuning = Teaching models via reward signals, not direct answers.</a:t>
            </a:r>
          </a:p>
          <a:p>
            <a:pPr lvl="1"/>
            <a:r>
              <a:rPr lang="en-US" dirty="0"/>
              <a:t>Used when:</a:t>
            </a:r>
          </a:p>
          <a:p>
            <a:pPr lvl="2"/>
            <a:r>
              <a:rPr lang="en-US" dirty="0"/>
              <a:t>The “right answer” is subjective or complex</a:t>
            </a:r>
          </a:p>
          <a:p>
            <a:pPr lvl="2"/>
            <a:r>
              <a:rPr lang="en-US" dirty="0"/>
              <a:t>Multiple good responses exist</a:t>
            </a:r>
          </a:p>
          <a:p>
            <a:pPr lvl="2"/>
            <a:r>
              <a:rPr lang="en-US" dirty="0"/>
              <a:t>Human values need to be embedded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A03CF3-55BB-7A82-15E6-3B78FA6EDE34}"/>
              </a:ext>
            </a:extLst>
          </p:cNvPr>
          <p:cNvSpPr txBox="1">
            <a:spLocks/>
          </p:cNvSpPr>
          <p:nvPr/>
        </p:nvSpPr>
        <p:spPr>
          <a:xfrm>
            <a:off x="10373350" y="8667749"/>
            <a:ext cx="987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E071F9E4-0EB2-DBDC-86EE-2A848677C154}"/>
              </a:ext>
            </a:extLst>
          </p:cNvPr>
          <p:cNvSpPr/>
          <p:nvPr/>
        </p:nvSpPr>
        <p:spPr>
          <a:xfrm>
            <a:off x="3817173" y="82549"/>
            <a:ext cx="7054028" cy="9388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The RL-Based Fine-Tuning Pipeline</a:t>
            </a:r>
            <a:endParaRPr lang="en-US" sz="4150" dirty="0">
              <a:latin typeface="+mj-lt"/>
            </a:endParaRP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A8A7AD7F-F750-34BE-5CE5-2CBEE7C7BEC1}"/>
              </a:ext>
            </a:extLst>
          </p:cNvPr>
          <p:cNvSpPr/>
          <p:nvPr/>
        </p:nvSpPr>
        <p:spPr>
          <a:xfrm>
            <a:off x="3817173" y="1654263"/>
            <a:ext cx="146900" cy="565121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0CCA74DF-1B33-8DE7-7AA2-780F0A2315C4}"/>
              </a:ext>
            </a:extLst>
          </p:cNvPr>
          <p:cNvSpPr/>
          <p:nvPr/>
        </p:nvSpPr>
        <p:spPr>
          <a:xfrm>
            <a:off x="4295565" y="1586868"/>
            <a:ext cx="2449239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Pretraining</a:t>
            </a:r>
            <a:endParaRPr lang="en-US" sz="2050" dirty="0">
              <a:latin typeface="+mj-lt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2D17EADD-C815-4ABD-696E-38FF8D135BD6}"/>
              </a:ext>
            </a:extLst>
          </p:cNvPr>
          <p:cNvSpPr/>
          <p:nvPr/>
        </p:nvSpPr>
        <p:spPr>
          <a:xfrm>
            <a:off x="4295565" y="2047819"/>
            <a:ext cx="6613220" cy="240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Model learns general knowledge from huge text/image datasets</a:t>
            </a:r>
            <a:endParaRPr lang="en-US" sz="1650" dirty="0">
              <a:latin typeface="+mj-lt"/>
            </a:endParaRP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0349C3DA-3A80-D3E0-17D2-DF202AA62F5C}"/>
              </a:ext>
            </a:extLst>
          </p:cNvPr>
          <p:cNvSpPr/>
          <p:nvPr/>
        </p:nvSpPr>
        <p:spPr>
          <a:xfrm>
            <a:off x="4136141" y="2715909"/>
            <a:ext cx="146900" cy="805418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5D685421-5241-81A4-AD80-E5B845605708}"/>
              </a:ext>
            </a:extLst>
          </p:cNvPr>
          <p:cNvSpPr/>
          <p:nvPr/>
        </p:nvSpPr>
        <p:spPr>
          <a:xfrm>
            <a:off x="4614534" y="2599495"/>
            <a:ext cx="3563218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Fine-Tuning (SFT)</a:t>
            </a:r>
            <a:endParaRPr lang="en-US" sz="2050" dirty="0">
              <a:latin typeface="+mj-lt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CFEC1D57-8103-6697-4856-1491919BA4F4}"/>
              </a:ext>
            </a:extLst>
          </p:cNvPr>
          <p:cNvSpPr/>
          <p:nvPr/>
        </p:nvSpPr>
        <p:spPr>
          <a:xfrm>
            <a:off x="4614533" y="3109465"/>
            <a:ext cx="6319311" cy="480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Model is trained on specific examples provided by humans showing desired responses for given prompts.</a:t>
            </a:r>
            <a:endParaRPr lang="en-US" sz="1650" dirty="0">
              <a:latin typeface="+mj-lt"/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B845A023-7957-3000-7DC2-972DFAB9D53C}"/>
              </a:ext>
            </a:extLst>
          </p:cNvPr>
          <p:cNvSpPr/>
          <p:nvPr/>
        </p:nvSpPr>
        <p:spPr>
          <a:xfrm>
            <a:off x="4455110" y="4068697"/>
            <a:ext cx="146900" cy="805418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4BD263D1-D553-2768-9304-C1A1409887AC}"/>
              </a:ext>
            </a:extLst>
          </p:cNvPr>
          <p:cNvSpPr/>
          <p:nvPr/>
        </p:nvSpPr>
        <p:spPr>
          <a:xfrm>
            <a:off x="4933502" y="3952283"/>
            <a:ext cx="3379895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Reward Model (RM) Training</a:t>
            </a:r>
            <a:endParaRPr lang="en-US" sz="2050" dirty="0">
              <a:latin typeface="+mj-lt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3E54E2E4-CDB9-A4AD-353C-836B97D0807B}"/>
              </a:ext>
            </a:extLst>
          </p:cNvPr>
          <p:cNvSpPr/>
          <p:nvPr/>
        </p:nvSpPr>
        <p:spPr>
          <a:xfrm>
            <a:off x="4933503" y="4462253"/>
            <a:ext cx="6025402" cy="4805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 annotators rank outputs. A separate "reward model" learns to predict human preferences.</a:t>
            </a:r>
            <a:endParaRPr lang="en-US" sz="1650" dirty="0">
              <a:latin typeface="+mj-lt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AC31F886-9062-FDD5-C2D7-C7EDCE8CC571}"/>
              </a:ext>
            </a:extLst>
          </p:cNvPr>
          <p:cNvSpPr/>
          <p:nvPr/>
        </p:nvSpPr>
        <p:spPr>
          <a:xfrm>
            <a:off x="4774078" y="5470504"/>
            <a:ext cx="146900" cy="1045714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C142BBEC-E42E-E363-F32B-EACB9872A8D6}"/>
              </a:ext>
            </a:extLst>
          </p:cNvPr>
          <p:cNvSpPr/>
          <p:nvPr/>
        </p:nvSpPr>
        <p:spPr>
          <a:xfrm>
            <a:off x="5252471" y="5305071"/>
            <a:ext cx="3851750" cy="234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Reinforcement Learning via PPO</a:t>
            </a:r>
            <a:endParaRPr lang="en-US" sz="2050" dirty="0">
              <a:latin typeface="+mj-lt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35F789F-10A7-4134-9DCE-1D184E44EFC0}"/>
              </a:ext>
            </a:extLst>
          </p:cNvPr>
          <p:cNvSpPr/>
          <p:nvPr/>
        </p:nvSpPr>
        <p:spPr>
          <a:xfrm>
            <a:off x="5252470" y="5864061"/>
            <a:ext cx="5731493" cy="720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The language model is fine-tuned using PPO to maximize rewards while maintaining minimal deviation from prior behavior.</a:t>
            </a:r>
            <a:endParaRPr lang="en-US" sz="16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41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>
            <a:extLst>
              <a:ext uri="{FF2B5EF4-FFF2-40B4-BE49-F238E27FC236}">
                <a16:creationId xmlns:a16="http://schemas.microsoft.com/office/drawing/2014/main" id="{FA421BFF-2F45-82CB-16BE-B1448B14464A}"/>
              </a:ext>
            </a:extLst>
          </p:cNvPr>
          <p:cNvSpPr/>
          <p:nvPr/>
        </p:nvSpPr>
        <p:spPr>
          <a:xfrm>
            <a:off x="2260640" y="1133279"/>
            <a:ext cx="103504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vs. RL-Based Fine-Tuning</a:t>
            </a:r>
            <a:endParaRPr lang="en-US" sz="4450" dirty="0">
              <a:latin typeface="+mj-lt"/>
            </a:endParaRPr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FD5D205E-F5C5-DA03-40D8-CEB24B0B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90" y="2309854"/>
            <a:ext cx="566976" cy="566976"/>
          </a:xfrm>
          <a:prstGeom prst="rect">
            <a:avLst/>
          </a:prstGeom>
        </p:spPr>
      </p:pic>
      <p:sp>
        <p:nvSpPr>
          <p:cNvPr id="22" name="Text 1">
            <a:extLst>
              <a:ext uri="{FF2B5EF4-FFF2-40B4-BE49-F238E27FC236}">
                <a16:creationId xmlns:a16="http://schemas.microsoft.com/office/drawing/2014/main" id="{D173006C-B336-0153-1CFF-DFE8A5351954}"/>
              </a:ext>
            </a:extLst>
          </p:cNvPr>
          <p:cNvSpPr/>
          <p:nvPr/>
        </p:nvSpPr>
        <p:spPr>
          <a:xfrm>
            <a:off x="2724190" y="3103643"/>
            <a:ext cx="33017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Supervised Fine-Tuning</a:t>
            </a:r>
            <a:endParaRPr lang="en-US" sz="2200" dirty="0">
              <a:latin typeface="+mj-lt"/>
            </a:endParaRP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AAC0760F-4513-BDAF-61CA-02AE0FB53460}"/>
              </a:ext>
            </a:extLst>
          </p:cNvPr>
          <p:cNvSpPr/>
          <p:nvPr/>
        </p:nvSpPr>
        <p:spPr>
          <a:xfrm>
            <a:off x="2724190" y="3594062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Learns from fixed answers</a:t>
            </a:r>
            <a:endParaRPr lang="en-US" sz="1750" dirty="0">
              <a:latin typeface="+mj-lt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701BABA2-67D1-DCDC-256A-2DB4079ECC58}"/>
              </a:ext>
            </a:extLst>
          </p:cNvPr>
          <p:cNvSpPr/>
          <p:nvPr/>
        </p:nvSpPr>
        <p:spPr>
          <a:xfrm>
            <a:off x="2724190" y="4036260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Reproduces examples</a:t>
            </a:r>
            <a:endParaRPr lang="en-US" sz="1750" dirty="0">
              <a:latin typeface="+mj-lt"/>
            </a:endParaRP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0C6C14B-4D50-552E-ED82-DA2D6E01FEFC}"/>
              </a:ext>
            </a:extLst>
          </p:cNvPr>
          <p:cNvSpPr/>
          <p:nvPr/>
        </p:nvSpPr>
        <p:spPr>
          <a:xfrm>
            <a:off x="2724190" y="4478458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Static task learning</a:t>
            </a:r>
            <a:endParaRPr lang="en-US" sz="1750" dirty="0">
              <a:latin typeface="+mj-lt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F90BB708-EB8C-4730-9C0D-0829D0C93055}"/>
              </a:ext>
            </a:extLst>
          </p:cNvPr>
          <p:cNvSpPr/>
          <p:nvPr/>
        </p:nvSpPr>
        <p:spPr>
          <a:xfrm>
            <a:off x="2724190" y="492065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Limited generalization</a:t>
            </a:r>
            <a:endParaRPr lang="en-US" sz="1750" dirty="0">
              <a:latin typeface="+mj-lt"/>
            </a:endParaRPr>
          </a:p>
        </p:txBody>
      </p:sp>
      <p:pic>
        <p:nvPicPr>
          <p:cNvPr id="27" name="Image 1">
            <a:extLst>
              <a:ext uri="{FF2B5EF4-FFF2-40B4-BE49-F238E27FC236}">
                <a16:creationId xmlns:a16="http://schemas.microsoft.com/office/drawing/2014/main" id="{44FD7E0B-1EB9-8EED-0A50-FDAC84F64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134" y="2309854"/>
            <a:ext cx="566976" cy="566976"/>
          </a:xfrm>
          <a:prstGeom prst="rect">
            <a:avLst/>
          </a:prstGeom>
        </p:spPr>
      </p:pic>
      <p:sp>
        <p:nvSpPr>
          <p:cNvPr id="28" name="Text 6">
            <a:extLst>
              <a:ext uri="{FF2B5EF4-FFF2-40B4-BE49-F238E27FC236}">
                <a16:creationId xmlns:a16="http://schemas.microsoft.com/office/drawing/2014/main" id="{168E5DF8-3BB5-42BD-C37F-59097BAF0FE7}"/>
              </a:ext>
            </a:extLst>
          </p:cNvPr>
          <p:cNvSpPr/>
          <p:nvPr/>
        </p:nvSpPr>
        <p:spPr>
          <a:xfrm>
            <a:off x="7298134" y="3103643"/>
            <a:ext cx="3042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RL-Based Fine-Tuning</a:t>
            </a:r>
            <a:endParaRPr lang="en-US" sz="2200" dirty="0">
              <a:latin typeface="+mj-lt"/>
            </a:endParaRP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3C7773FC-291D-ACAF-9BA8-B244057462EB}"/>
              </a:ext>
            </a:extLst>
          </p:cNvPr>
          <p:cNvSpPr/>
          <p:nvPr/>
        </p:nvSpPr>
        <p:spPr>
          <a:xfrm>
            <a:off x="7298134" y="3594062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Learns from rewards</a:t>
            </a:r>
            <a:endParaRPr lang="en-US" sz="1750" dirty="0">
              <a:latin typeface="+mj-lt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D81BDA94-FCDD-72B1-E732-F144DB93A308}"/>
              </a:ext>
            </a:extLst>
          </p:cNvPr>
          <p:cNvSpPr/>
          <p:nvPr/>
        </p:nvSpPr>
        <p:spPr>
          <a:xfrm>
            <a:off x="7298134" y="4036260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Explores multiple strategies</a:t>
            </a:r>
            <a:endParaRPr lang="en-US" sz="1750" dirty="0">
              <a:latin typeface="+mj-lt"/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EFC18591-896A-26AB-630C-A33D09FD8ED4}"/>
              </a:ext>
            </a:extLst>
          </p:cNvPr>
          <p:cNvSpPr/>
          <p:nvPr/>
        </p:nvSpPr>
        <p:spPr>
          <a:xfrm>
            <a:off x="7298134" y="4478458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Dynamic behavior improvement</a:t>
            </a:r>
            <a:endParaRPr lang="en-US" sz="1750" dirty="0">
              <a:latin typeface="+mj-lt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9720F4EC-0E86-4DE4-655B-C4272F31F779}"/>
              </a:ext>
            </a:extLst>
          </p:cNvPr>
          <p:cNvSpPr/>
          <p:nvPr/>
        </p:nvSpPr>
        <p:spPr>
          <a:xfrm>
            <a:off x="7298134" y="492065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Better reasoning &amp; flexibility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B833D422-4319-A856-9CAE-7E5DE4B93107}"/>
              </a:ext>
            </a:extLst>
          </p:cNvPr>
          <p:cNvSpPr/>
          <p:nvPr/>
        </p:nvSpPr>
        <p:spPr>
          <a:xfrm>
            <a:off x="1003340" y="840403"/>
            <a:ext cx="62684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Human-in-the-Loop AI</a:t>
            </a:r>
            <a:endParaRPr lang="en-US" sz="4450" dirty="0">
              <a:latin typeface="+mj-lt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E4DECCED-5123-6D49-FEF9-89E579A431D6}"/>
              </a:ext>
            </a:extLst>
          </p:cNvPr>
          <p:cNvSpPr/>
          <p:nvPr/>
        </p:nvSpPr>
        <p:spPr>
          <a:xfrm>
            <a:off x="1094661" y="2404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Training</a:t>
            </a:r>
            <a:endParaRPr lang="en-US" sz="2200" dirty="0">
              <a:latin typeface="+mj-lt"/>
            </a:endParaRP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02230070-811E-C202-BA84-41647192E32D}"/>
              </a:ext>
            </a:extLst>
          </p:cNvPr>
          <p:cNvSpPr/>
          <p:nvPr/>
        </p:nvSpPr>
        <p:spPr>
          <a:xfrm>
            <a:off x="215900" y="2926854"/>
            <a:ext cx="371399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Humans label data and rank outputs for model training</a:t>
            </a:r>
            <a:endParaRPr lang="en-US" sz="1750" dirty="0">
              <a:latin typeface="+mj-lt"/>
            </a:endParaRPr>
          </a:p>
        </p:txBody>
      </p:sp>
      <p:pic>
        <p:nvPicPr>
          <p:cNvPr id="16" name="Image 0">
            <a:extLst>
              <a:ext uri="{FF2B5EF4-FFF2-40B4-BE49-F238E27FC236}">
                <a16:creationId xmlns:a16="http://schemas.microsoft.com/office/drawing/2014/main" id="{22C8A287-EF44-CB9E-E7FC-1F2D32E27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17" name="Shape 3">
            <a:extLst>
              <a:ext uri="{FF2B5EF4-FFF2-40B4-BE49-F238E27FC236}">
                <a16:creationId xmlns:a16="http://schemas.microsoft.com/office/drawing/2014/main" id="{99770EE5-D4C3-C9F7-B7CF-9C903E76C8E5}"/>
              </a:ext>
            </a:extLst>
          </p:cNvPr>
          <p:cNvSpPr/>
          <p:nvPr/>
        </p:nvSpPr>
        <p:spPr>
          <a:xfrm>
            <a:off x="4569738" y="248394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18" name="Image 1">
            <a:extLst>
              <a:ext uri="{FF2B5EF4-FFF2-40B4-BE49-F238E27FC236}">
                <a16:creationId xmlns:a16="http://schemas.microsoft.com/office/drawing/2014/main" id="{7CDA3C83-350C-9A37-AA3A-8154A7B2A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591" y="2607886"/>
            <a:ext cx="255151" cy="318968"/>
          </a:xfrm>
          <a:prstGeom prst="rect">
            <a:avLst/>
          </a:prstGeom>
        </p:spPr>
      </p:pic>
      <p:sp>
        <p:nvSpPr>
          <p:cNvPr id="19" name="Text 4">
            <a:extLst>
              <a:ext uri="{FF2B5EF4-FFF2-40B4-BE49-F238E27FC236}">
                <a16:creationId xmlns:a16="http://schemas.microsoft.com/office/drawing/2014/main" id="{D0FA1605-A23C-D149-089D-662C2DFD7735}"/>
              </a:ext>
            </a:extLst>
          </p:cNvPr>
          <p:cNvSpPr/>
          <p:nvPr/>
        </p:nvSpPr>
        <p:spPr>
          <a:xfrm>
            <a:off x="8262104" y="2404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Evaluation</a:t>
            </a:r>
            <a:endParaRPr lang="en-US" sz="2200" dirty="0">
              <a:latin typeface="+mj-lt"/>
            </a:endParaRPr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7391360E-E01E-021C-334B-64DA634B1374}"/>
              </a:ext>
            </a:extLst>
          </p:cNvPr>
          <p:cNvSpPr/>
          <p:nvPr/>
        </p:nvSpPr>
        <p:spPr>
          <a:xfrm>
            <a:off x="8262104" y="2926854"/>
            <a:ext cx="365188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Experts assess model performance and identify improvements</a:t>
            </a:r>
            <a:endParaRPr lang="en-US" sz="1750" dirty="0">
              <a:latin typeface="+mj-lt"/>
            </a:endParaRPr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EDFA4C79-EE9B-E652-A0BC-923DCE4F0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22" name="Shape 6">
            <a:extLst>
              <a:ext uri="{FF2B5EF4-FFF2-40B4-BE49-F238E27FC236}">
                <a16:creationId xmlns:a16="http://schemas.microsoft.com/office/drawing/2014/main" id="{92C5AD47-E7F3-DE48-B1E3-C774BA182B1A}"/>
              </a:ext>
            </a:extLst>
          </p:cNvPr>
          <p:cNvSpPr/>
          <p:nvPr/>
        </p:nvSpPr>
        <p:spPr>
          <a:xfrm>
            <a:off x="7055168" y="248394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23" name="Image 3">
            <a:extLst>
              <a:ext uri="{FF2B5EF4-FFF2-40B4-BE49-F238E27FC236}">
                <a16:creationId xmlns:a16="http://schemas.microsoft.com/office/drawing/2014/main" id="{1B86A748-C47D-8F54-0901-6B987D004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020" y="2607886"/>
            <a:ext cx="255151" cy="318968"/>
          </a:xfrm>
          <a:prstGeom prst="rect">
            <a:avLst/>
          </a:prstGeom>
        </p:spPr>
      </p:pic>
      <p:sp>
        <p:nvSpPr>
          <p:cNvPr id="24" name="Text 7">
            <a:extLst>
              <a:ext uri="{FF2B5EF4-FFF2-40B4-BE49-F238E27FC236}">
                <a16:creationId xmlns:a16="http://schemas.microsoft.com/office/drawing/2014/main" id="{76CBFCDE-108C-341D-AC41-EE9F65CA3174}"/>
              </a:ext>
            </a:extLst>
          </p:cNvPr>
          <p:cNvSpPr/>
          <p:nvPr/>
        </p:nvSpPr>
        <p:spPr>
          <a:xfrm>
            <a:off x="8262104" y="4400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Safety</a:t>
            </a:r>
            <a:endParaRPr lang="en-US" sz="2200" dirty="0">
              <a:latin typeface="+mj-lt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3953E93E-C767-A4B5-6537-2690EEE644DF}"/>
              </a:ext>
            </a:extLst>
          </p:cNvPr>
          <p:cNvSpPr/>
          <p:nvPr/>
        </p:nvSpPr>
        <p:spPr>
          <a:xfrm>
            <a:off x="8262104" y="4922818"/>
            <a:ext cx="360604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Humans override unsafe outputs and audit critical decisions</a:t>
            </a:r>
            <a:endParaRPr lang="en-US" sz="1750" dirty="0">
              <a:latin typeface="+mj-lt"/>
            </a:endParaRPr>
          </a:p>
        </p:txBody>
      </p:sp>
      <p:pic>
        <p:nvPicPr>
          <p:cNvPr id="26" name="Image 4">
            <a:extLst>
              <a:ext uri="{FF2B5EF4-FFF2-40B4-BE49-F238E27FC236}">
                <a16:creationId xmlns:a16="http://schemas.microsoft.com/office/drawing/2014/main" id="{CFDA07A1-9EDB-1E54-615A-4EF330CE78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27" name="Shape 9">
            <a:extLst>
              <a:ext uri="{FF2B5EF4-FFF2-40B4-BE49-F238E27FC236}">
                <a16:creationId xmlns:a16="http://schemas.microsoft.com/office/drawing/2014/main" id="{DB560CEF-8CA1-B011-0800-DDA1A8A81CB0}"/>
              </a:ext>
            </a:extLst>
          </p:cNvPr>
          <p:cNvSpPr/>
          <p:nvPr/>
        </p:nvSpPr>
        <p:spPr>
          <a:xfrm>
            <a:off x="7055168" y="496937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28" name="Image 5">
            <a:extLst>
              <a:ext uri="{FF2B5EF4-FFF2-40B4-BE49-F238E27FC236}">
                <a16:creationId xmlns:a16="http://schemas.microsoft.com/office/drawing/2014/main" id="{6E5E3185-2A0B-349C-DD5F-7EAC633C2E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1020" y="5093316"/>
            <a:ext cx="255151" cy="318968"/>
          </a:xfrm>
          <a:prstGeom prst="rect">
            <a:avLst/>
          </a:prstGeom>
        </p:spPr>
      </p:pic>
      <p:sp>
        <p:nvSpPr>
          <p:cNvPr id="29" name="Text 10">
            <a:extLst>
              <a:ext uri="{FF2B5EF4-FFF2-40B4-BE49-F238E27FC236}">
                <a16:creationId xmlns:a16="http://schemas.microsoft.com/office/drawing/2014/main" id="{B9FC9B32-2AF6-00C1-0F6D-9327CD96FA6C}"/>
              </a:ext>
            </a:extLst>
          </p:cNvPr>
          <p:cNvSpPr/>
          <p:nvPr/>
        </p:nvSpPr>
        <p:spPr>
          <a:xfrm>
            <a:off x="1094661" y="4400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Refinement</a:t>
            </a:r>
            <a:endParaRPr lang="en-US" sz="2200" dirty="0">
              <a:latin typeface="+mj-lt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5B1148F4-B2C3-572C-96AB-7B1EA84445FC}"/>
              </a:ext>
            </a:extLst>
          </p:cNvPr>
          <p:cNvSpPr/>
          <p:nvPr/>
        </p:nvSpPr>
        <p:spPr>
          <a:xfrm>
            <a:off x="-425410" y="489043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Continuous feedback helps models adapt and improve</a:t>
            </a:r>
            <a:endParaRPr lang="en-US" sz="1750" dirty="0">
              <a:latin typeface="+mj-lt"/>
            </a:endParaRPr>
          </a:p>
        </p:txBody>
      </p:sp>
      <p:pic>
        <p:nvPicPr>
          <p:cNvPr id="31" name="Image 6">
            <a:extLst>
              <a:ext uri="{FF2B5EF4-FFF2-40B4-BE49-F238E27FC236}">
                <a16:creationId xmlns:a16="http://schemas.microsoft.com/office/drawing/2014/main" id="{E87B3F36-14F9-DA77-056B-96CFC49AFC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0058" y="2184262"/>
            <a:ext cx="3651885" cy="3651885"/>
          </a:xfrm>
          <a:prstGeom prst="rect">
            <a:avLst/>
          </a:prstGeom>
        </p:spPr>
      </p:pic>
      <p:sp>
        <p:nvSpPr>
          <p:cNvPr id="32" name="Shape 12">
            <a:extLst>
              <a:ext uri="{FF2B5EF4-FFF2-40B4-BE49-F238E27FC236}">
                <a16:creationId xmlns:a16="http://schemas.microsoft.com/office/drawing/2014/main" id="{42252770-CBF6-FD5A-4EB6-0A7C674160E7}"/>
              </a:ext>
            </a:extLst>
          </p:cNvPr>
          <p:cNvSpPr/>
          <p:nvPr/>
        </p:nvSpPr>
        <p:spPr>
          <a:xfrm>
            <a:off x="4569738" y="496937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D">
              <a:latin typeface="+mj-lt"/>
            </a:endParaRPr>
          </a:p>
        </p:txBody>
      </p:sp>
      <p:pic>
        <p:nvPicPr>
          <p:cNvPr id="33" name="Image 7">
            <a:extLst>
              <a:ext uri="{FF2B5EF4-FFF2-40B4-BE49-F238E27FC236}">
                <a16:creationId xmlns:a16="http://schemas.microsoft.com/office/drawing/2014/main" id="{BEC5C1C8-CDAA-6FAD-A21B-CC9A9C4030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25591" y="5093316"/>
            <a:ext cx="255151" cy="3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3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655A1B04-D3E1-147E-F073-B4F8F1255CAB}"/>
              </a:ext>
            </a:extLst>
          </p:cNvPr>
          <p:cNvSpPr/>
          <p:nvPr/>
        </p:nvSpPr>
        <p:spPr>
          <a:xfrm>
            <a:off x="2108478" y="755154"/>
            <a:ext cx="855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+mj-lt"/>
                <a:ea typeface="Inter Bold" pitchFamily="34" charset="-122"/>
                <a:cs typeface="Inter Bold" pitchFamily="34" charset="-120"/>
              </a:rPr>
              <a:t>The Human-AI Feedback Cycle</a:t>
            </a:r>
            <a:endParaRPr lang="en-US" sz="4450" dirty="0">
              <a:latin typeface="+mj-lt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6B41D06-8855-6834-5F8B-651A5A4BAF21}"/>
              </a:ext>
            </a:extLst>
          </p:cNvPr>
          <p:cNvSpPr/>
          <p:nvPr/>
        </p:nvSpPr>
        <p:spPr>
          <a:xfrm>
            <a:off x="88463" y="2175748"/>
            <a:ext cx="3384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Model Generates Output</a:t>
            </a:r>
            <a:endParaRPr lang="en-US" sz="2200" dirty="0">
              <a:latin typeface="+mj-lt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64525F8-EA5B-1CE3-60E2-AADD6CE1A8E6}"/>
              </a:ext>
            </a:extLst>
          </p:cNvPr>
          <p:cNvSpPr/>
          <p:nvPr/>
        </p:nvSpPr>
        <p:spPr>
          <a:xfrm>
            <a:off x="336550" y="2666167"/>
            <a:ext cx="31367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AI produces response based on current parameters</a:t>
            </a:r>
            <a:endParaRPr lang="en-US" sz="1750" dirty="0">
              <a:latin typeface="+mj-lt"/>
            </a:endParaRPr>
          </a:p>
        </p:txBody>
      </p:sp>
      <p:pic>
        <p:nvPicPr>
          <p:cNvPr id="18" name="Image 0">
            <a:extLst>
              <a:ext uri="{FF2B5EF4-FFF2-40B4-BE49-F238E27FC236}">
                <a16:creationId xmlns:a16="http://schemas.microsoft.com/office/drawing/2014/main" id="{F5F2ED08-28D2-5643-B841-23DD1397A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19" name="Image 1">
            <a:extLst>
              <a:ext uri="{FF2B5EF4-FFF2-40B4-BE49-F238E27FC236}">
                <a16:creationId xmlns:a16="http://schemas.microsoft.com/office/drawing/2014/main" id="{30240245-B6A5-129B-09D0-DC3D4ABE0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531" y="2490788"/>
            <a:ext cx="339328" cy="424220"/>
          </a:xfrm>
          <a:prstGeom prst="rect">
            <a:avLst/>
          </a:prstGeom>
        </p:spPr>
      </p:pic>
      <p:sp>
        <p:nvSpPr>
          <p:cNvPr id="33" name="Text 3">
            <a:extLst>
              <a:ext uri="{FF2B5EF4-FFF2-40B4-BE49-F238E27FC236}">
                <a16:creationId xmlns:a16="http://schemas.microsoft.com/office/drawing/2014/main" id="{23D0794B-2BC2-5AC1-C3DD-B33411C550FF}"/>
              </a:ext>
            </a:extLst>
          </p:cNvPr>
          <p:cNvSpPr/>
          <p:nvPr/>
        </p:nvSpPr>
        <p:spPr>
          <a:xfrm>
            <a:off x="8718590" y="2175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Human Reviews</a:t>
            </a:r>
            <a:endParaRPr lang="en-US" sz="2200" dirty="0">
              <a:latin typeface="+mj-lt"/>
            </a:endParaRPr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7712E846-9CB8-EF30-0B0C-332B1D87B2F7}"/>
              </a:ext>
            </a:extLst>
          </p:cNvPr>
          <p:cNvSpPr/>
          <p:nvPr/>
        </p:nvSpPr>
        <p:spPr>
          <a:xfrm>
            <a:off x="8718591" y="2666167"/>
            <a:ext cx="33400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Expert evaluates quality, safety, and alignment</a:t>
            </a:r>
            <a:endParaRPr lang="en-US" sz="1750" dirty="0">
              <a:latin typeface="+mj-lt"/>
            </a:endParaRPr>
          </a:p>
        </p:txBody>
      </p:sp>
      <p:pic>
        <p:nvPicPr>
          <p:cNvPr id="35" name="Image 2">
            <a:extLst>
              <a:ext uri="{FF2B5EF4-FFF2-40B4-BE49-F238E27FC236}">
                <a16:creationId xmlns:a16="http://schemas.microsoft.com/office/drawing/2014/main" id="{D27279C0-F27E-2791-BFE4-CFA37A73A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36" name="Image 3">
            <a:extLst>
              <a:ext uri="{FF2B5EF4-FFF2-40B4-BE49-F238E27FC236}">
                <a16:creationId xmlns:a16="http://schemas.microsoft.com/office/drawing/2014/main" id="{E846A391-6260-A795-14AB-43FFD97F4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404" y="2879288"/>
            <a:ext cx="339328" cy="424220"/>
          </a:xfrm>
          <a:prstGeom prst="rect">
            <a:avLst/>
          </a:prstGeom>
        </p:spPr>
      </p:pic>
      <p:sp>
        <p:nvSpPr>
          <p:cNvPr id="37" name="Text 5">
            <a:extLst>
              <a:ext uri="{FF2B5EF4-FFF2-40B4-BE49-F238E27FC236}">
                <a16:creationId xmlns:a16="http://schemas.microsoft.com/office/drawing/2014/main" id="{4F7D21E4-50BD-161A-4024-6748A4D48682}"/>
              </a:ext>
            </a:extLst>
          </p:cNvPr>
          <p:cNvSpPr/>
          <p:nvPr/>
        </p:nvSpPr>
        <p:spPr>
          <a:xfrm>
            <a:off x="8718590" y="46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Feedback Provided</a:t>
            </a:r>
            <a:endParaRPr lang="en-US" sz="2200" dirty="0">
              <a:latin typeface="+mj-lt"/>
            </a:endParaRPr>
          </a:p>
        </p:txBody>
      </p:sp>
      <p:sp>
        <p:nvSpPr>
          <p:cNvPr id="38" name="Text 6">
            <a:extLst>
              <a:ext uri="{FF2B5EF4-FFF2-40B4-BE49-F238E27FC236}">
                <a16:creationId xmlns:a16="http://schemas.microsoft.com/office/drawing/2014/main" id="{146D05BD-B020-B5CA-A41A-6F586CA895D8}"/>
              </a:ext>
            </a:extLst>
          </p:cNvPr>
          <p:cNvSpPr/>
          <p:nvPr/>
        </p:nvSpPr>
        <p:spPr>
          <a:xfrm>
            <a:off x="8718591" y="5118735"/>
            <a:ext cx="30225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Human gives ratings, corrections, or preferences</a:t>
            </a:r>
            <a:endParaRPr lang="en-US" sz="1750" dirty="0">
              <a:latin typeface="+mj-lt"/>
            </a:endParaRPr>
          </a:p>
        </p:txBody>
      </p:sp>
      <p:pic>
        <p:nvPicPr>
          <p:cNvPr id="39" name="Image 4">
            <a:extLst>
              <a:ext uri="{FF2B5EF4-FFF2-40B4-BE49-F238E27FC236}">
                <a16:creationId xmlns:a16="http://schemas.microsoft.com/office/drawing/2014/main" id="{EDE5998A-A85E-F971-B473-392F6E7D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40" name="Image 5">
            <a:extLst>
              <a:ext uri="{FF2B5EF4-FFF2-40B4-BE49-F238E27FC236}">
                <a16:creationId xmlns:a16="http://schemas.microsoft.com/office/drawing/2014/main" id="{3EE7F06D-F402-CFF6-B21F-5E196F0F6C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4903" y="5105162"/>
            <a:ext cx="339328" cy="424220"/>
          </a:xfrm>
          <a:prstGeom prst="rect">
            <a:avLst/>
          </a:prstGeom>
        </p:spPr>
      </p:pic>
      <p:sp>
        <p:nvSpPr>
          <p:cNvPr id="41" name="Text 7">
            <a:extLst>
              <a:ext uri="{FF2B5EF4-FFF2-40B4-BE49-F238E27FC236}">
                <a16:creationId xmlns:a16="http://schemas.microsoft.com/office/drawing/2014/main" id="{216AA006-B26A-7CE8-AEC9-65640980D977}"/>
              </a:ext>
            </a:extLst>
          </p:cNvPr>
          <p:cNvSpPr/>
          <p:nvPr/>
        </p:nvSpPr>
        <p:spPr>
          <a:xfrm>
            <a:off x="638056" y="46283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+mj-lt"/>
                <a:ea typeface="Inter Bold" pitchFamily="34" charset="-122"/>
                <a:cs typeface="Inter Bold" pitchFamily="34" charset="-120"/>
              </a:rPr>
              <a:t>Model Adjusts</a:t>
            </a:r>
            <a:endParaRPr lang="en-US" sz="2200" dirty="0">
              <a:latin typeface="+mj-lt"/>
            </a:endParaRPr>
          </a:p>
        </p:txBody>
      </p:sp>
      <p:sp>
        <p:nvSpPr>
          <p:cNvPr id="42" name="Text 8">
            <a:extLst>
              <a:ext uri="{FF2B5EF4-FFF2-40B4-BE49-F238E27FC236}">
                <a16:creationId xmlns:a16="http://schemas.microsoft.com/office/drawing/2014/main" id="{13A1AA5C-9F75-6BD0-B7E1-DA3F4FE8F19D}"/>
              </a:ext>
            </a:extLst>
          </p:cNvPr>
          <p:cNvSpPr/>
          <p:nvPr/>
        </p:nvSpPr>
        <p:spPr>
          <a:xfrm>
            <a:off x="247650" y="5118735"/>
            <a:ext cx="32256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AI updates parameters to align with human values</a:t>
            </a:r>
            <a:endParaRPr lang="en-US" sz="1750" dirty="0">
              <a:latin typeface="+mj-lt"/>
            </a:endParaRPr>
          </a:p>
        </p:txBody>
      </p:sp>
      <p:pic>
        <p:nvPicPr>
          <p:cNvPr id="43" name="Image 6">
            <a:extLst>
              <a:ext uri="{FF2B5EF4-FFF2-40B4-BE49-F238E27FC236}">
                <a16:creationId xmlns:a16="http://schemas.microsoft.com/office/drawing/2014/main" id="{EF43125E-FD18-3D61-4BA4-8243B79D3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3453" y="1727716"/>
            <a:ext cx="4564975" cy="4564975"/>
          </a:xfrm>
          <a:prstGeom prst="rect">
            <a:avLst/>
          </a:prstGeom>
        </p:spPr>
      </p:pic>
      <p:pic>
        <p:nvPicPr>
          <p:cNvPr id="44" name="Image 7">
            <a:extLst>
              <a:ext uri="{FF2B5EF4-FFF2-40B4-BE49-F238E27FC236}">
                <a16:creationId xmlns:a16="http://schemas.microsoft.com/office/drawing/2014/main" id="{32D7ED8A-6689-05AC-CFA2-1AABA5350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9030" y="4716661"/>
            <a:ext cx="339328" cy="4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45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197</TotalTime>
  <Words>1702</Words>
  <Application>Microsoft Office PowerPoint</Application>
  <PresentationFormat>Widescreen</PresentationFormat>
  <Paragraphs>314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Instrument Sans Medium</vt:lpstr>
      <vt:lpstr>Instrument Sans Semi Bold</vt:lpstr>
      <vt:lpstr>Inter</vt:lpstr>
      <vt:lpstr>Inter Bold</vt:lpstr>
      <vt:lpstr>Tenorite</vt:lpstr>
      <vt:lpstr>Custom</vt:lpstr>
      <vt:lpstr>RL based finetuning and HITL</vt:lpstr>
      <vt:lpstr>AGENDA</vt:lpstr>
      <vt:lpstr>Reinforcement learning </vt:lpstr>
      <vt:lpstr>PowerPoint Presentation</vt:lpstr>
      <vt:lpstr>Fine tuning</vt:lpstr>
      <vt:lpstr>PowerPoint Presentation</vt:lpstr>
      <vt:lpstr>PowerPoint Presentation</vt:lpstr>
      <vt:lpstr>PowerPoint Presentation</vt:lpstr>
      <vt:lpstr>PowerPoint Presentation</vt:lpstr>
      <vt:lpstr>Core RL-based Fine-tuning Paradigms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Comparing Fine-Tuning Methods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RL based finetuning and HITL</dc:title>
  <dc:creator>Pooja Shrestha</dc:creator>
  <cp:lastModifiedBy>Pooja Shrestha</cp:lastModifiedBy>
  <cp:revision>2</cp:revision>
  <dcterms:created xsi:type="dcterms:W3CDTF">2025-06-09T17:52:08Z</dcterms:created>
  <dcterms:modified xsi:type="dcterms:W3CDTF">2025-06-09T21:09:44Z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