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59" r:id="rId7"/>
    <p:sldId id="266" r:id="rId8"/>
    <p:sldId id="270" r:id="rId9"/>
    <p:sldId id="261" r:id="rId10"/>
    <p:sldId id="262" r:id="rId11"/>
    <p:sldId id="260" r:id="rId12"/>
    <p:sldId id="265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1FD4-285D-2E1F-F092-558CD8F34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71" y="741796"/>
            <a:ext cx="8825658" cy="2677648"/>
          </a:xfrm>
        </p:spPr>
        <p:txBody>
          <a:bodyPr/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NEWS ANALYTICS &amp; SOCIAL MEDIA POST GENERATOR</a:t>
            </a:r>
            <a:endParaRPr lang="en-IN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6A7C2-AA83-BB91-9751-541004BB1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371" y="3419444"/>
            <a:ext cx="8825658" cy="411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Final Submission presentation 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5CADE-F653-292A-D6F6-4338D4E3D42F}"/>
              </a:ext>
            </a:extLst>
          </p:cNvPr>
          <p:cNvSpPr txBox="1"/>
          <p:nvPr/>
        </p:nvSpPr>
        <p:spPr>
          <a:xfrm>
            <a:off x="10012680" y="5614416"/>
            <a:ext cx="1563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5</a:t>
            </a:r>
            <a:endParaRPr lang="en-IN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7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31" name="Oval 5130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32" name="Oval 5131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33" name="Oval 5132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34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5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36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5140" name="Group 5139">
            <a:extLst>
              <a:ext uri="{FF2B5EF4-FFF2-40B4-BE49-F238E27FC236}">
                <a16:creationId xmlns:a16="http://schemas.microsoft.com/office/drawing/2014/main" id="{A2FC4F8C-DCFB-41A7-9587-B6E49A204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5141" name="Rectangle 5140">
              <a:extLst>
                <a:ext uri="{FF2B5EF4-FFF2-40B4-BE49-F238E27FC236}">
                  <a16:creationId xmlns:a16="http://schemas.microsoft.com/office/drawing/2014/main" id="{8CB8134D-DAA6-44DB-9A7B-8D5B0471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42" name="Oval 5141">
              <a:extLst>
                <a:ext uri="{FF2B5EF4-FFF2-40B4-BE49-F238E27FC236}">
                  <a16:creationId xmlns:a16="http://schemas.microsoft.com/office/drawing/2014/main" id="{25AD0F1C-BC8E-4CB4-BAC4-8F33C36F6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43" name="Oval 5142">
              <a:extLst>
                <a:ext uri="{FF2B5EF4-FFF2-40B4-BE49-F238E27FC236}">
                  <a16:creationId xmlns:a16="http://schemas.microsoft.com/office/drawing/2014/main" id="{581087E9-D266-4B08-AAB1-F7439DF65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44" name="Oval 5143">
              <a:extLst>
                <a:ext uri="{FF2B5EF4-FFF2-40B4-BE49-F238E27FC236}">
                  <a16:creationId xmlns:a16="http://schemas.microsoft.com/office/drawing/2014/main" id="{64A2B069-C853-43DD-8CC0-7CE6F331A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45" name="Rectangle 5144">
              <a:extLst>
                <a:ext uri="{FF2B5EF4-FFF2-40B4-BE49-F238E27FC236}">
                  <a16:creationId xmlns:a16="http://schemas.microsoft.com/office/drawing/2014/main" id="{7DDD86E2-5424-44EC-A189-3E2DDD38D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46" name="Freeform 5">
              <a:extLst>
                <a:ext uri="{FF2B5EF4-FFF2-40B4-BE49-F238E27FC236}">
                  <a16:creationId xmlns:a16="http://schemas.microsoft.com/office/drawing/2014/main" id="{4F8CFC5E-B977-45D3-A7A8-A4EDF8C88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7" name="Freeform 5">
              <a:extLst>
                <a:ext uri="{FF2B5EF4-FFF2-40B4-BE49-F238E27FC236}">
                  <a16:creationId xmlns:a16="http://schemas.microsoft.com/office/drawing/2014/main" id="{A347F91F-7A0C-4FD7-AC29-DCAF67A2E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48" name="Freeform 5">
              <a:extLst>
                <a:ext uri="{FF2B5EF4-FFF2-40B4-BE49-F238E27FC236}">
                  <a16:creationId xmlns:a16="http://schemas.microsoft.com/office/drawing/2014/main" id="{1FD264AA-C656-4350-AD8E-3E13639C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247E8-7140-EF8D-EE72-EA54036F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170" y="820907"/>
            <a:ext cx="2604584" cy="6441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b="1" dirty="0">
                <a:latin typeface="Segoe UI "/>
              </a:rPr>
              <a:t>Data Analysis</a:t>
            </a:r>
            <a:endParaRPr lang="en-US" sz="3200" dirty="0"/>
          </a:p>
        </p:txBody>
      </p:sp>
      <p:pic>
        <p:nvPicPr>
          <p:cNvPr id="5124" name="Picture 4" descr="A graph of a bar chart&#10;&#10;AI-generated content may be incorrect.">
            <a:extLst>
              <a:ext uri="{FF2B5EF4-FFF2-40B4-BE49-F238E27FC236}">
                <a16:creationId xmlns:a16="http://schemas.microsoft.com/office/drawing/2014/main" id="{787909CF-0F91-674B-C480-83B3A1ED04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5596" y="1369757"/>
            <a:ext cx="6251664" cy="450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0" name="Rectangle 5149">
            <a:extLst>
              <a:ext uri="{FF2B5EF4-FFF2-40B4-BE49-F238E27FC236}">
                <a16:creationId xmlns:a16="http://schemas.microsoft.com/office/drawing/2014/main" id="{C4EF29AB-620C-4783-9B23-EACEB54D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24AB1-EB55-61AE-C35B-B07BF24CF918}"/>
              </a:ext>
            </a:extLst>
          </p:cNvPr>
          <p:cNvSpPr txBox="1"/>
          <p:nvPr/>
        </p:nvSpPr>
        <p:spPr>
          <a:xfrm>
            <a:off x="810000" y="1729473"/>
            <a:ext cx="381893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Key Insights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Politics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drives the highest engagement making it the most impactful for the audience interaction 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Health and Sports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also perform well, offering strong secondary opportunities for content focus.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Business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 shows the least engagement, suggesting the need for a more tailored strategy. </a:t>
            </a:r>
            <a:endParaRPr lang="en-IN" sz="1400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7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44EF-F423-5659-4735-97EC172BB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925" y="622915"/>
            <a:ext cx="2312149" cy="594360"/>
          </a:xfrm>
        </p:spPr>
        <p:txBody>
          <a:bodyPr/>
          <a:lstStyle/>
          <a:p>
            <a:r>
              <a:rPr lang="en-US" sz="3200" b="1" dirty="0">
                <a:latin typeface="Segoe UI "/>
              </a:rPr>
              <a:t>A</a:t>
            </a:r>
            <a:r>
              <a:rPr lang="en-IN" sz="3200" b="1" dirty="0">
                <a:latin typeface="Segoe UI "/>
              </a:rPr>
              <a:t>I Models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ABBB4-1C4F-FA68-CC5C-2B987BFCF3E0}"/>
              </a:ext>
            </a:extLst>
          </p:cNvPr>
          <p:cNvSpPr txBox="1"/>
          <p:nvPr/>
        </p:nvSpPr>
        <p:spPr>
          <a:xfrm>
            <a:off x="685800" y="1463040"/>
            <a:ext cx="962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Models</a:t>
            </a:r>
          </a:p>
          <a:p>
            <a:pPr lvl="1"/>
            <a:endParaRPr lang="en-IN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Zero-Shot Classifier (Topic Classification)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Task: Classifies news articles into predefined topics without needing explicit training.</a:t>
            </a:r>
          </a:p>
          <a:p>
            <a:pPr lvl="3"/>
            <a:endParaRPr lang="en-IN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Mistral 7B (Generative Model for Social Media Post Generation)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Task: Generates engaging social media posts from news summaries.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Tuning: Fine-tuned with prompt engineering and sampling strategies for creativity and coherence.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Benefit: Mistral generates contextually relevant, creative, and coherent posts, ensuring high-quality and engaging social media content.</a:t>
            </a:r>
          </a:p>
        </p:txBody>
      </p:sp>
    </p:spTree>
    <p:extLst>
      <p:ext uri="{BB962C8B-B14F-4D97-AF65-F5344CB8AC3E}">
        <p14:creationId xmlns:p14="http://schemas.microsoft.com/office/powerpoint/2010/main" val="8065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DA40-474D-BBC7-ADDA-B2815B2E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723" y="1051559"/>
            <a:ext cx="1569958" cy="510201"/>
          </a:xfrm>
        </p:spPr>
        <p:txBody>
          <a:bodyPr/>
          <a:lstStyle/>
          <a:p>
            <a:pPr algn="ctr"/>
            <a:r>
              <a:rPr lang="en-US" b="1" dirty="0">
                <a:latin typeface="Segoe UI "/>
              </a:rPr>
              <a:t>Demo</a:t>
            </a:r>
            <a:endParaRPr lang="en-IN" dirty="0"/>
          </a:p>
        </p:txBody>
      </p:sp>
      <p:pic>
        <p:nvPicPr>
          <p:cNvPr id="4" name="Content Placeholder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497624-42F9-944E-0E2F-475313F2C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376" y="2553258"/>
            <a:ext cx="7581248" cy="3416300"/>
          </a:xfrm>
        </p:spPr>
      </p:pic>
    </p:spTree>
    <p:extLst>
      <p:ext uri="{BB962C8B-B14F-4D97-AF65-F5344CB8AC3E}">
        <p14:creationId xmlns:p14="http://schemas.microsoft.com/office/powerpoint/2010/main" val="212600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2B13-993B-C91A-8FD8-E65ADCB4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Segoe UI "/>
              </a:rPr>
              <a:t>Demo</a:t>
            </a:r>
            <a:endParaRPr lang="en-IN" b="1" dirty="0">
              <a:latin typeface="Segoe UI "/>
            </a:endParaRP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34C7A3-8BCB-8FA1-AEB5-40DD56A73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15824" y="2329163"/>
            <a:ext cx="5818349" cy="2661895"/>
          </a:xfrm>
        </p:spPr>
      </p:pic>
      <p:pic>
        <p:nvPicPr>
          <p:cNvPr id="18" name="Content Placeholder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57C3FD-99B8-745A-21B3-B3E76322C6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915824" y="4791456"/>
            <a:ext cx="5818349" cy="1934643"/>
          </a:xfrm>
        </p:spPr>
      </p:pic>
    </p:spTree>
    <p:extLst>
      <p:ext uri="{BB962C8B-B14F-4D97-AF65-F5344CB8AC3E}">
        <p14:creationId xmlns:p14="http://schemas.microsoft.com/office/powerpoint/2010/main" val="683049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09EF-1A8B-356B-D1C6-45873C6F2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477" y="2578607"/>
            <a:ext cx="4941045" cy="1064917"/>
          </a:xfrm>
        </p:spPr>
        <p:txBody>
          <a:bodyPr/>
          <a:lstStyle/>
          <a:p>
            <a:r>
              <a:rPr lang="en-US" sz="7200" b="1" dirty="0">
                <a:latin typeface="Segoe UI "/>
              </a:rPr>
              <a:t>Thank you </a:t>
            </a:r>
            <a:endParaRPr lang="en-IN" sz="7200" b="1" dirty="0">
              <a:latin typeface="Segoe UI 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EAA9A-E709-7041-49E2-4B2179E48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2068" y="3643524"/>
            <a:ext cx="3087861" cy="443844"/>
          </a:xfrm>
        </p:spPr>
        <p:txBody>
          <a:bodyPr/>
          <a:lstStyle/>
          <a:p>
            <a:r>
              <a:rPr lang="en-US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D</a:t>
            </a:r>
            <a:r>
              <a:rPr lang="en-US" sz="1800" b="0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egoe UI "/>
              </a:rPr>
              <a:t>o you have any questions?</a:t>
            </a:r>
            <a:endParaRPr lang="en-IN" cap="none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231159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90FA-FAE2-81A7-D51A-8C38E6DB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"/>
                <a:ea typeface="Calibri bold" panose="020F0702030404030204" pitchFamily="34" charset="0"/>
                <a:cs typeface="Calibri bold" panose="020F0702030404030204" pitchFamily="34" charset="0"/>
              </a:rPr>
              <a:t>Introduction</a:t>
            </a:r>
            <a:r>
              <a:rPr lang="en-US" b="1" dirty="0">
                <a:latin typeface="Segoe UI "/>
                <a:cs typeface="Segoe UI" panose="020B0502040204020203" pitchFamily="34" charset="0"/>
              </a:rPr>
              <a:t> </a:t>
            </a:r>
            <a:endParaRPr lang="en-IN" b="1" dirty="0">
              <a:latin typeface="Segoe UI 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7CA3-2C78-0144-80CE-F2B9F3158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Segoe UI "/>
              </a:rPr>
              <a:t>News Analytics and Social Media Post Generator</a:t>
            </a:r>
            <a:r>
              <a:rPr lang="en-US" sz="2000" dirty="0">
                <a:latin typeface="Segoe UI "/>
              </a:rPr>
              <a:t> is an intelligent content marketing solution that analyzes trending news topics and automatically generates relevant, platform-tailored social media posts. It is designed to enhance engagement, expand audience reach, and streamline the content creation process for marketers and media teams.</a:t>
            </a:r>
            <a:endParaRPr lang="en-IN" sz="2000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157516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C083-5AD4-233B-5F82-41471C4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893" y="1106424"/>
            <a:ext cx="8190214" cy="804672"/>
          </a:xfrm>
        </p:spPr>
        <p:txBody>
          <a:bodyPr/>
          <a:lstStyle/>
          <a:p>
            <a:r>
              <a:rPr lang="en-IN" b="1" dirty="0">
                <a:latin typeface="Segoe UI "/>
              </a:rPr>
              <a:t>The Social Media Content Challenges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AB3F16-2E09-0815-017B-578F3F274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871" y="2720216"/>
            <a:ext cx="111583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Competitive Pressure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: Social media demands constant, high-quality content to stay relevant.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Manual Burden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: Traditional content creation relies on slow, labor-intensive processes.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Costly Operations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: High expenses for writers and analysts reduce scalability.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Delayed Response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: Slow trend detection misses real-time engagement opportunities.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Engagement 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: Inconsistent or outdated posts fail to capture audience interest.</a:t>
            </a:r>
          </a:p>
        </p:txBody>
      </p:sp>
    </p:spTree>
    <p:extLst>
      <p:ext uri="{BB962C8B-B14F-4D97-AF65-F5344CB8AC3E}">
        <p14:creationId xmlns:p14="http://schemas.microsoft.com/office/powerpoint/2010/main" val="250472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08B2-F09E-535C-8FEE-21F9E5A4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34" y="640081"/>
            <a:ext cx="8825659" cy="1499616"/>
          </a:xfrm>
        </p:spPr>
        <p:txBody>
          <a:bodyPr/>
          <a:lstStyle/>
          <a:p>
            <a:r>
              <a:rPr lang="en-US" b="1" dirty="0">
                <a:latin typeface="Segoe UI "/>
              </a:rPr>
              <a:t>Our Solution - Real-Time News &amp; Post Generator App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79C3E1-8EA5-F7C0-DB6D-B4E16559E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003" y="2327159"/>
            <a:ext cx="988796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Real-Time News Aggregation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Fetches news from multiple sources across categories (e.g., tech, politics) instantly.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Sentiment-Driven Posts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Analyzes news sentiment (positive, negative, neutral) to craft relevant social media content.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Customizable 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Users tailor posts to their needs (e.g., tone, platform, audience).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Time &amp; Cost Savings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Automates content creation, slashing manual effort and expenses.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Boosted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Delivers timely, trend-aligned posts to maximize audience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44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01AF-BA32-6C1F-0952-7C56BCE6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>
                <a:latin typeface="Segoe UI "/>
              </a:rPr>
              <a:t>Analyzing The Competition </a:t>
            </a:r>
            <a:endParaRPr lang="en-IN" sz="3800" b="1">
              <a:latin typeface="Segoe UI 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6EA9F06B-15F7-3760-176E-4287091BD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2635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428DD1-8CAB-49AC-2A27-2D8266455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02385"/>
              </p:ext>
            </p:extLst>
          </p:nvPr>
        </p:nvGraphicFramePr>
        <p:xfrm>
          <a:off x="1109763" y="1641973"/>
          <a:ext cx="6443182" cy="357405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1161952">
                  <a:extLst>
                    <a:ext uri="{9D8B030D-6E8A-4147-A177-3AD203B41FA5}">
                      <a16:colId xmlns:a16="http://schemas.microsoft.com/office/drawing/2014/main" val="1851971506"/>
                    </a:ext>
                  </a:extLst>
                </a:gridCol>
                <a:gridCol w="1507288">
                  <a:extLst>
                    <a:ext uri="{9D8B030D-6E8A-4147-A177-3AD203B41FA5}">
                      <a16:colId xmlns:a16="http://schemas.microsoft.com/office/drawing/2014/main" val="2850905214"/>
                    </a:ext>
                  </a:extLst>
                </a:gridCol>
                <a:gridCol w="1091777">
                  <a:extLst>
                    <a:ext uri="{9D8B030D-6E8A-4147-A177-3AD203B41FA5}">
                      <a16:colId xmlns:a16="http://schemas.microsoft.com/office/drawing/2014/main" val="24353177"/>
                    </a:ext>
                  </a:extLst>
                </a:gridCol>
                <a:gridCol w="1185959">
                  <a:extLst>
                    <a:ext uri="{9D8B030D-6E8A-4147-A177-3AD203B41FA5}">
                      <a16:colId xmlns:a16="http://schemas.microsoft.com/office/drawing/2014/main" val="2843077401"/>
                    </a:ext>
                  </a:extLst>
                </a:gridCol>
                <a:gridCol w="1496206">
                  <a:extLst>
                    <a:ext uri="{9D8B030D-6E8A-4147-A177-3AD203B41FA5}">
                      <a16:colId xmlns:a16="http://schemas.microsoft.com/office/drawing/2014/main" val="2526315273"/>
                    </a:ext>
                  </a:extLst>
                </a:gridCol>
              </a:tblGrid>
              <a:tr h="733958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  <a:endParaRPr lang="en-IN" sz="16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42" marR="88642" marT="106371" marB="886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6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Our Solution</a:t>
                      </a:r>
                      <a:endParaRPr lang="en-IN" sz="16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42" marR="88642" marT="106371" marB="886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Google Trends</a:t>
                      </a:r>
                      <a:endParaRPr lang="en-IN" sz="16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42" marR="88642" marT="106371" marB="886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Hootsuite</a:t>
                      </a:r>
                      <a:endParaRPr lang="en-IN" sz="16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42" marR="88642" marT="106371" marB="886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Socialbakers</a:t>
                      </a:r>
                      <a:endParaRPr lang="en-IN" sz="16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42" marR="88642" marT="106371" marB="8864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91723"/>
                  </a:ext>
                </a:extLst>
              </a:tr>
              <a:tr h="875785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Real-Time Trend Detection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✅ Yes, integrated with APIs and feeds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No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No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No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427809"/>
                  </a:ext>
                </a:extLst>
              </a:tr>
              <a:tr h="875785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Automated Post Creation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✅ Ready-to-publish posts generated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Not supported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Manual only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Manual only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962986"/>
                  </a:ext>
                </a:extLst>
              </a:tr>
              <a:tr h="1088527"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All-in-One Workflow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✅ Unified platform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Separate tools required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Separate tools needed</a:t>
                      </a:r>
                      <a:endParaRPr lang="en-IN" sz="14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Aft>
                          <a:spcPts val="800"/>
                        </a:spcAft>
                        <a:buNone/>
                      </a:pPr>
                      <a:r>
                        <a:rPr lang="en-IN" sz="14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❌ Separate tools needed</a:t>
                      </a:r>
                      <a:endParaRPr lang="en-IN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642" marR="88642" marT="106371" marB="8864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6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8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32B9-0E85-F780-D69A-BD9F418A2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9720" y="521160"/>
            <a:ext cx="4422885" cy="652611"/>
          </a:xfrm>
        </p:spPr>
        <p:txBody>
          <a:bodyPr/>
          <a:lstStyle/>
          <a:p>
            <a:r>
              <a:rPr lang="en-US" sz="3200" b="1" dirty="0">
                <a:latin typeface="Segoe UI "/>
              </a:rPr>
              <a:t>Big Data Pipeline</a:t>
            </a:r>
            <a:endParaRPr lang="en-IN" sz="3600" b="1" dirty="0">
              <a:latin typeface="Segoe UI 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02481-F8C6-4C7C-B67C-0185A9A8AA57}"/>
              </a:ext>
            </a:extLst>
          </p:cNvPr>
          <p:cNvSpPr txBox="1"/>
          <p:nvPr/>
        </p:nvSpPr>
        <p:spPr>
          <a:xfrm>
            <a:off x="661179" y="1289304"/>
            <a:ext cx="1005762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Data Ingestion Layer</a:t>
            </a:r>
          </a:p>
          <a:p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Tools: </a:t>
            </a:r>
            <a:r>
              <a:rPr lang="en-I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Beautifulsoup</a:t>
            </a: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/Selenium + Kafka producers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Process: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Scrape news (Tittle, Summary, Category, Timestamp)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Publish to Kafka topic: </a:t>
            </a:r>
            <a:r>
              <a:rPr lang="en-I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raw_news_data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Data preprocessing Layer </a:t>
            </a:r>
          </a:p>
          <a:p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Tools: Python (Kafka Consumers, NLP Libraries)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Steps: 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Clean, Classify, Detect Trends </a:t>
            </a:r>
          </a:p>
          <a:p>
            <a:pPr marL="1085850" lvl="2" indent="-1714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Categorization          Publish to </a:t>
            </a:r>
            <a:r>
              <a:rPr lang="en-IN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processed_news_data</a:t>
            </a:r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lvl="1"/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Data Storage Layer </a:t>
            </a:r>
          </a:p>
          <a:p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Tools: MongoDB(Structured Storage) + Elasticsearch (Indexing)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Kafka Flow: Consumer Stores Process Data</a:t>
            </a:r>
          </a:p>
          <a:p>
            <a:pPr lvl="1"/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Post Generation Layer </a:t>
            </a:r>
          </a:p>
          <a:p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Tools: NLP (Mistral and LLAMA Models)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Action: Generate Social Media Posts         Kafka Topic Generated_posts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80E64E-EB6B-7938-DEEA-1BC8534C13F4}"/>
              </a:ext>
            </a:extLst>
          </p:cNvPr>
          <p:cNvCxnSpPr/>
          <p:nvPr/>
        </p:nvCxnSpPr>
        <p:spPr>
          <a:xfrm>
            <a:off x="3088640" y="4010152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FC829-8395-A384-F215-BE624CB98760}"/>
              </a:ext>
            </a:extLst>
          </p:cNvPr>
          <p:cNvCxnSpPr>
            <a:cxnSpLocks/>
          </p:cNvCxnSpPr>
          <p:nvPr/>
        </p:nvCxnSpPr>
        <p:spPr>
          <a:xfrm>
            <a:off x="4301744" y="6152896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65A2E-C700-D4CB-AC72-91D3FE62EB2D}"/>
              </a:ext>
            </a:extLst>
          </p:cNvPr>
          <p:cNvSpPr txBox="1"/>
          <p:nvPr/>
        </p:nvSpPr>
        <p:spPr>
          <a:xfrm>
            <a:off x="932688" y="1691640"/>
            <a:ext cx="4882896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Serving Layer</a:t>
            </a:r>
          </a:p>
          <a:p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Tools: Django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Output: User-Facing trending news &amp; post generator  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+mj-lt"/>
              <a:buAutoNum type="arabicPeriod" startAt="6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Data Orchestration </a:t>
            </a:r>
          </a:p>
          <a:p>
            <a:endParaRPr lang="en-IN" sz="1400" dirty="0">
              <a:solidFill>
                <a:schemeClr val="tx2">
                  <a:lumMod val="40000"/>
                  <a:lumOff val="60000"/>
                </a:schemeClr>
              </a:solidFill>
              <a:latin typeface="Segoe UI 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Tools: Apache Airflow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Segoe UI "/>
              </a:rPr>
              <a:t>Tasks: Automate Scraping, Processing, Storage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3C738-D769-3393-3698-A16DA5BE0A5C}"/>
              </a:ext>
            </a:extLst>
          </p:cNvPr>
          <p:cNvSpPr txBox="1"/>
          <p:nvPr/>
        </p:nvSpPr>
        <p:spPr>
          <a:xfrm>
            <a:off x="4016969" y="538643"/>
            <a:ext cx="3597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 "/>
              </a:rPr>
              <a:t>Big Data Pipeline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85858D-05FE-75ED-60DB-9527A8C2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00" y="1028572"/>
            <a:ext cx="6768916" cy="54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5F1-FD4A-6486-1000-280E4380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33" y="1124712"/>
            <a:ext cx="5721333" cy="585216"/>
          </a:xfrm>
        </p:spPr>
        <p:txBody>
          <a:bodyPr/>
          <a:lstStyle/>
          <a:p>
            <a:r>
              <a:rPr lang="en-IN" b="1" dirty="0">
                <a:latin typeface="Segoe UI "/>
              </a:rPr>
              <a:t>Deployment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8E2CFC-C9B8-0B0B-A1B0-BA62149F4A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311103"/>
            <a:ext cx="8239179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Big Data Pipeline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Deployed on Microsoft Azure using Apache Airflow DAGs for workflow automation.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Data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Elasticsearch for indexing and fast retrieval of processed news data.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Model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Zero-shot Classifier deployed for real-time sentiment and topic classification.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Cloud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Azure hosts pipeline and storage, ensuring scalability and reliability.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"/>
              </a:rPr>
              <a:t>Seamless processing of news to posts with low latency and high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9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9D57-1992-8BFC-8682-12F326E0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457" y="990093"/>
            <a:ext cx="2346152" cy="472440"/>
          </a:xfrm>
        </p:spPr>
        <p:txBody>
          <a:bodyPr/>
          <a:lstStyle/>
          <a:p>
            <a:r>
              <a:rPr lang="en-US" b="1" dirty="0">
                <a:latin typeface="Segoe UI "/>
              </a:rPr>
              <a:t>Data </a:t>
            </a:r>
            <a:r>
              <a:rPr lang="en-US" sz="2800" b="1" dirty="0">
                <a:latin typeface="Segoe UI "/>
              </a:rPr>
              <a:t>Analysis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9BDE35-6843-137B-5124-3620700C13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2037278"/>
            <a:ext cx="5195888" cy="33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589F7-F036-D1D4-909C-EA779F190576}"/>
              </a:ext>
            </a:extLst>
          </p:cNvPr>
          <p:cNvSpPr txBox="1"/>
          <p:nvPr/>
        </p:nvSpPr>
        <p:spPr>
          <a:xfrm>
            <a:off x="679465" y="2037278"/>
            <a:ext cx="358163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Key Insights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Peak Activity observed at 9 AM and 2 PM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Minimal Activity during Late-night hours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Suggestion: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 "/>
              </a:rPr>
              <a:t>Optimize scraping schedule for these peak hours </a:t>
            </a:r>
            <a:endParaRPr lang="en-IN" sz="1400" dirty="0">
              <a:solidFill>
                <a:schemeClr val="tx2">
                  <a:lumMod val="60000"/>
                  <a:lumOff val="40000"/>
                </a:schemeClr>
              </a:solidFill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173750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573</TotalTime>
  <Words>677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Gothic</vt:lpstr>
      <vt:lpstr>Courier New</vt:lpstr>
      <vt:lpstr>Segoe UI</vt:lpstr>
      <vt:lpstr>Segoe UI </vt:lpstr>
      <vt:lpstr>Wingdings 3</vt:lpstr>
      <vt:lpstr>Ion Boardroom</vt:lpstr>
      <vt:lpstr>NEWS ANALYTICS &amp; SOCIAL MEDIA POST GENERATOR</vt:lpstr>
      <vt:lpstr>Introduction </vt:lpstr>
      <vt:lpstr>The Social Media Content Challenges </vt:lpstr>
      <vt:lpstr>Our Solution - Real-Time News &amp; Post Generator App </vt:lpstr>
      <vt:lpstr>Analyzing The Competition </vt:lpstr>
      <vt:lpstr>Big Data Pipeline</vt:lpstr>
      <vt:lpstr>PowerPoint Presentation</vt:lpstr>
      <vt:lpstr>Deployment Architecture </vt:lpstr>
      <vt:lpstr>Data Analysis</vt:lpstr>
      <vt:lpstr>Data Analysis</vt:lpstr>
      <vt:lpstr>AI Models </vt:lpstr>
      <vt:lpstr>Demo</vt:lpstr>
      <vt:lpstr>Demo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Devanshkumar Sujitbhai Patel</dc:creator>
  <cp:lastModifiedBy>Devanshkumar Sujitbhai Patel</cp:lastModifiedBy>
  <cp:revision>8</cp:revision>
  <dcterms:created xsi:type="dcterms:W3CDTF">2025-04-06T19:42:19Z</dcterms:created>
  <dcterms:modified xsi:type="dcterms:W3CDTF">2025-04-07T05:16:05Z</dcterms:modified>
</cp:coreProperties>
</file>