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841" r:id="rId2"/>
    <p:sldId id="840" r:id="rId3"/>
    <p:sldId id="842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黑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黑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黑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黑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黑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黑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黑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黑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黑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A3E77"/>
    <a:srgbClr val="0000FF"/>
    <a:srgbClr val="FFD424"/>
    <a:srgbClr val="FF5050"/>
    <a:srgbClr val="AB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0" autoAdjust="0"/>
    <p:restoredTop sz="94795" autoAdjust="0"/>
  </p:normalViewPr>
  <p:slideViewPr>
    <p:cSldViewPr>
      <p:cViewPr varScale="1">
        <p:scale>
          <a:sx n="108" d="100"/>
          <a:sy n="108" d="100"/>
        </p:scale>
        <p:origin x="13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charset="0"/>
                <a:ea typeface="黑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charset="0"/>
                <a:ea typeface="黑体" charset="-122"/>
              </a:defRPr>
            </a:lvl1pPr>
          </a:lstStyle>
          <a:p>
            <a:pPr>
              <a:defRPr/>
            </a:pPr>
            <a:fld id="{D8EF8FAD-F279-7949-8E6B-31B7EBEB5B81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charset="0"/>
                <a:ea typeface="黑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charset="0"/>
                <a:ea typeface="黑体" charset="-122"/>
              </a:defRPr>
            </a:lvl1pPr>
          </a:lstStyle>
          <a:p>
            <a:pPr>
              <a:defRPr/>
            </a:pPr>
            <a:fld id="{7344B882-AE75-DA49-8026-38F7BE36C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D43185-449A-D949-97F9-72BC1B69C383}" type="datetimeFigureOut">
              <a:rPr lang="zh-CN" altLang="en-US"/>
              <a:pPr>
                <a:defRPr/>
              </a:pPr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74F098-EFAB-DF46-86A8-DA9F280237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74F098-EFAB-DF46-86A8-DA9F280237F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74F098-EFAB-DF46-86A8-DA9F280237F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6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74F098-EFAB-DF46-86A8-DA9F280237F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971800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A3E77"/>
          </a:solidFill>
          <a:ln w="9525">
            <a:solidFill>
              <a:srgbClr val="0A3E77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56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76672"/>
            <a:ext cx="7772400" cy="1371600"/>
          </a:xfrm>
        </p:spPr>
        <p:txBody>
          <a:bodyPr/>
          <a:lstStyle>
            <a:lvl1pPr>
              <a:defRPr sz="4000" baseline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456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23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8675688" y="6437313"/>
            <a:ext cx="10810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defRPr/>
            </a:pPr>
            <a:fld id="{904C27A7-38F4-A542-ADA3-961A14831EE6}" type="slidenum">
              <a:rPr lang="zh-CN" altLang="en-US" sz="16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16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3492500" y="6319838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z="2400" b="0" dirty="0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16892"/>
            <a:ext cx="8172202" cy="6635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285860"/>
            <a:ext cx="8001000" cy="5286412"/>
          </a:xfrm>
        </p:spPr>
        <p:txBody>
          <a:bodyPr/>
          <a:lstStyle>
            <a:lvl1pPr>
              <a:buClr>
                <a:srgbClr val="0A3E77"/>
              </a:buClr>
              <a:buFont typeface="Wingdings" pitchFamily="2" charset="2"/>
              <a:buChar char="p"/>
              <a:defRPr sz="2400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>
              <a:buClr>
                <a:srgbClr val="0A3E77"/>
              </a:buClr>
              <a:defRPr sz="2000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252537" indent="-342900">
              <a:buClr>
                <a:srgbClr val="0A3E77"/>
              </a:buClr>
              <a:buFont typeface="Wingdings" pitchFamily="2" charset="2"/>
              <a:buChar char="p"/>
              <a:defRPr sz="1800" b="0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>
              <a:buClr>
                <a:srgbClr val="0A3E77"/>
              </a:buClr>
              <a:defRPr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515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8675688" y="6437313"/>
            <a:ext cx="10810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defRPr/>
            </a:pPr>
            <a:fld id="{083E52C2-1475-F74C-ABD7-C342ABF3CC96}" type="slidenum">
              <a:rPr lang="zh-CN" altLang="en-US" sz="16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16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25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 userDrawn="1"/>
        </p:nvSpPr>
        <p:spPr bwMode="auto">
          <a:xfrm>
            <a:off x="8675688" y="6437313"/>
            <a:ext cx="10810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defRPr/>
            </a:pPr>
            <a:fld id="{040BDF81-B510-324E-887B-D8139721D40D}" type="slidenum">
              <a:rPr lang="zh-CN" altLang="en-US" sz="16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16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03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 userDrawn="1"/>
        </p:nvSpPr>
        <p:spPr bwMode="auto">
          <a:xfrm>
            <a:off x="8675688" y="6437313"/>
            <a:ext cx="10810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defRPr/>
            </a:pPr>
            <a:fld id="{3D9810C3-25DC-7443-BAD5-92B94A2A3B04}" type="slidenum">
              <a:rPr lang="zh-CN" altLang="en-US" sz="16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16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8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04800"/>
            <a:ext cx="8180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77913"/>
            <a:ext cx="8001000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69900" y="9683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A3E77"/>
          </a:solidFill>
          <a:ln w="9525">
            <a:solidFill>
              <a:srgbClr val="0A3E77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8675688" y="6437313"/>
            <a:ext cx="10810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defRPr/>
            </a:pPr>
            <a:fld id="{D6CDD6A5-352C-684B-9FD3-BC2591ECC0A7}" type="slidenum">
              <a:rPr lang="zh-CN" altLang="en-US" sz="1600" b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pPr>
                <a:defRPr/>
              </a:pPr>
              <a:t>‹#›</a:t>
            </a:fld>
            <a:endParaRPr lang="zh-CN" altLang="en-US" sz="1600" b="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6" r:id="rId4"/>
    <p:sldLayoutId id="2147483867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E77"/>
          </a:solidFill>
          <a:latin typeface="DengXian" panose="02010600030101010101" pitchFamily="2" charset="-122"/>
          <a:ea typeface="DengXian" panose="02010600030101010101" pitchFamily="2" charset="-122"/>
          <a:cs typeface="DengXian" panose="0201060003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A3E77"/>
        </a:buClr>
        <a:buFont typeface="Wingdings" charset="2"/>
        <a:buChar char="o"/>
        <a:defRPr sz="3000" b="1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DengXian" panose="02010600030101010101" pitchFamily="2" charset="-122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A3E77"/>
        </a:buClr>
        <a:buFont typeface="Wingdings" charset="2"/>
        <a:buChar char="n"/>
        <a:defRPr sz="2600" b="1">
          <a:solidFill>
            <a:srgbClr val="0A3E77"/>
          </a:solidFill>
          <a:latin typeface="DengXian" panose="02010600030101010101" pitchFamily="2" charset="-122"/>
          <a:ea typeface="DengXian" panose="02010600030101010101" pitchFamily="2" charset="-122"/>
          <a:cs typeface="DengXian" panose="02010600030101010101" pitchFamily="2" charset="-122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  <a:cs typeface="仿宋_GB2312" pitchFamily="49" charset="-122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1600">
          <a:solidFill>
            <a:srgbClr val="0000FF"/>
          </a:solidFill>
          <a:latin typeface="仿宋_GB2312" pitchFamily="49" charset="-122"/>
          <a:ea typeface="仿宋_GB2312" pitchFamily="49" charset="-122"/>
          <a:cs typeface="仿宋_GB2312" pitchFamily="49" charset="-122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chemeClr val="tx1"/>
          </a:solidFill>
          <a:latin typeface="仿宋_GB2312" pitchFamily="49" charset="-122"/>
          <a:ea typeface="仿宋_GB2312" pitchFamily="49" charset="-122"/>
          <a:cs typeface="仿宋_GB2312" pitchFamily="49" charset="-122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level-order-travers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erfect-squa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CD6-DF90-2B41-BBAC-1D2C34E0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16892"/>
            <a:ext cx="5014664" cy="663575"/>
          </a:xfrm>
        </p:spPr>
        <p:txBody>
          <a:bodyPr/>
          <a:lstStyle/>
          <a:p>
            <a:r>
              <a:rPr kumimoji="1" lang="en-US" altLang="zh-CN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LeetCode</a:t>
            </a:r>
            <a:r>
              <a:rPr kumimoji="1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：算法思想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A2B9-9E24-B747-AD4C-01D8D54FC0DD}"/>
              </a:ext>
            </a:extLst>
          </p:cNvPr>
          <p:cNvSpPr txBox="1">
            <a:spLocks/>
          </p:cNvSpPr>
          <p:nvPr/>
        </p:nvSpPr>
        <p:spPr bwMode="auto">
          <a:xfrm>
            <a:off x="395536" y="1295400"/>
            <a:ext cx="838016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pitchFamily="2" charset="2"/>
              <a:buChar char="p"/>
              <a:defRPr sz="2400" b="1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charset="2"/>
              <a:buChar char="n"/>
              <a:defRPr sz="2000" b="1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2525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pitchFamily="2" charset="2"/>
              <a:buChar char="p"/>
              <a:defRPr sz="1800" b="0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charset="2"/>
              <a:buChar char="n"/>
              <a:defRPr sz="1600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仿宋_GB2312" pitchFamily="49" charset="-122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dirty="0"/>
              <a:t>游标</a:t>
            </a:r>
            <a:endParaRPr kumimoji="1" lang="en-US" altLang="zh-CN" dirty="0"/>
          </a:p>
          <a:p>
            <a:r>
              <a:rPr kumimoji="1" lang="en-US" altLang="zh-CN" dirty="0"/>
              <a:t>Partition</a:t>
            </a:r>
          </a:p>
          <a:p>
            <a:r>
              <a:rPr kumimoji="1" lang="zh-CN" altLang="en-US" dirty="0"/>
              <a:t>双指针</a:t>
            </a:r>
            <a:endParaRPr kumimoji="1" lang="en-US" altLang="zh-CN" dirty="0"/>
          </a:p>
          <a:p>
            <a:r>
              <a:rPr kumimoji="1" lang="zh-CN" altLang="en-US" dirty="0"/>
              <a:t>滑动窗口</a:t>
            </a:r>
            <a:endParaRPr kumimoji="1" lang="en-US" altLang="zh-CN" dirty="0"/>
          </a:p>
          <a:p>
            <a:r>
              <a:rPr kumimoji="1" lang="zh-CN" altLang="en-US" dirty="0"/>
              <a:t>动态规划</a:t>
            </a:r>
            <a:endParaRPr kumimoji="1" lang="en-US" altLang="zh-CN" dirty="0"/>
          </a:p>
          <a:p>
            <a:r>
              <a:rPr kumimoji="1" lang="zh-CN" altLang="en-US" dirty="0"/>
              <a:t>贪心</a:t>
            </a:r>
            <a:endParaRPr kumimoji="1" lang="en-US" altLang="zh-CN" dirty="0"/>
          </a:p>
          <a:p>
            <a:r>
              <a:rPr kumimoji="1" lang="zh-CN" altLang="en-US" dirty="0"/>
              <a:t>回溯</a:t>
            </a:r>
            <a:endParaRPr kumimoji="1" lang="en-US" altLang="zh-CN" dirty="0"/>
          </a:p>
          <a:p>
            <a:r>
              <a:rPr kumimoji="1" lang="en-US" altLang="zh-CN" dirty="0">
                <a:hlinkClick r:id="rId3" action="ppaction://hlinksldjump"/>
              </a:rPr>
              <a:t>BFS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102. Binary Tree Level Order Traversal</a:t>
            </a:r>
          </a:p>
          <a:p>
            <a:pPr lvl="1"/>
            <a:r>
              <a:rPr kumimoji="1" lang="en-US" altLang="zh-CN" dirty="0"/>
              <a:t>279. Perfect Squares</a:t>
            </a:r>
          </a:p>
          <a:p>
            <a:r>
              <a:rPr kumimoji="1" lang="en-US" altLang="zh-CN" dirty="0"/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402140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CD6-DF90-2B41-BBAC-1D2C34E0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16892"/>
            <a:ext cx="5014664" cy="663575"/>
          </a:xfrm>
        </p:spPr>
        <p:txBody>
          <a:bodyPr/>
          <a:lstStyle/>
          <a:p>
            <a:r>
              <a:rPr kumimoji="1" lang="en-US" altLang="zh-CN" dirty="0">
                <a:latin typeface="+mj-ea"/>
                <a:ea typeface="+mj-ea"/>
              </a:rPr>
              <a:t>BFS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A2B9-9E24-B747-AD4C-01D8D54FC0DD}"/>
              </a:ext>
            </a:extLst>
          </p:cNvPr>
          <p:cNvSpPr txBox="1">
            <a:spLocks/>
          </p:cNvSpPr>
          <p:nvPr/>
        </p:nvSpPr>
        <p:spPr bwMode="auto">
          <a:xfrm>
            <a:off x="395536" y="1295400"/>
            <a:ext cx="8380164" cy="201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pitchFamily="2" charset="2"/>
              <a:buChar char="p"/>
              <a:defRPr sz="2400" b="1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charset="2"/>
              <a:buChar char="n"/>
              <a:defRPr sz="2000" b="1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2525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pitchFamily="2" charset="2"/>
              <a:buChar char="p"/>
              <a:defRPr sz="1800" b="0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charset="2"/>
              <a:buChar char="n"/>
              <a:defRPr sz="1600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仿宋_GB2312" pitchFamily="49" charset="-122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zh-CN" dirty="0"/>
              <a:t>102. Binary Tree Level Order Traversal</a:t>
            </a:r>
          </a:p>
          <a:p>
            <a:pPr lvl="1"/>
            <a:r>
              <a:rPr lang="en-US" altLang="zh-CN" b="0" dirty="0">
                <a:hlinkClick r:id="rId3"/>
              </a:rPr>
              <a:t>https://leetcode.com/problems/binary-tree-level-order-traversal/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二叉树的层序遍历</a:t>
            </a:r>
          </a:p>
          <a:p>
            <a:pPr lvl="1"/>
            <a:r>
              <a:rPr kumimoji="1" lang="en-US" altLang="zh-CN" dirty="0"/>
              <a:t>Input: binary tree [3,9,20,null,null,15,7]</a:t>
            </a:r>
          </a:p>
          <a:p>
            <a:pPr lvl="1"/>
            <a:r>
              <a:rPr kumimoji="1" lang="en-US" altLang="zh-CN" dirty="0"/>
              <a:t>Output: [[3], [9,20], [15,7]]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1CCE8A-3CB7-4E6C-802A-DA28806FD630}"/>
              </a:ext>
            </a:extLst>
          </p:cNvPr>
          <p:cNvSpPr/>
          <p:nvPr/>
        </p:nvSpPr>
        <p:spPr>
          <a:xfrm>
            <a:off x="6754458" y="4191000"/>
            <a:ext cx="332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144BB-50F8-4872-BB8B-53E0FD4CEE68}"/>
              </a:ext>
            </a:extLst>
          </p:cNvPr>
          <p:cNvSpPr/>
          <p:nvPr/>
        </p:nvSpPr>
        <p:spPr>
          <a:xfrm>
            <a:off x="6373458" y="4958834"/>
            <a:ext cx="332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7D2D7D-7A44-4484-A86C-822A6D98F5B4}"/>
              </a:ext>
            </a:extLst>
          </p:cNvPr>
          <p:cNvSpPr/>
          <p:nvPr/>
        </p:nvSpPr>
        <p:spPr>
          <a:xfrm>
            <a:off x="7135458" y="4958834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20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08145B-F37E-4F05-B763-10ED402AD024}"/>
              </a:ext>
            </a:extLst>
          </p:cNvPr>
          <p:cNvSpPr/>
          <p:nvPr/>
        </p:nvSpPr>
        <p:spPr>
          <a:xfrm>
            <a:off x="6754458" y="5726668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2449A8-3260-4272-A1E2-871F99515229}"/>
              </a:ext>
            </a:extLst>
          </p:cNvPr>
          <p:cNvSpPr/>
          <p:nvPr/>
        </p:nvSpPr>
        <p:spPr>
          <a:xfrm>
            <a:off x="7668858" y="5726668"/>
            <a:ext cx="332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7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A9711F-4C56-4562-8A95-A897A34AF8F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 bwMode="auto">
          <a:xfrm flipH="1">
            <a:off x="6539529" y="4560332"/>
            <a:ext cx="381000" cy="39850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6442BE0-9B46-4446-A688-5B41143A9322}"/>
              </a:ext>
            </a:extLst>
          </p:cNvPr>
          <p:cNvCxnSpPr>
            <a:cxnSpLocks/>
            <a:stCxn id="6" idx="0"/>
          </p:cNvCxnSpPr>
          <p:nvPr/>
        </p:nvCxnSpPr>
        <p:spPr bwMode="auto">
          <a:xfrm flipH="1" flipV="1">
            <a:off x="6920530" y="4560332"/>
            <a:ext cx="481628" cy="39850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2839B17-469B-4E45-B212-431D8119661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21157" y="5326813"/>
            <a:ext cx="381000" cy="39850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3EFC7EE-3C26-419F-9A74-2150B9C0F0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02158" y="5326813"/>
            <a:ext cx="481628" cy="39850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46396C8-E734-4385-8EB0-88E8E3FF5417}"/>
              </a:ext>
            </a:extLst>
          </p:cNvPr>
          <p:cNvSpPr/>
          <p:nvPr/>
        </p:nvSpPr>
        <p:spPr>
          <a:xfrm>
            <a:off x="437193" y="5447076"/>
            <a:ext cx="1009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pc="100" dirty="0"/>
              <a:t>Queue</a:t>
            </a:r>
            <a:endParaRPr lang="zh-CN" altLang="en-US" spc="1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122C89-C583-422C-A79F-4F0C46211486}"/>
              </a:ext>
            </a:extLst>
          </p:cNvPr>
          <p:cNvSpPr/>
          <p:nvPr/>
        </p:nvSpPr>
        <p:spPr bwMode="auto">
          <a:xfrm>
            <a:off x="1560959" y="5326686"/>
            <a:ext cx="3849241" cy="82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0C6CAD-8950-42EC-A2F7-63CC2CC49957}"/>
              </a:ext>
            </a:extLst>
          </p:cNvPr>
          <p:cNvSpPr/>
          <p:nvPr/>
        </p:nvSpPr>
        <p:spPr bwMode="auto">
          <a:xfrm>
            <a:off x="1677108" y="5434686"/>
            <a:ext cx="685092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root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0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FF0624-EBB8-4A8F-96CE-28F3BA2F6957}"/>
              </a:ext>
            </a:extLst>
          </p:cNvPr>
          <p:cNvSpPr/>
          <p:nvPr/>
        </p:nvSpPr>
        <p:spPr bwMode="auto">
          <a:xfrm>
            <a:off x="1677108" y="4511044"/>
            <a:ext cx="685092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root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0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28EC12-7E86-4968-8C50-ADECED974AF3}"/>
              </a:ext>
            </a:extLst>
          </p:cNvPr>
          <p:cNvSpPr/>
          <p:nvPr/>
        </p:nvSpPr>
        <p:spPr bwMode="auto">
          <a:xfrm>
            <a:off x="1659744" y="5431105"/>
            <a:ext cx="1184785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root.left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1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BB56D1-DDFA-48AB-9661-6A931261C4E7}"/>
              </a:ext>
            </a:extLst>
          </p:cNvPr>
          <p:cNvSpPr/>
          <p:nvPr/>
        </p:nvSpPr>
        <p:spPr>
          <a:xfrm>
            <a:off x="595434" y="4512232"/>
            <a:ext cx="9144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node</a:t>
            </a:r>
          </a:p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level</a:t>
            </a:r>
            <a:endParaRPr lang="zh-CN" altLang="en-US" sz="16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80F37A-3F45-4E86-B4A9-3F022D4EA0EC}"/>
              </a:ext>
            </a:extLst>
          </p:cNvPr>
          <p:cNvSpPr/>
          <p:nvPr/>
        </p:nvSpPr>
        <p:spPr>
          <a:xfrm>
            <a:off x="595434" y="3614591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Res</a:t>
            </a:r>
            <a:endParaRPr lang="zh-CN" altLang="en-US" sz="16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46DE5A-547F-411F-B0D9-F587FA2C6DF6}"/>
              </a:ext>
            </a:extLst>
          </p:cNvPr>
          <p:cNvSpPr/>
          <p:nvPr/>
        </p:nvSpPr>
        <p:spPr>
          <a:xfrm>
            <a:off x="1743307" y="3620625"/>
            <a:ext cx="637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[[]]</a:t>
            </a:r>
            <a:endParaRPr lang="zh-CN" altLang="en-US" sz="16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1A3825-FABB-48BA-A19E-D237863C9CAF}"/>
              </a:ext>
            </a:extLst>
          </p:cNvPr>
          <p:cNvSpPr/>
          <p:nvPr/>
        </p:nvSpPr>
        <p:spPr>
          <a:xfrm>
            <a:off x="1252906" y="4081223"/>
            <a:ext cx="1608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400" dirty="0">
                <a:latin typeface="Verdana" pitchFamily="34" charset="0"/>
                <a:ea typeface="楷体_GB2312" pitchFamily="49" charset="-122"/>
              </a:rPr>
              <a:t>0 == </a:t>
            </a:r>
            <a:r>
              <a:rPr lang="en-US" altLang="zh-CN" sz="1400" dirty="0" err="1">
                <a:latin typeface="Verdana" pitchFamily="34" charset="0"/>
                <a:ea typeface="楷体_GB2312" pitchFamily="49" charset="-122"/>
              </a:rPr>
              <a:t>res.size</a:t>
            </a:r>
            <a:r>
              <a:rPr lang="en-US" altLang="zh-CN" sz="1400" dirty="0">
                <a:latin typeface="Verdana" pitchFamily="34" charset="0"/>
                <a:ea typeface="楷体_GB2312" pitchFamily="49" charset="-122"/>
              </a:rPr>
              <a:t>()</a:t>
            </a:r>
            <a:endParaRPr lang="zh-CN" altLang="en-US" sz="14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832ED4-483D-4176-8225-4BDA9371CE94}"/>
              </a:ext>
            </a:extLst>
          </p:cNvPr>
          <p:cNvSpPr/>
          <p:nvPr/>
        </p:nvSpPr>
        <p:spPr>
          <a:xfrm>
            <a:off x="2279832" y="3613198"/>
            <a:ext cx="637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[[3]]</a:t>
            </a:r>
            <a:endParaRPr lang="zh-CN" altLang="en-US" sz="16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AEB7A83-6756-4EFD-8CE8-5C118DF53014}"/>
              </a:ext>
            </a:extLst>
          </p:cNvPr>
          <p:cNvSpPr/>
          <p:nvPr/>
        </p:nvSpPr>
        <p:spPr>
          <a:xfrm>
            <a:off x="1289805" y="3614591"/>
            <a:ext cx="637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[]</a:t>
            </a:r>
            <a:endParaRPr lang="zh-CN" altLang="en-US" sz="16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84F68B-38F2-4DD7-983E-7C8157D2221C}"/>
              </a:ext>
            </a:extLst>
          </p:cNvPr>
          <p:cNvSpPr/>
          <p:nvPr/>
        </p:nvSpPr>
        <p:spPr bwMode="auto">
          <a:xfrm>
            <a:off x="2945695" y="5423676"/>
            <a:ext cx="1184785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root.right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1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2261E45-D688-4111-86F9-CFFF22405C4E}"/>
              </a:ext>
            </a:extLst>
          </p:cNvPr>
          <p:cNvSpPr/>
          <p:nvPr/>
        </p:nvSpPr>
        <p:spPr bwMode="auto">
          <a:xfrm>
            <a:off x="1677108" y="4522535"/>
            <a:ext cx="1184785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root.left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1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3802AE-EE33-4159-92E7-08DED4E0D52E}"/>
              </a:ext>
            </a:extLst>
          </p:cNvPr>
          <p:cNvSpPr/>
          <p:nvPr/>
        </p:nvSpPr>
        <p:spPr>
          <a:xfrm>
            <a:off x="1252905" y="4092461"/>
            <a:ext cx="1608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400" dirty="0">
                <a:latin typeface="Verdana" pitchFamily="34" charset="0"/>
                <a:ea typeface="楷体_GB2312" pitchFamily="49" charset="-122"/>
              </a:rPr>
              <a:t>1 == </a:t>
            </a:r>
            <a:r>
              <a:rPr lang="en-US" altLang="zh-CN" sz="1400" dirty="0" err="1">
                <a:latin typeface="Verdana" pitchFamily="34" charset="0"/>
                <a:ea typeface="楷体_GB2312" pitchFamily="49" charset="-122"/>
              </a:rPr>
              <a:t>res.size</a:t>
            </a:r>
            <a:r>
              <a:rPr lang="en-US" altLang="zh-CN" sz="1400" dirty="0">
                <a:latin typeface="Verdana" pitchFamily="34" charset="0"/>
                <a:ea typeface="楷体_GB2312" pitchFamily="49" charset="-122"/>
              </a:rPr>
              <a:t>()</a:t>
            </a:r>
            <a:endParaRPr lang="zh-CN" altLang="en-US" sz="14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A984314-FD74-40AF-BE73-ADB952625096}"/>
              </a:ext>
            </a:extLst>
          </p:cNvPr>
          <p:cNvSpPr/>
          <p:nvPr/>
        </p:nvSpPr>
        <p:spPr>
          <a:xfrm>
            <a:off x="2823678" y="3614591"/>
            <a:ext cx="86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[[3],[]]</a:t>
            </a:r>
            <a:endParaRPr lang="zh-CN" altLang="en-US" sz="16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C67014-0BE5-4783-A8E8-BC16D3F55112}"/>
              </a:ext>
            </a:extLst>
          </p:cNvPr>
          <p:cNvSpPr/>
          <p:nvPr/>
        </p:nvSpPr>
        <p:spPr>
          <a:xfrm>
            <a:off x="3682304" y="3607179"/>
            <a:ext cx="1042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[[3],[9]]</a:t>
            </a:r>
            <a:endParaRPr lang="zh-CN" altLang="en-US" sz="16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F1638E2-AA59-4292-B261-74C46BA040B8}"/>
              </a:ext>
            </a:extLst>
          </p:cNvPr>
          <p:cNvSpPr/>
          <p:nvPr/>
        </p:nvSpPr>
        <p:spPr bwMode="auto">
          <a:xfrm>
            <a:off x="1675905" y="4499806"/>
            <a:ext cx="1184785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root.right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1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439A7-3ED1-46F8-B65E-9E7E53FE87D5}"/>
              </a:ext>
            </a:extLst>
          </p:cNvPr>
          <p:cNvSpPr/>
          <p:nvPr/>
        </p:nvSpPr>
        <p:spPr>
          <a:xfrm>
            <a:off x="4639151" y="3609160"/>
            <a:ext cx="1386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[[3],[9,20]]</a:t>
            </a:r>
            <a:endParaRPr lang="zh-CN" altLang="en-US" sz="16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8E0DEA5-8A36-4DEF-91DD-3CF33C1AEAA0}"/>
              </a:ext>
            </a:extLst>
          </p:cNvPr>
          <p:cNvSpPr/>
          <p:nvPr/>
        </p:nvSpPr>
        <p:spPr bwMode="auto">
          <a:xfrm>
            <a:off x="1675904" y="5405371"/>
            <a:ext cx="1184785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20.left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2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44A2A0-97E3-459C-A47B-AC8E39F3A402}"/>
              </a:ext>
            </a:extLst>
          </p:cNvPr>
          <p:cNvSpPr/>
          <p:nvPr/>
        </p:nvSpPr>
        <p:spPr bwMode="auto">
          <a:xfrm>
            <a:off x="2945695" y="5423676"/>
            <a:ext cx="1184785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20.right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2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692861-0C17-4EC4-9DC1-6BF3D40F7391}"/>
              </a:ext>
            </a:extLst>
          </p:cNvPr>
          <p:cNvSpPr/>
          <p:nvPr/>
        </p:nvSpPr>
        <p:spPr bwMode="auto">
          <a:xfrm>
            <a:off x="1687439" y="4493419"/>
            <a:ext cx="1184785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20.left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2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9B3871C-212A-492B-BB30-84188563CBAC}"/>
              </a:ext>
            </a:extLst>
          </p:cNvPr>
          <p:cNvSpPr/>
          <p:nvPr/>
        </p:nvSpPr>
        <p:spPr>
          <a:xfrm>
            <a:off x="1263237" y="4084804"/>
            <a:ext cx="1608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400" dirty="0">
                <a:latin typeface="Verdana" pitchFamily="34" charset="0"/>
                <a:ea typeface="楷体_GB2312" pitchFamily="49" charset="-122"/>
              </a:rPr>
              <a:t>2 == </a:t>
            </a:r>
            <a:r>
              <a:rPr lang="en-US" altLang="zh-CN" sz="1400" dirty="0" err="1">
                <a:latin typeface="Verdana" pitchFamily="34" charset="0"/>
                <a:ea typeface="楷体_GB2312" pitchFamily="49" charset="-122"/>
              </a:rPr>
              <a:t>res.size</a:t>
            </a:r>
            <a:r>
              <a:rPr lang="en-US" altLang="zh-CN" sz="1400" dirty="0">
                <a:latin typeface="Verdana" pitchFamily="34" charset="0"/>
                <a:ea typeface="楷体_GB2312" pitchFamily="49" charset="-122"/>
              </a:rPr>
              <a:t>()</a:t>
            </a:r>
            <a:endParaRPr lang="zh-CN" altLang="en-US" sz="14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00E7842-6658-4B97-847F-165113D27DA0}"/>
              </a:ext>
            </a:extLst>
          </p:cNvPr>
          <p:cNvSpPr/>
          <p:nvPr/>
        </p:nvSpPr>
        <p:spPr>
          <a:xfrm>
            <a:off x="5901049" y="3603059"/>
            <a:ext cx="1608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latin typeface="Verdana" pitchFamily="34" charset="0"/>
                <a:ea typeface="楷体_GB2312" pitchFamily="49" charset="-122"/>
              </a:rPr>
              <a:t>[[3],[9,20],[]]</a:t>
            </a:r>
            <a:endParaRPr lang="zh-CN" altLang="en-US" sz="1600" dirty="0"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3FD722-9FC1-42DC-88F8-76C9A6A5A340}"/>
              </a:ext>
            </a:extLst>
          </p:cNvPr>
          <p:cNvSpPr/>
          <p:nvPr/>
        </p:nvSpPr>
        <p:spPr>
          <a:xfrm>
            <a:off x="4246374" y="4151013"/>
            <a:ext cx="2192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75000"/>
            </a:pP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楷体_GB2312" pitchFamily="49" charset="-122"/>
              </a:rPr>
              <a:t>[[3],[9,20],[15,7]]</a:t>
            </a:r>
            <a:endParaRPr lang="zh-CN" altLang="en-US" sz="1600" dirty="0">
              <a:solidFill>
                <a:srgbClr val="FF0000"/>
              </a:solidFill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1D301E-45BF-45A6-8048-3ABAED9937E2}"/>
              </a:ext>
            </a:extLst>
          </p:cNvPr>
          <p:cNvSpPr/>
          <p:nvPr/>
        </p:nvSpPr>
        <p:spPr bwMode="auto">
          <a:xfrm>
            <a:off x="2986525" y="4511044"/>
            <a:ext cx="1184785" cy="634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楷体_GB2312" pitchFamily="49" charset="-122"/>
              </a:rPr>
              <a:t>20.right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1600" dirty="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rPr>
              <a:t>2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0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/>
      <p:bldP spid="27" grpId="0"/>
      <p:bldP spid="27" grpId="1"/>
      <p:bldP spid="28" grpId="0"/>
      <p:bldP spid="31" grpId="0" animBg="1"/>
      <p:bldP spid="31" grpId="1" animBg="1"/>
      <p:bldP spid="33" grpId="0" animBg="1"/>
      <p:bldP spid="33" grpId="1" animBg="1"/>
      <p:bldP spid="34" grpId="0"/>
      <p:bldP spid="34" grpId="1"/>
      <p:bldP spid="34" grpId="2"/>
      <p:bldP spid="35" grpId="0"/>
      <p:bldP spid="36" grpId="0"/>
      <p:bldP spid="37" grpId="0" animBg="1"/>
      <p:bldP spid="38" grpId="0"/>
      <p:bldP spid="39" grpId="0" animBg="1"/>
      <p:bldP spid="39" grpId="1" animBg="1"/>
      <p:bldP spid="40" grpId="0" animBg="1"/>
      <p:bldP spid="40" grpId="1" animBg="1"/>
      <p:bldP spid="41" grpId="0" animBg="1"/>
      <p:bldP spid="42" grpId="0"/>
      <p:bldP spid="42" grpId="1"/>
      <p:bldP spid="43" grpId="0"/>
      <p:bldP spid="44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CD6-DF90-2B41-BBAC-1D2C34E0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16892"/>
            <a:ext cx="5014664" cy="663575"/>
          </a:xfrm>
        </p:spPr>
        <p:txBody>
          <a:bodyPr/>
          <a:lstStyle/>
          <a:p>
            <a:r>
              <a:rPr kumimoji="1" lang="en-US" altLang="zh-CN" dirty="0">
                <a:latin typeface="+mj-ea"/>
                <a:ea typeface="+mj-ea"/>
              </a:rPr>
              <a:t>BFS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A2B9-9E24-B747-AD4C-01D8D54FC0DD}"/>
              </a:ext>
            </a:extLst>
          </p:cNvPr>
          <p:cNvSpPr txBox="1">
            <a:spLocks/>
          </p:cNvSpPr>
          <p:nvPr/>
        </p:nvSpPr>
        <p:spPr bwMode="auto">
          <a:xfrm>
            <a:off x="395536" y="1295400"/>
            <a:ext cx="851986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pitchFamily="2" charset="2"/>
              <a:buChar char="p"/>
              <a:defRPr sz="2400" b="1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charset="2"/>
              <a:buChar char="n"/>
              <a:defRPr sz="2000" b="1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2525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pitchFamily="2" charset="2"/>
              <a:buChar char="p"/>
              <a:defRPr sz="1800" b="0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3E77"/>
              </a:buClr>
              <a:buFont typeface="Wingdings" charset="2"/>
              <a:buChar char="n"/>
              <a:defRPr sz="1600">
                <a:solidFill>
                  <a:srgbClr val="0A3E77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仿宋_GB2312" pitchFamily="49" charset="-122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zh-CN" dirty="0"/>
              <a:t>279. Perfect Squares</a:t>
            </a:r>
          </a:p>
          <a:p>
            <a:pPr lvl="1"/>
            <a:r>
              <a:rPr lang="en-US" altLang="zh-CN" b="0" u="sng" dirty="0">
                <a:hlinkClick r:id="rId3"/>
              </a:rPr>
              <a:t>https://leetcode.com/problems/perfect-squares/</a:t>
            </a:r>
            <a:endParaRPr lang="en-US" altLang="zh-CN" b="0" u="sng" dirty="0"/>
          </a:p>
          <a:p>
            <a:pPr lvl="1"/>
            <a:r>
              <a:rPr kumimoji="1" lang="zh-CN" altLang="en-US" dirty="0"/>
              <a:t>给定一个正整数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，求其由最少个完全平方数组成的和等于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的个数</a:t>
            </a:r>
          </a:p>
          <a:p>
            <a:pPr lvl="1"/>
            <a:r>
              <a:rPr kumimoji="1" lang="en-US" altLang="zh-CN" dirty="0"/>
              <a:t>Input: n = 13</a:t>
            </a:r>
          </a:p>
          <a:p>
            <a:pPr lvl="1"/>
            <a:r>
              <a:rPr kumimoji="1" lang="en-US" altLang="zh-CN" dirty="0"/>
              <a:t>Output: 2</a:t>
            </a:r>
          </a:p>
          <a:p>
            <a:pPr lvl="1"/>
            <a:r>
              <a:rPr kumimoji="1" lang="en-US" altLang="zh-CN" dirty="0"/>
              <a:t>Explanation: 13 = 4 + 9.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890DB8-B4A8-47CD-9CC5-FF9CBDD7FE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55"/>
          <a:stretch/>
        </p:blipFill>
        <p:spPr>
          <a:xfrm>
            <a:off x="1657350" y="3733800"/>
            <a:ext cx="5829300" cy="30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45011"/>
      </p:ext>
    </p:extLst>
  </p:cSld>
  <p:clrMapOvr>
    <a:masterClrMapping/>
  </p:clrMapOvr>
</p:sld>
</file>

<file path=ppt/theme/theme1.xml><?xml version="1.0" encoding="utf-8"?>
<a:theme xmlns:a="http://schemas.openxmlformats.org/drawingml/2006/main" name="红白模板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p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p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工智能合理用药.pptx" id="{EECC918D-C25C-5A4D-860D-6FB6B3853F6D}" vid="{30A7A1D7-19CD-D443-A489-A17A833F084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红白模板</Template>
  <TotalTime>6347</TotalTime>
  <Words>220</Words>
  <Application>Microsoft Office PowerPoint</Application>
  <PresentationFormat>全屏显示(4:3)</PresentationFormat>
  <Paragraphs>68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DengXian</vt:lpstr>
      <vt:lpstr>方正姚体</vt:lpstr>
      <vt:lpstr>仿宋_GB2312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红白模板</vt:lpstr>
      <vt:lpstr>LeetCode：算法思想</vt:lpstr>
      <vt:lpstr>BFS</vt:lpstr>
      <vt:lpstr>BFS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报告题目</dc:title>
  <dc:creator>Longbiao Chen</dc:creator>
  <cp:lastModifiedBy>朱 何莹</cp:lastModifiedBy>
  <cp:revision>338</cp:revision>
  <cp:lastPrinted>2017-09-14T09:24:38Z</cp:lastPrinted>
  <dcterms:created xsi:type="dcterms:W3CDTF">2019-07-17T13:28:27Z</dcterms:created>
  <dcterms:modified xsi:type="dcterms:W3CDTF">2019-12-09T06:55:41Z</dcterms:modified>
</cp:coreProperties>
</file>