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3FB9-2103-40CD-9A6A-1068C64873F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5C9A1-E18F-46EF-BBEA-C60B0A46C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宋体" panose="02010600030101010101" pitchFamily="2" charset="-122"/>
              </a:rPr>
              <a:t>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治疗前脑梗塞组患者的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LDL-C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明显高于冠心病组患者，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Apo-A1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明显低于冠心病组患者；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宋体" panose="02010600030101010101" pitchFamily="2" charset="-122"/>
              </a:rPr>
              <a:t>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在男女性比较中，女性患者的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HDL-C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Apo-A1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明显高于男性患者，而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Apo-B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的水平低于男性患者。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C9A1-E18F-46EF-BBEA-C60B0A46C3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3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6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4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9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0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6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0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B7AA-494C-4BE0-A1E7-4F8527BFA73F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98BE-4B60-4CFF-ABD5-3131C7CB9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冠心病与脑梗塞血脂分布差异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61048"/>
            <a:ext cx="68580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2012</a:t>
            </a:r>
            <a:r>
              <a:rPr lang="zh-CN" altLang="en-US" dirty="0" smtClean="0"/>
              <a:t>级医学检验本科</a:t>
            </a:r>
            <a:endParaRPr lang="en-US" altLang="zh-CN" dirty="0" smtClean="0"/>
          </a:p>
          <a:p>
            <a:r>
              <a:rPr lang="zh-CN" altLang="en-US" dirty="0" smtClean="0"/>
              <a:t>刘平</a:t>
            </a:r>
            <a:endParaRPr lang="en-US" altLang="zh-CN" dirty="0" smtClean="0"/>
          </a:p>
          <a:p>
            <a:r>
              <a:rPr lang="en-US" altLang="zh-CN" dirty="0" smtClean="0"/>
              <a:t>2012222152</a:t>
            </a:r>
          </a:p>
        </p:txBody>
      </p:sp>
    </p:spTree>
    <p:extLst>
      <p:ext uri="{BB962C8B-B14F-4D97-AF65-F5344CB8AC3E}">
        <p14:creationId xmlns:p14="http://schemas.microsoft.com/office/powerpoint/2010/main" val="25234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/>
          <a:lstStyle/>
          <a:p>
            <a:pPr algn="ctr"/>
            <a:r>
              <a:rPr lang="zh-CN" altLang="en-US" dirty="0" smtClean="0"/>
              <a:t>治疗后两组患者血脂结果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474222"/>
              </p:ext>
            </p:extLst>
          </p:nvPr>
        </p:nvGraphicFramePr>
        <p:xfrm>
          <a:off x="251518" y="1844824"/>
          <a:ext cx="8640963" cy="3774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164">
                  <a:extLst>
                    <a:ext uri="{9D8B030D-6E8A-4147-A177-3AD203B41FA5}">
                      <a16:colId xmlns:a16="http://schemas.microsoft.com/office/drawing/2014/main" val="2006155034"/>
                    </a:ext>
                  </a:extLst>
                </a:gridCol>
                <a:gridCol w="1193830">
                  <a:extLst>
                    <a:ext uri="{9D8B030D-6E8A-4147-A177-3AD203B41FA5}">
                      <a16:colId xmlns:a16="http://schemas.microsoft.com/office/drawing/2014/main" val="3724304733"/>
                    </a:ext>
                  </a:extLst>
                </a:gridCol>
                <a:gridCol w="1193830">
                  <a:extLst>
                    <a:ext uri="{9D8B030D-6E8A-4147-A177-3AD203B41FA5}">
                      <a16:colId xmlns:a16="http://schemas.microsoft.com/office/drawing/2014/main" val="1582017473"/>
                    </a:ext>
                  </a:extLst>
                </a:gridCol>
                <a:gridCol w="1193830">
                  <a:extLst>
                    <a:ext uri="{9D8B030D-6E8A-4147-A177-3AD203B41FA5}">
                      <a16:colId xmlns:a16="http://schemas.microsoft.com/office/drawing/2014/main" val="3087217183"/>
                    </a:ext>
                  </a:extLst>
                </a:gridCol>
                <a:gridCol w="1193830">
                  <a:extLst>
                    <a:ext uri="{9D8B030D-6E8A-4147-A177-3AD203B41FA5}">
                      <a16:colId xmlns:a16="http://schemas.microsoft.com/office/drawing/2014/main" val="4279130130"/>
                    </a:ext>
                  </a:extLst>
                </a:gridCol>
                <a:gridCol w="1272605">
                  <a:extLst>
                    <a:ext uri="{9D8B030D-6E8A-4147-A177-3AD203B41FA5}">
                      <a16:colId xmlns:a16="http://schemas.microsoft.com/office/drawing/2014/main" val="4151696392"/>
                    </a:ext>
                  </a:extLst>
                </a:gridCol>
                <a:gridCol w="1328874">
                  <a:extLst>
                    <a:ext uri="{9D8B030D-6E8A-4147-A177-3AD203B41FA5}">
                      <a16:colId xmlns:a16="http://schemas.microsoft.com/office/drawing/2014/main" val="3627565057"/>
                    </a:ext>
                  </a:extLst>
                </a:gridCol>
              </a:tblGrid>
              <a:tr h="6884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TC</a:t>
                      </a: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 err="1">
                          <a:effectLst/>
                        </a:rPr>
                        <a:t>mmol</a:t>
                      </a:r>
                      <a:r>
                        <a:rPr lang="en-US" sz="1200" kern="100" dirty="0">
                          <a:effectLst/>
                        </a:rPr>
                        <a:t>/L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TG</a:t>
                      </a: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 err="1">
                          <a:effectLst/>
                        </a:rPr>
                        <a:t>mmol</a:t>
                      </a:r>
                      <a:r>
                        <a:rPr lang="en-US" sz="1200" kern="100" dirty="0">
                          <a:effectLst/>
                        </a:rPr>
                        <a:t>/L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HDL-C</a:t>
                      </a: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 err="1">
                          <a:effectLst/>
                        </a:rPr>
                        <a:t>mmol</a:t>
                      </a:r>
                      <a:r>
                        <a:rPr lang="en-US" sz="1200" kern="100" dirty="0">
                          <a:effectLst/>
                        </a:rPr>
                        <a:t>/L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LDL-C</a:t>
                      </a: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 err="1">
                          <a:effectLst/>
                        </a:rPr>
                        <a:t>mmol</a:t>
                      </a:r>
                      <a:r>
                        <a:rPr lang="en-US" sz="1200" kern="100" dirty="0">
                          <a:effectLst/>
                        </a:rPr>
                        <a:t>/L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Apo-A1 (g/L)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Apo-B  </a:t>
                      </a:r>
                      <a:r>
                        <a:rPr lang="zh-CN" sz="1200" kern="100" dirty="0">
                          <a:effectLst/>
                        </a:rPr>
                        <a:t>（</a:t>
                      </a:r>
                      <a:r>
                        <a:rPr lang="en-US" sz="1200" kern="100" dirty="0">
                          <a:effectLst/>
                        </a:rPr>
                        <a:t>g/L</a:t>
                      </a:r>
                      <a:r>
                        <a:rPr lang="zh-CN" sz="1200" kern="100" dirty="0">
                          <a:effectLst/>
                        </a:rPr>
                        <a:t>）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0338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冠心病男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3.50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0.84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1.43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1.31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1.14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0.32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1.92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0.69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1.32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0.26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0.71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0.20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264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冠心病女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3.82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0.84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1.51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1.16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1.29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0.35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2.06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0.64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1.48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0.29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0.74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0.19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94451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冠心病总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3.64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0.85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1.46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1.25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1.20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0.34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1.98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0.67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1.39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0.28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0.73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0.20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063843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脑梗塞男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3.81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0.81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1.46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1.18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1.17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0.33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2.22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0.72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1.32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0.26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0.79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0.22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20533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脑梗塞女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4.03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0.76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1.42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1.01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1.36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0.37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2.28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0.65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1.48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0.29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0.80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0.20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24930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脑梗塞总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>
                          <a:effectLst/>
                        </a:rPr>
                        <a:t>3.89</a:t>
                      </a:r>
                      <a:r>
                        <a:rPr lang="zh-CN" sz="1350" kern="100">
                          <a:effectLst/>
                        </a:rPr>
                        <a:t>±</a:t>
                      </a:r>
                      <a:r>
                        <a:rPr lang="en-US" sz="1350" kern="100">
                          <a:effectLst/>
                        </a:rPr>
                        <a:t>0.80</a:t>
                      </a:r>
                      <a:endParaRPr lang="zh-CN" sz="135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1.44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1.12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1.24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0.36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2.24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0.69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1.38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0.28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50" kern="100" dirty="0">
                          <a:effectLst/>
                        </a:rPr>
                        <a:t>0.80</a:t>
                      </a:r>
                      <a:r>
                        <a:rPr lang="zh-CN" sz="1350" kern="100" dirty="0">
                          <a:effectLst/>
                        </a:rPr>
                        <a:t>±</a:t>
                      </a:r>
                      <a:r>
                        <a:rPr lang="en-US" sz="1350" kern="100" dirty="0">
                          <a:effectLst/>
                        </a:rPr>
                        <a:t>0.21</a:t>
                      </a:r>
                      <a:endParaRPr lang="zh-CN" sz="135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4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9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63674"/>
          </a:xfrm>
        </p:spPr>
        <p:txBody>
          <a:bodyPr/>
          <a:lstStyle/>
          <a:p>
            <a:pPr algn="ctr"/>
            <a:r>
              <a:rPr lang="zh-CN" altLang="en-US" dirty="0" smtClean="0"/>
              <a:t>治疗</a:t>
            </a:r>
            <a:r>
              <a:rPr lang="zh-CN" altLang="en-US" dirty="0"/>
              <a:t>后</a:t>
            </a:r>
            <a:r>
              <a:rPr lang="zh-CN" altLang="en-US" dirty="0" smtClean="0"/>
              <a:t>两</a:t>
            </a:r>
            <a:r>
              <a:rPr lang="zh-CN" altLang="en-US" dirty="0"/>
              <a:t>组</a:t>
            </a:r>
            <a:r>
              <a:rPr lang="en-US" altLang="zh-CN" dirty="0"/>
              <a:t>t</a:t>
            </a:r>
            <a:r>
              <a:rPr lang="zh-CN" altLang="en-US" dirty="0"/>
              <a:t>检验结果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679275"/>
              </p:ext>
            </p:extLst>
          </p:nvPr>
        </p:nvGraphicFramePr>
        <p:xfrm>
          <a:off x="251522" y="1988840"/>
          <a:ext cx="8640955" cy="3888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248">
                  <a:extLst>
                    <a:ext uri="{9D8B030D-6E8A-4147-A177-3AD203B41FA5}">
                      <a16:colId xmlns:a16="http://schemas.microsoft.com/office/drawing/2014/main" val="1653725420"/>
                    </a:ext>
                  </a:extLst>
                </a:gridCol>
                <a:gridCol w="929327">
                  <a:extLst>
                    <a:ext uri="{9D8B030D-6E8A-4147-A177-3AD203B41FA5}">
                      <a16:colId xmlns:a16="http://schemas.microsoft.com/office/drawing/2014/main" val="1883039945"/>
                    </a:ext>
                  </a:extLst>
                </a:gridCol>
                <a:gridCol w="928390">
                  <a:extLst>
                    <a:ext uri="{9D8B030D-6E8A-4147-A177-3AD203B41FA5}">
                      <a16:colId xmlns:a16="http://schemas.microsoft.com/office/drawing/2014/main" val="3101205602"/>
                    </a:ext>
                  </a:extLst>
                </a:gridCol>
                <a:gridCol w="928390">
                  <a:extLst>
                    <a:ext uri="{9D8B030D-6E8A-4147-A177-3AD203B41FA5}">
                      <a16:colId xmlns:a16="http://schemas.microsoft.com/office/drawing/2014/main" val="1513208061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1280613944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2736691344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337486212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149072460"/>
                    </a:ext>
                  </a:extLst>
                </a:gridCol>
              </a:tblGrid>
              <a:tr h="35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TG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HDL-C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LDL-C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Apo-A1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Apo-B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47750"/>
                  </a:ext>
                </a:extLst>
              </a:tr>
              <a:tr h="35349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冠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脑组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</a:t>
                      </a:r>
                      <a:r>
                        <a:rPr lang="zh-CN" sz="1600" kern="100" dirty="0" smtClean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-8.65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-2.94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-10.74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-9.45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7740"/>
                  </a:ext>
                </a:extLst>
              </a:tr>
              <a:tr h="353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0.598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0.003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0.257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93406"/>
                  </a:ext>
                </a:extLst>
              </a:tr>
              <a:tr h="35349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冠心病男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女组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</a:t>
                      </a:r>
                      <a:r>
                        <a:rPr lang="zh-CN" sz="1600" kern="100" dirty="0" smtClean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-10.03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-1.84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-11.47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-5.72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-14.90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-4.35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69237"/>
                  </a:ext>
                </a:extLst>
              </a:tr>
              <a:tr h="353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0.066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22588"/>
                  </a:ext>
                </a:extLst>
              </a:tr>
              <a:tr h="35349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脑梗塞男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女组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</a:t>
                      </a:r>
                      <a:r>
                        <a:rPr lang="zh-CN" sz="1600" kern="100">
                          <a:effectLst/>
                        </a:rPr>
                        <a:t>值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-4.41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0.67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-8.40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-1.48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-9.24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-0.53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34382"/>
                  </a:ext>
                </a:extLst>
              </a:tr>
              <a:tr h="353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0.505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0.140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0.596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637376"/>
                  </a:ext>
                </a:extLst>
              </a:tr>
              <a:tr h="35349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男性冠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脑组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</a:t>
                      </a:r>
                      <a:r>
                        <a:rPr lang="zh-CN" sz="1600" kern="100">
                          <a:effectLst/>
                        </a:rPr>
                        <a:t>值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-8.42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-0.59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-2.24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-9.42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-8.39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47011"/>
                  </a:ext>
                </a:extLst>
              </a:tr>
              <a:tr h="353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0.553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0.025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0.948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92603"/>
                  </a:ext>
                </a:extLst>
              </a:tr>
              <a:tr h="35349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女性冠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脑组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</a:t>
                      </a:r>
                      <a:r>
                        <a:rPr lang="zh-CN" sz="1600" kern="100">
                          <a:effectLst/>
                        </a:rPr>
                        <a:t>值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-4.63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1.64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-3.47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-5.96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-0.14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-4.95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732663"/>
                  </a:ext>
                </a:extLst>
              </a:tr>
              <a:tr h="353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0.102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0.001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0.891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1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治疗后冠心病组和脑梗塞组患者</a:t>
            </a:r>
            <a:r>
              <a:rPr lang="zh-CN" altLang="zh-CN" dirty="0" smtClean="0"/>
              <a:t>的</a:t>
            </a:r>
            <a:r>
              <a:rPr lang="zh-CN" altLang="en-US" dirty="0"/>
              <a:t>各项</a:t>
            </a:r>
            <a:r>
              <a:rPr lang="zh-CN" altLang="zh-CN" dirty="0" smtClean="0"/>
              <a:t>血脂水</a:t>
            </a:r>
            <a:r>
              <a:rPr lang="zh-CN" altLang="zh-CN" dirty="0"/>
              <a:t>平均有明显下降，和脑梗塞患者相比，冠心病组患者的</a:t>
            </a:r>
            <a:r>
              <a:rPr lang="en-US" altLang="zh-CN" dirty="0"/>
              <a:t>TC</a:t>
            </a:r>
            <a:r>
              <a:rPr lang="zh-CN" altLang="zh-CN" dirty="0"/>
              <a:t>、</a:t>
            </a:r>
            <a:r>
              <a:rPr lang="en-US" altLang="zh-CN" dirty="0"/>
              <a:t>HDL-C</a:t>
            </a:r>
            <a:r>
              <a:rPr lang="zh-CN" altLang="zh-CN" dirty="0"/>
              <a:t>、</a:t>
            </a:r>
            <a:r>
              <a:rPr lang="en-US" altLang="zh-CN" dirty="0"/>
              <a:t>LDL-C</a:t>
            </a:r>
            <a:r>
              <a:rPr lang="zh-CN" altLang="zh-CN" dirty="0"/>
              <a:t>和</a:t>
            </a:r>
            <a:r>
              <a:rPr lang="en-US" altLang="zh-CN" dirty="0"/>
              <a:t>Apo-B</a:t>
            </a:r>
            <a:r>
              <a:rPr lang="zh-CN" altLang="zh-CN" dirty="0"/>
              <a:t>下降更加明显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与健康参考组相比，各组患者血脂均值均低于健康参考组均值。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男女性对比中，女性冠心病患者仍保持较高水平的</a:t>
            </a:r>
            <a:r>
              <a:rPr lang="en-US" altLang="zh-CN" dirty="0"/>
              <a:t>LDL-C</a:t>
            </a:r>
            <a:r>
              <a:rPr lang="zh-CN" altLang="zh-CN" dirty="0"/>
              <a:t>和</a:t>
            </a:r>
            <a:r>
              <a:rPr lang="en-US" altLang="zh-CN" dirty="0"/>
              <a:t>Apo-B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6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49"/>
          </a:xfrm>
        </p:spPr>
        <p:txBody>
          <a:bodyPr/>
          <a:lstStyle/>
          <a:p>
            <a:pPr algn="ctr"/>
            <a:r>
              <a:rPr lang="zh-CN" altLang="en-US" dirty="0" smtClean="0"/>
              <a:t>治疗后各组血脂比值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57841"/>
              </p:ext>
            </p:extLst>
          </p:nvPr>
        </p:nvGraphicFramePr>
        <p:xfrm>
          <a:off x="440085" y="1628800"/>
          <a:ext cx="8263830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5900">
                  <a:extLst>
                    <a:ext uri="{9D8B030D-6E8A-4147-A177-3AD203B41FA5}">
                      <a16:colId xmlns:a16="http://schemas.microsoft.com/office/drawing/2014/main" val="2618408300"/>
                    </a:ext>
                  </a:extLst>
                </a:gridCol>
                <a:gridCol w="2155900">
                  <a:extLst>
                    <a:ext uri="{9D8B030D-6E8A-4147-A177-3AD203B41FA5}">
                      <a16:colId xmlns:a16="http://schemas.microsoft.com/office/drawing/2014/main" val="2636068091"/>
                    </a:ext>
                  </a:extLst>
                </a:gridCol>
                <a:gridCol w="2155900">
                  <a:extLst>
                    <a:ext uri="{9D8B030D-6E8A-4147-A177-3AD203B41FA5}">
                      <a16:colId xmlns:a16="http://schemas.microsoft.com/office/drawing/2014/main" val="811931972"/>
                    </a:ext>
                  </a:extLst>
                </a:gridCol>
                <a:gridCol w="1796130">
                  <a:extLst>
                    <a:ext uri="{9D8B030D-6E8A-4147-A177-3AD203B41FA5}">
                      <a16:colId xmlns:a16="http://schemas.microsoft.com/office/drawing/2014/main" val="1721603265"/>
                    </a:ext>
                  </a:extLst>
                </a:gridCol>
              </a:tblGrid>
              <a:tr h="50661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结果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LDL-C/HDL-C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ApoB</a:t>
                      </a:r>
                      <a:r>
                        <a:rPr lang="en-US" sz="2000" kern="100" dirty="0">
                          <a:effectLst/>
                        </a:rPr>
                        <a:t>/Apo-A1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AI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027035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冠心病组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1.75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0.72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0.54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0.19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2.18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1.00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12676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脑梗塞组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1.96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0.89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0.61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0.24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2.35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1.29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83415"/>
                  </a:ext>
                </a:extLst>
              </a:tr>
              <a:tr h="49383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</a:t>
                      </a:r>
                      <a:r>
                        <a:rPr lang="zh-CN" sz="2000" kern="100" dirty="0" smtClean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-6.88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-7.90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-3.94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19799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</a:t>
                      </a:r>
                      <a:r>
                        <a:rPr lang="zh-CN" sz="20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6137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15616" y="4941168"/>
            <a:ext cx="758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经治疗后，两组患者的三种血脂比值均有明显下降，但脑梗塞组的各项比值均明显高于冠心病组。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504" y="231667"/>
            <a:ext cx="7886700" cy="903634"/>
          </a:xfrm>
        </p:spPr>
        <p:txBody>
          <a:bodyPr/>
          <a:lstStyle/>
          <a:p>
            <a:pPr algn="ctr"/>
            <a:r>
              <a:rPr lang="zh-CN" altLang="en-US" dirty="0" smtClean="0"/>
              <a:t>按年龄分组比较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920742"/>
              </p:ext>
            </p:extLst>
          </p:nvPr>
        </p:nvGraphicFramePr>
        <p:xfrm>
          <a:off x="251520" y="1279315"/>
          <a:ext cx="8712968" cy="337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121">
                  <a:extLst>
                    <a:ext uri="{9D8B030D-6E8A-4147-A177-3AD203B41FA5}">
                      <a16:colId xmlns:a16="http://schemas.microsoft.com/office/drawing/2014/main" val="3796096588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3641209642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863149048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76461208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882945486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061979685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1825469324"/>
                    </a:ext>
                  </a:extLst>
                </a:gridCol>
                <a:gridCol w="1089121">
                  <a:extLst>
                    <a:ext uri="{9D8B030D-6E8A-4147-A177-3AD203B41FA5}">
                      <a16:colId xmlns:a16="http://schemas.microsoft.com/office/drawing/2014/main" val="2841788049"/>
                    </a:ext>
                  </a:extLst>
                </a:gridCol>
              </a:tblGrid>
              <a:tr h="481974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例数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29235" indent="-22923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岁以下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29235" indent="-22923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岁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29235" indent="-22923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岁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29235" indent="-22923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岁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29235" indent="-22923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71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岁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29235" indent="-22923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岁以上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29235" indent="-22923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89922"/>
                  </a:ext>
                </a:extLst>
              </a:tr>
              <a:tr h="481974">
                <a:tc>
                  <a:txBody>
                    <a:bodyPr/>
                    <a:lstStyle/>
                    <a:p>
                      <a:pPr marL="229235" indent="-22923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冠心病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145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258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487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479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294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1689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931951"/>
                  </a:ext>
                </a:extLst>
              </a:tr>
              <a:tr h="481974">
                <a:tc>
                  <a:txBody>
                    <a:bodyPr/>
                    <a:lstStyle/>
                    <a:p>
                      <a:pPr marL="229235" indent="-22923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冠心病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174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459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529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7970" indent="-267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1425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69942"/>
                  </a:ext>
                </a:extLst>
              </a:tr>
              <a:tr h="481974">
                <a:tc>
                  <a:txBody>
                    <a:bodyPr/>
                    <a:lstStyle/>
                    <a:p>
                      <a:pPr marL="229235" indent="-22923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脑梗塞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143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209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238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95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7970" indent="-267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819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99163"/>
                  </a:ext>
                </a:extLst>
              </a:tr>
              <a:tr h="481974">
                <a:tc>
                  <a:txBody>
                    <a:bodyPr/>
                    <a:lstStyle/>
                    <a:p>
                      <a:pPr marL="229235" indent="-22923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脑梗塞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158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174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62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7970" indent="-267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536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01515"/>
                  </a:ext>
                </a:extLst>
              </a:tr>
              <a:tr h="481974">
                <a:tc>
                  <a:txBody>
                    <a:bodyPr/>
                    <a:lstStyle/>
                    <a:p>
                      <a:pPr marL="229235" indent="-22923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冠心病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198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432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946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495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7970" indent="-267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3114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46218"/>
                  </a:ext>
                </a:extLst>
              </a:tr>
              <a:tr h="481974">
                <a:tc>
                  <a:txBody>
                    <a:bodyPr/>
                    <a:lstStyle/>
                    <a:p>
                      <a:pPr marL="229235" indent="-22923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脑梗塞</a:t>
                      </a: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600" b="1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150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232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367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412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157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1355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265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3835" y="5157192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对表中数据进行卡方检验，得出卡方值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209.000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自由度（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，通过查卡方临界值表可知，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df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=30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P=0.01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的临界值（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50.892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0.01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，两组数据组成无明显差异。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1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pPr algn="ctr"/>
            <a:r>
              <a:rPr lang="zh-CN" altLang="en-US" dirty="0" smtClean="0"/>
              <a:t>各组血脂结果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765677"/>
              </p:ext>
            </p:extLst>
          </p:nvPr>
        </p:nvGraphicFramePr>
        <p:xfrm>
          <a:off x="251518" y="1268759"/>
          <a:ext cx="8784979" cy="4996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5686">
                  <a:extLst>
                    <a:ext uri="{9D8B030D-6E8A-4147-A177-3AD203B41FA5}">
                      <a16:colId xmlns:a16="http://schemas.microsoft.com/office/drawing/2014/main" val="3822073068"/>
                    </a:ext>
                  </a:extLst>
                </a:gridCol>
                <a:gridCol w="1144187">
                  <a:extLst>
                    <a:ext uri="{9D8B030D-6E8A-4147-A177-3AD203B41FA5}">
                      <a16:colId xmlns:a16="http://schemas.microsoft.com/office/drawing/2014/main" val="806932070"/>
                    </a:ext>
                  </a:extLst>
                </a:gridCol>
                <a:gridCol w="1144187">
                  <a:extLst>
                    <a:ext uri="{9D8B030D-6E8A-4147-A177-3AD203B41FA5}">
                      <a16:colId xmlns:a16="http://schemas.microsoft.com/office/drawing/2014/main" val="1406015065"/>
                    </a:ext>
                  </a:extLst>
                </a:gridCol>
                <a:gridCol w="1144187">
                  <a:extLst>
                    <a:ext uri="{9D8B030D-6E8A-4147-A177-3AD203B41FA5}">
                      <a16:colId xmlns:a16="http://schemas.microsoft.com/office/drawing/2014/main" val="2585755346"/>
                    </a:ext>
                  </a:extLst>
                </a:gridCol>
                <a:gridCol w="1223281">
                  <a:extLst>
                    <a:ext uri="{9D8B030D-6E8A-4147-A177-3AD203B41FA5}">
                      <a16:colId xmlns:a16="http://schemas.microsoft.com/office/drawing/2014/main" val="193774836"/>
                    </a:ext>
                  </a:extLst>
                </a:gridCol>
                <a:gridCol w="1223281">
                  <a:extLst>
                    <a:ext uri="{9D8B030D-6E8A-4147-A177-3AD203B41FA5}">
                      <a16:colId xmlns:a16="http://schemas.microsoft.com/office/drawing/2014/main" val="641504735"/>
                    </a:ext>
                  </a:extLst>
                </a:gridCol>
                <a:gridCol w="1145085">
                  <a:extLst>
                    <a:ext uri="{9D8B030D-6E8A-4147-A177-3AD203B41FA5}">
                      <a16:colId xmlns:a16="http://schemas.microsoft.com/office/drawing/2014/main" val="3105162174"/>
                    </a:ext>
                  </a:extLst>
                </a:gridCol>
                <a:gridCol w="1145085">
                  <a:extLst>
                    <a:ext uri="{9D8B030D-6E8A-4147-A177-3AD203B41FA5}">
                      <a16:colId xmlns:a16="http://schemas.microsoft.com/office/drawing/2014/main" val="2943828112"/>
                    </a:ext>
                  </a:extLst>
                </a:gridCol>
              </a:tblGrid>
              <a:tr h="681278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年龄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例数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TC</a:t>
                      </a:r>
                      <a:r>
                        <a:rPr lang="zh-CN" sz="1600" kern="100" dirty="0">
                          <a:effectLst/>
                        </a:rPr>
                        <a:t>（</a:t>
                      </a:r>
                      <a:r>
                        <a:rPr lang="en-US" sz="1600" kern="100" dirty="0" err="1">
                          <a:effectLst/>
                        </a:rPr>
                        <a:t>mmol</a:t>
                      </a:r>
                      <a:r>
                        <a:rPr lang="en-US" sz="1600" kern="100" dirty="0">
                          <a:effectLst/>
                        </a:rPr>
                        <a:t>/L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TG</a:t>
                      </a:r>
                      <a:r>
                        <a:rPr lang="zh-CN" sz="1600" kern="100" dirty="0">
                          <a:effectLst/>
                        </a:rPr>
                        <a:t>（</a:t>
                      </a:r>
                      <a:r>
                        <a:rPr lang="en-US" sz="1600" kern="100" dirty="0" err="1">
                          <a:effectLst/>
                        </a:rPr>
                        <a:t>mmol</a:t>
                      </a:r>
                      <a:r>
                        <a:rPr lang="en-US" sz="1600" kern="100" dirty="0">
                          <a:effectLst/>
                        </a:rPr>
                        <a:t>/L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HDL-C</a:t>
                      </a:r>
                      <a:r>
                        <a:rPr lang="zh-CN" sz="1600" kern="100" dirty="0">
                          <a:effectLst/>
                        </a:rPr>
                        <a:t>（</a:t>
                      </a:r>
                      <a:r>
                        <a:rPr lang="en-US" sz="1600" kern="100" dirty="0" err="1">
                          <a:effectLst/>
                        </a:rPr>
                        <a:t>mmol</a:t>
                      </a:r>
                      <a:r>
                        <a:rPr lang="en-US" sz="1600" kern="100" dirty="0">
                          <a:effectLst/>
                        </a:rPr>
                        <a:t>/L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LCL-C</a:t>
                      </a:r>
                      <a:r>
                        <a:rPr lang="zh-CN" sz="1600" kern="100" dirty="0">
                          <a:effectLst/>
                        </a:rPr>
                        <a:t>（</a:t>
                      </a:r>
                      <a:r>
                        <a:rPr lang="en-US" sz="1600" kern="100" dirty="0" err="1">
                          <a:effectLst/>
                        </a:rPr>
                        <a:t>mmol</a:t>
                      </a:r>
                      <a:r>
                        <a:rPr lang="en-US" sz="1600" kern="100" dirty="0">
                          <a:effectLst/>
                        </a:rPr>
                        <a:t>/L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Apo-A1</a:t>
                      </a:r>
                      <a:r>
                        <a:rPr lang="zh-CN" sz="1600" kern="100" dirty="0">
                          <a:effectLst/>
                        </a:rPr>
                        <a:t>（</a:t>
                      </a:r>
                      <a:r>
                        <a:rPr lang="en-US" sz="1600" kern="100" dirty="0">
                          <a:effectLst/>
                        </a:rPr>
                        <a:t>g/L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Apo-B</a:t>
                      </a:r>
                      <a:r>
                        <a:rPr lang="zh-CN" sz="1600" kern="100" dirty="0">
                          <a:effectLst/>
                        </a:rPr>
                        <a:t>（</a:t>
                      </a:r>
                      <a:r>
                        <a:rPr lang="en-US" sz="1600" kern="100" dirty="0">
                          <a:effectLst/>
                        </a:rPr>
                        <a:t>g/L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895594"/>
                  </a:ext>
                </a:extLst>
              </a:tr>
              <a:tr h="240672">
                <a:tc rowSpan="2"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r>
                        <a:rPr lang="zh-CN" sz="1200" kern="100" dirty="0">
                          <a:effectLst/>
                        </a:rPr>
                        <a:t>岁以下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4.07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1.10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2.15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1.47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1.20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0.33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2.34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0.92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1.44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0.85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60386"/>
                  </a:ext>
                </a:extLst>
              </a:tr>
              <a:tr h="4738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4.04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0.98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1.96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1.56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1.19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0.43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2.32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0.89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1.38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0.34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0.86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0.29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19750"/>
                  </a:ext>
                </a:extLst>
              </a:tr>
              <a:tr h="240672">
                <a:tc rowSpan="2"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41-50</a:t>
                      </a:r>
                      <a:r>
                        <a:rPr lang="zh-CN" sz="1200" kern="100" dirty="0">
                          <a:effectLst/>
                        </a:rPr>
                        <a:t>岁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4.23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1.24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2.01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1.71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1.17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0.32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2.51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1.00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1.39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0.89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94397"/>
                  </a:ext>
                </a:extLst>
              </a:tr>
              <a:tr h="4738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4.35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1.21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1.63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1.13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1.23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0.35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2.68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1.02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1.40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0.30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0.91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0.28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36511"/>
                  </a:ext>
                </a:extLst>
              </a:tr>
              <a:tr h="240672">
                <a:tc rowSpan="2"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51-60</a:t>
                      </a:r>
                      <a:r>
                        <a:rPr lang="zh-CN" sz="1200" kern="100" dirty="0">
                          <a:effectLst/>
                        </a:rPr>
                        <a:t>岁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432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4.12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1.09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1.77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1.48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1.22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0.33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2.40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0.92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1.44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0.84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70295"/>
                  </a:ext>
                </a:extLst>
              </a:tr>
              <a:tr h="4738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231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4.52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1.14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1.81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1.45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1.28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0.39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2.75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1.04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1.44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0.95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0.29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28040"/>
                  </a:ext>
                </a:extLst>
              </a:tr>
              <a:tr h="240672">
                <a:tc rowSpan="2"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61-70</a:t>
                      </a:r>
                      <a:r>
                        <a:rPr lang="zh-CN" sz="1200" kern="100" dirty="0">
                          <a:effectLst/>
                        </a:rPr>
                        <a:t>岁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946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4.08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1.12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1.64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1.39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1.27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0.35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2.33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0.91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1.47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0.82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288"/>
                  </a:ext>
                </a:extLst>
              </a:tr>
              <a:tr h="4738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367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4.37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1.15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1.46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0.89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1.23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0.36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2.66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0.98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1.43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0.30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0.90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0.28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45748"/>
                  </a:ext>
                </a:extLst>
              </a:tr>
              <a:tr h="240672">
                <a:tc rowSpan="2"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71-80</a:t>
                      </a:r>
                      <a:r>
                        <a:rPr lang="zh-CN" sz="1200" kern="100" dirty="0">
                          <a:effectLst/>
                        </a:rPr>
                        <a:t>岁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3.76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1.04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1.36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0.94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1.24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0,37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2.07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0.82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1.40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0.30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0.74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24808"/>
                  </a:ext>
                </a:extLst>
              </a:tr>
              <a:tr h="4738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412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4.19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1.12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1.51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1.17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1.29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0.36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2.49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0.96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1.41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0.28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0.85</a:t>
                      </a:r>
                      <a:r>
                        <a:rPr lang="zh-CN" sz="1600" kern="100">
                          <a:effectLst/>
                        </a:rPr>
                        <a:t>±</a:t>
                      </a:r>
                      <a:r>
                        <a:rPr lang="en-US" sz="1600" kern="100">
                          <a:effectLst/>
                        </a:rPr>
                        <a:t>0.27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84826"/>
                  </a:ext>
                </a:extLst>
              </a:tr>
              <a:tr h="240672">
                <a:tc rowSpan="2"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80</a:t>
                      </a:r>
                      <a:r>
                        <a:rPr lang="zh-CN" sz="1200" kern="100" dirty="0">
                          <a:effectLst/>
                        </a:rPr>
                        <a:t>岁以上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495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3.50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0.97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1.22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0.84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1.20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0.34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1.86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0.81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1.32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0.69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5428"/>
                  </a:ext>
                </a:extLst>
              </a:tr>
              <a:tr h="4738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3.97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1.04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1.20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0.54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1.33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0.37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2.31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0.88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1.38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0.80</a:t>
                      </a:r>
                      <a:r>
                        <a:rPr lang="zh-CN" sz="1600" kern="100" dirty="0">
                          <a:effectLst/>
                        </a:rPr>
                        <a:t>±</a:t>
                      </a:r>
                      <a:r>
                        <a:rPr lang="en-US" sz="1600" kern="100" dirty="0">
                          <a:effectLst/>
                        </a:rPr>
                        <a:t>0.25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45" marR="6494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19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7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75642"/>
          </a:xfrm>
        </p:spPr>
        <p:txBody>
          <a:bodyPr/>
          <a:lstStyle/>
          <a:p>
            <a:pPr algn="ctr"/>
            <a:r>
              <a:rPr lang="zh-CN" altLang="en-US" dirty="0" smtClean="0"/>
              <a:t>各组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48840"/>
              </p:ext>
            </p:extLst>
          </p:nvPr>
        </p:nvGraphicFramePr>
        <p:xfrm>
          <a:off x="251520" y="975642"/>
          <a:ext cx="8640959" cy="3888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627">
                  <a:extLst>
                    <a:ext uri="{9D8B030D-6E8A-4147-A177-3AD203B41FA5}">
                      <a16:colId xmlns:a16="http://schemas.microsoft.com/office/drawing/2014/main" val="4010083836"/>
                    </a:ext>
                  </a:extLst>
                </a:gridCol>
                <a:gridCol w="1160208">
                  <a:extLst>
                    <a:ext uri="{9D8B030D-6E8A-4147-A177-3AD203B41FA5}">
                      <a16:colId xmlns:a16="http://schemas.microsoft.com/office/drawing/2014/main" val="1245958072"/>
                    </a:ext>
                  </a:extLst>
                </a:gridCol>
                <a:gridCol w="1194842">
                  <a:extLst>
                    <a:ext uri="{9D8B030D-6E8A-4147-A177-3AD203B41FA5}">
                      <a16:colId xmlns:a16="http://schemas.microsoft.com/office/drawing/2014/main" val="1779868972"/>
                    </a:ext>
                  </a:extLst>
                </a:gridCol>
                <a:gridCol w="1194842">
                  <a:extLst>
                    <a:ext uri="{9D8B030D-6E8A-4147-A177-3AD203B41FA5}">
                      <a16:colId xmlns:a16="http://schemas.microsoft.com/office/drawing/2014/main" val="3323202459"/>
                    </a:ext>
                  </a:extLst>
                </a:gridCol>
                <a:gridCol w="1073627">
                  <a:extLst>
                    <a:ext uri="{9D8B030D-6E8A-4147-A177-3AD203B41FA5}">
                      <a16:colId xmlns:a16="http://schemas.microsoft.com/office/drawing/2014/main" val="1421752406"/>
                    </a:ext>
                  </a:extLst>
                </a:gridCol>
                <a:gridCol w="1073627">
                  <a:extLst>
                    <a:ext uri="{9D8B030D-6E8A-4147-A177-3AD203B41FA5}">
                      <a16:colId xmlns:a16="http://schemas.microsoft.com/office/drawing/2014/main" val="1706105380"/>
                    </a:ext>
                  </a:extLst>
                </a:gridCol>
                <a:gridCol w="935093">
                  <a:extLst>
                    <a:ext uri="{9D8B030D-6E8A-4147-A177-3AD203B41FA5}">
                      <a16:colId xmlns:a16="http://schemas.microsoft.com/office/drawing/2014/main" val="254058487"/>
                    </a:ext>
                  </a:extLst>
                </a:gridCol>
                <a:gridCol w="935093">
                  <a:extLst>
                    <a:ext uri="{9D8B030D-6E8A-4147-A177-3AD203B41FA5}">
                      <a16:colId xmlns:a16="http://schemas.microsoft.com/office/drawing/2014/main" val="3997170322"/>
                    </a:ext>
                  </a:extLst>
                </a:gridCol>
              </a:tblGrid>
              <a:tr h="299110">
                <a:tc>
                  <a:txBody>
                    <a:bodyPr/>
                    <a:lstStyle/>
                    <a:p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TG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HDL-C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LDL-C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Apo-A1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Apo-B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10136"/>
                  </a:ext>
                </a:extLst>
              </a:tr>
              <a:tr h="2991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小于</a:t>
                      </a:r>
                      <a:r>
                        <a:rPr lang="en-US" sz="1800" kern="0" dirty="0">
                          <a:effectLst/>
                        </a:rPr>
                        <a:t>40</a:t>
                      </a:r>
                      <a:r>
                        <a:rPr lang="zh-CN" sz="1800" kern="0" dirty="0">
                          <a:effectLst/>
                        </a:rPr>
                        <a:t>岁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</a:t>
                      </a:r>
                      <a:r>
                        <a:rPr lang="zh-CN" sz="1800" kern="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0.11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0.53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0.13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0.11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0.99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-0.19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54588"/>
                  </a:ext>
                </a:extLst>
              </a:tr>
              <a:tr h="299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P</a:t>
                      </a:r>
                      <a:r>
                        <a:rPr lang="zh-CN" sz="1800" kern="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0.913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0.601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0.895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0.916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0.326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0.853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891645"/>
                  </a:ext>
                </a:extLst>
              </a:tr>
              <a:tr h="2991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41-50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</a:t>
                      </a:r>
                      <a:r>
                        <a:rPr lang="zh-CN" sz="1800" kern="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-0.91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2.52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-1.64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-1.56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-0.17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-0.55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87656"/>
                  </a:ext>
                </a:extLst>
              </a:tr>
              <a:tr h="299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</a:t>
                      </a:r>
                      <a:r>
                        <a:rPr lang="zh-CN" sz="1800" kern="0">
                          <a:effectLst/>
                        </a:rPr>
                        <a:t>值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0.362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0.012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0.102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0.120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0.867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0.581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51510"/>
                  </a:ext>
                </a:extLst>
              </a:tr>
              <a:tr h="2991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51-60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</a:t>
                      </a:r>
                      <a:r>
                        <a:rPr lang="zh-CN" sz="1800" kern="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-4.45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-0.38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-1.8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-4.31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-0.13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-4.6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50319"/>
                  </a:ext>
                </a:extLst>
              </a:tr>
              <a:tr h="299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P</a:t>
                      </a:r>
                      <a:r>
                        <a:rPr lang="zh-CN" sz="1800" kern="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0.702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0.073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0.893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0552"/>
                  </a:ext>
                </a:extLst>
              </a:tr>
              <a:tr h="2991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61-70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</a:t>
                      </a:r>
                      <a:r>
                        <a:rPr lang="zh-CN" sz="1800" kern="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-4.2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2.75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-1.21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-5.57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2.23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-4.94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12241"/>
                  </a:ext>
                </a:extLst>
              </a:tr>
              <a:tr h="299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P</a:t>
                      </a:r>
                      <a:r>
                        <a:rPr lang="zh-CN" sz="1800" kern="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0.006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0.227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0.026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49943"/>
                  </a:ext>
                </a:extLst>
              </a:tr>
              <a:tr h="2991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71-80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</a:t>
                      </a:r>
                      <a:r>
                        <a:rPr lang="zh-CN" sz="1800" kern="0">
                          <a:effectLst/>
                        </a:rPr>
                        <a:t>值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-6.7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-2.39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-2.15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-7.72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-0.13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-6.94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11110"/>
                  </a:ext>
                </a:extLst>
              </a:tr>
              <a:tr h="299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</a:t>
                      </a:r>
                      <a:r>
                        <a:rPr lang="zh-CN" sz="1800" kern="0">
                          <a:effectLst/>
                        </a:rPr>
                        <a:t>值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0.017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0.032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0.900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39361"/>
                  </a:ext>
                </a:extLst>
              </a:tr>
              <a:tr h="2991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81</a:t>
                      </a:r>
                      <a:r>
                        <a:rPr lang="zh-CN" sz="1800" kern="0" dirty="0">
                          <a:effectLst/>
                        </a:rPr>
                        <a:t>以上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</a:t>
                      </a:r>
                      <a:r>
                        <a:rPr lang="zh-CN" sz="1800" kern="0">
                          <a:effectLst/>
                        </a:rPr>
                        <a:t>值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-5.06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0.18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-3.76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-5.66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-2.07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-4.91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7044"/>
                  </a:ext>
                </a:extLst>
              </a:tr>
              <a:tr h="299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</a:t>
                      </a:r>
                      <a:r>
                        <a:rPr lang="zh-CN" sz="1800" kern="0">
                          <a:effectLst/>
                        </a:rPr>
                        <a:t>值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0.858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0.039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5218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3567" y="522920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由此表可以看出，患者年龄在</a:t>
            </a:r>
            <a:r>
              <a:rPr lang="en-US" altLang="zh-CN" sz="2000" dirty="0" smtClean="0">
                <a:latin typeface="+mn-ea"/>
              </a:rPr>
              <a:t>50</a:t>
            </a:r>
            <a:r>
              <a:rPr lang="zh-CN" altLang="en-US" sz="2000" dirty="0" smtClean="0">
                <a:latin typeface="+mn-ea"/>
              </a:rPr>
              <a:t>岁以下时，冠心病与脑梗塞患者血脂分布差异无统计学意义，</a:t>
            </a:r>
            <a:r>
              <a:rPr lang="en-US" altLang="zh-CN" sz="2000" dirty="0" smtClean="0">
                <a:latin typeface="+mn-ea"/>
              </a:rPr>
              <a:t>50</a:t>
            </a:r>
            <a:r>
              <a:rPr lang="zh-CN" altLang="en-US" sz="2000" dirty="0" smtClean="0">
                <a:latin typeface="+mn-ea"/>
              </a:rPr>
              <a:t>岁以后，脑梗塞患者的</a:t>
            </a:r>
            <a:r>
              <a:rPr lang="en-US" altLang="zh-CN" sz="2000" dirty="0" smtClean="0">
                <a:latin typeface="+mn-ea"/>
              </a:rPr>
              <a:t>TC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LDL-C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Apo-B</a:t>
            </a:r>
            <a:r>
              <a:rPr lang="zh-CN" altLang="en-US" sz="2000" dirty="0" smtClean="0">
                <a:latin typeface="+mn-ea"/>
              </a:rPr>
              <a:t>均明显高于冠心病组。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6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8159"/>
            <a:ext cx="7886700" cy="903634"/>
          </a:xfrm>
        </p:spPr>
        <p:txBody>
          <a:bodyPr/>
          <a:lstStyle/>
          <a:p>
            <a:pPr algn="ctr"/>
            <a:r>
              <a:rPr lang="en-US" altLang="zh-CN" dirty="0" smtClean="0"/>
              <a:t>50</a:t>
            </a:r>
            <a:r>
              <a:rPr lang="zh-CN" altLang="en-US" dirty="0" smtClean="0"/>
              <a:t>岁以上患者血脂比值比较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1"/>
            <a:ext cx="7886700" cy="49082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将统计数据中</a:t>
            </a:r>
            <a:r>
              <a:rPr lang="en-US" altLang="zh-CN" sz="2000" dirty="0" smtClean="0"/>
              <a:t>50</a:t>
            </a:r>
            <a:r>
              <a:rPr lang="zh-CN" altLang="en-US" sz="2000" dirty="0" smtClean="0"/>
              <a:t>岁以上（含</a:t>
            </a:r>
            <a:r>
              <a:rPr lang="en-US" altLang="zh-CN" sz="2000" dirty="0" smtClean="0"/>
              <a:t>50</a:t>
            </a:r>
            <a:r>
              <a:rPr lang="zh-CN" altLang="en-US" sz="2000" dirty="0" smtClean="0"/>
              <a:t>岁）的患者分离出来，得到冠心病组患者</a:t>
            </a:r>
            <a:r>
              <a:rPr lang="en-US" altLang="zh-CN" sz="2000" dirty="0" smtClean="0"/>
              <a:t>2917</a:t>
            </a:r>
            <a:r>
              <a:rPr lang="zh-CN" altLang="en-US" sz="2000" dirty="0" smtClean="0"/>
              <a:t>例，脑梗塞患者</a:t>
            </a:r>
            <a:r>
              <a:rPr lang="en-US" altLang="zh-CN" sz="2000" dirty="0" smtClean="0"/>
              <a:t>1193</a:t>
            </a:r>
            <a:r>
              <a:rPr lang="zh-CN" altLang="en-US" sz="2000" dirty="0" smtClean="0"/>
              <a:t>例。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冠心病组</a:t>
            </a:r>
            <a:r>
              <a:rPr lang="en-US" altLang="zh-CN" sz="2000" dirty="0" smtClean="0"/>
              <a:t>LDL-C/HDL-C</a:t>
            </a:r>
            <a:r>
              <a:rPr lang="zh-CN" altLang="en-US" sz="2000" dirty="0" smtClean="0"/>
              <a:t>比值为</a:t>
            </a:r>
            <a:r>
              <a:rPr lang="en-US" altLang="zh-CN" sz="2000" dirty="0"/>
              <a:t>1.84</a:t>
            </a:r>
            <a:r>
              <a:rPr lang="zh-CN" altLang="zh-CN" sz="2000" dirty="0"/>
              <a:t>±</a:t>
            </a:r>
            <a:r>
              <a:rPr lang="en-US" altLang="zh-CN" sz="2000" dirty="0" smtClean="0"/>
              <a:t>0.79</a:t>
            </a:r>
            <a:r>
              <a:rPr lang="zh-CN" altLang="en-US" sz="2000" dirty="0" smtClean="0"/>
              <a:t>，脑梗塞组比值为</a:t>
            </a:r>
            <a:r>
              <a:rPr lang="en-US" altLang="zh-CN" sz="2000" dirty="0" smtClean="0"/>
              <a:t>2.12±0.952</a:t>
            </a:r>
            <a:r>
              <a:rPr lang="zh-CN" altLang="en-US" sz="2000" dirty="0" smtClean="0"/>
              <a:t>，脑梗塞组患者的</a:t>
            </a:r>
            <a:r>
              <a:rPr lang="en-US" altLang="zh-CN" sz="2000" dirty="0" smtClean="0"/>
              <a:t>LDL-C/HDL-C</a:t>
            </a:r>
            <a:r>
              <a:rPr lang="zh-CN" altLang="en-US" sz="2000" dirty="0" smtClean="0"/>
              <a:t>比值明显高于冠心病组患者，差异有统计学意义（</a:t>
            </a:r>
            <a:r>
              <a:rPr lang="en-US" altLang="zh-CN" sz="2000" dirty="0" smtClean="0"/>
              <a:t>P=0.000</a:t>
            </a:r>
            <a:r>
              <a:rPr lang="zh-CN" altLang="en-US" sz="2000" smtClean="0"/>
              <a:t>）。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冠心病组患者</a:t>
            </a:r>
            <a:r>
              <a:rPr lang="en-US" altLang="zh-CN" sz="2000" dirty="0" smtClean="0"/>
              <a:t>AI=</a:t>
            </a:r>
            <a:r>
              <a:rPr lang="en-US" altLang="zh-CN" sz="2000" dirty="0"/>
              <a:t>2.27</a:t>
            </a:r>
            <a:r>
              <a:rPr lang="zh-CN" altLang="zh-CN" sz="2000" dirty="0"/>
              <a:t>±</a:t>
            </a:r>
            <a:r>
              <a:rPr lang="en-US" altLang="zh-CN" sz="2000" dirty="0" smtClean="0"/>
              <a:t>1.03</a:t>
            </a:r>
            <a:r>
              <a:rPr lang="zh-CN" altLang="en-US" sz="2000" dirty="0" smtClean="0"/>
              <a:t>，脑梗塞患者</a:t>
            </a:r>
            <a:r>
              <a:rPr lang="en-US" altLang="zh-CN" sz="2000" dirty="0" smtClean="0"/>
              <a:t>AI=</a:t>
            </a:r>
            <a:r>
              <a:rPr lang="en-US" altLang="zh-CN" sz="2000" dirty="0"/>
              <a:t>2.50</a:t>
            </a:r>
            <a:r>
              <a:rPr lang="zh-CN" altLang="zh-CN" sz="2000" dirty="0"/>
              <a:t>±</a:t>
            </a:r>
            <a:r>
              <a:rPr lang="en-US" altLang="zh-CN" sz="2000" dirty="0" smtClean="0"/>
              <a:t>1.16</a:t>
            </a:r>
            <a:r>
              <a:rPr lang="zh-CN" altLang="en-US" sz="2000" dirty="0" smtClean="0"/>
              <a:t>，脑梗塞组患者</a:t>
            </a:r>
            <a:r>
              <a:rPr lang="en-US" altLang="zh-CN" sz="2000" dirty="0" smtClean="0"/>
              <a:t>AI</a:t>
            </a:r>
            <a:r>
              <a:rPr lang="zh-CN" altLang="en-US" sz="2000" dirty="0" smtClean="0"/>
              <a:t>明显高于冠心病组</a:t>
            </a:r>
            <a:r>
              <a:rPr lang="en-US" altLang="zh-CN" sz="2000" dirty="0" smtClean="0"/>
              <a:t>AI</a:t>
            </a:r>
            <a:r>
              <a:rPr lang="zh-CN" altLang="en-US" sz="2000" dirty="0" smtClean="0"/>
              <a:t>，</a:t>
            </a:r>
            <a:r>
              <a:rPr lang="zh-CN" altLang="zh-CN" sz="2000" dirty="0"/>
              <a:t>差异有统计学意义（</a:t>
            </a:r>
            <a:r>
              <a:rPr lang="en-US" altLang="zh-CN" sz="2000" dirty="0"/>
              <a:t>P=0.000</a:t>
            </a:r>
            <a:r>
              <a:rPr lang="zh-CN" altLang="zh-CN" sz="2000" dirty="0"/>
              <a:t>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冠心病组</a:t>
            </a:r>
            <a:r>
              <a:rPr lang="en-US" altLang="zh-CN" sz="2000" dirty="0" smtClean="0"/>
              <a:t>Apo-B/Apo-A1</a:t>
            </a:r>
            <a:r>
              <a:rPr lang="zh-CN" altLang="en-US" sz="2000" dirty="0" smtClean="0"/>
              <a:t>比值为</a:t>
            </a:r>
            <a:r>
              <a:rPr lang="en-US" altLang="zh-CN" sz="2000" dirty="0"/>
              <a:t>0.57</a:t>
            </a:r>
            <a:r>
              <a:rPr lang="zh-CN" altLang="zh-CN" sz="2000" dirty="0"/>
              <a:t>±</a:t>
            </a:r>
            <a:r>
              <a:rPr lang="en-US" altLang="zh-CN" sz="2000" dirty="0" smtClean="0"/>
              <a:t>0.21</a:t>
            </a:r>
            <a:r>
              <a:rPr lang="zh-CN" altLang="en-US" sz="2000" dirty="0" smtClean="0"/>
              <a:t>，脑梗塞</a:t>
            </a:r>
            <a:r>
              <a:rPr lang="en-US" altLang="zh-CN" sz="2000" dirty="0" smtClean="0"/>
              <a:t>Apo-B/Apo-A1</a:t>
            </a:r>
            <a:r>
              <a:rPr lang="zh-CN" altLang="en-US" sz="2000" dirty="0" smtClean="0"/>
              <a:t>比值为</a:t>
            </a:r>
            <a:r>
              <a:rPr lang="en-US" altLang="zh-CN" sz="2000" dirty="0" smtClean="0"/>
              <a:t>0.65</a:t>
            </a:r>
            <a:r>
              <a:rPr lang="zh-CN" altLang="zh-CN" sz="2000" dirty="0"/>
              <a:t>±</a:t>
            </a:r>
            <a:r>
              <a:rPr lang="en-US" altLang="zh-CN" sz="2000" dirty="0" smtClean="0"/>
              <a:t>0.25</a:t>
            </a:r>
            <a:r>
              <a:rPr lang="zh-CN" altLang="en-US" sz="2000" dirty="0" smtClean="0"/>
              <a:t>，</a:t>
            </a:r>
            <a:r>
              <a:rPr lang="zh-CN" altLang="zh-CN" sz="2000" dirty="0"/>
              <a:t>脑梗塞组患者的</a:t>
            </a:r>
            <a:r>
              <a:rPr lang="en-US" altLang="zh-CN" sz="2000" dirty="0"/>
              <a:t>Apo-B/Apo-A1</a:t>
            </a:r>
            <a:r>
              <a:rPr lang="zh-CN" altLang="zh-CN" sz="2000" dirty="0"/>
              <a:t>明显高于冠心病组患者</a:t>
            </a:r>
            <a:r>
              <a:rPr lang="en-US" altLang="zh-CN" sz="2000" dirty="0"/>
              <a:t>AI</a:t>
            </a:r>
            <a:r>
              <a:rPr lang="zh-CN" altLang="zh-CN" sz="2000" dirty="0"/>
              <a:t>，差异有统计学意义（</a:t>
            </a:r>
            <a:r>
              <a:rPr lang="en-US" altLang="zh-CN" sz="2000" dirty="0"/>
              <a:t>P=0.000</a:t>
            </a:r>
            <a:r>
              <a:rPr lang="zh-CN" altLang="zh-CN" sz="2000" dirty="0"/>
              <a:t>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38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前言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心脑血管疾病的发生与血脂密切相关，高脂血症心脑血管疾病的主要危险因素。早年人们已经注意</a:t>
            </a:r>
            <a:r>
              <a:rPr lang="zh-CN" altLang="zh-CN" dirty="0" smtClean="0"/>
              <a:t>到</a:t>
            </a:r>
            <a:r>
              <a:rPr lang="en-US" altLang="zh-CN" dirty="0" smtClean="0"/>
              <a:t>TG</a:t>
            </a:r>
            <a:r>
              <a:rPr lang="zh-CN" altLang="zh-CN" dirty="0" smtClean="0"/>
              <a:t>及</a:t>
            </a:r>
            <a:r>
              <a:rPr lang="en-US" altLang="zh-CN" dirty="0" smtClean="0"/>
              <a:t>TC</a:t>
            </a:r>
            <a:r>
              <a:rPr lang="zh-CN" altLang="zh-CN" dirty="0" smtClean="0"/>
              <a:t>的</a:t>
            </a:r>
            <a:r>
              <a:rPr lang="zh-CN" altLang="zh-CN" dirty="0"/>
              <a:t>潜在致动脉粥样硬化（</a:t>
            </a:r>
            <a:r>
              <a:rPr lang="en-US" altLang="zh-CN" dirty="0"/>
              <a:t>AS</a:t>
            </a:r>
            <a:r>
              <a:rPr lang="zh-CN" altLang="zh-CN" dirty="0"/>
              <a:t>）作用。也有人认为高密度脂蛋白胆固醇（</a:t>
            </a:r>
            <a:r>
              <a:rPr lang="en-US" altLang="zh-CN" dirty="0"/>
              <a:t>HDL-C</a:t>
            </a:r>
            <a:r>
              <a:rPr lang="zh-CN" altLang="zh-CN" dirty="0"/>
              <a:t>）的低水平及低密度脂蛋白胆固醇（</a:t>
            </a:r>
            <a:r>
              <a:rPr lang="en-US" altLang="zh-CN" dirty="0"/>
              <a:t>LDL-C</a:t>
            </a:r>
            <a:r>
              <a:rPr lang="zh-CN" altLang="zh-CN" dirty="0"/>
              <a:t>）的浓度升高更促使</a:t>
            </a:r>
            <a:r>
              <a:rPr lang="en-US" altLang="zh-CN" dirty="0"/>
              <a:t>AS</a:t>
            </a:r>
            <a:r>
              <a:rPr lang="zh-CN" altLang="zh-CN" dirty="0"/>
              <a:t>的发生。近年报道</a:t>
            </a:r>
            <a:r>
              <a:rPr lang="en-US" altLang="zh-CN" dirty="0"/>
              <a:t>TC/HDL-C</a:t>
            </a:r>
            <a:r>
              <a:rPr lang="zh-CN" altLang="zh-CN" dirty="0"/>
              <a:t>、</a:t>
            </a:r>
            <a:r>
              <a:rPr lang="en-US" altLang="zh-CN" dirty="0"/>
              <a:t>LDL-C/HDL-C</a:t>
            </a:r>
            <a:r>
              <a:rPr lang="zh-CN" altLang="zh-CN" dirty="0"/>
              <a:t>的比值与心脑血管疾病的发生发展有关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为比较冠心病患者于脑梗塞患者血脂分布差异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我</a:t>
            </a:r>
            <a:r>
              <a:rPr lang="zh-CN" altLang="zh-CN" dirty="0" smtClean="0"/>
              <a:t>统计</a:t>
            </a:r>
            <a:r>
              <a:rPr lang="zh-CN" altLang="zh-CN" dirty="0"/>
              <a:t>了</a:t>
            </a:r>
            <a:r>
              <a:rPr lang="en-US" altLang="zh-CN" dirty="0"/>
              <a:t>3114</a:t>
            </a:r>
            <a:r>
              <a:rPr lang="zh-CN" altLang="zh-CN" dirty="0"/>
              <a:t>例冠心病患者和</a:t>
            </a:r>
            <a:r>
              <a:rPr lang="en-US" altLang="zh-CN" dirty="0"/>
              <a:t>1354</a:t>
            </a:r>
            <a:r>
              <a:rPr lang="zh-CN" altLang="zh-CN" dirty="0"/>
              <a:t>例脑梗塞患者的血脂检验报告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进行统计学分析。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4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zh-CN" altLang="en-US" dirty="0" smtClean="0"/>
              <a:t>对象与数据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88840"/>
            <a:ext cx="7886700" cy="4188123"/>
          </a:xfrm>
        </p:spPr>
        <p:txBody>
          <a:bodyPr/>
          <a:lstStyle/>
          <a:p>
            <a:r>
              <a:rPr lang="zh-CN" altLang="en-US" dirty="0" smtClean="0"/>
              <a:t>健康参考组：共</a:t>
            </a:r>
            <a:r>
              <a:rPr lang="en-US" altLang="zh-CN" dirty="0" smtClean="0"/>
              <a:t>3310</a:t>
            </a:r>
            <a:r>
              <a:rPr lang="zh-CN" altLang="en-US" dirty="0" smtClean="0"/>
              <a:t>例，男</a:t>
            </a:r>
            <a:r>
              <a:rPr lang="en-US" altLang="zh-CN" dirty="0" smtClean="0"/>
              <a:t>1731</a:t>
            </a:r>
            <a:r>
              <a:rPr lang="zh-CN" altLang="en-US" dirty="0" smtClean="0"/>
              <a:t>例，女</a:t>
            </a:r>
            <a:r>
              <a:rPr lang="en-US" altLang="zh-CN" dirty="0" smtClean="0"/>
              <a:t>1579</a:t>
            </a:r>
            <a:r>
              <a:rPr lang="zh-CN" altLang="en-US" dirty="0" smtClean="0"/>
              <a:t>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冠心病组：共</a:t>
            </a:r>
            <a:r>
              <a:rPr lang="en-US" altLang="zh-CN" dirty="0" smtClean="0"/>
              <a:t>3114</a:t>
            </a:r>
            <a:r>
              <a:rPr lang="zh-CN" altLang="en-US" dirty="0" smtClean="0"/>
              <a:t>例，男</a:t>
            </a:r>
            <a:r>
              <a:rPr lang="en-US" altLang="zh-CN" dirty="0" smtClean="0"/>
              <a:t>1689</a:t>
            </a:r>
            <a:r>
              <a:rPr lang="zh-CN" altLang="en-US" dirty="0" smtClean="0"/>
              <a:t>例，女</a:t>
            </a:r>
            <a:r>
              <a:rPr lang="en-US" altLang="zh-CN" dirty="0" smtClean="0"/>
              <a:t>1425</a:t>
            </a:r>
            <a:r>
              <a:rPr lang="zh-CN" altLang="en-US" dirty="0" smtClean="0"/>
              <a:t>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脑</a:t>
            </a:r>
            <a:r>
              <a:rPr lang="zh-CN" altLang="en-US" dirty="0" smtClean="0"/>
              <a:t>梗塞组：共</a:t>
            </a:r>
            <a:r>
              <a:rPr lang="en-US" altLang="zh-CN" dirty="0" smtClean="0"/>
              <a:t>1354</a:t>
            </a:r>
            <a:r>
              <a:rPr lang="zh-CN" altLang="en-US" dirty="0" smtClean="0"/>
              <a:t>例，男</a:t>
            </a:r>
            <a:r>
              <a:rPr lang="en-US" altLang="zh-CN" dirty="0" smtClean="0"/>
              <a:t>819</a:t>
            </a:r>
            <a:r>
              <a:rPr lang="zh-CN" altLang="en-US" dirty="0" smtClean="0"/>
              <a:t>例，女</a:t>
            </a:r>
            <a:r>
              <a:rPr lang="en-US" altLang="zh-CN" dirty="0" smtClean="0"/>
              <a:t>535</a:t>
            </a:r>
            <a:r>
              <a:rPr lang="zh-CN" altLang="en-US" dirty="0" smtClean="0"/>
              <a:t>例。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83668" y="537321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其中冠心病组合脑梗塞都按治疗前后分组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3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73804"/>
              </p:ext>
            </p:extLst>
          </p:nvPr>
        </p:nvGraphicFramePr>
        <p:xfrm>
          <a:off x="179512" y="476673"/>
          <a:ext cx="8712970" cy="313251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244239">
                  <a:extLst>
                    <a:ext uri="{9D8B030D-6E8A-4147-A177-3AD203B41FA5}">
                      <a16:colId xmlns:a16="http://schemas.microsoft.com/office/drawing/2014/main" val="2354376767"/>
                    </a:ext>
                  </a:extLst>
                </a:gridCol>
                <a:gridCol w="1244239">
                  <a:extLst>
                    <a:ext uri="{9D8B030D-6E8A-4147-A177-3AD203B41FA5}">
                      <a16:colId xmlns:a16="http://schemas.microsoft.com/office/drawing/2014/main" val="353929975"/>
                    </a:ext>
                  </a:extLst>
                </a:gridCol>
                <a:gridCol w="1244239">
                  <a:extLst>
                    <a:ext uri="{9D8B030D-6E8A-4147-A177-3AD203B41FA5}">
                      <a16:colId xmlns:a16="http://schemas.microsoft.com/office/drawing/2014/main" val="762898821"/>
                    </a:ext>
                  </a:extLst>
                </a:gridCol>
                <a:gridCol w="1244239">
                  <a:extLst>
                    <a:ext uri="{9D8B030D-6E8A-4147-A177-3AD203B41FA5}">
                      <a16:colId xmlns:a16="http://schemas.microsoft.com/office/drawing/2014/main" val="2486203278"/>
                    </a:ext>
                  </a:extLst>
                </a:gridCol>
                <a:gridCol w="1245338">
                  <a:extLst>
                    <a:ext uri="{9D8B030D-6E8A-4147-A177-3AD203B41FA5}">
                      <a16:colId xmlns:a16="http://schemas.microsoft.com/office/drawing/2014/main" val="4213588691"/>
                    </a:ext>
                  </a:extLst>
                </a:gridCol>
                <a:gridCol w="1245338">
                  <a:extLst>
                    <a:ext uri="{9D8B030D-6E8A-4147-A177-3AD203B41FA5}">
                      <a16:colId xmlns:a16="http://schemas.microsoft.com/office/drawing/2014/main" val="2422031990"/>
                    </a:ext>
                  </a:extLst>
                </a:gridCol>
                <a:gridCol w="1245338">
                  <a:extLst>
                    <a:ext uri="{9D8B030D-6E8A-4147-A177-3AD203B41FA5}">
                      <a16:colId xmlns:a16="http://schemas.microsoft.com/office/drawing/2014/main" val="81592662"/>
                    </a:ext>
                  </a:extLst>
                </a:gridCol>
              </a:tblGrid>
              <a:tr h="99605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例数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男冠组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女冠组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管组总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男脑组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女脑组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脑组总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0258600"/>
                  </a:ext>
                </a:extLst>
              </a:tr>
              <a:tr h="87615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治疗前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151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353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130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255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48899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治疗后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1538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1223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2761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694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405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1099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51853"/>
                  </a:ext>
                </a:extLst>
              </a:tr>
              <a:tr h="46821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合计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1689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1425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3114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819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535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1354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3974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6907" y="4509120"/>
            <a:ext cx="7335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对表中数据进行卡方检验，得出卡方值为</a:t>
            </a:r>
            <a:r>
              <a:rPr lang="en-US" altLang="zh-CN" sz="2000" dirty="0" smtClean="0">
                <a:latin typeface="+mn-ea"/>
              </a:rPr>
              <a:t>130.735</a:t>
            </a:r>
            <a:r>
              <a:rPr lang="zh-CN" altLang="en-US" sz="2000" dirty="0" smtClean="0">
                <a:latin typeface="+mn-ea"/>
              </a:rPr>
              <a:t>，自由度（</a:t>
            </a:r>
            <a:r>
              <a:rPr lang="en-US" altLang="zh-CN" sz="2000" dirty="0" err="1" smtClean="0">
                <a:latin typeface="+mn-ea"/>
              </a:rPr>
              <a:t>df</a:t>
            </a:r>
            <a:r>
              <a:rPr lang="zh-CN" altLang="en-US" sz="2000" dirty="0" smtClean="0">
                <a:latin typeface="+mn-ea"/>
              </a:rPr>
              <a:t>）为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en-US" sz="2000" dirty="0" smtClean="0">
                <a:latin typeface="+mn-ea"/>
              </a:rPr>
              <a:t>，通过查卡方临界值表可知，</a:t>
            </a:r>
            <a:r>
              <a:rPr lang="en-US" altLang="zh-CN" sz="2000" dirty="0" err="1" smtClean="0">
                <a:latin typeface="+mn-ea"/>
              </a:rPr>
              <a:t>df</a:t>
            </a:r>
            <a:r>
              <a:rPr lang="en-US" altLang="zh-CN" sz="2000" dirty="0" smtClean="0">
                <a:latin typeface="+mn-ea"/>
              </a:rPr>
              <a:t>=10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P=0.01</a:t>
            </a:r>
            <a:r>
              <a:rPr lang="zh-CN" altLang="en-US" sz="2000" dirty="0" smtClean="0">
                <a:latin typeface="+mn-ea"/>
              </a:rPr>
              <a:t>的临界值（</a:t>
            </a:r>
            <a:r>
              <a:rPr lang="en-US" altLang="zh-CN" sz="2000" dirty="0" smtClean="0">
                <a:latin typeface="+mn-ea"/>
              </a:rPr>
              <a:t>α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23.209</a:t>
            </a:r>
            <a:r>
              <a:rPr lang="zh-CN" altLang="en-US" sz="2000" dirty="0" smtClean="0">
                <a:latin typeface="+mn-ea"/>
              </a:rPr>
              <a:t>，所以</a:t>
            </a:r>
            <a:r>
              <a:rPr lang="en-US" altLang="zh-CN" sz="2000" dirty="0" smtClean="0">
                <a:latin typeface="+mn-ea"/>
              </a:rPr>
              <a:t>P</a:t>
            </a:r>
            <a:r>
              <a:rPr lang="zh-CN" altLang="en-US" sz="2000" dirty="0" smtClean="0">
                <a:latin typeface="+mn-ea"/>
              </a:rPr>
              <a:t>＜</a:t>
            </a:r>
            <a:r>
              <a:rPr lang="en-US" altLang="zh-CN" sz="2000" dirty="0" smtClean="0">
                <a:latin typeface="+mn-ea"/>
              </a:rPr>
              <a:t>0.01</a:t>
            </a:r>
            <a:r>
              <a:rPr lang="zh-CN" altLang="en-US" sz="2000" dirty="0" smtClean="0">
                <a:latin typeface="+mn-ea"/>
              </a:rPr>
              <a:t>，两组数据组成无明显差异。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4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782" y="406998"/>
            <a:ext cx="7886700" cy="1119658"/>
          </a:xfrm>
        </p:spPr>
        <p:txBody>
          <a:bodyPr/>
          <a:lstStyle/>
          <a:p>
            <a:pPr algn="ctr"/>
            <a:r>
              <a:rPr lang="zh-CN" altLang="en-US" dirty="0" smtClean="0"/>
              <a:t>健康参考组血脂结果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369647"/>
              </p:ext>
            </p:extLst>
          </p:nvPr>
        </p:nvGraphicFramePr>
        <p:xfrm>
          <a:off x="251520" y="2132856"/>
          <a:ext cx="8640962" cy="3456384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795705">
                  <a:extLst>
                    <a:ext uri="{9D8B030D-6E8A-4147-A177-3AD203B41FA5}">
                      <a16:colId xmlns:a16="http://schemas.microsoft.com/office/drawing/2014/main" val="1456428656"/>
                    </a:ext>
                  </a:extLst>
                </a:gridCol>
                <a:gridCol w="1281187">
                  <a:extLst>
                    <a:ext uri="{9D8B030D-6E8A-4147-A177-3AD203B41FA5}">
                      <a16:colId xmlns:a16="http://schemas.microsoft.com/office/drawing/2014/main" val="2635264395"/>
                    </a:ext>
                  </a:extLst>
                </a:gridCol>
                <a:gridCol w="1281187">
                  <a:extLst>
                    <a:ext uri="{9D8B030D-6E8A-4147-A177-3AD203B41FA5}">
                      <a16:colId xmlns:a16="http://schemas.microsoft.com/office/drawing/2014/main" val="3871961859"/>
                    </a:ext>
                  </a:extLst>
                </a:gridCol>
                <a:gridCol w="1428242">
                  <a:extLst>
                    <a:ext uri="{9D8B030D-6E8A-4147-A177-3AD203B41FA5}">
                      <a16:colId xmlns:a16="http://schemas.microsoft.com/office/drawing/2014/main" val="2711115055"/>
                    </a:ext>
                  </a:extLst>
                </a:gridCol>
                <a:gridCol w="1285216">
                  <a:extLst>
                    <a:ext uri="{9D8B030D-6E8A-4147-A177-3AD203B41FA5}">
                      <a16:colId xmlns:a16="http://schemas.microsoft.com/office/drawing/2014/main" val="767961573"/>
                    </a:ext>
                  </a:extLst>
                </a:gridCol>
                <a:gridCol w="1284209">
                  <a:extLst>
                    <a:ext uri="{9D8B030D-6E8A-4147-A177-3AD203B41FA5}">
                      <a16:colId xmlns:a16="http://schemas.microsoft.com/office/drawing/2014/main" val="4203258751"/>
                    </a:ext>
                  </a:extLst>
                </a:gridCol>
                <a:gridCol w="1285216">
                  <a:extLst>
                    <a:ext uri="{9D8B030D-6E8A-4147-A177-3AD203B41FA5}">
                      <a16:colId xmlns:a16="http://schemas.microsoft.com/office/drawing/2014/main" val="4070176922"/>
                    </a:ext>
                  </a:extLst>
                </a:gridCol>
              </a:tblGrid>
              <a:tr h="120010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结果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TC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</a:rPr>
                        <a:t>mmol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/L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3985" indent="-13398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TG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33985" indent="-13398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</a:rPr>
                        <a:t>mmol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/L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HDL-C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</a:rPr>
                        <a:t>mmol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/L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LDL-C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</a:rPr>
                        <a:t>mmol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/L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Apo-A1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(g/L)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Apo-B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g/L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640771"/>
                  </a:ext>
                </a:extLst>
              </a:tr>
              <a:tr h="752094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男性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4.75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1.13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2.27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2.54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1.24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0.32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>
                          <a:effectLst/>
                        </a:rPr>
                        <a:t>2.86</a:t>
                      </a:r>
                      <a:r>
                        <a:rPr lang="zh-CN" sz="1400" kern="100">
                          <a:effectLst/>
                        </a:rPr>
                        <a:t>±</a:t>
                      </a:r>
                      <a:r>
                        <a:rPr lang="en-US" sz="1400" kern="100">
                          <a:effectLst/>
                        </a:rPr>
                        <a:t>0.90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1.44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0.27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>
                          <a:effectLst/>
                        </a:rPr>
                        <a:t>0.98</a:t>
                      </a:r>
                      <a:r>
                        <a:rPr lang="zh-CN" sz="1400" kern="100">
                          <a:effectLst/>
                        </a:rPr>
                        <a:t>±</a:t>
                      </a:r>
                      <a:r>
                        <a:rPr lang="en-US" sz="1400" kern="100">
                          <a:effectLst/>
                        </a:rPr>
                        <a:t>0.26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62774"/>
                  </a:ext>
                </a:extLst>
              </a:tr>
              <a:tr h="752094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女性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4.52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1.08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1.48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2.75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1.53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0.41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2.54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0.79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1.63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0.30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>
                          <a:effectLst/>
                        </a:rPr>
                        <a:t>0.83</a:t>
                      </a:r>
                      <a:r>
                        <a:rPr lang="zh-CN" sz="1400" kern="100">
                          <a:effectLst/>
                        </a:rPr>
                        <a:t>±</a:t>
                      </a:r>
                      <a:r>
                        <a:rPr lang="en-US" sz="1400" kern="100">
                          <a:effectLst/>
                        </a:rPr>
                        <a:t>0.23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80082"/>
                  </a:ext>
                </a:extLst>
              </a:tr>
              <a:tr h="752094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合计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4.64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1.11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1.89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2.68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1.38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0.39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2.71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0.87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1.53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0.30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0.91</a:t>
                      </a:r>
                      <a:r>
                        <a:rPr lang="zh-CN" sz="1400" kern="100" dirty="0">
                          <a:effectLst/>
                        </a:rPr>
                        <a:t>±</a:t>
                      </a:r>
                      <a:r>
                        <a:rPr lang="en-US" sz="1400" kern="100" dirty="0">
                          <a:effectLst/>
                        </a:rPr>
                        <a:t>0.26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5955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934152" y="-17690"/>
            <a:ext cx="13404568" cy="50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/>
          <a:lstStyle/>
          <a:p>
            <a:pPr algn="ctr"/>
            <a:r>
              <a:rPr lang="zh-CN" altLang="en-US" dirty="0" smtClean="0"/>
              <a:t>治疗前两组患者血脂结果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416546"/>
              </p:ext>
            </p:extLst>
          </p:nvPr>
        </p:nvGraphicFramePr>
        <p:xfrm>
          <a:off x="251518" y="2031206"/>
          <a:ext cx="8640963" cy="3918075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264164">
                  <a:extLst>
                    <a:ext uri="{9D8B030D-6E8A-4147-A177-3AD203B41FA5}">
                      <a16:colId xmlns:a16="http://schemas.microsoft.com/office/drawing/2014/main" val="620615992"/>
                    </a:ext>
                  </a:extLst>
                </a:gridCol>
                <a:gridCol w="1193830">
                  <a:extLst>
                    <a:ext uri="{9D8B030D-6E8A-4147-A177-3AD203B41FA5}">
                      <a16:colId xmlns:a16="http://schemas.microsoft.com/office/drawing/2014/main" val="445134338"/>
                    </a:ext>
                  </a:extLst>
                </a:gridCol>
                <a:gridCol w="1193830">
                  <a:extLst>
                    <a:ext uri="{9D8B030D-6E8A-4147-A177-3AD203B41FA5}">
                      <a16:colId xmlns:a16="http://schemas.microsoft.com/office/drawing/2014/main" val="3013876102"/>
                    </a:ext>
                  </a:extLst>
                </a:gridCol>
                <a:gridCol w="1193830">
                  <a:extLst>
                    <a:ext uri="{9D8B030D-6E8A-4147-A177-3AD203B41FA5}">
                      <a16:colId xmlns:a16="http://schemas.microsoft.com/office/drawing/2014/main" val="2377066435"/>
                    </a:ext>
                  </a:extLst>
                </a:gridCol>
                <a:gridCol w="1193830">
                  <a:extLst>
                    <a:ext uri="{9D8B030D-6E8A-4147-A177-3AD203B41FA5}">
                      <a16:colId xmlns:a16="http://schemas.microsoft.com/office/drawing/2014/main" val="3315327365"/>
                    </a:ext>
                  </a:extLst>
                </a:gridCol>
                <a:gridCol w="1272605">
                  <a:extLst>
                    <a:ext uri="{9D8B030D-6E8A-4147-A177-3AD203B41FA5}">
                      <a16:colId xmlns:a16="http://schemas.microsoft.com/office/drawing/2014/main" val="424960324"/>
                    </a:ext>
                  </a:extLst>
                </a:gridCol>
                <a:gridCol w="1328874">
                  <a:extLst>
                    <a:ext uri="{9D8B030D-6E8A-4147-A177-3AD203B41FA5}">
                      <a16:colId xmlns:a16="http://schemas.microsoft.com/office/drawing/2014/main" val="3453163787"/>
                    </a:ext>
                  </a:extLst>
                </a:gridCol>
              </a:tblGrid>
              <a:tr h="714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结果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TC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 err="1">
                          <a:effectLst/>
                        </a:rPr>
                        <a:t>mmol</a:t>
                      </a:r>
                      <a:r>
                        <a:rPr lang="en-US" sz="1400" kern="100" dirty="0">
                          <a:effectLst/>
                        </a:rPr>
                        <a:t>/L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TG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 err="1">
                          <a:effectLst/>
                        </a:rPr>
                        <a:t>mmol</a:t>
                      </a:r>
                      <a:r>
                        <a:rPr lang="en-US" sz="1400" kern="100" dirty="0">
                          <a:effectLst/>
                        </a:rPr>
                        <a:t>/L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HDL-C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 err="1">
                          <a:effectLst/>
                        </a:rPr>
                        <a:t>mmol</a:t>
                      </a:r>
                      <a:r>
                        <a:rPr lang="en-US" sz="1400" kern="100" dirty="0">
                          <a:effectLst/>
                        </a:rPr>
                        <a:t>/L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LDL-C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 err="1">
                          <a:effectLst/>
                        </a:rPr>
                        <a:t>mmol</a:t>
                      </a:r>
                      <a:r>
                        <a:rPr lang="en-US" sz="1400" kern="100" dirty="0">
                          <a:effectLst/>
                        </a:rPr>
                        <a:t>/L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Apo-A1 (g/L)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Apo-B  </a:t>
                      </a:r>
                      <a:r>
                        <a:rPr lang="zh-CN" sz="1400" kern="100" dirty="0">
                          <a:effectLst/>
                        </a:rPr>
                        <a:t>（</a:t>
                      </a:r>
                      <a:r>
                        <a:rPr lang="en-US" sz="1400" kern="100" dirty="0">
                          <a:effectLst/>
                        </a:rPr>
                        <a:t>g/L</a:t>
                      </a:r>
                      <a:r>
                        <a:rPr lang="zh-CN" sz="1400" kern="100" dirty="0">
                          <a:effectLst/>
                        </a:rPr>
                        <a:t>）</a:t>
                      </a:r>
                      <a:endParaRPr lang="zh-CN" sz="14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523572"/>
                  </a:ext>
                </a:extLst>
              </a:tr>
              <a:tr h="533893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冠心病男</a:t>
                      </a:r>
                      <a:endParaRPr lang="zh-CN" sz="11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5.84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0.70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1.96</a:t>
                      </a:r>
                      <a:r>
                        <a:rPr lang="zh-CN" sz="1200" kern="100">
                          <a:effectLst/>
                        </a:rPr>
                        <a:t>±</a:t>
                      </a:r>
                      <a:r>
                        <a:rPr lang="en-US" sz="1200" kern="100">
                          <a:effectLst/>
                        </a:rPr>
                        <a:t>1.09</a:t>
                      </a:r>
                      <a:endParaRPr lang="zh-CN" sz="1200" b="1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1.37</a:t>
                      </a:r>
                      <a:r>
                        <a:rPr lang="zh-CN" sz="1200" kern="100">
                          <a:effectLst/>
                        </a:rPr>
                        <a:t>±</a:t>
                      </a:r>
                      <a:r>
                        <a:rPr lang="en-US" sz="1200" kern="100">
                          <a:effectLst/>
                        </a:rPr>
                        <a:t>0.33</a:t>
                      </a:r>
                      <a:endParaRPr lang="zh-CN" sz="1200" b="1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3.92</a:t>
                      </a:r>
                      <a:r>
                        <a:rPr lang="zh-CN" sz="1200" kern="100">
                          <a:effectLst/>
                        </a:rPr>
                        <a:t>±</a:t>
                      </a:r>
                      <a:r>
                        <a:rPr lang="en-US" sz="1200" kern="100">
                          <a:effectLst/>
                        </a:rPr>
                        <a:t>0.62</a:t>
                      </a:r>
                      <a:endParaRPr lang="zh-CN" sz="1200" b="1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1.51</a:t>
                      </a:r>
                      <a:r>
                        <a:rPr lang="zh-CN" sz="1200" kern="100">
                          <a:effectLst/>
                        </a:rPr>
                        <a:t>±</a:t>
                      </a:r>
                      <a:r>
                        <a:rPr lang="en-US" sz="1200" kern="100">
                          <a:effectLst/>
                        </a:rPr>
                        <a:t>0.27</a:t>
                      </a:r>
                      <a:endParaRPr lang="zh-CN" sz="1200" b="1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1.26</a:t>
                      </a:r>
                      <a:r>
                        <a:rPr lang="zh-CN" sz="1200" kern="100">
                          <a:effectLst/>
                        </a:rPr>
                        <a:t>±</a:t>
                      </a:r>
                      <a:r>
                        <a:rPr lang="en-US" sz="1200" kern="100">
                          <a:effectLst/>
                        </a:rPr>
                        <a:t>0.17</a:t>
                      </a:r>
                      <a:endParaRPr lang="zh-CN" sz="1200" b="1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71556"/>
                  </a:ext>
                </a:extLst>
              </a:tr>
              <a:tr h="533893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冠心病女</a:t>
                      </a:r>
                      <a:endParaRPr lang="zh-CN" sz="11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5.94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0.66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2.05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1.14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1.54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0.35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3.84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0.59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1.70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0.25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1.22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0.18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60424"/>
                  </a:ext>
                </a:extLst>
              </a:tr>
              <a:tr h="533893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冠心病总</a:t>
                      </a:r>
                      <a:endParaRPr lang="zh-CN" sz="11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5.90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0.68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2.01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1.12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1.47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0.35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3.87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0.60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1.62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0.27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1.24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0.18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222940"/>
                  </a:ext>
                </a:extLst>
              </a:tr>
              <a:tr h="533893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脑梗塞男</a:t>
                      </a:r>
                      <a:endParaRPr lang="zh-CN" sz="11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5.96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0.77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2.06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1.16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1.34</a:t>
                      </a:r>
                      <a:r>
                        <a:rPr lang="zh-CN" sz="1200" kern="100">
                          <a:effectLst/>
                        </a:rPr>
                        <a:t>±</a:t>
                      </a:r>
                      <a:r>
                        <a:rPr lang="en-US" sz="1200" kern="100">
                          <a:effectLst/>
                        </a:rPr>
                        <a:t>0.32</a:t>
                      </a:r>
                      <a:endParaRPr lang="zh-CN" sz="1200" b="1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4.06</a:t>
                      </a:r>
                      <a:r>
                        <a:rPr lang="zh-CN" sz="1200" kern="100">
                          <a:effectLst/>
                        </a:rPr>
                        <a:t>±</a:t>
                      </a:r>
                      <a:r>
                        <a:rPr lang="en-US" sz="1200" kern="100">
                          <a:effectLst/>
                        </a:rPr>
                        <a:t>0.73</a:t>
                      </a:r>
                      <a:endParaRPr lang="zh-CN" sz="1200" b="1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1.47</a:t>
                      </a:r>
                      <a:r>
                        <a:rPr lang="zh-CN" sz="1200" kern="100">
                          <a:effectLst/>
                        </a:rPr>
                        <a:t>±</a:t>
                      </a:r>
                      <a:r>
                        <a:rPr lang="en-US" sz="1200" kern="100">
                          <a:effectLst/>
                        </a:rPr>
                        <a:t>0.26</a:t>
                      </a:r>
                      <a:endParaRPr lang="zh-CN" sz="1200" b="1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1.30</a:t>
                      </a:r>
                      <a:r>
                        <a:rPr lang="zh-CN" sz="1200" kern="100">
                          <a:effectLst/>
                        </a:rPr>
                        <a:t>±</a:t>
                      </a:r>
                      <a:r>
                        <a:rPr lang="en-US" sz="1200" kern="100">
                          <a:effectLst/>
                        </a:rPr>
                        <a:t>0.23</a:t>
                      </a:r>
                      <a:endParaRPr lang="zh-CN" sz="1200" b="1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563186"/>
                  </a:ext>
                </a:extLst>
              </a:tr>
              <a:tr h="533893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脑梗塞女</a:t>
                      </a:r>
                      <a:endParaRPr lang="zh-CN" sz="11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5.99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0.81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1.84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0.94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1.56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0.37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3.96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0.74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1.66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0.27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1.22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0.23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69303"/>
                  </a:ext>
                </a:extLst>
              </a:tr>
              <a:tr h="533893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脑梗塞总</a:t>
                      </a:r>
                      <a:endParaRPr lang="zh-CN" sz="11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5.97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0.79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1.95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1.06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1.46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0.37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4.01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0.73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1.56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0.28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1.26</a:t>
                      </a:r>
                      <a:r>
                        <a:rPr lang="zh-CN" sz="1200" kern="100" dirty="0">
                          <a:effectLst/>
                        </a:rPr>
                        <a:t>±</a:t>
                      </a:r>
                      <a:r>
                        <a:rPr lang="en-US" sz="1200" kern="100" dirty="0">
                          <a:effectLst/>
                        </a:rPr>
                        <a:t>0.23</a:t>
                      </a:r>
                      <a:endParaRPr lang="zh-CN" sz="1200" b="1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/>
          <a:lstStyle/>
          <a:p>
            <a:pPr algn="ctr"/>
            <a:r>
              <a:rPr lang="zh-CN" altLang="en-US" dirty="0" smtClean="0"/>
              <a:t>治疗前两组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检验结果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108545"/>
              </p:ext>
            </p:extLst>
          </p:nvPr>
        </p:nvGraphicFramePr>
        <p:xfrm>
          <a:off x="251522" y="1412776"/>
          <a:ext cx="8640956" cy="3384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249">
                  <a:extLst>
                    <a:ext uri="{9D8B030D-6E8A-4147-A177-3AD203B41FA5}">
                      <a16:colId xmlns:a16="http://schemas.microsoft.com/office/drawing/2014/main" val="3568607535"/>
                    </a:ext>
                  </a:extLst>
                </a:gridCol>
                <a:gridCol w="929327">
                  <a:extLst>
                    <a:ext uri="{9D8B030D-6E8A-4147-A177-3AD203B41FA5}">
                      <a16:colId xmlns:a16="http://schemas.microsoft.com/office/drawing/2014/main" val="3237324673"/>
                    </a:ext>
                  </a:extLst>
                </a:gridCol>
                <a:gridCol w="928390">
                  <a:extLst>
                    <a:ext uri="{9D8B030D-6E8A-4147-A177-3AD203B41FA5}">
                      <a16:colId xmlns:a16="http://schemas.microsoft.com/office/drawing/2014/main" val="4131834637"/>
                    </a:ext>
                  </a:extLst>
                </a:gridCol>
                <a:gridCol w="928390">
                  <a:extLst>
                    <a:ext uri="{9D8B030D-6E8A-4147-A177-3AD203B41FA5}">
                      <a16:colId xmlns:a16="http://schemas.microsoft.com/office/drawing/2014/main" val="1572710149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2330310354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1973216259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4261982835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947083002"/>
                    </a:ext>
                  </a:extLst>
                </a:gridCol>
              </a:tblGrid>
              <a:tr h="307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TG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HDL-C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LDL-C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Apo-A1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Apo-B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62083"/>
                  </a:ext>
                </a:extLst>
              </a:tr>
              <a:tr h="3076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冠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脑组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-1.18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0.72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0.44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-2.48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2.34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-1.34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423081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0.239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0.471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0.663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0.014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0.020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0.181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64763"/>
                  </a:ext>
                </a:extLst>
              </a:tr>
              <a:tr h="3076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冠心病男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女组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</a:t>
                      </a:r>
                      <a:r>
                        <a:rPr lang="zh-CN" sz="1600" kern="100" dirty="0" smtClean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-1.34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-0.73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-4.71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-7.01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2.29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02544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0.181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0.464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0.245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0.023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331208"/>
                  </a:ext>
                </a:extLst>
              </a:tr>
              <a:tr h="3076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脑梗塞男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女组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-0.30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1.63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-5.06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-5.85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2.70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002786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0.763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0.105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0.267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0.007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842968"/>
                  </a:ext>
                </a:extLst>
              </a:tr>
              <a:tr h="3076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男性冠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脑组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-1.27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-0.70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-0.71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-1.79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-1.54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62288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0.206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0.484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0.481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0.074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0.211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0.124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2706"/>
                  </a:ext>
                </a:extLst>
              </a:tr>
              <a:tr h="30767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女性冠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>
                          <a:effectLst/>
                        </a:rPr>
                        <a:t>脑组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-0.53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1.81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-0.55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-1.57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1.45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-0.16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652417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</a:t>
                      </a:r>
                      <a:r>
                        <a:rPr lang="zh-CN" sz="1600" kern="100" dirty="0">
                          <a:effectLst/>
                        </a:rPr>
                        <a:t>值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0.599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0.071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0.585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0.117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0.149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0.873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8769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3568" y="4993534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宋体" panose="02010600030101010101" pitchFamily="2" charset="-122"/>
              </a:rPr>
              <a:t>①</a:t>
            </a:r>
            <a:r>
              <a:rPr lang="zh-CN" altLang="zh-CN" sz="2000" dirty="0"/>
              <a:t>治疗前脑梗塞组患者的</a:t>
            </a:r>
            <a:r>
              <a:rPr lang="en-US" altLang="zh-CN" sz="2000" dirty="0"/>
              <a:t>LDL-C</a:t>
            </a:r>
            <a:r>
              <a:rPr lang="zh-CN" altLang="zh-CN" sz="2000" dirty="0"/>
              <a:t>明显高于冠心病组患者，</a:t>
            </a:r>
            <a:r>
              <a:rPr lang="en-US" altLang="zh-CN" sz="2000" dirty="0"/>
              <a:t>Apo-A1</a:t>
            </a:r>
            <a:r>
              <a:rPr lang="zh-CN" altLang="zh-CN" sz="2000" dirty="0"/>
              <a:t>明显低于冠心病组患者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>
                <a:sym typeface="宋体" panose="02010600030101010101" pitchFamily="2" charset="-122"/>
              </a:rPr>
              <a:t>②</a:t>
            </a:r>
            <a:r>
              <a:rPr lang="zh-CN" altLang="zh-CN" sz="2000" dirty="0"/>
              <a:t>在男女性比较中，女性患者的</a:t>
            </a:r>
            <a:r>
              <a:rPr lang="en-US" altLang="zh-CN" sz="2000" dirty="0"/>
              <a:t>HDL-C</a:t>
            </a:r>
            <a:r>
              <a:rPr lang="zh-CN" altLang="zh-CN" sz="2000" dirty="0"/>
              <a:t>和</a:t>
            </a:r>
            <a:r>
              <a:rPr lang="en-US" altLang="zh-CN" sz="2000" dirty="0"/>
              <a:t>Apo-A1</a:t>
            </a:r>
            <a:r>
              <a:rPr lang="zh-CN" altLang="zh-CN" sz="2000" dirty="0"/>
              <a:t>明显高于男性患者，而</a:t>
            </a:r>
            <a:r>
              <a:rPr lang="en-US" altLang="zh-CN" sz="2000" dirty="0"/>
              <a:t>Apo-B</a:t>
            </a:r>
            <a:r>
              <a:rPr lang="zh-CN" altLang="zh-CN" sz="2000" dirty="0"/>
              <a:t>的水平低于男性患者。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62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50"/>
          </a:xfrm>
        </p:spPr>
        <p:txBody>
          <a:bodyPr/>
          <a:lstStyle/>
          <a:p>
            <a:pPr algn="ctr"/>
            <a:r>
              <a:rPr lang="zh-CN" altLang="en-US" dirty="0" smtClean="0"/>
              <a:t>血脂比值比较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132855"/>
            <a:ext cx="7886700" cy="4044107"/>
          </a:xfrm>
        </p:spPr>
        <p:txBody>
          <a:bodyPr/>
          <a:lstStyle/>
          <a:p>
            <a:r>
              <a:rPr lang="zh-CN" altLang="zh-CN" dirty="0"/>
              <a:t>临床上，单项血脂结果对心脑血管疾病风险预判并不理想，很多时候会使用血脂结果比值来预测心脑血管疾病风险，其中常用</a:t>
            </a:r>
            <a:r>
              <a:rPr lang="en-US" altLang="zh-CN" dirty="0"/>
              <a:t>LDL-C/HDL-C</a:t>
            </a:r>
            <a:r>
              <a:rPr lang="zh-CN" altLang="zh-CN" dirty="0"/>
              <a:t>、</a:t>
            </a:r>
            <a:r>
              <a:rPr lang="en-US" altLang="zh-CN" dirty="0"/>
              <a:t>TC/HDL-C</a:t>
            </a:r>
            <a:r>
              <a:rPr lang="zh-CN" altLang="zh-CN" dirty="0"/>
              <a:t>、</a:t>
            </a:r>
            <a:r>
              <a:rPr lang="en-US" altLang="zh-CN" dirty="0"/>
              <a:t>Apo-B/Apo-A1</a:t>
            </a:r>
            <a:r>
              <a:rPr lang="zh-CN" altLang="zh-CN" dirty="0"/>
              <a:t>和动脉粥样硬化指数（</a:t>
            </a:r>
            <a:r>
              <a:rPr lang="en-US" altLang="zh-CN" dirty="0"/>
              <a:t>Arteriosclerosis Index  AI</a:t>
            </a:r>
            <a:r>
              <a:rPr lang="zh-CN" altLang="zh-CN" dirty="0"/>
              <a:t>：血液中非高密度脂蛋白胆固醇与高密度脂蛋白胆固醇的比值）。其中</a:t>
            </a:r>
            <a:r>
              <a:rPr lang="en-US" altLang="zh-CN" dirty="0"/>
              <a:t>TC/HDL-C</a:t>
            </a:r>
            <a:r>
              <a:rPr lang="zh-CN" altLang="zh-CN" dirty="0"/>
              <a:t>与</a:t>
            </a:r>
            <a:r>
              <a:rPr lang="en-US" altLang="zh-CN" dirty="0"/>
              <a:t>AI</a:t>
            </a:r>
            <a:r>
              <a:rPr lang="zh-CN" altLang="zh-CN" dirty="0"/>
              <a:t>含义相同。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3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949899"/>
              </p:ext>
            </p:extLst>
          </p:nvPr>
        </p:nvGraphicFramePr>
        <p:xfrm>
          <a:off x="251519" y="1628800"/>
          <a:ext cx="8640959" cy="2464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4287">
                  <a:extLst>
                    <a:ext uri="{9D8B030D-6E8A-4147-A177-3AD203B41FA5}">
                      <a16:colId xmlns:a16="http://schemas.microsoft.com/office/drawing/2014/main" val="123961857"/>
                    </a:ext>
                  </a:extLst>
                </a:gridCol>
                <a:gridCol w="2254287">
                  <a:extLst>
                    <a:ext uri="{9D8B030D-6E8A-4147-A177-3AD203B41FA5}">
                      <a16:colId xmlns:a16="http://schemas.microsoft.com/office/drawing/2014/main" val="2532994595"/>
                    </a:ext>
                  </a:extLst>
                </a:gridCol>
                <a:gridCol w="2254287">
                  <a:extLst>
                    <a:ext uri="{9D8B030D-6E8A-4147-A177-3AD203B41FA5}">
                      <a16:colId xmlns:a16="http://schemas.microsoft.com/office/drawing/2014/main" val="2706989218"/>
                    </a:ext>
                  </a:extLst>
                </a:gridCol>
                <a:gridCol w="1878098">
                  <a:extLst>
                    <a:ext uri="{9D8B030D-6E8A-4147-A177-3AD203B41FA5}">
                      <a16:colId xmlns:a16="http://schemas.microsoft.com/office/drawing/2014/main" val="359328030"/>
                    </a:ext>
                  </a:extLst>
                </a:gridCol>
              </a:tblGrid>
              <a:tr h="49541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结果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LDL-C/HDL-C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ApoB</a:t>
                      </a:r>
                      <a:r>
                        <a:rPr lang="en-US" sz="2000" kern="100" dirty="0">
                          <a:effectLst/>
                        </a:rPr>
                        <a:t>/Apo-A1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AI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093128"/>
                  </a:ext>
                </a:extLst>
              </a:tr>
              <a:tr h="49541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冠心病组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2.77</a:t>
                      </a:r>
                      <a:r>
                        <a:rPr lang="zh-CN" sz="2000" kern="100" dirty="0">
                          <a:effectLst/>
                        </a:rPr>
                        <a:t>±</a:t>
                      </a:r>
                      <a:r>
                        <a:rPr lang="en-US" sz="2000" kern="100" dirty="0">
                          <a:effectLst/>
                        </a:rPr>
                        <a:t>0.79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0.80</a:t>
                      </a:r>
                      <a:r>
                        <a:rPr lang="zh-CN" sz="2000" kern="100">
                          <a:effectLst/>
                        </a:rPr>
                        <a:t>±</a:t>
                      </a:r>
                      <a:r>
                        <a:rPr lang="en-US" sz="2000" kern="100">
                          <a:effectLst/>
                        </a:rPr>
                        <a:t>0.22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3.21</a:t>
                      </a:r>
                      <a:r>
                        <a:rPr lang="zh-CN" sz="2000" kern="100">
                          <a:effectLst/>
                        </a:rPr>
                        <a:t>±</a:t>
                      </a:r>
                      <a:r>
                        <a:rPr lang="en-US" sz="2000" kern="100">
                          <a:effectLst/>
                        </a:rPr>
                        <a:t>0.98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260699"/>
                  </a:ext>
                </a:extLst>
              </a:tr>
              <a:tr h="49541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脑梗塞组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2.95</a:t>
                      </a:r>
                      <a:r>
                        <a:rPr lang="zh-CN" sz="2000" kern="100" dirty="0">
                          <a:effectLst/>
                        </a:rPr>
                        <a:t>±</a:t>
                      </a:r>
                      <a:r>
                        <a:rPr lang="en-US" sz="2000" kern="100" dirty="0">
                          <a:effectLst/>
                        </a:rPr>
                        <a:t>1.05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0.84</a:t>
                      </a:r>
                      <a:r>
                        <a:rPr lang="zh-CN" sz="2000" kern="100">
                          <a:effectLst/>
                        </a:rPr>
                        <a:t>±</a:t>
                      </a:r>
                      <a:r>
                        <a:rPr lang="en-US" sz="2000" kern="100">
                          <a:effectLst/>
                        </a:rPr>
                        <a:t>0.29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3.35</a:t>
                      </a:r>
                      <a:r>
                        <a:rPr lang="zh-CN" sz="2000" kern="100">
                          <a:effectLst/>
                        </a:rPr>
                        <a:t>±</a:t>
                      </a:r>
                      <a:r>
                        <a:rPr lang="en-US" sz="2000" kern="100">
                          <a:effectLst/>
                        </a:rPr>
                        <a:t>1.23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38422"/>
                  </a:ext>
                </a:extLst>
              </a:tr>
              <a:tr h="48291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</a:t>
                      </a:r>
                      <a:r>
                        <a:rPr lang="zh-CN" sz="2000" kern="100" dirty="0" smtClean="0">
                          <a:effectLst/>
                        </a:rPr>
                        <a:t>值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-2.16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-2.22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-1.49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31159"/>
                  </a:ext>
                </a:extLst>
              </a:tr>
              <a:tr h="495412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</a:t>
                      </a:r>
                      <a:r>
                        <a:rPr lang="zh-CN" sz="2000" kern="100" dirty="0">
                          <a:effectLst/>
                        </a:rPr>
                        <a:t>值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0.031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0.027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0.138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6618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63587" y="458112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可以看出，脑梗塞组</a:t>
            </a:r>
            <a:r>
              <a:rPr lang="en-US" altLang="zh-CN" sz="2000" dirty="0" smtClean="0"/>
              <a:t>LDL-C/HDL-C</a:t>
            </a:r>
            <a:r>
              <a:rPr lang="zh-CN" altLang="en-US" sz="2000" dirty="0" smtClean="0"/>
              <a:t>比值和</a:t>
            </a:r>
            <a:r>
              <a:rPr lang="en-US" altLang="zh-CN" sz="2000" dirty="0" err="1" smtClean="0"/>
              <a:t>ApoB</a:t>
            </a:r>
            <a:r>
              <a:rPr lang="en-US" altLang="zh-CN" sz="2000" dirty="0" smtClean="0"/>
              <a:t>/ApoA1</a:t>
            </a:r>
            <a:r>
              <a:rPr lang="zh-CN" altLang="en-US" sz="2000" dirty="0" smtClean="0"/>
              <a:t>比值均明显高于冠心病组，差异有统计学意义，</a:t>
            </a:r>
            <a:r>
              <a:rPr lang="en-US" altLang="zh-CN" sz="2000" dirty="0" smtClean="0"/>
              <a:t>AI</a:t>
            </a:r>
            <a:r>
              <a:rPr lang="zh-CN" altLang="en-US" sz="2000" dirty="0" smtClean="0"/>
              <a:t>略高于冠心病组，差异无统计学意义。</a:t>
            </a: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49"/>
          </a:xfrm>
        </p:spPr>
        <p:txBody>
          <a:bodyPr/>
          <a:lstStyle/>
          <a:p>
            <a:pPr algn="ctr"/>
            <a:r>
              <a:rPr lang="zh-CN" altLang="en-US" dirty="0" smtClean="0"/>
              <a:t>治疗后各组血脂比值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6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2090</Words>
  <Application>Microsoft Office PowerPoint</Application>
  <PresentationFormat>全屏显示(4:3)</PresentationFormat>
  <Paragraphs>660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黑体</vt:lpstr>
      <vt:lpstr>宋体</vt:lpstr>
      <vt:lpstr>Arial</vt:lpstr>
      <vt:lpstr>Times New Roman</vt:lpstr>
      <vt:lpstr>Office 主题​​</vt:lpstr>
      <vt:lpstr>冠心病与脑梗塞血脂分布差异</vt:lpstr>
      <vt:lpstr>前言</vt:lpstr>
      <vt:lpstr>对象与数据</vt:lpstr>
      <vt:lpstr>PowerPoint 演示文稿</vt:lpstr>
      <vt:lpstr>健康参考组血脂结果</vt:lpstr>
      <vt:lpstr>治疗前两组患者血脂结果</vt:lpstr>
      <vt:lpstr>治疗前两组t检验结果</vt:lpstr>
      <vt:lpstr>血脂比值比较</vt:lpstr>
      <vt:lpstr>治疗后各组血脂比值</vt:lpstr>
      <vt:lpstr>治疗后两组患者血脂结果</vt:lpstr>
      <vt:lpstr>治疗后两组t检验结果</vt:lpstr>
      <vt:lpstr>PowerPoint 演示文稿</vt:lpstr>
      <vt:lpstr>治疗后各组血脂比值</vt:lpstr>
      <vt:lpstr>按年龄分组比较</vt:lpstr>
      <vt:lpstr>各组血脂结果</vt:lpstr>
      <vt:lpstr>各组t检验结果</vt:lpstr>
      <vt:lpstr>50岁以上患者血脂比值比较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冠心病与脑梗塞血脂分布差异</dc:title>
  <dc:creator>龙尘飘</dc:creator>
  <cp:lastModifiedBy>龙尘飘</cp:lastModifiedBy>
  <cp:revision>17</cp:revision>
  <dcterms:created xsi:type="dcterms:W3CDTF">2017-06-14T04:31:10Z</dcterms:created>
  <dcterms:modified xsi:type="dcterms:W3CDTF">2017-06-14T08:43:27Z</dcterms:modified>
</cp:coreProperties>
</file>