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  <p15:guide id="3" pos="3345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334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c0bb047a7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c0bb047a7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c0bb047a7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c0bb047a7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c0bb047a7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c0bb047a7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d580b04da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d580b04da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baf7877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baf7877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bbe8b34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bbe8b34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c2604fe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c2604fe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c3d0914e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c3d0914e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b6e363fb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b6e363fb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c0bb047a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c0bb047a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c0bb047a7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c0bb047a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c0bb047a7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c0bb047a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172.16.1.245/mgmt/shared/authn/login" TargetMode="External"/><Relationship Id="rId4" Type="http://schemas.openxmlformats.org/officeDocument/2006/relationships/hyperlink" Target="https://172.16.1.245/mgmt/shared/authn/login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hyperlink" Target="https://172.16.1.245/mgmt/tm/util/bash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172.16.1.245/mgmt/tm/util/bash" TargetMode="External"/><Relationship Id="rId4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MjP4slLc5Ew" TargetMode="External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SR Project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815550" y="3738001"/>
            <a:ext cx="4242600" cy="14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</a:rPr>
              <a:t>Group 4:</a:t>
            </a:r>
            <a:br>
              <a:rPr lang="pt-PT">
                <a:solidFill>
                  <a:schemeClr val="lt1"/>
                </a:solidFill>
              </a:rPr>
            </a:br>
            <a:r>
              <a:rPr lang="pt-PT">
                <a:solidFill>
                  <a:schemeClr val="lt1"/>
                </a:solidFill>
              </a:rPr>
              <a:t>Fábio Sá up202007658@up.pt</a:t>
            </a:r>
            <a:br>
              <a:rPr lang="pt-PT">
                <a:solidFill>
                  <a:schemeClr val="lt1"/>
                </a:solidFill>
              </a:rPr>
            </a:br>
            <a:r>
              <a:rPr lang="pt-PT">
                <a:solidFill>
                  <a:schemeClr val="lt1"/>
                </a:solidFill>
              </a:rPr>
              <a:t>Inês Gaspar up202007210@up.pt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</a:rPr>
              <a:t>José Gaspar up202008561@up.pt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</a:rPr>
              <a:t>Lucas Sousa up202004682@up.pt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Practical Part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	</a:t>
            </a:r>
            <a:r>
              <a:rPr lang="pt-PT" sz="1500"/>
              <a:t>Part 2: Exploit</a:t>
            </a:r>
            <a:endParaRPr sz="1500"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586367" y="500925"/>
            <a:ext cx="4701300" cy="22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SSRF: Authorization bypass by leaking a X-F5-Auth-Token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Targeted</a:t>
            </a:r>
            <a:r>
              <a:rPr lang="pt-PT"/>
              <a:t> urls: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PT" sz="1300" u="sng">
                <a:solidFill>
                  <a:schemeClr val="hlink"/>
                </a:solidFill>
                <a:hlinkClick r:id="rId3"/>
              </a:rPr>
              <a:t>https://172.16.1.245</a:t>
            </a:r>
            <a:r>
              <a:rPr lang="pt-PT" sz="1300" u="sng">
                <a:solidFill>
                  <a:schemeClr val="hlink"/>
                </a:solidFill>
                <a:hlinkClick r:id="rId4"/>
              </a:rPr>
              <a:t>/mgmt/shared/authn/login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5">
            <a:alphaModFix/>
          </a:blip>
          <a:srcRect b="0" l="-3310" r="3310" t="0"/>
          <a:stretch/>
        </p:blipFill>
        <p:spPr>
          <a:xfrm>
            <a:off x="5635400" y="1527450"/>
            <a:ext cx="2867275" cy="160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0625" y="3480775"/>
            <a:ext cx="3150451" cy="152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4586367" y="3084700"/>
            <a:ext cx="4883400" cy="14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pt-PT" sz="13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https://172.16.1.245/mgmt/tm/util/bash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Practical Part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	</a:t>
            </a:r>
            <a:r>
              <a:rPr lang="pt-PT" sz="1500"/>
              <a:t>Part 2: Exploit</a:t>
            </a:r>
            <a:endParaRPr sz="1500"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One of the requests should return a valid token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With the Token, we can execute commands on the management server by making a request to </a:t>
            </a:r>
            <a:r>
              <a:rPr lang="pt-PT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https://172.16.1.245/mgmt/tm/util/bash</a:t>
            </a:r>
            <a:r>
              <a:rPr lang="pt-PT"/>
              <a:t> with the run command.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We achieve remote command execution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Gained access to the flag.txt file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/config/filestore/files_d/Common_d/ifile_d/:Common:flag.txt_65986_1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4">
            <a:alphaModFix/>
          </a:blip>
          <a:srcRect b="0" l="0" r="29498" t="33034"/>
          <a:stretch/>
        </p:blipFill>
        <p:spPr>
          <a:xfrm>
            <a:off x="4363506" y="2614350"/>
            <a:ext cx="4728746" cy="24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Check logs for suspicious activity: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/var/log/restjavad-audit.0.log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/var/log/audit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Look for suspicious commands and access at, roughly, the same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 txBox="1"/>
          <p:nvPr>
            <p:ph type="title"/>
          </p:nvPr>
        </p:nvSpPr>
        <p:spPr>
          <a:xfrm>
            <a:off x="311725" y="500925"/>
            <a:ext cx="38853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Practical Part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	</a:t>
            </a:r>
            <a:r>
              <a:rPr lang="pt-PT" sz="1500"/>
              <a:t>Part 3: Indicators of Compromise</a:t>
            </a:r>
            <a:endParaRPr sz="1500"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09830"/>
            <a:ext cx="9143999" cy="534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374" y="4142675"/>
            <a:ext cx="9146751" cy="5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Exploit Replication</a:t>
            </a:r>
            <a:endParaRPr/>
          </a:p>
        </p:txBody>
      </p:sp>
      <p:pic>
        <p:nvPicPr>
          <p:cNvPr descr="M.EIC Feup 2024&#10;&#10;Fábio Sá up202007658@up.pt&#10;Inês Gaspar up202007210@up.pt&#10;José Gaspar up202008561@up.pt&#10;Lucas Sousa up202004682@up.pt" id="148" name="Google Shape;148;p25" title="SR 2024 video demo 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1863" y="1451900"/>
            <a:ext cx="6260275" cy="35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LockBit Group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657618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Cybercriminal group specializing in ransomware as a service (RaaS)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Sells malicious programs to other criminal groups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Involved in numerous cybercrimes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Most common ransomware worldwide in 2022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Expected to be responsible for 44% of ransomware occurrences in early 2023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Comprised of unethical hackers from various locations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Not attributed to any nation-state by government agencies</a:t>
            </a:r>
            <a:endParaRPr/>
          </a:p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4832400" y="1353782"/>
            <a:ext cx="3999900" cy="20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PT" sz="1500"/>
              <a:t>Tactics and techniques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Attack process has 3 main stages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pt-PT"/>
              <a:t>Information gathering, exploiting vulnerabilities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PT"/>
              <a:t>Encrypting stolen data to make it inaccessible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PT"/>
              <a:t>Threatening to leak data unless ransom is paid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4843725" y="2875585"/>
            <a:ext cx="3999900" cy="24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PT" sz="1350"/>
              <a:t>Impact</a:t>
            </a:r>
            <a:endParaRPr sz="135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1,700 ransomware attacks in the US between January 2020 and May 2023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Generated US$91 million in ransom during that period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Victims include major companies like Continental, Accenture, Boeing, etc.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Highlights the need for robust cybersecurity measures to counter such threats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Task Force Attack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The growth of this group in the </a:t>
            </a:r>
            <a:r>
              <a:rPr lang="pt-PT"/>
              <a:t>world of cybercrime has led to the emergence of a task force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This taskforce is made up of agencies from 10 countries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Operation Cronos: to control the attacks carried out by LockBit.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This operation lasted several months and resulted in the compromise of LockBit's main platform and other critical infrastructures</a:t>
            </a:r>
            <a:endParaRPr/>
          </a:p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T</a:t>
            </a:r>
            <a:r>
              <a:rPr lang="pt-PT"/>
              <a:t>his taskforce attack consisted of exploiting a software vulnerability (CVE-2023-3824).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A critical PHP vulnerability that could lead to stack buffer overflow and </a:t>
            </a:r>
            <a:r>
              <a:rPr lang="pt-PT"/>
              <a:t>potentially</a:t>
            </a:r>
            <a:r>
              <a:rPr lang="pt-PT"/>
              <a:t> memory corruption or remote code execution. 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Result: 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 sz="1200"/>
              <a:t>34 servers around the world were brought down;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 sz="1200"/>
              <a:t>Authorities has taken control of the technical infrastructure, as well as their dark web leak site, where they stored data stolen from victims in ransomware attacks.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CVE-2021-22986: Description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25" y="1732525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Focusing on the </a:t>
            </a:r>
            <a:r>
              <a:rPr b="1" lang="pt-PT" sz="1600"/>
              <a:t>BIG-IP Software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BIG-IP optimizes application delivery and streamlines control and automation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This attack impacted numerous versions, including the one exploited in the project: </a:t>
            </a:r>
            <a:r>
              <a:rPr b="1" lang="pt-PT" sz="1600"/>
              <a:t>15.1.1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Severity: </a:t>
            </a:r>
            <a:r>
              <a:rPr b="1" lang="pt-PT" sz="1600"/>
              <a:t>9.8</a:t>
            </a:r>
            <a:r>
              <a:rPr lang="pt-PT" sz="1600"/>
              <a:t>/10</a:t>
            </a:r>
            <a:endParaRPr sz="1600"/>
          </a:p>
        </p:txBody>
      </p:sp>
      <p:sp>
        <p:nvSpPr>
          <p:cNvPr id="87" name="Google Shape;87;p16"/>
          <p:cNvSpPr txBox="1"/>
          <p:nvPr>
            <p:ph idx="2" type="body"/>
          </p:nvPr>
        </p:nvSpPr>
        <p:spPr>
          <a:xfrm>
            <a:off x="4832425" y="1732525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PT" sz="1500"/>
              <a:t>Vulnerability</a:t>
            </a:r>
            <a:r>
              <a:rPr lang="pt-PT" sz="1500"/>
              <a:t>: enabling unauthenticated access to the iControl REST interface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PT" sz="1500"/>
              <a:t>Method</a:t>
            </a:r>
            <a:r>
              <a:rPr lang="pt-PT" sz="1500"/>
              <a:t>: attack vector through a pre-authentication server-side request forgery (SSRF) vulnerability in the iControl REST API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PT" sz="1500"/>
              <a:t>Assumptions</a:t>
            </a:r>
            <a:r>
              <a:rPr lang="pt-PT" sz="1500"/>
              <a:t>: attacker has network access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PT" sz="1500"/>
              <a:t>Mitigation</a:t>
            </a:r>
            <a:r>
              <a:rPr lang="pt-PT" sz="1500"/>
              <a:t>: apply software updates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CVE-2021-22986: Indicators of Compromise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934650"/>
            <a:ext cx="8060700" cy="26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PT" sz="1500"/>
              <a:t>F5 iHealth Flags</a:t>
            </a:r>
            <a:r>
              <a:rPr lang="pt-PT" sz="1500"/>
              <a:t>: F5 iHealth tool includes heuristics to detect potential compromise indicators in uploaded QKView diagnostic files, facilitating early threat detection and mitigation.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PT" sz="1500"/>
              <a:t>Manual Checking:</a:t>
            </a:r>
            <a:r>
              <a:rPr lang="pt-PT" sz="1500"/>
              <a:t> examining logs for instances where </a:t>
            </a:r>
            <a:r>
              <a:rPr b="1" lang="pt-PT" sz="1500"/>
              <a:t>X-F5-Auth-Token</a:t>
            </a:r>
            <a:r>
              <a:rPr lang="pt-PT" sz="1500"/>
              <a:t> lacks a value, comparing logs to determine potential impact, and monitoring for unexpected modifications to files, configurations, or processes.</a:t>
            </a:r>
            <a:endParaRPr sz="1700">
              <a:solidFill>
                <a:srgbClr val="ECECE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Practical</a:t>
            </a:r>
            <a:r>
              <a:rPr lang="pt-PT"/>
              <a:t> Part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	</a:t>
            </a:r>
            <a:r>
              <a:rPr lang="pt-PT" sz="1500"/>
              <a:t>Part 1: Setup</a:t>
            </a:r>
            <a:endParaRPr sz="1500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Big-IP 15.1.1 running on VMware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VMnet0 bridge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Management address: 172.16.1.245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Setup password for root/admin user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uploaded flag.txt to ifile system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474" y="2062024"/>
            <a:ext cx="4178823" cy="296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275" y="2402837"/>
            <a:ext cx="4095399" cy="22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762" y="51463"/>
            <a:ext cx="7184474" cy="504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89153"/>
            <a:ext cx="8991601" cy="4522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625" y="250514"/>
            <a:ext cx="6416749" cy="464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