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5" r:id="rId5"/>
    <p:sldId id="259" r:id="rId6"/>
    <p:sldId id="260" r:id="rId7"/>
    <p:sldId id="261" r:id="rId8"/>
    <p:sldId id="264" r:id="rId9"/>
    <p:sldId id="265" r:id="rId10"/>
    <p:sldId id="273" r:id="rId11"/>
    <p:sldId id="274" r:id="rId12"/>
    <p:sldId id="277"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40"/>
    <p:restoredTop sz="95915"/>
  </p:normalViewPr>
  <p:slideViewPr>
    <p:cSldViewPr snapToGrid="0" snapToObjects="1">
      <p:cViewPr varScale="1">
        <p:scale>
          <a:sx n="111" d="100"/>
          <a:sy n="111" d="100"/>
        </p:scale>
        <p:origin x="8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EB73-EB61-DFAF-64D8-32D921E67C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BB0B67-2A44-B372-2A09-17D4D5F13C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8576FA-B5DA-6B37-ECA1-406A541FB9AA}"/>
              </a:ext>
            </a:extLst>
          </p:cNvPr>
          <p:cNvSpPr>
            <a:spLocks noGrp="1"/>
          </p:cNvSpPr>
          <p:nvPr>
            <p:ph type="dt" sz="half" idx="10"/>
          </p:nvPr>
        </p:nvSpPr>
        <p:spPr/>
        <p:txBody>
          <a:bodyPr/>
          <a:lstStyle/>
          <a:p>
            <a:fld id="{3A4D087C-BDD7-4340-A2F7-E4ACDA54C4B1}" type="datetimeFigureOut">
              <a:rPr lang="en-US" smtClean="0"/>
              <a:t>8/9/22</a:t>
            </a:fld>
            <a:endParaRPr lang="en-US"/>
          </a:p>
        </p:txBody>
      </p:sp>
      <p:sp>
        <p:nvSpPr>
          <p:cNvPr id="5" name="Footer Placeholder 4">
            <a:extLst>
              <a:ext uri="{FF2B5EF4-FFF2-40B4-BE49-F238E27FC236}">
                <a16:creationId xmlns:a16="http://schemas.microsoft.com/office/drawing/2014/main" id="{86CD3406-C13E-8216-4D2B-A0AA5C6BB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D5DD4-2312-58C8-1BAC-8AD6D8BC9818}"/>
              </a:ext>
            </a:extLst>
          </p:cNvPr>
          <p:cNvSpPr>
            <a:spLocks noGrp="1"/>
          </p:cNvSpPr>
          <p:nvPr>
            <p:ph type="sldNum" sz="quarter" idx="12"/>
          </p:nvPr>
        </p:nvSpPr>
        <p:spPr/>
        <p:txBody>
          <a:bodyPr/>
          <a:lstStyle/>
          <a:p>
            <a:fld id="{BCFB38FD-5DB8-F540-8CD6-1FE7AD1B9128}" type="slidenum">
              <a:rPr lang="en-US" smtClean="0"/>
              <a:t>‹#›</a:t>
            </a:fld>
            <a:endParaRPr lang="en-US"/>
          </a:p>
        </p:txBody>
      </p:sp>
    </p:spTree>
    <p:extLst>
      <p:ext uri="{BB962C8B-B14F-4D97-AF65-F5344CB8AC3E}">
        <p14:creationId xmlns:p14="http://schemas.microsoft.com/office/powerpoint/2010/main" val="338370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5695-6EBE-0051-7A7F-C4EE857FF6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D11BAC-E317-8E10-93B6-032640ACF2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425277-1243-8755-AB2E-1EA80ADD41B9}"/>
              </a:ext>
            </a:extLst>
          </p:cNvPr>
          <p:cNvSpPr>
            <a:spLocks noGrp="1"/>
          </p:cNvSpPr>
          <p:nvPr>
            <p:ph type="dt" sz="half" idx="10"/>
          </p:nvPr>
        </p:nvSpPr>
        <p:spPr/>
        <p:txBody>
          <a:bodyPr/>
          <a:lstStyle/>
          <a:p>
            <a:fld id="{3A4D087C-BDD7-4340-A2F7-E4ACDA54C4B1}" type="datetimeFigureOut">
              <a:rPr lang="en-US" smtClean="0"/>
              <a:t>8/9/22</a:t>
            </a:fld>
            <a:endParaRPr lang="en-US"/>
          </a:p>
        </p:txBody>
      </p:sp>
      <p:sp>
        <p:nvSpPr>
          <p:cNvPr id="5" name="Footer Placeholder 4">
            <a:extLst>
              <a:ext uri="{FF2B5EF4-FFF2-40B4-BE49-F238E27FC236}">
                <a16:creationId xmlns:a16="http://schemas.microsoft.com/office/drawing/2014/main" id="{E3543C35-9633-1968-AA20-96EF0C591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19A5E-712A-2009-8784-F4632100D5CD}"/>
              </a:ext>
            </a:extLst>
          </p:cNvPr>
          <p:cNvSpPr>
            <a:spLocks noGrp="1"/>
          </p:cNvSpPr>
          <p:nvPr>
            <p:ph type="sldNum" sz="quarter" idx="12"/>
          </p:nvPr>
        </p:nvSpPr>
        <p:spPr/>
        <p:txBody>
          <a:bodyPr/>
          <a:lstStyle/>
          <a:p>
            <a:fld id="{BCFB38FD-5DB8-F540-8CD6-1FE7AD1B9128}" type="slidenum">
              <a:rPr lang="en-US" smtClean="0"/>
              <a:t>‹#›</a:t>
            </a:fld>
            <a:endParaRPr lang="en-US"/>
          </a:p>
        </p:txBody>
      </p:sp>
    </p:spTree>
    <p:extLst>
      <p:ext uri="{BB962C8B-B14F-4D97-AF65-F5344CB8AC3E}">
        <p14:creationId xmlns:p14="http://schemas.microsoft.com/office/powerpoint/2010/main" val="282509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8446FF-F3A9-1406-6EAB-E3076DF787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40FFC5-EC6D-925B-A077-C1BBF1053E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BCC651-C185-6844-60FD-34A8991623A0}"/>
              </a:ext>
            </a:extLst>
          </p:cNvPr>
          <p:cNvSpPr>
            <a:spLocks noGrp="1"/>
          </p:cNvSpPr>
          <p:nvPr>
            <p:ph type="dt" sz="half" idx="10"/>
          </p:nvPr>
        </p:nvSpPr>
        <p:spPr/>
        <p:txBody>
          <a:bodyPr/>
          <a:lstStyle/>
          <a:p>
            <a:fld id="{3A4D087C-BDD7-4340-A2F7-E4ACDA54C4B1}" type="datetimeFigureOut">
              <a:rPr lang="en-US" smtClean="0"/>
              <a:t>8/9/22</a:t>
            </a:fld>
            <a:endParaRPr lang="en-US"/>
          </a:p>
        </p:txBody>
      </p:sp>
      <p:sp>
        <p:nvSpPr>
          <p:cNvPr id="5" name="Footer Placeholder 4">
            <a:extLst>
              <a:ext uri="{FF2B5EF4-FFF2-40B4-BE49-F238E27FC236}">
                <a16:creationId xmlns:a16="http://schemas.microsoft.com/office/drawing/2014/main" id="{31C8523F-68C5-B308-B075-5C3B740CE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582F9-3193-5346-C756-CEF9B82439EB}"/>
              </a:ext>
            </a:extLst>
          </p:cNvPr>
          <p:cNvSpPr>
            <a:spLocks noGrp="1"/>
          </p:cNvSpPr>
          <p:nvPr>
            <p:ph type="sldNum" sz="quarter" idx="12"/>
          </p:nvPr>
        </p:nvSpPr>
        <p:spPr/>
        <p:txBody>
          <a:bodyPr/>
          <a:lstStyle/>
          <a:p>
            <a:fld id="{BCFB38FD-5DB8-F540-8CD6-1FE7AD1B9128}" type="slidenum">
              <a:rPr lang="en-US" smtClean="0"/>
              <a:t>‹#›</a:t>
            </a:fld>
            <a:endParaRPr lang="en-US"/>
          </a:p>
        </p:txBody>
      </p:sp>
    </p:spTree>
    <p:extLst>
      <p:ext uri="{BB962C8B-B14F-4D97-AF65-F5344CB8AC3E}">
        <p14:creationId xmlns:p14="http://schemas.microsoft.com/office/powerpoint/2010/main" val="234116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740A-03A3-C73D-25EE-C966F213C1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A13C33-4FCE-9CC3-6634-9259FF2B98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08D24-027F-FAEF-1189-3FF645F16199}"/>
              </a:ext>
            </a:extLst>
          </p:cNvPr>
          <p:cNvSpPr>
            <a:spLocks noGrp="1"/>
          </p:cNvSpPr>
          <p:nvPr>
            <p:ph type="dt" sz="half" idx="10"/>
          </p:nvPr>
        </p:nvSpPr>
        <p:spPr/>
        <p:txBody>
          <a:bodyPr/>
          <a:lstStyle/>
          <a:p>
            <a:fld id="{3A4D087C-BDD7-4340-A2F7-E4ACDA54C4B1}" type="datetimeFigureOut">
              <a:rPr lang="en-US" smtClean="0"/>
              <a:t>8/9/22</a:t>
            </a:fld>
            <a:endParaRPr lang="en-US"/>
          </a:p>
        </p:txBody>
      </p:sp>
      <p:sp>
        <p:nvSpPr>
          <p:cNvPr id="5" name="Footer Placeholder 4">
            <a:extLst>
              <a:ext uri="{FF2B5EF4-FFF2-40B4-BE49-F238E27FC236}">
                <a16:creationId xmlns:a16="http://schemas.microsoft.com/office/drawing/2014/main" id="{F1BD7811-4ECE-DB00-E40E-DFA1893F0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2EB4C-B41F-8DFE-B334-014008526C2E}"/>
              </a:ext>
            </a:extLst>
          </p:cNvPr>
          <p:cNvSpPr>
            <a:spLocks noGrp="1"/>
          </p:cNvSpPr>
          <p:nvPr>
            <p:ph type="sldNum" sz="quarter" idx="12"/>
          </p:nvPr>
        </p:nvSpPr>
        <p:spPr/>
        <p:txBody>
          <a:bodyPr/>
          <a:lstStyle/>
          <a:p>
            <a:fld id="{BCFB38FD-5DB8-F540-8CD6-1FE7AD1B9128}" type="slidenum">
              <a:rPr lang="en-US" smtClean="0"/>
              <a:t>‹#›</a:t>
            </a:fld>
            <a:endParaRPr lang="en-US"/>
          </a:p>
        </p:txBody>
      </p:sp>
    </p:spTree>
    <p:extLst>
      <p:ext uri="{BB962C8B-B14F-4D97-AF65-F5344CB8AC3E}">
        <p14:creationId xmlns:p14="http://schemas.microsoft.com/office/powerpoint/2010/main" val="137302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5914-DFEF-885A-F4E1-AFD5128D9F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39FF3B-8ECE-B974-CEFA-5B51726AE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5D9920-DB24-840D-0F73-8E53F1C37D85}"/>
              </a:ext>
            </a:extLst>
          </p:cNvPr>
          <p:cNvSpPr>
            <a:spLocks noGrp="1"/>
          </p:cNvSpPr>
          <p:nvPr>
            <p:ph type="dt" sz="half" idx="10"/>
          </p:nvPr>
        </p:nvSpPr>
        <p:spPr/>
        <p:txBody>
          <a:bodyPr/>
          <a:lstStyle/>
          <a:p>
            <a:fld id="{3A4D087C-BDD7-4340-A2F7-E4ACDA54C4B1}" type="datetimeFigureOut">
              <a:rPr lang="en-US" smtClean="0"/>
              <a:t>8/9/22</a:t>
            </a:fld>
            <a:endParaRPr lang="en-US"/>
          </a:p>
        </p:txBody>
      </p:sp>
      <p:sp>
        <p:nvSpPr>
          <p:cNvPr id="5" name="Footer Placeholder 4">
            <a:extLst>
              <a:ext uri="{FF2B5EF4-FFF2-40B4-BE49-F238E27FC236}">
                <a16:creationId xmlns:a16="http://schemas.microsoft.com/office/drawing/2014/main" id="{1129C440-2848-F5E9-0015-21848B92A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1E157-1BC0-29D6-6067-1574A528D0B7}"/>
              </a:ext>
            </a:extLst>
          </p:cNvPr>
          <p:cNvSpPr>
            <a:spLocks noGrp="1"/>
          </p:cNvSpPr>
          <p:nvPr>
            <p:ph type="sldNum" sz="quarter" idx="12"/>
          </p:nvPr>
        </p:nvSpPr>
        <p:spPr/>
        <p:txBody>
          <a:bodyPr/>
          <a:lstStyle/>
          <a:p>
            <a:fld id="{BCFB38FD-5DB8-F540-8CD6-1FE7AD1B9128}" type="slidenum">
              <a:rPr lang="en-US" smtClean="0"/>
              <a:t>‹#›</a:t>
            </a:fld>
            <a:endParaRPr lang="en-US"/>
          </a:p>
        </p:txBody>
      </p:sp>
    </p:spTree>
    <p:extLst>
      <p:ext uri="{BB962C8B-B14F-4D97-AF65-F5344CB8AC3E}">
        <p14:creationId xmlns:p14="http://schemas.microsoft.com/office/powerpoint/2010/main" val="3671620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0F0C-D1BB-814D-1B85-403DFCE867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54A526-82E4-0D65-02A9-24E33B7191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0F1A22-5CD0-B877-6C56-C310112DFE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7D9691-20CF-36C6-0057-75453429A4C2}"/>
              </a:ext>
            </a:extLst>
          </p:cNvPr>
          <p:cNvSpPr>
            <a:spLocks noGrp="1"/>
          </p:cNvSpPr>
          <p:nvPr>
            <p:ph type="dt" sz="half" idx="10"/>
          </p:nvPr>
        </p:nvSpPr>
        <p:spPr/>
        <p:txBody>
          <a:bodyPr/>
          <a:lstStyle/>
          <a:p>
            <a:fld id="{3A4D087C-BDD7-4340-A2F7-E4ACDA54C4B1}" type="datetimeFigureOut">
              <a:rPr lang="en-US" smtClean="0"/>
              <a:t>8/9/22</a:t>
            </a:fld>
            <a:endParaRPr lang="en-US"/>
          </a:p>
        </p:txBody>
      </p:sp>
      <p:sp>
        <p:nvSpPr>
          <p:cNvPr id="6" name="Footer Placeholder 5">
            <a:extLst>
              <a:ext uri="{FF2B5EF4-FFF2-40B4-BE49-F238E27FC236}">
                <a16:creationId xmlns:a16="http://schemas.microsoft.com/office/drawing/2014/main" id="{1FC53E69-43F7-10AE-C08D-2A3E1B19BC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40A90C-D806-460F-9A68-F69706A0130E}"/>
              </a:ext>
            </a:extLst>
          </p:cNvPr>
          <p:cNvSpPr>
            <a:spLocks noGrp="1"/>
          </p:cNvSpPr>
          <p:nvPr>
            <p:ph type="sldNum" sz="quarter" idx="12"/>
          </p:nvPr>
        </p:nvSpPr>
        <p:spPr/>
        <p:txBody>
          <a:bodyPr/>
          <a:lstStyle/>
          <a:p>
            <a:fld id="{BCFB38FD-5DB8-F540-8CD6-1FE7AD1B9128}" type="slidenum">
              <a:rPr lang="en-US" smtClean="0"/>
              <a:t>‹#›</a:t>
            </a:fld>
            <a:endParaRPr lang="en-US"/>
          </a:p>
        </p:txBody>
      </p:sp>
    </p:spTree>
    <p:extLst>
      <p:ext uri="{BB962C8B-B14F-4D97-AF65-F5344CB8AC3E}">
        <p14:creationId xmlns:p14="http://schemas.microsoft.com/office/powerpoint/2010/main" val="3338108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6C86-6B83-88F6-AAB7-741C17CE64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1201AD-1FB7-06A5-D75A-702F173B45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66EF50-F2BA-83CD-0DE9-D21B0C84A5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FFC706-3A64-2F42-66E8-D8782020E7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548009-3DA8-47E2-37AE-406081A3CA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B3A17E-F259-E9DE-DE00-046E11A35C6B}"/>
              </a:ext>
            </a:extLst>
          </p:cNvPr>
          <p:cNvSpPr>
            <a:spLocks noGrp="1"/>
          </p:cNvSpPr>
          <p:nvPr>
            <p:ph type="dt" sz="half" idx="10"/>
          </p:nvPr>
        </p:nvSpPr>
        <p:spPr/>
        <p:txBody>
          <a:bodyPr/>
          <a:lstStyle/>
          <a:p>
            <a:fld id="{3A4D087C-BDD7-4340-A2F7-E4ACDA54C4B1}" type="datetimeFigureOut">
              <a:rPr lang="en-US" smtClean="0"/>
              <a:t>8/9/22</a:t>
            </a:fld>
            <a:endParaRPr lang="en-US"/>
          </a:p>
        </p:txBody>
      </p:sp>
      <p:sp>
        <p:nvSpPr>
          <p:cNvPr id="8" name="Footer Placeholder 7">
            <a:extLst>
              <a:ext uri="{FF2B5EF4-FFF2-40B4-BE49-F238E27FC236}">
                <a16:creationId xmlns:a16="http://schemas.microsoft.com/office/drawing/2014/main" id="{3EAE9423-2E04-6BCA-FA44-45BBF527B0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A21B39-0FE0-AD4E-5A60-57FC4B17D59C}"/>
              </a:ext>
            </a:extLst>
          </p:cNvPr>
          <p:cNvSpPr>
            <a:spLocks noGrp="1"/>
          </p:cNvSpPr>
          <p:nvPr>
            <p:ph type="sldNum" sz="quarter" idx="12"/>
          </p:nvPr>
        </p:nvSpPr>
        <p:spPr/>
        <p:txBody>
          <a:bodyPr/>
          <a:lstStyle/>
          <a:p>
            <a:fld id="{BCFB38FD-5DB8-F540-8CD6-1FE7AD1B9128}" type="slidenum">
              <a:rPr lang="en-US" smtClean="0"/>
              <a:t>‹#›</a:t>
            </a:fld>
            <a:endParaRPr lang="en-US"/>
          </a:p>
        </p:txBody>
      </p:sp>
    </p:spTree>
    <p:extLst>
      <p:ext uri="{BB962C8B-B14F-4D97-AF65-F5344CB8AC3E}">
        <p14:creationId xmlns:p14="http://schemas.microsoft.com/office/powerpoint/2010/main" val="4016472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634E-00CE-D451-BC15-10A1D4BE4D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66C61A-44AE-DD57-9A95-58387385426F}"/>
              </a:ext>
            </a:extLst>
          </p:cNvPr>
          <p:cNvSpPr>
            <a:spLocks noGrp="1"/>
          </p:cNvSpPr>
          <p:nvPr>
            <p:ph type="dt" sz="half" idx="10"/>
          </p:nvPr>
        </p:nvSpPr>
        <p:spPr/>
        <p:txBody>
          <a:bodyPr/>
          <a:lstStyle/>
          <a:p>
            <a:fld id="{3A4D087C-BDD7-4340-A2F7-E4ACDA54C4B1}" type="datetimeFigureOut">
              <a:rPr lang="en-US" smtClean="0"/>
              <a:t>8/9/22</a:t>
            </a:fld>
            <a:endParaRPr lang="en-US"/>
          </a:p>
        </p:txBody>
      </p:sp>
      <p:sp>
        <p:nvSpPr>
          <p:cNvPr id="4" name="Footer Placeholder 3">
            <a:extLst>
              <a:ext uri="{FF2B5EF4-FFF2-40B4-BE49-F238E27FC236}">
                <a16:creationId xmlns:a16="http://schemas.microsoft.com/office/drawing/2014/main" id="{69C0B6F9-4402-7B0B-327E-1BCCEBA8B5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508FBC-971E-E7F7-5C48-F3D1BA9B751A}"/>
              </a:ext>
            </a:extLst>
          </p:cNvPr>
          <p:cNvSpPr>
            <a:spLocks noGrp="1"/>
          </p:cNvSpPr>
          <p:nvPr>
            <p:ph type="sldNum" sz="quarter" idx="12"/>
          </p:nvPr>
        </p:nvSpPr>
        <p:spPr/>
        <p:txBody>
          <a:bodyPr/>
          <a:lstStyle/>
          <a:p>
            <a:fld id="{BCFB38FD-5DB8-F540-8CD6-1FE7AD1B9128}" type="slidenum">
              <a:rPr lang="en-US" smtClean="0"/>
              <a:t>‹#›</a:t>
            </a:fld>
            <a:endParaRPr lang="en-US"/>
          </a:p>
        </p:txBody>
      </p:sp>
    </p:spTree>
    <p:extLst>
      <p:ext uri="{BB962C8B-B14F-4D97-AF65-F5344CB8AC3E}">
        <p14:creationId xmlns:p14="http://schemas.microsoft.com/office/powerpoint/2010/main" val="1330300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0639FB-35F6-BED4-1631-ABF5BA41815C}"/>
              </a:ext>
            </a:extLst>
          </p:cNvPr>
          <p:cNvSpPr>
            <a:spLocks noGrp="1"/>
          </p:cNvSpPr>
          <p:nvPr>
            <p:ph type="dt" sz="half" idx="10"/>
          </p:nvPr>
        </p:nvSpPr>
        <p:spPr/>
        <p:txBody>
          <a:bodyPr/>
          <a:lstStyle/>
          <a:p>
            <a:fld id="{3A4D087C-BDD7-4340-A2F7-E4ACDA54C4B1}" type="datetimeFigureOut">
              <a:rPr lang="en-US" smtClean="0"/>
              <a:t>8/9/22</a:t>
            </a:fld>
            <a:endParaRPr lang="en-US"/>
          </a:p>
        </p:txBody>
      </p:sp>
      <p:sp>
        <p:nvSpPr>
          <p:cNvPr id="3" name="Footer Placeholder 2">
            <a:extLst>
              <a:ext uri="{FF2B5EF4-FFF2-40B4-BE49-F238E27FC236}">
                <a16:creationId xmlns:a16="http://schemas.microsoft.com/office/drawing/2014/main" id="{B79865A4-D2CC-C435-BB46-ACA3864963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E26757-ADD0-250A-5B28-D09E4E833CCB}"/>
              </a:ext>
            </a:extLst>
          </p:cNvPr>
          <p:cNvSpPr>
            <a:spLocks noGrp="1"/>
          </p:cNvSpPr>
          <p:nvPr>
            <p:ph type="sldNum" sz="quarter" idx="12"/>
          </p:nvPr>
        </p:nvSpPr>
        <p:spPr/>
        <p:txBody>
          <a:bodyPr/>
          <a:lstStyle/>
          <a:p>
            <a:fld id="{BCFB38FD-5DB8-F540-8CD6-1FE7AD1B9128}" type="slidenum">
              <a:rPr lang="en-US" smtClean="0"/>
              <a:t>‹#›</a:t>
            </a:fld>
            <a:endParaRPr lang="en-US"/>
          </a:p>
        </p:txBody>
      </p:sp>
    </p:spTree>
    <p:extLst>
      <p:ext uri="{BB962C8B-B14F-4D97-AF65-F5344CB8AC3E}">
        <p14:creationId xmlns:p14="http://schemas.microsoft.com/office/powerpoint/2010/main" val="832655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C37D0-C256-7FAB-49EA-F5D8A46C3B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7EBF5E-F729-0E89-6FAE-106DBD4A87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D4DD5D-D8BE-3FE2-B415-D9BFBF425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B69F43-ED87-A2DE-4E97-6615A557C74A}"/>
              </a:ext>
            </a:extLst>
          </p:cNvPr>
          <p:cNvSpPr>
            <a:spLocks noGrp="1"/>
          </p:cNvSpPr>
          <p:nvPr>
            <p:ph type="dt" sz="half" idx="10"/>
          </p:nvPr>
        </p:nvSpPr>
        <p:spPr/>
        <p:txBody>
          <a:bodyPr/>
          <a:lstStyle/>
          <a:p>
            <a:fld id="{3A4D087C-BDD7-4340-A2F7-E4ACDA54C4B1}" type="datetimeFigureOut">
              <a:rPr lang="en-US" smtClean="0"/>
              <a:t>8/9/22</a:t>
            </a:fld>
            <a:endParaRPr lang="en-US"/>
          </a:p>
        </p:txBody>
      </p:sp>
      <p:sp>
        <p:nvSpPr>
          <p:cNvPr id="6" name="Footer Placeholder 5">
            <a:extLst>
              <a:ext uri="{FF2B5EF4-FFF2-40B4-BE49-F238E27FC236}">
                <a16:creationId xmlns:a16="http://schemas.microsoft.com/office/drawing/2014/main" id="{66B253DD-2853-639A-B74F-3994937F7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E50761-2543-8FB5-6B80-8D7FF2E66D9C}"/>
              </a:ext>
            </a:extLst>
          </p:cNvPr>
          <p:cNvSpPr>
            <a:spLocks noGrp="1"/>
          </p:cNvSpPr>
          <p:nvPr>
            <p:ph type="sldNum" sz="quarter" idx="12"/>
          </p:nvPr>
        </p:nvSpPr>
        <p:spPr/>
        <p:txBody>
          <a:bodyPr/>
          <a:lstStyle/>
          <a:p>
            <a:fld id="{BCFB38FD-5DB8-F540-8CD6-1FE7AD1B9128}" type="slidenum">
              <a:rPr lang="en-US" smtClean="0"/>
              <a:t>‹#›</a:t>
            </a:fld>
            <a:endParaRPr lang="en-US"/>
          </a:p>
        </p:txBody>
      </p:sp>
    </p:spTree>
    <p:extLst>
      <p:ext uri="{BB962C8B-B14F-4D97-AF65-F5344CB8AC3E}">
        <p14:creationId xmlns:p14="http://schemas.microsoft.com/office/powerpoint/2010/main" val="1265733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81AC-08E7-324F-6673-E90C0DA8D2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C00B79-9E9D-1844-91FC-FB0B7C5E2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22429E-A7D2-E27A-5F01-2FF7518E7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A89A6-C2D4-F1F6-3CC6-CBA9A44D0A54}"/>
              </a:ext>
            </a:extLst>
          </p:cNvPr>
          <p:cNvSpPr>
            <a:spLocks noGrp="1"/>
          </p:cNvSpPr>
          <p:nvPr>
            <p:ph type="dt" sz="half" idx="10"/>
          </p:nvPr>
        </p:nvSpPr>
        <p:spPr/>
        <p:txBody>
          <a:bodyPr/>
          <a:lstStyle/>
          <a:p>
            <a:fld id="{3A4D087C-BDD7-4340-A2F7-E4ACDA54C4B1}" type="datetimeFigureOut">
              <a:rPr lang="en-US" smtClean="0"/>
              <a:t>8/9/22</a:t>
            </a:fld>
            <a:endParaRPr lang="en-US"/>
          </a:p>
        </p:txBody>
      </p:sp>
      <p:sp>
        <p:nvSpPr>
          <p:cNvPr id="6" name="Footer Placeholder 5">
            <a:extLst>
              <a:ext uri="{FF2B5EF4-FFF2-40B4-BE49-F238E27FC236}">
                <a16:creationId xmlns:a16="http://schemas.microsoft.com/office/drawing/2014/main" id="{A6B43844-C229-339F-1EF9-8F66649C94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5213A1-757D-8718-886A-AF7FD16B9126}"/>
              </a:ext>
            </a:extLst>
          </p:cNvPr>
          <p:cNvSpPr>
            <a:spLocks noGrp="1"/>
          </p:cNvSpPr>
          <p:nvPr>
            <p:ph type="sldNum" sz="quarter" idx="12"/>
          </p:nvPr>
        </p:nvSpPr>
        <p:spPr/>
        <p:txBody>
          <a:bodyPr/>
          <a:lstStyle/>
          <a:p>
            <a:fld id="{BCFB38FD-5DB8-F540-8CD6-1FE7AD1B9128}" type="slidenum">
              <a:rPr lang="en-US" smtClean="0"/>
              <a:t>‹#›</a:t>
            </a:fld>
            <a:endParaRPr lang="en-US"/>
          </a:p>
        </p:txBody>
      </p:sp>
    </p:spTree>
    <p:extLst>
      <p:ext uri="{BB962C8B-B14F-4D97-AF65-F5344CB8AC3E}">
        <p14:creationId xmlns:p14="http://schemas.microsoft.com/office/powerpoint/2010/main" val="1296354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833CBF-5B7A-86E0-7D2D-13A24C776C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FEBE65-7163-6A65-B4D6-D872CE12F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60F052-9FB9-E6C0-30CB-F09A07E174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4D087C-BDD7-4340-A2F7-E4ACDA54C4B1}" type="datetimeFigureOut">
              <a:rPr lang="en-US" smtClean="0"/>
              <a:t>8/9/22</a:t>
            </a:fld>
            <a:endParaRPr lang="en-US"/>
          </a:p>
        </p:txBody>
      </p:sp>
      <p:sp>
        <p:nvSpPr>
          <p:cNvPr id="5" name="Footer Placeholder 4">
            <a:extLst>
              <a:ext uri="{FF2B5EF4-FFF2-40B4-BE49-F238E27FC236}">
                <a16:creationId xmlns:a16="http://schemas.microsoft.com/office/drawing/2014/main" id="{D4036567-1727-1D21-F2EE-96F1A6460F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1950A1-81D3-E922-8EA5-E302F81E44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B38FD-5DB8-F540-8CD6-1FE7AD1B9128}" type="slidenum">
              <a:rPr lang="en-US" smtClean="0"/>
              <a:t>‹#›</a:t>
            </a:fld>
            <a:endParaRPr lang="en-US"/>
          </a:p>
        </p:txBody>
      </p:sp>
    </p:spTree>
    <p:extLst>
      <p:ext uri="{BB962C8B-B14F-4D97-AF65-F5344CB8AC3E}">
        <p14:creationId xmlns:p14="http://schemas.microsoft.com/office/powerpoint/2010/main" val="2465514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026" name="Picture 2" descr="aeroplane airplane in the sky">
            <a:extLst>
              <a:ext uri="{FF2B5EF4-FFF2-40B4-BE49-F238E27FC236}">
                <a16:creationId xmlns:a16="http://schemas.microsoft.com/office/drawing/2014/main" id="{03DCE310-4095-EAAA-31F1-22D2E9E3B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481"/>
            <a:ext cx="12192000" cy="68415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663E13A-D242-20EA-22BB-50D6C1ABA40A}"/>
              </a:ext>
            </a:extLst>
          </p:cNvPr>
          <p:cNvSpPr>
            <a:spLocks noGrp="1"/>
          </p:cNvSpPr>
          <p:nvPr>
            <p:ph type="ctrTitle"/>
          </p:nvPr>
        </p:nvSpPr>
        <p:spPr>
          <a:xfrm>
            <a:off x="1524000" y="1324517"/>
            <a:ext cx="9144000" cy="1108995"/>
          </a:xfrm>
        </p:spPr>
        <p:txBody>
          <a:bodyPr>
            <a:normAutofit/>
          </a:bodyPr>
          <a:lstStyle/>
          <a:p>
            <a:r>
              <a:rPr lang="en-US" b="1" dirty="0">
                <a:solidFill>
                  <a:schemeClr val="accent1">
                    <a:lumMod val="50000"/>
                  </a:schemeClr>
                </a:solidFill>
              </a:rPr>
              <a:t>Airline Passenger Satisfaction</a:t>
            </a:r>
          </a:p>
        </p:txBody>
      </p:sp>
      <p:sp>
        <p:nvSpPr>
          <p:cNvPr id="3" name="Subtitle 2">
            <a:extLst>
              <a:ext uri="{FF2B5EF4-FFF2-40B4-BE49-F238E27FC236}">
                <a16:creationId xmlns:a16="http://schemas.microsoft.com/office/drawing/2014/main" id="{7970F79E-EDC7-6C59-DC53-7A1E87DA3E4D}"/>
              </a:ext>
            </a:extLst>
          </p:cNvPr>
          <p:cNvSpPr>
            <a:spLocks noGrp="1"/>
          </p:cNvSpPr>
          <p:nvPr>
            <p:ph type="subTitle" idx="1"/>
          </p:nvPr>
        </p:nvSpPr>
        <p:spPr>
          <a:xfrm>
            <a:off x="1524000" y="4978985"/>
            <a:ext cx="9144000" cy="1267070"/>
          </a:xfrm>
        </p:spPr>
        <p:txBody>
          <a:bodyPr>
            <a:normAutofit lnSpcReduction="10000"/>
          </a:bodyPr>
          <a:lstStyle/>
          <a:p>
            <a:r>
              <a:rPr lang="en-US" dirty="0">
                <a:solidFill>
                  <a:schemeClr val="accent1">
                    <a:lumMod val="50000"/>
                  </a:schemeClr>
                </a:solidFill>
              </a:rPr>
              <a:t>Lauren Sweeney</a:t>
            </a:r>
          </a:p>
          <a:p>
            <a:r>
              <a:rPr lang="en-US" dirty="0">
                <a:solidFill>
                  <a:schemeClr val="accent1">
                    <a:lumMod val="50000"/>
                  </a:schemeClr>
                </a:solidFill>
              </a:rPr>
              <a:t>Springboard – DSC</a:t>
            </a:r>
          </a:p>
          <a:p>
            <a:r>
              <a:rPr lang="en-US" dirty="0">
                <a:solidFill>
                  <a:schemeClr val="accent1">
                    <a:lumMod val="50000"/>
                  </a:schemeClr>
                </a:solidFill>
              </a:rPr>
              <a:t>Capstone Project #2</a:t>
            </a:r>
          </a:p>
        </p:txBody>
      </p:sp>
    </p:spTree>
    <p:extLst>
      <p:ext uri="{BB962C8B-B14F-4D97-AF65-F5344CB8AC3E}">
        <p14:creationId xmlns:p14="http://schemas.microsoft.com/office/powerpoint/2010/main" val="1830258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B04C-EB46-89FC-03D1-C94867989675}"/>
              </a:ext>
            </a:extLst>
          </p:cNvPr>
          <p:cNvSpPr>
            <a:spLocks noGrp="1"/>
          </p:cNvSpPr>
          <p:nvPr>
            <p:ph type="title"/>
          </p:nvPr>
        </p:nvSpPr>
        <p:spPr/>
        <p:txBody>
          <a:bodyPr/>
          <a:lstStyle/>
          <a:p>
            <a:r>
              <a:rPr lang="en-US" b="1" dirty="0">
                <a:solidFill>
                  <a:schemeClr val="accent1">
                    <a:lumMod val="50000"/>
                  </a:schemeClr>
                </a:solidFill>
              </a:rPr>
              <a:t>Model Selection</a:t>
            </a:r>
          </a:p>
        </p:txBody>
      </p:sp>
      <p:graphicFrame>
        <p:nvGraphicFramePr>
          <p:cNvPr id="4" name="Table 4">
            <a:extLst>
              <a:ext uri="{FF2B5EF4-FFF2-40B4-BE49-F238E27FC236}">
                <a16:creationId xmlns:a16="http://schemas.microsoft.com/office/drawing/2014/main" id="{6810CD69-4081-78C8-0347-855D803B8C17}"/>
              </a:ext>
            </a:extLst>
          </p:cNvPr>
          <p:cNvGraphicFramePr>
            <a:graphicFrameLocks noGrp="1"/>
          </p:cNvGraphicFramePr>
          <p:nvPr>
            <p:ph idx="1"/>
            <p:extLst>
              <p:ext uri="{D42A27DB-BD31-4B8C-83A1-F6EECF244321}">
                <p14:modId xmlns:p14="http://schemas.microsoft.com/office/powerpoint/2010/main" val="3548657053"/>
              </p:ext>
            </p:extLst>
          </p:nvPr>
        </p:nvGraphicFramePr>
        <p:xfrm>
          <a:off x="304801" y="1623300"/>
          <a:ext cx="7075361" cy="1854200"/>
        </p:xfrm>
        <a:graphic>
          <a:graphicData uri="http://schemas.openxmlformats.org/drawingml/2006/table">
            <a:tbl>
              <a:tblPr firstRow="1" bandRow="1">
                <a:tableStyleId>{5C22544A-7EE6-4342-B048-85BDC9FD1C3A}</a:tableStyleId>
              </a:tblPr>
              <a:tblGrid>
                <a:gridCol w="2867533">
                  <a:extLst>
                    <a:ext uri="{9D8B030D-6E8A-4147-A177-3AD203B41FA5}">
                      <a16:colId xmlns:a16="http://schemas.microsoft.com/office/drawing/2014/main" val="3998342945"/>
                    </a:ext>
                  </a:extLst>
                </a:gridCol>
                <a:gridCol w="1518539">
                  <a:extLst>
                    <a:ext uri="{9D8B030D-6E8A-4147-A177-3AD203B41FA5}">
                      <a16:colId xmlns:a16="http://schemas.microsoft.com/office/drawing/2014/main" val="4136958985"/>
                    </a:ext>
                  </a:extLst>
                </a:gridCol>
                <a:gridCol w="1219518">
                  <a:extLst>
                    <a:ext uri="{9D8B030D-6E8A-4147-A177-3AD203B41FA5}">
                      <a16:colId xmlns:a16="http://schemas.microsoft.com/office/drawing/2014/main" val="217577660"/>
                    </a:ext>
                  </a:extLst>
                </a:gridCol>
                <a:gridCol w="1469771">
                  <a:extLst>
                    <a:ext uri="{9D8B030D-6E8A-4147-A177-3AD203B41FA5}">
                      <a16:colId xmlns:a16="http://schemas.microsoft.com/office/drawing/2014/main" val="999807809"/>
                    </a:ext>
                  </a:extLst>
                </a:gridCol>
              </a:tblGrid>
              <a:tr h="370840">
                <a:tc>
                  <a:txBody>
                    <a:bodyPr/>
                    <a:lstStyle/>
                    <a:p>
                      <a:r>
                        <a:rPr lang="en-US" dirty="0"/>
                        <a:t>Model</a:t>
                      </a:r>
                    </a:p>
                  </a:txBody>
                  <a:tcPr/>
                </a:tc>
                <a:tc>
                  <a:txBody>
                    <a:bodyPr/>
                    <a:lstStyle/>
                    <a:p>
                      <a:r>
                        <a:rPr lang="en-US" dirty="0"/>
                        <a:t>Test Precision</a:t>
                      </a:r>
                    </a:p>
                  </a:txBody>
                  <a:tcPr/>
                </a:tc>
                <a:tc>
                  <a:txBody>
                    <a:bodyPr/>
                    <a:lstStyle/>
                    <a:p>
                      <a:r>
                        <a:rPr lang="en-US" dirty="0"/>
                        <a:t>Test Recall</a:t>
                      </a:r>
                    </a:p>
                  </a:txBody>
                  <a:tcPr/>
                </a:tc>
                <a:tc>
                  <a:txBody>
                    <a:bodyPr/>
                    <a:lstStyle/>
                    <a:p>
                      <a:r>
                        <a:rPr lang="en-US" dirty="0"/>
                        <a:t>Test F1-Score</a:t>
                      </a:r>
                    </a:p>
                  </a:txBody>
                  <a:tcPr/>
                </a:tc>
                <a:extLst>
                  <a:ext uri="{0D108BD9-81ED-4DB2-BD59-A6C34878D82A}">
                    <a16:rowId xmlns:a16="http://schemas.microsoft.com/office/drawing/2014/main" val="2349611999"/>
                  </a:ext>
                </a:extLst>
              </a:tr>
              <a:tr h="370840">
                <a:tc>
                  <a:txBody>
                    <a:bodyPr/>
                    <a:lstStyle/>
                    <a:p>
                      <a:r>
                        <a:rPr lang="en-US" dirty="0"/>
                        <a:t>Logistic Regression – RUS</a:t>
                      </a:r>
                    </a:p>
                  </a:txBody>
                  <a:tcPr/>
                </a:tc>
                <a:tc>
                  <a:txBody>
                    <a:bodyPr/>
                    <a:lstStyle/>
                    <a:p>
                      <a:r>
                        <a:rPr lang="en-US" dirty="0"/>
                        <a:t>0.68</a:t>
                      </a:r>
                    </a:p>
                  </a:txBody>
                  <a:tcPr/>
                </a:tc>
                <a:tc>
                  <a:txBody>
                    <a:bodyPr/>
                    <a:lstStyle/>
                    <a:p>
                      <a:r>
                        <a:rPr lang="en-US" dirty="0"/>
                        <a:t>0.58</a:t>
                      </a:r>
                    </a:p>
                  </a:txBody>
                  <a:tcPr/>
                </a:tc>
                <a:tc>
                  <a:txBody>
                    <a:bodyPr/>
                    <a:lstStyle/>
                    <a:p>
                      <a:r>
                        <a:rPr lang="en-US" dirty="0"/>
                        <a:t>0.63</a:t>
                      </a:r>
                    </a:p>
                  </a:txBody>
                  <a:tcPr/>
                </a:tc>
                <a:extLst>
                  <a:ext uri="{0D108BD9-81ED-4DB2-BD59-A6C34878D82A}">
                    <a16:rowId xmlns:a16="http://schemas.microsoft.com/office/drawing/2014/main" val="2041738002"/>
                  </a:ext>
                </a:extLst>
              </a:tr>
              <a:tr h="370840">
                <a:tc>
                  <a:txBody>
                    <a:bodyPr/>
                    <a:lstStyle/>
                    <a:p>
                      <a:r>
                        <a:rPr lang="en-US" dirty="0"/>
                        <a:t>Logistic Regression – SMOTE</a:t>
                      </a:r>
                    </a:p>
                  </a:txBody>
                  <a:tcPr/>
                </a:tc>
                <a:tc>
                  <a:txBody>
                    <a:bodyPr/>
                    <a:lstStyle/>
                    <a:p>
                      <a:r>
                        <a:rPr lang="en-US" dirty="0"/>
                        <a:t>0.68</a:t>
                      </a:r>
                    </a:p>
                  </a:txBody>
                  <a:tcPr/>
                </a:tc>
                <a:tc>
                  <a:txBody>
                    <a:bodyPr/>
                    <a:lstStyle/>
                    <a:p>
                      <a:r>
                        <a:rPr lang="en-US" dirty="0"/>
                        <a:t>0.59</a:t>
                      </a:r>
                    </a:p>
                  </a:txBody>
                  <a:tcPr/>
                </a:tc>
                <a:tc>
                  <a:txBody>
                    <a:bodyPr/>
                    <a:lstStyle/>
                    <a:p>
                      <a:r>
                        <a:rPr lang="en-US" dirty="0"/>
                        <a:t>0.63</a:t>
                      </a:r>
                    </a:p>
                  </a:txBody>
                  <a:tcPr/>
                </a:tc>
                <a:extLst>
                  <a:ext uri="{0D108BD9-81ED-4DB2-BD59-A6C34878D82A}">
                    <a16:rowId xmlns:a16="http://schemas.microsoft.com/office/drawing/2014/main" val="4089881178"/>
                  </a:ext>
                </a:extLst>
              </a:tr>
              <a:tr h="370840">
                <a:tc>
                  <a:txBody>
                    <a:bodyPr/>
                    <a:lstStyle/>
                    <a:p>
                      <a:r>
                        <a:rPr lang="en-US" dirty="0"/>
                        <a:t>Random Forest – RUS</a:t>
                      </a:r>
                    </a:p>
                  </a:txBody>
                  <a:tcPr/>
                </a:tc>
                <a:tc>
                  <a:txBody>
                    <a:bodyPr/>
                    <a:lstStyle/>
                    <a:p>
                      <a:r>
                        <a:rPr lang="en-US" dirty="0"/>
                        <a:t>0.97</a:t>
                      </a:r>
                    </a:p>
                  </a:txBody>
                  <a:tcPr/>
                </a:tc>
                <a:tc>
                  <a:txBody>
                    <a:bodyPr/>
                    <a:lstStyle/>
                    <a:p>
                      <a:r>
                        <a:rPr lang="en-US" dirty="0"/>
                        <a:t>0.96</a:t>
                      </a:r>
                    </a:p>
                  </a:txBody>
                  <a:tcPr/>
                </a:tc>
                <a:tc>
                  <a:txBody>
                    <a:bodyPr/>
                    <a:lstStyle/>
                    <a:p>
                      <a:r>
                        <a:rPr lang="en-US" dirty="0"/>
                        <a:t>0.97</a:t>
                      </a:r>
                    </a:p>
                  </a:txBody>
                  <a:tcPr/>
                </a:tc>
                <a:extLst>
                  <a:ext uri="{0D108BD9-81ED-4DB2-BD59-A6C34878D82A}">
                    <a16:rowId xmlns:a16="http://schemas.microsoft.com/office/drawing/2014/main" val="1935800354"/>
                  </a:ext>
                </a:extLst>
              </a:tr>
              <a:tr h="370840">
                <a:tc>
                  <a:txBody>
                    <a:bodyPr/>
                    <a:lstStyle/>
                    <a:p>
                      <a:r>
                        <a:rPr lang="en-US" dirty="0"/>
                        <a:t>Random Forest – SMOTE</a:t>
                      </a:r>
                    </a:p>
                  </a:txBody>
                  <a:tcPr/>
                </a:tc>
                <a:tc>
                  <a:txBody>
                    <a:bodyPr/>
                    <a:lstStyle/>
                    <a:p>
                      <a:r>
                        <a:rPr lang="en-US" dirty="0"/>
                        <a:t>0.96</a:t>
                      </a:r>
                    </a:p>
                  </a:txBody>
                  <a:tcPr/>
                </a:tc>
                <a:tc>
                  <a:txBody>
                    <a:bodyPr/>
                    <a:lstStyle/>
                    <a:p>
                      <a:r>
                        <a:rPr lang="en-US" dirty="0"/>
                        <a:t>0.98</a:t>
                      </a:r>
                    </a:p>
                  </a:txBody>
                  <a:tcPr/>
                </a:tc>
                <a:tc>
                  <a:txBody>
                    <a:bodyPr/>
                    <a:lstStyle/>
                    <a:p>
                      <a:r>
                        <a:rPr lang="en-US" dirty="0"/>
                        <a:t>0.97</a:t>
                      </a:r>
                    </a:p>
                  </a:txBody>
                  <a:tcPr/>
                </a:tc>
                <a:extLst>
                  <a:ext uri="{0D108BD9-81ED-4DB2-BD59-A6C34878D82A}">
                    <a16:rowId xmlns:a16="http://schemas.microsoft.com/office/drawing/2014/main" val="4218013443"/>
                  </a:ext>
                </a:extLst>
              </a:tr>
            </a:tbl>
          </a:graphicData>
        </a:graphic>
      </p:graphicFrame>
      <p:sp>
        <p:nvSpPr>
          <p:cNvPr id="5" name="TextBox 4">
            <a:extLst>
              <a:ext uri="{FF2B5EF4-FFF2-40B4-BE49-F238E27FC236}">
                <a16:creationId xmlns:a16="http://schemas.microsoft.com/office/drawing/2014/main" id="{429E7B5A-A9B2-D172-2308-C5CA3309D2D2}"/>
              </a:ext>
            </a:extLst>
          </p:cNvPr>
          <p:cNvSpPr txBox="1"/>
          <p:nvPr/>
        </p:nvSpPr>
        <p:spPr>
          <a:xfrm>
            <a:off x="7577659" y="1615817"/>
            <a:ext cx="4309539" cy="2462213"/>
          </a:xfrm>
          <a:prstGeom prst="rect">
            <a:avLst/>
          </a:prstGeom>
          <a:noFill/>
        </p:spPr>
        <p:txBody>
          <a:bodyPr wrap="square" rtlCol="0">
            <a:spAutoFit/>
          </a:bodyPr>
          <a:lstStyle/>
          <a:p>
            <a:r>
              <a:rPr lang="en-US" sz="2200" dirty="0">
                <a:solidFill>
                  <a:schemeClr val="accent1">
                    <a:lumMod val="50000"/>
                  </a:schemeClr>
                </a:solidFill>
              </a:rPr>
              <a:t>In total, we created 4 models:</a:t>
            </a:r>
          </a:p>
          <a:p>
            <a:pPr marL="285750" indent="-285750">
              <a:buFont typeface="Arial" panose="020B0604020202020204" pitchFamily="34" charset="0"/>
              <a:buChar char="•"/>
            </a:pPr>
            <a:r>
              <a:rPr lang="en-US" sz="2200" dirty="0">
                <a:solidFill>
                  <a:schemeClr val="accent1">
                    <a:lumMod val="50000"/>
                  </a:schemeClr>
                </a:solidFill>
              </a:rPr>
              <a:t>Logistic Regression using random under sampling</a:t>
            </a:r>
          </a:p>
          <a:p>
            <a:pPr marL="285750" indent="-285750">
              <a:buFont typeface="Arial" panose="020B0604020202020204" pitchFamily="34" charset="0"/>
              <a:buChar char="•"/>
            </a:pPr>
            <a:r>
              <a:rPr lang="en-US" sz="2200" dirty="0">
                <a:solidFill>
                  <a:schemeClr val="accent1">
                    <a:lumMod val="50000"/>
                  </a:schemeClr>
                </a:solidFill>
              </a:rPr>
              <a:t>Logistic Regression using SMOTE</a:t>
            </a:r>
          </a:p>
          <a:p>
            <a:pPr marL="285750" indent="-285750">
              <a:buFont typeface="Arial" panose="020B0604020202020204" pitchFamily="34" charset="0"/>
              <a:buChar char="•"/>
            </a:pPr>
            <a:r>
              <a:rPr lang="en-US" sz="2200" dirty="0">
                <a:solidFill>
                  <a:schemeClr val="accent1">
                    <a:lumMod val="50000"/>
                  </a:schemeClr>
                </a:solidFill>
              </a:rPr>
              <a:t>Random Forest using random under sampling</a:t>
            </a:r>
          </a:p>
          <a:p>
            <a:pPr marL="285750" indent="-285750">
              <a:buFont typeface="Arial" panose="020B0604020202020204" pitchFamily="34" charset="0"/>
              <a:buChar char="•"/>
            </a:pPr>
            <a:r>
              <a:rPr lang="en-US" sz="2200" dirty="0">
                <a:solidFill>
                  <a:schemeClr val="accent1">
                    <a:lumMod val="50000"/>
                  </a:schemeClr>
                </a:solidFill>
              </a:rPr>
              <a:t>Random Forest using SMOTE</a:t>
            </a:r>
          </a:p>
        </p:txBody>
      </p:sp>
      <p:sp>
        <p:nvSpPr>
          <p:cNvPr id="6" name="TextBox 5">
            <a:extLst>
              <a:ext uri="{FF2B5EF4-FFF2-40B4-BE49-F238E27FC236}">
                <a16:creationId xmlns:a16="http://schemas.microsoft.com/office/drawing/2014/main" id="{701C9A30-D564-8CE0-E4E2-81AA35B056E0}"/>
              </a:ext>
            </a:extLst>
          </p:cNvPr>
          <p:cNvSpPr txBox="1"/>
          <p:nvPr/>
        </p:nvSpPr>
        <p:spPr>
          <a:xfrm>
            <a:off x="304801" y="4180344"/>
            <a:ext cx="11395787"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1">
                    <a:lumMod val="50000"/>
                  </a:schemeClr>
                </a:solidFill>
              </a:rPr>
              <a:t>We performed hyperparameter tuning on the Random Forest models, which did not change their performance metrics.</a:t>
            </a:r>
          </a:p>
          <a:p>
            <a:pPr marL="285750" indent="-285750">
              <a:buFont typeface="Arial" panose="020B0604020202020204" pitchFamily="34" charset="0"/>
              <a:buChar char="•"/>
            </a:pPr>
            <a:r>
              <a:rPr lang="en-US" sz="2400" dirty="0">
                <a:solidFill>
                  <a:schemeClr val="accent1">
                    <a:lumMod val="50000"/>
                  </a:schemeClr>
                </a:solidFill>
              </a:rPr>
              <a:t>The Random Forest model using random under sampling still slightly outperformed the Random Forest model using SMOTE</a:t>
            </a:r>
          </a:p>
          <a:p>
            <a:pPr marL="285750" indent="-285750">
              <a:buFont typeface="Arial" panose="020B0604020202020204" pitchFamily="34" charset="0"/>
              <a:buChar char="•"/>
            </a:pPr>
            <a:r>
              <a:rPr lang="en-US" sz="2400" dirty="0">
                <a:solidFill>
                  <a:schemeClr val="accent1">
                    <a:lumMod val="50000"/>
                  </a:schemeClr>
                </a:solidFill>
              </a:rPr>
              <a:t>As a result, we determined that the best model for the needs of our client was the Random Forest model using random under sampling, due to its test precision of 0.97</a:t>
            </a:r>
          </a:p>
          <a:p>
            <a:endParaRPr lang="en-US" sz="2400" dirty="0">
              <a:solidFill>
                <a:schemeClr val="accent1">
                  <a:lumMod val="50000"/>
                </a:schemeClr>
              </a:solidFill>
            </a:endParaRPr>
          </a:p>
        </p:txBody>
      </p:sp>
    </p:spTree>
    <p:extLst>
      <p:ext uri="{BB962C8B-B14F-4D97-AF65-F5344CB8AC3E}">
        <p14:creationId xmlns:p14="http://schemas.microsoft.com/office/powerpoint/2010/main" val="848973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B04C-EB46-89FC-03D1-C94867989675}"/>
              </a:ext>
            </a:extLst>
          </p:cNvPr>
          <p:cNvSpPr>
            <a:spLocks noGrp="1"/>
          </p:cNvSpPr>
          <p:nvPr>
            <p:ph type="title"/>
          </p:nvPr>
        </p:nvSpPr>
        <p:spPr/>
        <p:txBody>
          <a:bodyPr/>
          <a:lstStyle/>
          <a:p>
            <a:r>
              <a:rPr lang="en-US" b="1" dirty="0">
                <a:solidFill>
                  <a:schemeClr val="accent1">
                    <a:lumMod val="50000"/>
                  </a:schemeClr>
                </a:solidFill>
              </a:rPr>
              <a:t>Feature </a:t>
            </a:r>
            <a:r>
              <a:rPr lang="en-US" b="1" dirty="0" err="1">
                <a:solidFill>
                  <a:schemeClr val="accent1">
                    <a:lumMod val="50000"/>
                  </a:schemeClr>
                </a:solidFill>
              </a:rPr>
              <a:t>Importances</a:t>
            </a:r>
            <a:endParaRPr lang="en-US" b="1" dirty="0">
              <a:solidFill>
                <a:schemeClr val="accent1">
                  <a:lumMod val="50000"/>
                </a:schemeClr>
              </a:solidFill>
            </a:endParaRPr>
          </a:p>
        </p:txBody>
      </p:sp>
      <p:sp>
        <p:nvSpPr>
          <p:cNvPr id="3" name="Content Placeholder 2">
            <a:extLst>
              <a:ext uri="{FF2B5EF4-FFF2-40B4-BE49-F238E27FC236}">
                <a16:creationId xmlns:a16="http://schemas.microsoft.com/office/drawing/2014/main" id="{F277D84A-00B3-C536-4B3E-AA7F37B6B4BA}"/>
              </a:ext>
            </a:extLst>
          </p:cNvPr>
          <p:cNvSpPr>
            <a:spLocks noGrp="1"/>
          </p:cNvSpPr>
          <p:nvPr>
            <p:ph idx="1"/>
          </p:nvPr>
        </p:nvSpPr>
        <p:spPr/>
        <p:txBody>
          <a:bodyPr>
            <a:normAutofit fontScale="92500" lnSpcReduction="20000"/>
          </a:bodyPr>
          <a:lstStyle/>
          <a:p>
            <a:r>
              <a:rPr lang="en-US" dirty="0">
                <a:solidFill>
                  <a:schemeClr val="accent1">
                    <a:lumMod val="50000"/>
                  </a:schemeClr>
                </a:solidFill>
              </a:rPr>
              <a:t>Since we identified the best model for our client, we were then able to use that model to determine which features were the most important to the overall satisfaction of passengers</a:t>
            </a:r>
          </a:p>
          <a:p>
            <a:r>
              <a:rPr lang="en-US" dirty="0">
                <a:solidFill>
                  <a:schemeClr val="accent1">
                    <a:lumMod val="50000"/>
                  </a:schemeClr>
                </a:solidFill>
              </a:rPr>
              <a:t>The most important features:</a:t>
            </a:r>
          </a:p>
          <a:p>
            <a:pPr lvl="1"/>
            <a:r>
              <a:rPr lang="en-US" dirty="0">
                <a:solidFill>
                  <a:schemeClr val="accent1">
                    <a:lumMod val="50000"/>
                  </a:schemeClr>
                </a:solidFill>
              </a:rPr>
              <a:t>Online Boarding</a:t>
            </a:r>
          </a:p>
          <a:p>
            <a:pPr lvl="1"/>
            <a:r>
              <a:rPr lang="en-US" dirty="0">
                <a:solidFill>
                  <a:schemeClr val="accent1">
                    <a:lumMod val="50000"/>
                  </a:schemeClr>
                </a:solidFill>
              </a:rPr>
              <a:t>In-Flight WIFI Service</a:t>
            </a:r>
          </a:p>
          <a:p>
            <a:pPr lvl="1"/>
            <a:r>
              <a:rPr lang="en-US" dirty="0" err="1">
                <a:solidFill>
                  <a:schemeClr val="accent1">
                    <a:lumMod val="50000"/>
                  </a:schemeClr>
                </a:solidFill>
              </a:rPr>
              <a:t>Class_Business</a:t>
            </a:r>
            <a:endParaRPr lang="en-US" dirty="0">
              <a:solidFill>
                <a:schemeClr val="accent1">
                  <a:lumMod val="50000"/>
                </a:schemeClr>
              </a:solidFill>
            </a:endParaRPr>
          </a:p>
          <a:p>
            <a:pPr lvl="1"/>
            <a:r>
              <a:rPr lang="en-US" dirty="0">
                <a:solidFill>
                  <a:schemeClr val="accent1">
                    <a:lumMod val="50000"/>
                  </a:schemeClr>
                </a:solidFill>
              </a:rPr>
              <a:t>Type of </a:t>
            </a:r>
            <a:r>
              <a:rPr lang="en-US" dirty="0" err="1">
                <a:solidFill>
                  <a:schemeClr val="accent1">
                    <a:lumMod val="50000"/>
                  </a:schemeClr>
                </a:solidFill>
              </a:rPr>
              <a:t>Travel_Personal</a:t>
            </a:r>
            <a:endParaRPr lang="en-US" dirty="0">
              <a:solidFill>
                <a:schemeClr val="accent1">
                  <a:lumMod val="50000"/>
                </a:schemeClr>
              </a:solidFill>
            </a:endParaRPr>
          </a:p>
          <a:p>
            <a:pPr lvl="1"/>
            <a:r>
              <a:rPr lang="en-US" dirty="0">
                <a:solidFill>
                  <a:schemeClr val="accent1">
                    <a:lumMod val="50000"/>
                  </a:schemeClr>
                </a:solidFill>
              </a:rPr>
              <a:t>Type of </a:t>
            </a:r>
            <a:r>
              <a:rPr lang="en-US" dirty="0" err="1">
                <a:solidFill>
                  <a:schemeClr val="accent1">
                    <a:lumMod val="50000"/>
                  </a:schemeClr>
                </a:solidFill>
              </a:rPr>
              <a:t>Travel_Business</a:t>
            </a:r>
            <a:endParaRPr lang="en-US" dirty="0">
              <a:solidFill>
                <a:schemeClr val="accent1">
                  <a:lumMod val="50000"/>
                </a:schemeClr>
              </a:solidFill>
            </a:endParaRPr>
          </a:p>
          <a:p>
            <a:pPr lvl="1"/>
            <a:r>
              <a:rPr lang="en-US" dirty="0">
                <a:solidFill>
                  <a:schemeClr val="accent1">
                    <a:lumMod val="50000"/>
                  </a:schemeClr>
                </a:solidFill>
              </a:rPr>
              <a:t>In-Flight Entertainment</a:t>
            </a:r>
          </a:p>
          <a:p>
            <a:pPr lvl="1"/>
            <a:r>
              <a:rPr lang="en-US" dirty="0">
                <a:solidFill>
                  <a:schemeClr val="accent1">
                    <a:lumMod val="50000"/>
                  </a:schemeClr>
                </a:solidFill>
              </a:rPr>
              <a:t>Ease of Online Booking</a:t>
            </a:r>
          </a:p>
          <a:p>
            <a:pPr lvl="1"/>
            <a:r>
              <a:rPr lang="en-US" dirty="0">
                <a:solidFill>
                  <a:schemeClr val="accent1">
                    <a:lumMod val="50000"/>
                  </a:schemeClr>
                </a:solidFill>
              </a:rPr>
              <a:t>Seat Comfort</a:t>
            </a:r>
          </a:p>
          <a:p>
            <a:pPr lvl="1"/>
            <a:r>
              <a:rPr lang="en-US" dirty="0" err="1">
                <a:solidFill>
                  <a:schemeClr val="accent1">
                    <a:lumMod val="50000"/>
                  </a:schemeClr>
                </a:solidFill>
              </a:rPr>
              <a:t>Class_Economy</a:t>
            </a:r>
            <a:endParaRPr lang="en-US" dirty="0">
              <a:solidFill>
                <a:schemeClr val="accent1">
                  <a:lumMod val="50000"/>
                </a:schemeClr>
              </a:solidFill>
            </a:endParaRPr>
          </a:p>
          <a:p>
            <a:pPr lvl="1"/>
            <a:r>
              <a:rPr lang="en-US" dirty="0">
                <a:solidFill>
                  <a:schemeClr val="accent1">
                    <a:lumMod val="50000"/>
                  </a:schemeClr>
                </a:solidFill>
              </a:rPr>
              <a:t>Leg Room Service</a:t>
            </a:r>
          </a:p>
        </p:txBody>
      </p:sp>
      <p:pic>
        <p:nvPicPr>
          <p:cNvPr id="4" name="Picture 3">
            <a:extLst>
              <a:ext uri="{FF2B5EF4-FFF2-40B4-BE49-F238E27FC236}">
                <a16:creationId xmlns:a16="http://schemas.microsoft.com/office/drawing/2014/main" id="{D5C26691-364E-A5BC-F972-07CD0329787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9486" y="2715966"/>
            <a:ext cx="6793698" cy="3927430"/>
          </a:xfrm>
          <a:prstGeom prst="rect">
            <a:avLst/>
          </a:prstGeom>
          <a:noFill/>
          <a:ln>
            <a:noFill/>
          </a:ln>
        </p:spPr>
      </p:pic>
    </p:spTree>
    <p:extLst>
      <p:ext uri="{BB962C8B-B14F-4D97-AF65-F5344CB8AC3E}">
        <p14:creationId xmlns:p14="http://schemas.microsoft.com/office/powerpoint/2010/main" val="1809718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B04C-EB46-89FC-03D1-C94867989675}"/>
              </a:ext>
            </a:extLst>
          </p:cNvPr>
          <p:cNvSpPr>
            <a:spLocks noGrp="1"/>
          </p:cNvSpPr>
          <p:nvPr>
            <p:ph type="title"/>
          </p:nvPr>
        </p:nvSpPr>
        <p:spPr/>
        <p:txBody>
          <a:bodyPr/>
          <a:lstStyle/>
          <a:p>
            <a:r>
              <a:rPr lang="en-US" b="1" dirty="0">
                <a:solidFill>
                  <a:schemeClr val="accent1">
                    <a:lumMod val="50000"/>
                  </a:schemeClr>
                </a:solidFill>
              </a:rPr>
              <a:t>Conclusions &amp; Recommendations</a:t>
            </a:r>
          </a:p>
        </p:txBody>
      </p:sp>
      <p:sp>
        <p:nvSpPr>
          <p:cNvPr id="3" name="Content Placeholder 2">
            <a:extLst>
              <a:ext uri="{FF2B5EF4-FFF2-40B4-BE49-F238E27FC236}">
                <a16:creationId xmlns:a16="http://schemas.microsoft.com/office/drawing/2014/main" id="{F277D84A-00B3-C536-4B3E-AA7F37B6B4BA}"/>
              </a:ext>
            </a:extLst>
          </p:cNvPr>
          <p:cNvSpPr>
            <a:spLocks noGrp="1"/>
          </p:cNvSpPr>
          <p:nvPr>
            <p:ph idx="1"/>
          </p:nvPr>
        </p:nvSpPr>
        <p:spPr/>
        <p:txBody>
          <a:bodyPr>
            <a:normAutofit/>
          </a:bodyPr>
          <a:lstStyle/>
          <a:p>
            <a:r>
              <a:rPr lang="en-US" dirty="0">
                <a:solidFill>
                  <a:schemeClr val="accent1">
                    <a:lumMod val="50000"/>
                  </a:schemeClr>
                </a:solidFill>
              </a:rPr>
              <a:t>What did we learn during exploratory data analysis?</a:t>
            </a:r>
          </a:p>
          <a:p>
            <a:r>
              <a:rPr lang="en-US" dirty="0">
                <a:solidFill>
                  <a:schemeClr val="accent1">
                    <a:lumMod val="50000"/>
                  </a:schemeClr>
                </a:solidFill>
              </a:rPr>
              <a:t>What did we learn after building machine learning models?</a:t>
            </a:r>
          </a:p>
          <a:p>
            <a:r>
              <a:rPr lang="en-US" dirty="0">
                <a:solidFill>
                  <a:schemeClr val="accent1">
                    <a:lumMod val="50000"/>
                  </a:schemeClr>
                </a:solidFill>
              </a:rPr>
              <a:t>Recommendations for the future:</a:t>
            </a:r>
          </a:p>
          <a:p>
            <a:pPr lvl="1"/>
            <a:r>
              <a:rPr lang="en-US" dirty="0">
                <a:solidFill>
                  <a:schemeClr val="accent1">
                    <a:lumMod val="50000"/>
                  </a:schemeClr>
                </a:solidFill>
              </a:rPr>
              <a:t>Perform similar analysis on competitors to determine whether there are differences in passenger satisfaction</a:t>
            </a:r>
          </a:p>
          <a:p>
            <a:pPr lvl="1"/>
            <a:r>
              <a:rPr lang="en-US" dirty="0">
                <a:solidFill>
                  <a:schemeClr val="accent1">
                    <a:lumMod val="50000"/>
                  </a:schemeClr>
                </a:solidFill>
              </a:rPr>
              <a:t>After enacting changes, perform analysis on a future passenger survey to determine whether those changes increased overall passenger satisfaction</a:t>
            </a:r>
          </a:p>
          <a:p>
            <a:pPr lvl="1"/>
            <a:r>
              <a:rPr lang="en-US" dirty="0">
                <a:solidFill>
                  <a:schemeClr val="accent1">
                    <a:lumMod val="50000"/>
                  </a:schemeClr>
                </a:solidFill>
              </a:rPr>
              <a:t>SIA should consider enacting changes to features that performed poorly</a:t>
            </a:r>
          </a:p>
          <a:p>
            <a:endParaRPr lang="en-US" dirty="0">
              <a:solidFill>
                <a:schemeClr val="accent1">
                  <a:lumMod val="50000"/>
                </a:schemeClr>
              </a:solidFill>
            </a:endParaRPr>
          </a:p>
        </p:txBody>
      </p:sp>
    </p:spTree>
    <p:extLst>
      <p:ext uri="{BB962C8B-B14F-4D97-AF65-F5344CB8AC3E}">
        <p14:creationId xmlns:p14="http://schemas.microsoft.com/office/powerpoint/2010/main" val="2582172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B04C-EB46-89FC-03D1-C94867989675}"/>
              </a:ext>
            </a:extLst>
          </p:cNvPr>
          <p:cNvSpPr>
            <a:spLocks noGrp="1"/>
          </p:cNvSpPr>
          <p:nvPr>
            <p:ph type="title"/>
          </p:nvPr>
        </p:nvSpPr>
        <p:spPr>
          <a:xfrm>
            <a:off x="838200" y="2766218"/>
            <a:ext cx="10515600" cy="1325563"/>
          </a:xfrm>
        </p:spPr>
        <p:txBody>
          <a:bodyPr/>
          <a:lstStyle/>
          <a:p>
            <a:pPr algn="ctr"/>
            <a:r>
              <a:rPr lang="en-US" b="1" dirty="0">
                <a:solidFill>
                  <a:schemeClr val="accent1">
                    <a:lumMod val="50000"/>
                  </a:schemeClr>
                </a:solidFill>
              </a:rPr>
              <a:t>Thank You!</a:t>
            </a:r>
          </a:p>
        </p:txBody>
      </p:sp>
    </p:spTree>
    <p:extLst>
      <p:ext uri="{BB962C8B-B14F-4D97-AF65-F5344CB8AC3E}">
        <p14:creationId xmlns:p14="http://schemas.microsoft.com/office/powerpoint/2010/main" val="2281274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050" name="Picture 2" descr="Person silhouette with question mark Royalty Free Vector">
            <a:extLst>
              <a:ext uri="{FF2B5EF4-FFF2-40B4-BE49-F238E27FC236}">
                <a16:creationId xmlns:a16="http://schemas.microsoft.com/office/drawing/2014/main" id="{315CE169-04E8-B995-38C6-641753795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431" y="1690688"/>
            <a:ext cx="4089141" cy="56160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06CB04C-EB46-89FC-03D1-C94867989675}"/>
              </a:ext>
            </a:extLst>
          </p:cNvPr>
          <p:cNvSpPr>
            <a:spLocks noGrp="1"/>
          </p:cNvSpPr>
          <p:nvPr>
            <p:ph type="title"/>
          </p:nvPr>
        </p:nvSpPr>
        <p:spPr/>
        <p:txBody>
          <a:bodyPr/>
          <a:lstStyle/>
          <a:p>
            <a:r>
              <a:rPr lang="en-US" b="1" dirty="0">
                <a:solidFill>
                  <a:schemeClr val="accent1">
                    <a:lumMod val="50000"/>
                  </a:schemeClr>
                </a:solidFill>
              </a:rPr>
              <a:t>Problem Statement</a:t>
            </a:r>
          </a:p>
        </p:txBody>
      </p:sp>
      <p:sp>
        <p:nvSpPr>
          <p:cNvPr id="3" name="Content Placeholder 2">
            <a:extLst>
              <a:ext uri="{FF2B5EF4-FFF2-40B4-BE49-F238E27FC236}">
                <a16:creationId xmlns:a16="http://schemas.microsoft.com/office/drawing/2014/main" id="{F277D84A-00B3-C536-4B3E-AA7F37B6B4BA}"/>
              </a:ext>
            </a:extLst>
          </p:cNvPr>
          <p:cNvSpPr>
            <a:spLocks noGrp="1"/>
          </p:cNvSpPr>
          <p:nvPr>
            <p:ph idx="1"/>
          </p:nvPr>
        </p:nvSpPr>
        <p:spPr>
          <a:xfrm>
            <a:off x="838200" y="1690688"/>
            <a:ext cx="6829231" cy="4777371"/>
          </a:xfrm>
        </p:spPr>
        <p:txBody>
          <a:bodyPr>
            <a:normAutofit fontScale="92500" lnSpcReduction="20000"/>
          </a:bodyPr>
          <a:lstStyle/>
          <a:p>
            <a:r>
              <a:rPr lang="en-US" dirty="0">
                <a:solidFill>
                  <a:schemeClr val="accent1">
                    <a:lumMod val="50000"/>
                  </a:schemeClr>
                </a:solidFill>
              </a:rPr>
              <a:t>Our client, Super Important Airline (”SIA”), wants to increase revenue</a:t>
            </a:r>
          </a:p>
          <a:p>
            <a:r>
              <a:rPr lang="en-US" dirty="0">
                <a:solidFill>
                  <a:schemeClr val="accent1">
                    <a:lumMod val="50000"/>
                  </a:schemeClr>
                </a:solidFill>
              </a:rPr>
              <a:t>SIA’s board of directors has requested that we analyze survey data from their airline passengers.  Their question:</a:t>
            </a:r>
          </a:p>
          <a:p>
            <a:pPr lvl="1"/>
            <a:r>
              <a:rPr lang="en-US" dirty="0">
                <a:solidFill>
                  <a:schemeClr val="accent1">
                    <a:lumMod val="50000"/>
                  </a:schemeClr>
                </a:solidFill>
              </a:rPr>
              <a:t>What separates SIA’s “satisfied” airline passengers from their “neutral or dissatisfied” passengers?</a:t>
            </a:r>
          </a:p>
          <a:p>
            <a:r>
              <a:rPr lang="en-US" dirty="0">
                <a:solidFill>
                  <a:schemeClr val="accent1">
                    <a:lumMod val="50000"/>
                  </a:schemeClr>
                </a:solidFill>
              </a:rPr>
              <a:t>Dataset was procured from SIA’s passenger survey, which included data from over 120,000 airline passengers</a:t>
            </a:r>
          </a:p>
          <a:p>
            <a:r>
              <a:rPr lang="en-US" dirty="0">
                <a:solidFill>
                  <a:schemeClr val="accent1">
                    <a:lumMod val="50000"/>
                  </a:schemeClr>
                </a:solidFill>
              </a:rPr>
              <a:t>We determined which variables were most important for passenger satisfaction by calculating the highest Accuracy, Precision, &amp; Recall scores by building machine learning models</a:t>
            </a:r>
          </a:p>
        </p:txBody>
      </p:sp>
    </p:spTree>
    <p:extLst>
      <p:ext uri="{BB962C8B-B14F-4D97-AF65-F5344CB8AC3E}">
        <p14:creationId xmlns:p14="http://schemas.microsoft.com/office/powerpoint/2010/main" val="3900887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B04C-EB46-89FC-03D1-C94867989675}"/>
              </a:ext>
            </a:extLst>
          </p:cNvPr>
          <p:cNvSpPr>
            <a:spLocks noGrp="1"/>
          </p:cNvSpPr>
          <p:nvPr>
            <p:ph type="title"/>
          </p:nvPr>
        </p:nvSpPr>
        <p:spPr/>
        <p:txBody>
          <a:bodyPr/>
          <a:lstStyle/>
          <a:p>
            <a:r>
              <a:rPr lang="en-US" b="1" dirty="0">
                <a:solidFill>
                  <a:schemeClr val="accent1">
                    <a:lumMod val="50000"/>
                  </a:schemeClr>
                </a:solidFill>
              </a:rPr>
              <a:t>Dataset Variables – Qualitative &amp; Continuous</a:t>
            </a:r>
          </a:p>
        </p:txBody>
      </p:sp>
      <p:graphicFrame>
        <p:nvGraphicFramePr>
          <p:cNvPr id="4" name="Table 4">
            <a:extLst>
              <a:ext uri="{FF2B5EF4-FFF2-40B4-BE49-F238E27FC236}">
                <a16:creationId xmlns:a16="http://schemas.microsoft.com/office/drawing/2014/main" id="{7EF5DD4C-4F4C-689C-5EB9-6C7B4805AC1D}"/>
              </a:ext>
            </a:extLst>
          </p:cNvPr>
          <p:cNvGraphicFramePr>
            <a:graphicFrameLocks noGrp="1"/>
          </p:cNvGraphicFramePr>
          <p:nvPr>
            <p:ph idx="1"/>
            <p:extLst>
              <p:ext uri="{D42A27DB-BD31-4B8C-83A1-F6EECF244321}">
                <p14:modId xmlns:p14="http://schemas.microsoft.com/office/powerpoint/2010/main" val="2689642764"/>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635107508"/>
                    </a:ext>
                  </a:extLst>
                </a:gridCol>
                <a:gridCol w="5257800">
                  <a:extLst>
                    <a:ext uri="{9D8B030D-6E8A-4147-A177-3AD203B41FA5}">
                      <a16:colId xmlns:a16="http://schemas.microsoft.com/office/drawing/2014/main" val="399364224"/>
                    </a:ext>
                  </a:extLst>
                </a:gridCol>
              </a:tblGrid>
              <a:tr h="370840">
                <a:tc>
                  <a:txBody>
                    <a:bodyPr/>
                    <a:lstStyle/>
                    <a:p>
                      <a:r>
                        <a:rPr lang="en-US" dirty="0"/>
                        <a:t>Variable Name</a:t>
                      </a:r>
                    </a:p>
                  </a:txBody>
                  <a:tcPr/>
                </a:tc>
                <a:tc>
                  <a:txBody>
                    <a:bodyPr/>
                    <a:lstStyle/>
                    <a:p>
                      <a:r>
                        <a:rPr lang="en-US" dirty="0"/>
                        <a:t>Information re Variable</a:t>
                      </a:r>
                    </a:p>
                  </a:txBody>
                  <a:tcPr/>
                </a:tc>
                <a:extLst>
                  <a:ext uri="{0D108BD9-81ED-4DB2-BD59-A6C34878D82A}">
                    <a16:rowId xmlns:a16="http://schemas.microsoft.com/office/drawing/2014/main" val="3937521175"/>
                  </a:ext>
                </a:extLst>
              </a:tr>
              <a:tr h="370840">
                <a:tc>
                  <a:txBody>
                    <a:bodyPr/>
                    <a:lstStyle/>
                    <a:p>
                      <a:r>
                        <a:rPr lang="en-US" dirty="0"/>
                        <a:t>Gender</a:t>
                      </a:r>
                    </a:p>
                  </a:txBody>
                  <a:tcPr/>
                </a:tc>
                <a:tc>
                  <a:txBody>
                    <a:bodyPr/>
                    <a:lstStyle/>
                    <a:p>
                      <a:r>
                        <a:rPr lang="en-US" dirty="0"/>
                        <a:t>Male | Female</a:t>
                      </a:r>
                    </a:p>
                  </a:txBody>
                  <a:tcPr/>
                </a:tc>
                <a:extLst>
                  <a:ext uri="{0D108BD9-81ED-4DB2-BD59-A6C34878D82A}">
                    <a16:rowId xmlns:a16="http://schemas.microsoft.com/office/drawing/2014/main" val="1823300184"/>
                  </a:ext>
                </a:extLst>
              </a:tr>
              <a:tr h="370840">
                <a:tc>
                  <a:txBody>
                    <a:bodyPr/>
                    <a:lstStyle/>
                    <a:p>
                      <a:r>
                        <a:rPr lang="en-US" dirty="0"/>
                        <a:t>Customer Type</a:t>
                      </a:r>
                    </a:p>
                  </a:txBody>
                  <a:tcPr/>
                </a:tc>
                <a:tc>
                  <a:txBody>
                    <a:bodyPr/>
                    <a:lstStyle/>
                    <a:p>
                      <a:r>
                        <a:rPr lang="en-US" dirty="0"/>
                        <a:t>First-Time | Returning</a:t>
                      </a:r>
                    </a:p>
                  </a:txBody>
                  <a:tcPr/>
                </a:tc>
                <a:extLst>
                  <a:ext uri="{0D108BD9-81ED-4DB2-BD59-A6C34878D82A}">
                    <a16:rowId xmlns:a16="http://schemas.microsoft.com/office/drawing/2014/main" val="3062848165"/>
                  </a:ext>
                </a:extLst>
              </a:tr>
              <a:tr h="370840">
                <a:tc>
                  <a:txBody>
                    <a:bodyPr/>
                    <a:lstStyle/>
                    <a:p>
                      <a:r>
                        <a:rPr lang="en-US" dirty="0"/>
                        <a:t>Type of Travel</a:t>
                      </a:r>
                    </a:p>
                  </a:txBody>
                  <a:tcPr/>
                </a:tc>
                <a:tc>
                  <a:txBody>
                    <a:bodyPr/>
                    <a:lstStyle/>
                    <a:p>
                      <a:r>
                        <a:rPr lang="en-US" dirty="0"/>
                        <a:t>Business | Personal</a:t>
                      </a:r>
                    </a:p>
                  </a:txBody>
                  <a:tcPr/>
                </a:tc>
                <a:extLst>
                  <a:ext uri="{0D108BD9-81ED-4DB2-BD59-A6C34878D82A}">
                    <a16:rowId xmlns:a16="http://schemas.microsoft.com/office/drawing/2014/main" val="182533919"/>
                  </a:ext>
                </a:extLst>
              </a:tr>
              <a:tr h="370840">
                <a:tc>
                  <a:txBody>
                    <a:bodyPr/>
                    <a:lstStyle/>
                    <a:p>
                      <a:r>
                        <a:rPr lang="en-US" dirty="0"/>
                        <a:t>Class</a:t>
                      </a:r>
                    </a:p>
                  </a:txBody>
                  <a:tcPr/>
                </a:tc>
                <a:tc>
                  <a:txBody>
                    <a:bodyPr/>
                    <a:lstStyle/>
                    <a:p>
                      <a:r>
                        <a:rPr lang="en-US" dirty="0"/>
                        <a:t>Business | Economy | Economy Plus</a:t>
                      </a:r>
                    </a:p>
                  </a:txBody>
                  <a:tcPr/>
                </a:tc>
                <a:extLst>
                  <a:ext uri="{0D108BD9-81ED-4DB2-BD59-A6C34878D82A}">
                    <a16:rowId xmlns:a16="http://schemas.microsoft.com/office/drawing/2014/main" val="3689666610"/>
                  </a:ext>
                </a:extLst>
              </a:tr>
              <a:tr h="370840">
                <a:tc>
                  <a:txBody>
                    <a:bodyPr/>
                    <a:lstStyle/>
                    <a:p>
                      <a:r>
                        <a:rPr lang="en-US" dirty="0"/>
                        <a:t>Age</a:t>
                      </a:r>
                    </a:p>
                  </a:txBody>
                  <a:tcPr/>
                </a:tc>
                <a:tc>
                  <a:txBody>
                    <a:bodyPr/>
                    <a:lstStyle/>
                    <a:p>
                      <a:r>
                        <a:rPr lang="en-US" dirty="0"/>
                        <a:t>Numerical ranging from 7 to 85</a:t>
                      </a:r>
                    </a:p>
                  </a:txBody>
                  <a:tcPr/>
                </a:tc>
                <a:extLst>
                  <a:ext uri="{0D108BD9-81ED-4DB2-BD59-A6C34878D82A}">
                    <a16:rowId xmlns:a16="http://schemas.microsoft.com/office/drawing/2014/main" val="3180548301"/>
                  </a:ext>
                </a:extLst>
              </a:tr>
              <a:tr h="370840">
                <a:tc>
                  <a:txBody>
                    <a:bodyPr/>
                    <a:lstStyle/>
                    <a:p>
                      <a:r>
                        <a:rPr lang="en-US" dirty="0"/>
                        <a:t>Flight Distance</a:t>
                      </a:r>
                    </a:p>
                  </a:txBody>
                  <a:tcPr/>
                </a:tc>
                <a:tc>
                  <a:txBody>
                    <a:bodyPr/>
                    <a:lstStyle/>
                    <a:p>
                      <a:r>
                        <a:rPr lang="en-US" dirty="0"/>
                        <a:t>Numerical</a:t>
                      </a:r>
                    </a:p>
                  </a:txBody>
                  <a:tcPr/>
                </a:tc>
                <a:extLst>
                  <a:ext uri="{0D108BD9-81ED-4DB2-BD59-A6C34878D82A}">
                    <a16:rowId xmlns:a16="http://schemas.microsoft.com/office/drawing/2014/main" val="1326251733"/>
                  </a:ext>
                </a:extLst>
              </a:tr>
              <a:tr h="370840">
                <a:tc>
                  <a:txBody>
                    <a:bodyPr/>
                    <a:lstStyle/>
                    <a:p>
                      <a:r>
                        <a:rPr lang="en-US" dirty="0"/>
                        <a:t>Departure Delay</a:t>
                      </a:r>
                    </a:p>
                  </a:txBody>
                  <a:tcPr/>
                </a:tc>
                <a:tc>
                  <a:txBody>
                    <a:bodyPr/>
                    <a:lstStyle/>
                    <a:p>
                      <a:r>
                        <a:rPr lang="en-US" dirty="0"/>
                        <a:t>Numerical</a:t>
                      </a:r>
                    </a:p>
                  </a:txBody>
                  <a:tcPr/>
                </a:tc>
                <a:extLst>
                  <a:ext uri="{0D108BD9-81ED-4DB2-BD59-A6C34878D82A}">
                    <a16:rowId xmlns:a16="http://schemas.microsoft.com/office/drawing/2014/main" val="2192118966"/>
                  </a:ext>
                </a:extLst>
              </a:tr>
              <a:tr h="370840">
                <a:tc>
                  <a:txBody>
                    <a:bodyPr/>
                    <a:lstStyle/>
                    <a:p>
                      <a:r>
                        <a:rPr lang="en-US" dirty="0"/>
                        <a:t>Arrival Delay</a:t>
                      </a:r>
                    </a:p>
                  </a:txBody>
                  <a:tcPr/>
                </a:tc>
                <a:tc>
                  <a:txBody>
                    <a:bodyPr/>
                    <a:lstStyle/>
                    <a:p>
                      <a:r>
                        <a:rPr lang="en-US" dirty="0"/>
                        <a:t>Numerical</a:t>
                      </a:r>
                    </a:p>
                  </a:txBody>
                  <a:tcPr/>
                </a:tc>
                <a:extLst>
                  <a:ext uri="{0D108BD9-81ED-4DB2-BD59-A6C34878D82A}">
                    <a16:rowId xmlns:a16="http://schemas.microsoft.com/office/drawing/2014/main" val="1226294819"/>
                  </a:ext>
                </a:extLst>
              </a:tr>
            </a:tbl>
          </a:graphicData>
        </a:graphic>
      </p:graphicFrame>
    </p:spTree>
    <p:extLst>
      <p:ext uri="{BB962C8B-B14F-4D97-AF65-F5344CB8AC3E}">
        <p14:creationId xmlns:p14="http://schemas.microsoft.com/office/powerpoint/2010/main" val="838288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B04C-EB46-89FC-03D1-C94867989675}"/>
              </a:ext>
            </a:extLst>
          </p:cNvPr>
          <p:cNvSpPr>
            <a:spLocks noGrp="1"/>
          </p:cNvSpPr>
          <p:nvPr>
            <p:ph type="title"/>
          </p:nvPr>
        </p:nvSpPr>
        <p:spPr>
          <a:xfrm>
            <a:off x="838200" y="159851"/>
            <a:ext cx="10515600" cy="1325563"/>
          </a:xfrm>
        </p:spPr>
        <p:txBody>
          <a:bodyPr>
            <a:normAutofit/>
          </a:bodyPr>
          <a:lstStyle/>
          <a:p>
            <a:r>
              <a:rPr lang="en-US" sz="4000" b="1" dirty="0">
                <a:solidFill>
                  <a:schemeClr val="accent1">
                    <a:lumMod val="50000"/>
                  </a:schemeClr>
                </a:solidFill>
              </a:rPr>
              <a:t>Dataset Variables – Passenger Survey Questions</a:t>
            </a:r>
          </a:p>
        </p:txBody>
      </p:sp>
      <p:graphicFrame>
        <p:nvGraphicFramePr>
          <p:cNvPr id="4" name="Table 4">
            <a:extLst>
              <a:ext uri="{FF2B5EF4-FFF2-40B4-BE49-F238E27FC236}">
                <a16:creationId xmlns:a16="http://schemas.microsoft.com/office/drawing/2014/main" id="{7EF5DD4C-4F4C-689C-5EB9-6C7B4805AC1D}"/>
              </a:ext>
            </a:extLst>
          </p:cNvPr>
          <p:cNvGraphicFramePr>
            <a:graphicFrameLocks noGrp="1"/>
          </p:cNvGraphicFramePr>
          <p:nvPr>
            <p:ph idx="1"/>
            <p:extLst>
              <p:ext uri="{D42A27DB-BD31-4B8C-83A1-F6EECF244321}">
                <p14:modId xmlns:p14="http://schemas.microsoft.com/office/powerpoint/2010/main" val="133704713"/>
              </p:ext>
            </p:extLst>
          </p:nvPr>
        </p:nvGraphicFramePr>
        <p:xfrm>
          <a:off x="838200" y="1135549"/>
          <a:ext cx="10515600" cy="55626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635107508"/>
                    </a:ext>
                  </a:extLst>
                </a:gridCol>
                <a:gridCol w="5257800">
                  <a:extLst>
                    <a:ext uri="{9D8B030D-6E8A-4147-A177-3AD203B41FA5}">
                      <a16:colId xmlns:a16="http://schemas.microsoft.com/office/drawing/2014/main" val="399364224"/>
                    </a:ext>
                  </a:extLst>
                </a:gridCol>
              </a:tblGrid>
              <a:tr h="370840">
                <a:tc>
                  <a:txBody>
                    <a:bodyPr/>
                    <a:lstStyle/>
                    <a:p>
                      <a:r>
                        <a:rPr lang="en-US" dirty="0"/>
                        <a:t>Variable Name</a:t>
                      </a:r>
                    </a:p>
                  </a:txBody>
                  <a:tcPr/>
                </a:tc>
                <a:tc>
                  <a:txBody>
                    <a:bodyPr/>
                    <a:lstStyle/>
                    <a:p>
                      <a:r>
                        <a:rPr lang="en-US" dirty="0"/>
                        <a:t>Information re Variable</a:t>
                      </a:r>
                    </a:p>
                  </a:txBody>
                  <a:tcPr/>
                </a:tc>
                <a:extLst>
                  <a:ext uri="{0D108BD9-81ED-4DB2-BD59-A6C34878D82A}">
                    <a16:rowId xmlns:a16="http://schemas.microsoft.com/office/drawing/2014/main" val="3937521175"/>
                  </a:ext>
                </a:extLst>
              </a:tr>
              <a:tr h="370840">
                <a:tc>
                  <a:txBody>
                    <a:bodyPr/>
                    <a:lstStyle/>
                    <a:p>
                      <a:r>
                        <a:rPr lang="en-US" dirty="0"/>
                        <a:t>Departure &amp; Arrival Time Convenience</a:t>
                      </a:r>
                    </a:p>
                  </a:txBody>
                  <a:tcPr/>
                </a:tc>
                <a:tc>
                  <a:txBody>
                    <a:bodyPr/>
                    <a:lstStyle/>
                    <a:p>
                      <a:r>
                        <a:rPr lang="en-US" dirty="0"/>
                        <a:t>Numerical ranging between 0 &amp; 5</a:t>
                      </a:r>
                    </a:p>
                  </a:txBody>
                  <a:tcPr/>
                </a:tc>
                <a:extLst>
                  <a:ext uri="{0D108BD9-81ED-4DB2-BD59-A6C34878D82A}">
                    <a16:rowId xmlns:a16="http://schemas.microsoft.com/office/drawing/2014/main" val="1823300184"/>
                  </a:ext>
                </a:extLst>
              </a:tr>
              <a:tr h="370840">
                <a:tc>
                  <a:txBody>
                    <a:bodyPr/>
                    <a:lstStyle/>
                    <a:p>
                      <a:r>
                        <a:rPr lang="en-US" dirty="0"/>
                        <a:t>Ease of Online Booking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Numerical ranging between 0 &amp; 5</a:t>
                      </a:r>
                    </a:p>
                  </a:txBody>
                  <a:tcPr/>
                </a:tc>
                <a:extLst>
                  <a:ext uri="{0D108BD9-81ED-4DB2-BD59-A6C34878D82A}">
                    <a16:rowId xmlns:a16="http://schemas.microsoft.com/office/drawing/2014/main" val="3062848165"/>
                  </a:ext>
                </a:extLst>
              </a:tr>
              <a:tr h="370840">
                <a:tc>
                  <a:txBody>
                    <a:bodyPr/>
                    <a:lstStyle/>
                    <a:p>
                      <a:r>
                        <a:rPr lang="en-US" dirty="0"/>
                        <a:t>Check-In Service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Numerical ranging between 0 &amp; 5</a:t>
                      </a:r>
                    </a:p>
                  </a:txBody>
                  <a:tcPr/>
                </a:tc>
                <a:extLst>
                  <a:ext uri="{0D108BD9-81ED-4DB2-BD59-A6C34878D82A}">
                    <a16:rowId xmlns:a16="http://schemas.microsoft.com/office/drawing/2014/main" val="182533919"/>
                  </a:ext>
                </a:extLst>
              </a:tr>
              <a:tr h="370840">
                <a:tc>
                  <a:txBody>
                    <a:bodyPr/>
                    <a:lstStyle/>
                    <a:p>
                      <a:r>
                        <a:rPr lang="en-US" dirty="0"/>
                        <a:t>Online Boarding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Numerical ranging between 0 &amp; 5</a:t>
                      </a:r>
                    </a:p>
                  </a:txBody>
                  <a:tcPr/>
                </a:tc>
                <a:extLst>
                  <a:ext uri="{0D108BD9-81ED-4DB2-BD59-A6C34878D82A}">
                    <a16:rowId xmlns:a16="http://schemas.microsoft.com/office/drawing/2014/main" val="3689666610"/>
                  </a:ext>
                </a:extLst>
              </a:tr>
              <a:tr h="370840">
                <a:tc>
                  <a:txBody>
                    <a:bodyPr/>
                    <a:lstStyle/>
                    <a:p>
                      <a:r>
                        <a:rPr lang="en-US" dirty="0"/>
                        <a:t>Gate Location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Numerical ranging between 0 &amp; 5</a:t>
                      </a:r>
                    </a:p>
                  </a:txBody>
                  <a:tcPr/>
                </a:tc>
                <a:extLst>
                  <a:ext uri="{0D108BD9-81ED-4DB2-BD59-A6C34878D82A}">
                    <a16:rowId xmlns:a16="http://schemas.microsoft.com/office/drawing/2014/main" val="3180548301"/>
                  </a:ext>
                </a:extLst>
              </a:tr>
              <a:tr h="370840">
                <a:tc>
                  <a:txBody>
                    <a:bodyPr/>
                    <a:lstStyle/>
                    <a:p>
                      <a:r>
                        <a:rPr lang="en-US" dirty="0"/>
                        <a:t>On-Board Service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Numerical ranging between 0 &amp; 5</a:t>
                      </a:r>
                    </a:p>
                  </a:txBody>
                  <a:tcPr/>
                </a:tc>
                <a:extLst>
                  <a:ext uri="{0D108BD9-81ED-4DB2-BD59-A6C34878D82A}">
                    <a16:rowId xmlns:a16="http://schemas.microsoft.com/office/drawing/2014/main" val="1326251733"/>
                  </a:ext>
                </a:extLst>
              </a:tr>
              <a:tr h="370840">
                <a:tc>
                  <a:txBody>
                    <a:bodyPr/>
                    <a:lstStyle/>
                    <a:p>
                      <a:r>
                        <a:rPr lang="en-US" dirty="0"/>
                        <a:t>Seat Comfort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Numerical ranging between 0 &amp; 5</a:t>
                      </a:r>
                    </a:p>
                  </a:txBody>
                  <a:tcPr/>
                </a:tc>
                <a:extLst>
                  <a:ext uri="{0D108BD9-81ED-4DB2-BD59-A6C34878D82A}">
                    <a16:rowId xmlns:a16="http://schemas.microsoft.com/office/drawing/2014/main" val="2192118966"/>
                  </a:ext>
                </a:extLst>
              </a:tr>
              <a:tr h="370840">
                <a:tc>
                  <a:txBody>
                    <a:bodyPr/>
                    <a:lstStyle/>
                    <a:p>
                      <a:r>
                        <a:rPr lang="en-US" dirty="0"/>
                        <a:t>Leg Room Service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Numerical ranging between 0 &amp; 5</a:t>
                      </a:r>
                    </a:p>
                  </a:txBody>
                  <a:tcPr/>
                </a:tc>
                <a:extLst>
                  <a:ext uri="{0D108BD9-81ED-4DB2-BD59-A6C34878D82A}">
                    <a16:rowId xmlns:a16="http://schemas.microsoft.com/office/drawing/2014/main" val="1226294819"/>
                  </a:ext>
                </a:extLst>
              </a:tr>
              <a:tr h="370840">
                <a:tc>
                  <a:txBody>
                    <a:bodyPr/>
                    <a:lstStyle/>
                    <a:p>
                      <a:r>
                        <a:rPr lang="en-US" dirty="0"/>
                        <a:t>Cleanliness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Numerical ranging between 0 &amp; 5</a:t>
                      </a:r>
                    </a:p>
                  </a:txBody>
                  <a:tcPr/>
                </a:tc>
                <a:extLst>
                  <a:ext uri="{0D108BD9-81ED-4DB2-BD59-A6C34878D82A}">
                    <a16:rowId xmlns:a16="http://schemas.microsoft.com/office/drawing/2014/main" val="3124697902"/>
                  </a:ext>
                </a:extLst>
              </a:tr>
              <a:tr h="370840">
                <a:tc>
                  <a:txBody>
                    <a:bodyPr/>
                    <a:lstStyle/>
                    <a:p>
                      <a:r>
                        <a:rPr lang="en-US" dirty="0"/>
                        <a:t>Food &amp; Drink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Numerical ranging between 0 &amp; 5</a:t>
                      </a:r>
                    </a:p>
                  </a:txBody>
                  <a:tcPr/>
                </a:tc>
                <a:extLst>
                  <a:ext uri="{0D108BD9-81ED-4DB2-BD59-A6C34878D82A}">
                    <a16:rowId xmlns:a16="http://schemas.microsoft.com/office/drawing/2014/main" val="3263775499"/>
                  </a:ext>
                </a:extLst>
              </a:tr>
              <a:tr h="370840">
                <a:tc>
                  <a:txBody>
                    <a:bodyPr/>
                    <a:lstStyle/>
                    <a:p>
                      <a:r>
                        <a:rPr lang="en-US" dirty="0"/>
                        <a:t>In-Flight Service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Numerical ranging between 0 &amp; 5</a:t>
                      </a:r>
                    </a:p>
                  </a:txBody>
                  <a:tcPr/>
                </a:tc>
                <a:extLst>
                  <a:ext uri="{0D108BD9-81ED-4DB2-BD59-A6C34878D82A}">
                    <a16:rowId xmlns:a16="http://schemas.microsoft.com/office/drawing/2014/main" val="1270445785"/>
                  </a:ext>
                </a:extLst>
              </a:tr>
              <a:tr h="370840">
                <a:tc>
                  <a:txBody>
                    <a:bodyPr/>
                    <a:lstStyle/>
                    <a:p>
                      <a:r>
                        <a:rPr lang="en-US" dirty="0"/>
                        <a:t>In-Flight WIFI Service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Numerical ranging between 0 &amp; 5</a:t>
                      </a:r>
                    </a:p>
                  </a:txBody>
                  <a:tcPr/>
                </a:tc>
                <a:extLst>
                  <a:ext uri="{0D108BD9-81ED-4DB2-BD59-A6C34878D82A}">
                    <a16:rowId xmlns:a16="http://schemas.microsoft.com/office/drawing/2014/main" val="1461991223"/>
                  </a:ext>
                </a:extLst>
              </a:tr>
              <a:tr h="370840">
                <a:tc>
                  <a:txBody>
                    <a:bodyPr/>
                    <a:lstStyle/>
                    <a:p>
                      <a:r>
                        <a:rPr lang="en-US" dirty="0"/>
                        <a:t>In-Flight Entertainment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Numerical ranging between 0 &amp; 5</a:t>
                      </a:r>
                    </a:p>
                  </a:txBody>
                  <a:tcPr/>
                </a:tc>
                <a:extLst>
                  <a:ext uri="{0D108BD9-81ED-4DB2-BD59-A6C34878D82A}">
                    <a16:rowId xmlns:a16="http://schemas.microsoft.com/office/drawing/2014/main" val="1648490803"/>
                  </a:ext>
                </a:extLst>
              </a:tr>
              <a:tr h="370840">
                <a:tc>
                  <a:txBody>
                    <a:bodyPr/>
                    <a:lstStyle/>
                    <a:p>
                      <a:r>
                        <a:rPr lang="en-US" dirty="0"/>
                        <a:t>Baggage Handling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Numerical ranging between 0 &amp; 5</a:t>
                      </a:r>
                    </a:p>
                  </a:txBody>
                  <a:tcPr/>
                </a:tc>
                <a:extLst>
                  <a:ext uri="{0D108BD9-81ED-4DB2-BD59-A6C34878D82A}">
                    <a16:rowId xmlns:a16="http://schemas.microsoft.com/office/drawing/2014/main" val="2148631696"/>
                  </a:ext>
                </a:extLst>
              </a:tr>
            </a:tbl>
          </a:graphicData>
        </a:graphic>
      </p:graphicFrame>
    </p:spTree>
    <p:extLst>
      <p:ext uri="{BB962C8B-B14F-4D97-AF65-F5344CB8AC3E}">
        <p14:creationId xmlns:p14="http://schemas.microsoft.com/office/powerpoint/2010/main" val="212207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074" name="Picture 2" descr="What is Success? – Unruly Bodies">
            <a:extLst>
              <a:ext uri="{FF2B5EF4-FFF2-40B4-BE49-F238E27FC236}">
                <a16:creationId xmlns:a16="http://schemas.microsoft.com/office/drawing/2014/main" id="{6FCC390D-CD52-5961-FFF2-B067EFBC5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9134" y="1825625"/>
            <a:ext cx="4652865" cy="40153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06CB04C-EB46-89FC-03D1-C94867989675}"/>
              </a:ext>
            </a:extLst>
          </p:cNvPr>
          <p:cNvSpPr>
            <a:spLocks noGrp="1"/>
          </p:cNvSpPr>
          <p:nvPr>
            <p:ph type="title"/>
          </p:nvPr>
        </p:nvSpPr>
        <p:spPr/>
        <p:txBody>
          <a:bodyPr/>
          <a:lstStyle/>
          <a:p>
            <a:r>
              <a:rPr lang="en-US" b="1" dirty="0">
                <a:solidFill>
                  <a:schemeClr val="accent1">
                    <a:lumMod val="50000"/>
                  </a:schemeClr>
                </a:solidFill>
              </a:rPr>
              <a:t>Determining Project Success &amp; Constraints</a:t>
            </a:r>
          </a:p>
        </p:txBody>
      </p:sp>
      <p:sp>
        <p:nvSpPr>
          <p:cNvPr id="3" name="Content Placeholder 2">
            <a:extLst>
              <a:ext uri="{FF2B5EF4-FFF2-40B4-BE49-F238E27FC236}">
                <a16:creationId xmlns:a16="http://schemas.microsoft.com/office/drawing/2014/main" id="{F277D84A-00B3-C536-4B3E-AA7F37B6B4BA}"/>
              </a:ext>
            </a:extLst>
          </p:cNvPr>
          <p:cNvSpPr>
            <a:spLocks noGrp="1"/>
          </p:cNvSpPr>
          <p:nvPr>
            <p:ph idx="1"/>
          </p:nvPr>
        </p:nvSpPr>
        <p:spPr>
          <a:xfrm>
            <a:off x="838200" y="1825625"/>
            <a:ext cx="7242110" cy="4351338"/>
          </a:xfrm>
        </p:spPr>
        <p:txBody>
          <a:bodyPr/>
          <a:lstStyle/>
          <a:p>
            <a:r>
              <a:rPr lang="en-US" dirty="0">
                <a:solidFill>
                  <a:schemeClr val="accent1">
                    <a:lumMod val="50000"/>
                  </a:schemeClr>
                </a:solidFill>
              </a:rPr>
              <a:t>Success:</a:t>
            </a:r>
          </a:p>
          <a:p>
            <a:pPr lvl="1"/>
            <a:r>
              <a:rPr lang="en-US" dirty="0">
                <a:solidFill>
                  <a:schemeClr val="accent1">
                    <a:lumMod val="50000"/>
                  </a:schemeClr>
                </a:solidFill>
              </a:rPr>
              <a:t>Determining which variables impact the satisfaction of passengers the most</a:t>
            </a:r>
          </a:p>
          <a:p>
            <a:pPr lvl="1"/>
            <a:r>
              <a:rPr lang="en-US" dirty="0">
                <a:solidFill>
                  <a:schemeClr val="accent1">
                    <a:lumMod val="50000"/>
                  </a:schemeClr>
                </a:solidFill>
              </a:rPr>
              <a:t>SIA can best tolerate False Negatives than False Positives, therefore, we needed to determine which model had the highest precision</a:t>
            </a:r>
          </a:p>
          <a:p>
            <a:r>
              <a:rPr lang="en-US" dirty="0">
                <a:solidFill>
                  <a:schemeClr val="accent1">
                    <a:lumMod val="50000"/>
                  </a:schemeClr>
                </a:solidFill>
              </a:rPr>
              <a:t>Constraints:</a:t>
            </a:r>
          </a:p>
          <a:p>
            <a:pPr lvl="1"/>
            <a:r>
              <a:rPr lang="en-US" dirty="0">
                <a:solidFill>
                  <a:schemeClr val="accent1">
                    <a:lumMod val="50000"/>
                  </a:schemeClr>
                </a:solidFill>
              </a:rPr>
              <a:t>SIA’s competitors were not surveyed</a:t>
            </a:r>
          </a:p>
          <a:p>
            <a:pPr lvl="1"/>
            <a:r>
              <a:rPr lang="en-US" dirty="0">
                <a:solidFill>
                  <a:schemeClr val="accent1">
                    <a:lumMod val="50000"/>
                  </a:schemeClr>
                </a:solidFill>
              </a:rPr>
              <a:t>Costs of implementation not available</a:t>
            </a:r>
          </a:p>
        </p:txBody>
      </p:sp>
    </p:spTree>
    <p:extLst>
      <p:ext uri="{BB962C8B-B14F-4D97-AF65-F5344CB8AC3E}">
        <p14:creationId xmlns:p14="http://schemas.microsoft.com/office/powerpoint/2010/main" val="75173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B04C-EB46-89FC-03D1-C94867989675}"/>
              </a:ext>
            </a:extLst>
          </p:cNvPr>
          <p:cNvSpPr>
            <a:spLocks noGrp="1"/>
          </p:cNvSpPr>
          <p:nvPr>
            <p:ph type="title"/>
          </p:nvPr>
        </p:nvSpPr>
        <p:spPr/>
        <p:txBody>
          <a:bodyPr/>
          <a:lstStyle/>
          <a:p>
            <a:r>
              <a:rPr lang="en-US" b="1" dirty="0">
                <a:solidFill>
                  <a:schemeClr val="accent1">
                    <a:lumMod val="50000"/>
                  </a:schemeClr>
                </a:solidFill>
              </a:rPr>
              <a:t>Exploratory Data Analysis</a:t>
            </a:r>
          </a:p>
        </p:txBody>
      </p:sp>
      <p:pic>
        <p:nvPicPr>
          <p:cNvPr id="4" name="Picture 3">
            <a:extLst>
              <a:ext uri="{FF2B5EF4-FFF2-40B4-BE49-F238E27FC236}">
                <a16:creationId xmlns:a16="http://schemas.microsoft.com/office/drawing/2014/main" id="{1CF32F65-FA53-F2C5-57C1-5E63D64847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51" y="1922106"/>
            <a:ext cx="5673090" cy="4329404"/>
          </a:xfrm>
          <a:prstGeom prst="rect">
            <a:avLst/>
          </a:prstGeom>
        </p:spPr>
      </p:pic>
      <p:pic>
        <p:nvPicPr>
          <p:cNvPr id="5" name="Picture 4">
            <a:extLst>
              <a:ext uri="{FF2B5EF4-FFF2-40B4-BE49-F238E27FC236}">
                <a16:creationId xmlns:a16="http://schemas.microsoft.com/office/drawing/2014/main" id="{5221750E-3A1E-E3E9-41FD-0650AF5AC93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4759" y="1935441"/>
            <a:ext cx="5673090" cy="4316069"/>
          </a:xfrm>
          <a:prstGeom prst="rect">
            <a:avLst/>
          </a:prstGeom>
          <a:noFill/>
          <a:ln>
            <a:noFill/>
          </a:ln>
        </p:spPr>
      </p:pic>
    </p:spTree>
    <p:extLst>
      <p:ext uri="{BB962C8B-B14F-4D97-AF65-F5344CB8AC3E}">
        <p14:creationId xmlns:p14="http://schemas.microsoft.com/office/powerpoint/2010/main" val="57850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B04C-EB46-89FC-03D1-C94867989675}"/>
              </a:ext>
            </a:extLst>
          </p:cNvPr>
          <p:cNvSpPr>
            <a:spLocks noGrp="1"/>
          </p:cNvSpPr>
          <p:nvPr>
            <p:ph type="title"/>
          </p:nvPr>
        </p:nvSpPr>
        <p:spPr/>
        <p:txBody>
          <a:bodyPr/>
          <a:lstStyle/>
          <a:p>
            <a:r>
              <a:rPr lang="en-US" b="1" dirty="0">
                <a:solidFill>
                  <a:schemeClr val="accent1">
                    <a:lumMod val="50000"/>
                  </a:schemeClr>
                </a:solidFill>
              </a:rPr>
              <a:t>Exploratory Data Analysis</a:t>
            </a:r>
          </a:p>
        </p:txBody>
      </p:sp>
      <p:pic>
        <p:nvPicPr>
          <p:cNvPr id="4" name="Picture 3">
            <a:extLst>
              <a:ext uri="{FF2B5EF4-FFF2-40B4-BE49-F238E27FC236}">
                <a16:creationId xmlns:a16="http://schemas.microsoft.com/office/drawing/2014/main" id="{84946217-8C5B-F0FD-4CD3-08C4CEA5917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1690688"/>
            <a:ext cx="5943600" cy="4280904"/>
          </a:xfrm>
          <a:prstGeom prst="rect">
            <a:avLst/>
          </a:prstGeom>
          <a:noFill/>
          <a:ln>
            <a:noFill/>
          </a:ln>
        </p:spPr>
      </p:pic>
      <p:pic>
        <p:nvPicPr>
          <p:cNvPr id="5" name="Picture 4">
            <a:extLst>
              <a:ext uri="{FF2B5EF4-FFF2-40B4-BE49-F238E27FC236}">
                <a16:creationId xmlns:a16="http://schemas.microsoft.com/office/drawing/2014/main" id="{94CF4042-D4DA-034C-421A-DEFBFF3DFB7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8400" y="1690687"/>
            <a:ext cx="5943600" cy="4280903"/>
          </a:xfrm>
          <a:prstGeom prst="rect">
            <a:avLst/>
          </a:prstGeom>
          <a:noFill/>
          <a:ln>
            <a:noFill/>
          </a:ln>
        </p:spPr>
      </p:pic>
    </p:spTree>
    <p:extLst>
      <p:ext uri="{BB962C8B-B14F-4D97-AF65-F5344CB8AC3E}">
        <p14:creationId xmlns:p14="http://schemas.microsoft.com/office/powerpoint/2010/main" val="4250119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B04C-EB46-89FC-03D1-C94867989675}"/>
              </a:ext>
            </a:extLst>
          </p:cNvPr>
          <p:cNvSpPr>
            <a:spLocks noGrp="1"/>
          </p:cNvSpPr>
          <p:nvPr>
            <p:ph type="title"/>
          </p:nvPr>
        </p:nvSpPr>
        <p:spPr/>
        <p:txBody>
          <a:bodyPr/>
          <a:lstStyle/>
          <a:p>
            <a:r>
              <a:rPr lang="en-US" b="1" dirty="0">
                <a:solidFill>
                  <a:schemeClr val="accent1">
                    <a:lumMod val="50000"/>
                  </a:schemeClr>
                </a:solidFill>
              </a:rPr>
              <a:t>Exploratory Data Analysis</a:t>
            </a:r>
          </a:p>
        </p:txBody>
      </p:sp>
      <p:pic>
        <p:nvPicPr>
          <p:cNvPr id="4" name="Picture 3">
            <a:extLst>
              <a:ext uri="{FF2B5EF4-FFF2-40B4-BE49-F238E27FC236}">
                <a16:creationId xmlns:a16="http://schemas.microsoft.com/office/drawing/2014/main" id="{4E555FE2-FEA8-F1AA-D894-B6AE5C3D174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00" y="1847461"/>
            <a:ext cx="5943600" cy="4348066"/>
          </a:xfrm>
          <a:prstGeom prst="rect">
            <a:avLst/>
          </a:prstGeom>
          <a:noFill/>
          <a:ln>
            <a:noFill/>
          </a:ln>
        </p:spPr>
      </p:pic>
      <p:pic>
        <p:nvPicPr>
          <p:cNvPr id="5" name="Picture 4">
            <a:extLst>
              <a:ext uri="{FF2B5EF4-FFF2-40B4-BE49-F238E27FC236}">
                <a16:creationId xmlns:a16="http://schemas.microsoft.com/office/drawing/2014/main" id="{B478870F-5CA4-0052-FE01-2EE1396F23A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847462"/>
            <a:ext cx="5943600" cy="4348066"/>
          </a:xfrm>
          <a:prstGeom prst="rect">
            <a:avLst/>
          </a:prstGeom>
          <a:noFill/>
          <a:ln>
            <a:noFill/>
          </a:ln>
        </p:spPr>
      </p:pic>
    </p:spTree>
    <p:extLst>
      <p:ext uri="{BB962C8B-B14F-4D97-AF65-F5344CB8AC3E}">
        <p14:creationId xmlns:p14="http://schemas.microsoft.com/office/powerpoint/2010/main" val="60745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B04C-EB46-89FC-03D1-C94867989675}"/>
              </a:ext>
            </a:extLst>
          </p:cNvPr>
          <p:cNvSpPr>
            <a:spLocks noGrp="1"/>
          </p:cNvSpPr>
          <p:nvPr>
            <p:ph type="title"/>
          </p:nvPr>
        </p:nvSpPr>
        <p:spPr/>
        <p:txBody>
          <a:bodyPr/>
          <a:lstStyle/>
          <a:p>
            <a:r>
              <a:rPr lang="en-US" b="1" dirty="0">
                <a:solidFill>
                  <a:schemeClr val="accent1">
                    <a:lumMod val="50000"/>
                  </a:schemeClr>
                </a:solidFill>
              </a:rPr>
              <a:t>Exploratory Data Analysis</a:t>
            </a:r>
          </a:p>
        </p:txBody>
      </p:sp>
      <p:pic>
        <p:nvPicPr>
          <p:cNvPr id="4" name="Picture 3">
            <a:extLst>
              <a:ext uri="{FF2B5EF4-FFF2-40B4-BE49-F238E27FC236}">
                <a16:creationId xmlns:a16="http://schemas.microsoft.com/office/drawing/2014/main" id="{C3D902A6-942A-E4A1-40B5-607DDB3E0F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2023" y="1337627"/>
            <a:ext cx="7352523" cy="2740025"/>
          </a:xfrm>
          <a:prstGeom prst="rect">
            <a:avLst/>
          </a:prstGeom>
          <a:noFill/>
          <a:ln>
            <a:noFill/>
          </a:ln>
        </p:spPr>
      </p:pic>
      <p:pic>
        <p:nvPicPr>
          <p:cNvPr id="5" name="Picture 4">
            <a:extLst>
              <a:ext uri="{FF2B5EF4-FFF2-40B4-BE49-F238E27FC236}">
                <a16:creationId xmlns:a16="http://schemas.microsoft.com/office/drawing/2014/main" id="{5DD3BE11-DCE9-54ED-34FE-493274A1B6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02023" y="4128349"/>
            <a:ext cx="7352522" cy="2707640"/>
          </a:xfrm>
          <a:prstGeom prst="rect">
            <a:avLst/>
          </a:prstGeom>
          <a:noFill/>
          <a:ln>
            <a:noFill/>
          </a:ln>
        </p:spPr>
      </p:pic>
    </p:spTree>
    <p:extLst>
      <p:ext uri="{BB962C8B-B14F-4D97-AF65-F5344CB8AC3E}">
        <p14:creationId xmlns:p14="http://schemas.microsoft.com/office/powerpoint/2010/main" val="2695466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8364</TotalTime>
  <Words>625</Words>
  <Application>Microsoft Macintosh PowerPoint</Application>
  <PresentationFormat>Widescreen</PresentationFormat>
  <Paragraphs>121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Airline Passenger Satisfaction</vt:lpstr>
      <vt:lpstr>Problem Statement</vt:lpstr>
      <vt:lpstr>Dataset Variables – Qualitative &amp; Continuous</vt:lpstr>
      <vt:lpstr>Dataset Variables – Passenger Survey Questions</vt:lpstr>
      <vt:lpstr>Determining Project Success &amp; Constraints</vt:lpstr>
      <vt:lpstr>Exploratory Data Analysis</vt:lpstr>
      <vt:lpstr>Exploratory Data Analysis</vt:lpstr>
      <vt:lpstr>Exploratory Data Analysis</vt:lpstr>
      <vt:lpstr>Exploratory Data Analysis</vt:lpstr>
      <vt:lpstr>Model Selection</vt:lpstr>
      <vt:lpstr>Feature Importances</vt:lpstr>
      <vt:lpstr>Conclusions &amp;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Passenger Satisfaction</dc:title>
  <dc:creator>Mike Sweeney</dc:creator>
  <cp:lastModifiedBy>Mike Sweeney</cp:lastModifiedBy>
  <cp:revision>34</cp:revision>
  <dcterms:created xsi:type="dcterms:W3CDTF">2022-07-25T22:43:09Z</dcterms:created>
  <dcterms:modified xsi:type="dcterms:W3CDTF">2022-08-09T15:05:51Z</dcterms:modified>
</cp:coreProperties>
</file>