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70" r:id="rId5"/>
    <p:sldId id="271" r:id="rId6"/>
    <p:sldId id="260" r:id="rId7"/>
    <p:sldId id="261" r:id="rId8"/>
    <p:sldId id="262" r:id="rId9"/>
    <p:sldId id="263" r:id="rId10"/>
    <p:sldId id="264" r:id="rId11"/>
    <p:sldId id="265" r:id="rId12"/>
    <p:sldId id="272" r:id="rId13"/>
    <p:sldId id="273" r:id="rId14"/>
    <p:sldId id="274" r:id="rId15"/>
    <p:sldId id="266"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58E3"/>
    <a:srgbClr val="FFA8EE"/>
    <a:srgbClr val="CF36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59"/>
    <p:restoredTop sz="95680"/>
  </p:normalViewPr>
  <p:slideViewPr>
    <p:cSldViewPr snapToGrid="0">
      <p:cViewPr varScale="1">
        <p:scale>
          <a:sx n="95" d="100"/>
          <a:sy n="95" d="100"/>
        </p:scale>
        <p:origin x="208"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213E-0B2B-59C4-0CC1-0363FEFD22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C156AC-F421-0840-D5C2-E77D3F406E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2FD384-2C11-FA4B-0862-E5F93F435926}"/>
              </a:ext>
            </a:extLst>
          </p:cNvPr>
          <p:cNvSpPr>
            <a:spLocks noGrp="1"/>
          </p:cNvSpPr>
          <p:nvPr>
            <p:ph type="dt" sz="half" idx="10"/>
          </p:nvPr>
        </p:nvSpPr>
        <p:spPr/>
        <p:txBody>
          <a:bodyPr/>
          <a:lstStyle/>
          <a:p>
            <a:fld id="{A5FC1C56-5B91-704D-806D-4110402FBD09}" type="datetimeFigureOut">
              <a:rPr lang="en-US" smtClean="0"/>
              <a:t>9/23/22</a:t>
            </a:fld>
            <a:endParaRPr lang="en-US" dirty="0"/>
          </a:p>
        </p:txBody>
      </p:sp>
      <p:sp>
        <p:nvSpPr>
          <p:cNvPr id="5" name="Footer Placeholder 4">
            <a:extLst>
              <a:ext uri="{FF2B5EF4-FFF2-40B4-BE49-F238E27FC236}">
                <a16:creationId xmlns:a16="http://schemas.microsoft.com/office/drawing/2014/main" id="{DCCDEAD1-7473-C0A7-A576-0803D67197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F5FFA1-2A22-6FBB-5051-26E4B3D18736}"/>
              </a:ext>
            </a:extLst>
          </p:cNvPr>
          <p:cNvSpPr>
            <a:spLocks noGrp="1"/>
          </p:cNvSpPr>
          <p:nvPr>
            <p:ph type="sldNum" sz="quarter" idx="12"/>
          </p:nvPr>
        </p:nvSpPr>
        <p:spPr/>
        <p:txBody>
          <a:bodyPr/>
          <a:lstStyle/>
          <a:p>
            <a:fld id="{8ACA3D25-9759-C443-9F6F-1AED33140318}" type="slidenum">
              <a:rPr lang="en-US" smtClean="0"/>
              <a:t>‹#›</a:t>
            </a:fld>
            <a:endParaRPr lang="en-US" dirty="0"/>
          </a:p>
        </p:txBody>
      </p:sp>
    </p:spTree>
    <p:extLst>
      <p:ext uri="{BB962C8B-B14F-4D97-AF65-F5344CB8AC3E}">
        <p14:creationId xmlns:p14="http://schemas.microsoft.com/office/powerpoint/2010/main" val="3036868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D530E-C8E8-1922-89BA-ED69A7A1BD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8CBD01-CB10-130F-5BAE-327F0B6B4E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C1293-A68A-ECFD-D83B-0E2168BA6195}"/>
              </a:ext>
            </a:extLst>
          </p:cNvPr>
          <p:cNvSpPr>
            <a:spLocks noGrp="1"/>
          </p:cNvSpPr>
          <p:nvPr>
            <p:ph type="dt" sz="half" idx="10"/>
          </p:nvPr>
        </p:nvSpPr>
        <p:spPr/>
        <p:txBody>
          <a:bodyPr/>
          <a:lstStyle/>
          <a:p>
            <a:fld id="{A5FC1C56-5B91-704D-806D-4110402FBD09}" type="datetimeFigureOut">
              <a:rPr lang="en-US" smtClean="0"/>
              <a:t>9/23/22</a:t>
            </a:fld>
            <a:endParaRPr lang="en-US" dirty="0"/>
          </a:p>
        </p:txBody>
      </p:sp>
      <p:sp>
        <p:nvSpPr>
          <p:cNvPr id="5" name="Footer Placeholder 4">
            <a:extLst>
              <a:ext uri="{FF2B5EF4-FFF2-40B4-BE49-F238E27FC236}">
                <a16:creationId xmlns:a16="http://schemas.microsoft.com/office/drawing/2014/main" id="{541C6819-6614-36DA-4BD0-D37F4DCEA4C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508447-0F6B-0E1A-7724-184D5272591B}"/>
              </a:ext>
            </a:extLst>
          </p:cNvPr>
          <p:cNvSpPr>
            <a:spLocks noGrp="1"/>
          </p:cNvSpPr>
          <p:nvPr>
            <p:ph type="sldNum" sz="quarter" idx="12"/>
          </p:nvPr>
        </p:nvSpPr>
        <p:spPr/>
        <p:txBody>
          <a:bodyPr/>
          <a:lstStyle/>
          <a:p>
            <a:fld id="{8ACA3D25-9759-C443-9F6F-1AED33140318}" type="slidenum">
              <a:rPr lang="en-US" smtClean="0"/>
              <a:t>‹#›</a:t>
            </a:fld>
            <a:endParaRPr lang="en-US" dirty="0"/>
          </a:p>
        </p:txBody>
      </p:sp>
    </p:spTree>
    <p:extLst>
      <p:ext uri="{BB962C8B-B14F-4D97-AF65-F5344CB8AC3E}">
        <p14:creationId xmlns:p14="http://schemas.microsoft.com/office/powerpoint/2010/main" val="525997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90E5F9-97C9-AD5B-1988-707E2F7132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5BA88F-8E59-0DED-E2CF-0A558619EC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BF699E-BB01-3A3F-91A0-0E7F3A073E8C}"/>
              </a:ext>
            </a:extLst>
          </p:cNvPr>
          <p:cNvSpPr>
            <a:spLocks noGrp="1"/>
          </p:cNvSpPr>
          <p:nvPr>
            <p:ph type="dt" sz="half" idx="10"/>
          </p:nvPr>
        </p:nvSpPr>
        <p:spPr/>
        <p:txBody>
          <a:bodyPr/>
          <a:lstStyle/>
          <a:p>
            <a:fld id="{A5FC1C56-5B91-704D-806D-4110402FBD09}" type="datetimeFigureOut">
              <a:rPr lang="en-US" smtClean="0"/>
              <a:t>9/23/22</a:t>
            </a:fld>
            <a:endParaRPr lang="en-US" dirty="0"/>
          </a:p>
        </p:txBody>
      </p:sp>
      <p:sp>
        <p:nvSpPr>
          <p:cNvPr id="5" name="Footer Placeholder 4">
            <a:extLst>
              <a:ext uri="{FF2B5EF4-FFF2-40B4-BE49-F238E27FC236}">
                <a16:creationId xmlns:a16="http://schemas.microsoft.com/office/drawing/2014/main" id="{D7EE7CD6-A77D-11E4-2F84-3EAC550EAE9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1E3797-B5C1-0310-DB41-EC304148F1C8}"/>
              </a:ext>
            </a:extLst>
          </p:cNvPr>
          <p:cNvSpPr>
            <a:spLocks noGrp="1"/>
          </p:cNvSpPr>
          <p:nvPr>
            <p:ph type="sldNum" sz="quarter" idx="12"/>
          </p:nvPr>
        </p:nvSpPr>
        <p:spPr/>
        <p:txBody>
          <a:bodyPr/>
          <a:lstStyle/>
          <a:p>
            <a:fld id="{8ACA3D25-9759-C443-9F6F-1AED33140318}" type="slidenum">
              <a:rPr lang="en-US" smtClean="0"/>
              <a:t>‹#›</a:t>
            </a:fld>
            <a:endParaRPr lang="en-US" dirty="0"/>
          </a:p>
        </p:txBody>
      </p:sp>
    </p:spTree>
    <p:extLst>
      <p:ext uri="{BB962C8B-B14F-4D97-AF65-F5344CB8AC3E}">
        <p14:creationId xmlns:p14="http://schemas.microsoft.com/office/powerpoint/2010/main" val="2904213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81424-B63E-0442-D966-BA124CD069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BC9901-2984-AF70-D516-3982A98FDA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B3BDE1-2B49-5595-C9E7-BFFA00384088}"/>
              </a:ext>
            </a:extLst>
          </p:cNvPr>
          <p:cNvSpPr>
            <a:spLocks noGrp="1"/>
          </p:cNvSpPr>
          <p:nvPr>
            <p:ph type="dt" sz="half" idx="10"/>
          </p:nvPr>
        </p:nvSpPr>
        <p:spPr/>
        <p:txBody>
          <a:bodyPr/>
          <a:lstStyle/>
          <a:p>
            <a:fld id="{A5FC1C56-5B91-704D-806D-4110402FBD09}" type="datetimeFigureOut">
              <a:rPr lang="en-US" smtClean="0"/>
              <a:t>9/23/22</a:t>
            </a:fld>
            <a:endParaRPr lang="en-US" dirty="0"/>
          </a:p>
        </p:txBody>
      </p:sp>
      <p:sp>
        <p:nvSpPr>
          <p:cNvPr id="5" name="Footer Placeholder 4">
            <a:extLst>
              <a:ext uri="{FF2B5EF4-FFF2-40B4-BE49-F238E27FC236}">
                <a16:creationId xmlns:a16="http://schemas.microsoft.com/office/drawing/2014/main" id="{DB2FBF89-41DA-E456-B0B3-3CD05D8C0A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27681A-0549-A5EF-F5A3-C3BA8B596F4A}"/>
              </a:ext>
            </a:extLst>
          </p:cNvPr>
          <p:cNvSpPr>
            <a:spLocks noGrp="1"/>
          </p:cNvSpPr>
          <p:nvPr>
            <p:ph type="sldNum" sz="quarter" idx="12"/>
          </p:nvPr>
        </p:nvSpPr>
        <p:spPr/>
        <p:txBody>
          <a:bodyPr/>
          <a:lstStyle/>
          <a:p>
            <a:fld id="{8ACA3D25-9759-C443-9F6F-1AED33140318}" type="slidenum">
              <a:rPr lang="en-US" smtClean="0"/>
              <a:t>‹#›</a:t>
            </a:fld>
            <a:endParaRPr lang="en-US" dirty="0"/>
          </a:p>
        </p:txBody>
      </p:sp>
    </p:spTree>
    <p:extLst>
      <p:ext uri="{BB962C8B-B14F-4D97-AF65-F5344CB8AC3E}">
        <p14:creationId xmlns:p14="http://schemas.microsoft.com/office/powerpoint/2010/main" val="4233517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2F270-29A1-1347-A1AB-9A13CE0A53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B24C01-8143-10BF-22DE-699E9CEF33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34AB3-E0AE-C204-CEF4-95615F01E84E}"/>
              </a:ext>
            </a:extLst>
          </p:cNvPr>
          <p:cNvSpPr>
            <a:spLocks noGrp="1"/>
          </p:cNvSpPr>
          <p:nvPr>
            <p:ph type="dt" sz="half" idx="10"/>
          </p:nvPr>
        </p:nvSpPr>
        <p:spPr/>
        <p:txBody>
          <a:bodyPr/>
          <a:lstStyle/>
          <a:p>
            <a:fld id="{A5FC1C56-5B91-704D-806D-4110402FBD09}" type="datetimeFigureOut">
              <a:rPr lang="en-US" smtClean="0"/>
              <a:t>9/23/22</a:t>
            </a:fld>
            <a:endParaRPr lang="en-US" dirty="0"/>
          </a:p>
        </p:txBody>
      </p:sp>
      <p:sp>
        <p:nvSpPr>
          <p:cNvPr id="5" name="Footer Placeholder 4">
            <a:extLst>
              <a:ext uri="{FF2B5EF4-FFF2-40B4-BE49-F238E27FC236}">
                <a16:creationId xmlns:a16="http://schemas.microsoft.com/office/drawing/2014/main" id="{D963E21C-D8EB-7602-5A87-6C35D446FB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7F7AEA-08D7-E30C-F7AD-8DC4B30900FE}"/>
              </a:ext>
            </a:extLst>
          </p:cNvPr>
          <p:cNvSpPr>
            <a:spLocks noGrp="1"/>
          </p:cNvSpPr>
          <p:nvPr>
            <p:ph type="sldNum" sz="quarter" idx="12"/>
          </p:nvPr>
        </p:nvSpPr>
        <p:spPr/>
        <p:txBody>
          <a:bodyPr/>
          <a:lstStyle/>
          <a:p>
            <a:fld id="{8ACA3D25-9759-C443-9F6F-1AED33140318}" type="slidenum">
              <a:rPr lang="en-US" smtClean="0"/>
              <a:t>‹#›</a:t>
            </a:fld>
            <a:endParaRPr lang="en-US" dirty="0"/>
          </a:p>
        </p:txBody>
      </p:sp>
    </p:spTree>
    <p:extLst>
      <p:ext uri="{BB962C8B-B14F-4D97-AF65-F5344CB8AC3E}">
        <p14:creationId xmlns:p14="http://schemas.microsoft.com/office/powerpoint/2010/main" val="4260144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B832-2528-0BD5-C281-295610F44F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5CFAB5-2736-3B48-8B09-7014E76662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EBE9D6-F464-B7F9-8CED-87B8D4DE84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B7F91B-EB3C-45DC-28B2-04A9EC9B04A8}"/>
              </a:ext>
            </a:extLst>
          </p:cNvPr>
          <p:cNvSpPr>
            <a:spLocks noGrp="1"/>
          </p:cNvSpPr>
          <p:nvPr>
            <p:ph type="dt" sz="half" idx="10"/>
          </p:nvPr>
        </p:nvSpPr>
        <p:spPr/>
        <p:txBody>
          <a:bodyPr/>
          <a:lstStyle/>
          <a:p>
            <a:fld id="{A5FC1C56-5B91-704D-806D-4110402FBD09}" type="datetimeFigureOut">
              <a:rPr lang="en-US" smtClean="0"/>
              <a:t>9/23/22</a:t>
            </a:fld>
            <a:endParaRPr lang="en-US" dirty="0"/>
          </a:p>
        </p:txBody>
      </p:sp>
      <p:sp>
        <p:nvSpPr>
          <p:cNvPr id="6" name="Footer Placeholder 5">
            <a:extLst>
              <a:ext uri="{FF2B5EF4-FFF2-40B4-BE49-F238E27FC236}">
                <a16:creationId xmlns:a16="http://schemas.microsoft.com/office/drawing/2014/main" id="{6E9B2EB1-2005-A448-B875-680DE5520EB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687D60-FA13-456C-5113-0137DAB39C43}"/>
              </a:ext>
            </a:extLst>
          </p:cNvPr>
          <p:cNvSpPr>
            <a:spLocks noGrp="1"/>
          </p:cNvSpPr>
          <p:nvPr>
            <p:ph type="sldNum" sz="quarter" idx="12"/>
          </p:nvPr>
        </p:nvSpPr>
        <p:spPr/>
        <p:txBody>
          <a:bodyPr/>
          <a:lstStyle/>
          <a:p>
            <a:fld id="{8ACA3D25-9759-C443-9F6F-1AED33140318}" type="slidenum">
              <a:rPr lang="en-US" smtClean="0"/>
              <a:t>‹#›</a:t>
            </a:fld>
            <a:endParaRPr lang="en-US" dirty="0"/>
          </a:p>
        </p:txBody>
      </p:sp>
    </p:spTree>
    <p:extLst>
      <p:ext uri="{BB962C8B-B14F-4D97-AF65-F5344CB8AC3E}">
        <p14:creationId xmlns:p14="http://schemas.microsoft.com/office/powerpoint/2010/main" val="405274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A85A-F14A-0A8E-9CF8-0493556831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8786D7-6482-B4D7-F002-92D1E3809C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5C14B3-6FD3-A8C6-428A-3D31B8281F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305E8F-7E41-2987-358E-961E048F33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E522A1-BC0C-ECA0-CC45-25DEC976B4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52EA06-AD6C-959D-0172-CD0FD611DAFC}"/>
              </a:ext>
            </a:extLst>
          </p:cNvPr>
          <p:cNvSpPr>
            <a:spLocks noGrp="1"/>
          </p:cNvSpPr>
          <p:nvPr>
            <p:ph type="dt" sz="half" idx="10"/>
          </p:nvPr>
        </p:nvSpPr>
        <p:spPr/>
        <p:txBody>
          <a:bodyPr/>
          <a:lstStyle/>
          <a:p>
            <a:fld id="{A5FC1C56-5B91-704D-806D-4110402FBD09}" type="datetimeFigureOut">
              <a:rPr lang="en-US" smtClean="0"/>
              <a:t>9/23/22</a:t>
            </a:fld>
            <a:endParaRPr lang="en-US" dirty="0"/>
          </a:p>
        </p:txBody>
      </p:sp>
      <p:sp>
        <p:nvSpPr>
          <p:cNvPr id="8" name="Footer Placeholder 7">
            <a:extLst>
              <a:ext uri="{FF2B5EF4-FFF2-40B4-BE49-F238E27FC236}">
                <a16:creationId xmlns:a16="http://schemas.microsoft.com/office/drawing/2014/main" id="{1DEA2544-A787-FD38-14F2-761B003D426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DAE7772-6C51-424B-B889-E2C74CFC06B0}"/>
              </a:ext>
            </a:extLst>
          </p:cNvPr>
          <p:cNvSpPr>
            <a:spLocks noGrp="1"/>
          </p:cNvSpPr>
          <p:nvPr>
            <p:ph type="sldNum" sz="quarter" idx="12"/>
          </p:nvPr>
        </p:nvSpPr>
        <p:spPr/>
        <p:txBody>
          <a:bodyPr/>
          <a:lstStyle/>
          <a:p>
            <a:fld id="{8ACA3D25-9759-C443-9F6F-1AED33140318}" type="slidenum">
              <a:rPr lang="en-US" smtClean="0"/>
              <a:t>‹#›</a:t>
            </a:fld>
            <a:endParaRPr lang="en-US" dirty="0"/>
          </a:p>
        </p:txBody>
      </p:sp>
    </p:spTree>
    <p:extLst>
      <p:ext uri="{BB962C8B-B14F-4D97-AF65-F5344CB8AC3E}">
        <p14:creationId xmlns:p14="http://schemas.microsoft.com/office/powerpoint/2010/main" val="747129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025A4-DC49-AFF3-C55D-4BD6A866C3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30C22F-9ADC-797D-9D4B-0FE4825C25CE}"/>
              </a:ext>
            </a:extLst>
          </p:cNvPr>
          <p:cNvSpPr>
            <a:spLocks noGrp="1"/>
          </p:cNvSpPr>
          <p:nvPr>
            <p:ph type="dt" sz="half" idx="10"/>
          </p:nvPr>
        </p:nvSpPr>
        <p:spPr/>
        <p:txBody>
          <a:bodyPr/>
          <a:lstStyle/>
          <a:p>
            <a:fld id="{A5FC1C56-5B91-704D-806D-4110402FBD09}" type="datetimeFigureOut">
              <a:rPr lang="en-US" smtClean="0"/>
              <a:t>9/23/22</a:t>
            </a:fld>
            <a:endParaRPr lang="en-US" dirty="0"/>
          </a:p>
        </p:txBody>
      </p:sp>
      <p:sp>
        <p:nvSpPr>
          <p:cNvPr id="4" name="Footer Placeholder 3">
            <a:extLst>
              <a:ext uri="{FF2B5EF4-FFF2-40B4-BE49-F238E27FC236}">
                <a16:creationId xmlns:a16="http://schemas.microsoft.com/office/drawing/2014/main" id="{ADDA80B8-6B5B-0208-3EDE-C8CAEAC0609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AB5F942-0E47-59FA-18E6-1690C03B5E60}"/>
              </a:ext>
            </a:extLst>
          </p:cNvPr>
          <p:cNvSpPr>
            <a:spLocks noGrp="1"/>
          </p:cNvSpPr>
          <p:nvPr>
            <p:ph type="sldNum" sz="quarter" idx="12"/>
          </p:nvPr>
        </p:nvSpPr>
        <p:spPr/>
        <p:txBody>
          <a:bodyPr/>
          <a:lstStyle/>
          <a:p>
            <a:fld id="{8ACA3D25-9759-C443-9F6F-1AED33140318}" type="slidenum">
              <a:rPr lang="en-US" smtClean="0"/>
              <a:t>‹#›</a:t>
            </a:fld>
            <a:endParaRPr lang="en-US" dirty="0"/>
          </a:p>
        </p:txBody>
      </p:sp>
    </p:spTree>
    <p:extLst>
      <p:ext uri="{BB962C8B-B14F-4D97-AF65-F5344CB8AC3E}">
        <p14:creationId xmlns:p14="http://schemas.microsoft.com/office/powerpoint/2010/main" val="2071825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8BB3E4-8B66-3B9E-F14D-1747B9034C38}"/>
              </a:ext>
            </a:extLst>
          </p:cNvPr>
          <p:cNvSpPr>
            <a:spLocks noGrp="1"/>
          </p:cNvSpPr>
          <p:nvPr>
            <p:ph type="dt" sz="half" idx="10"/>
          </p:nvPr>
        </p:nvSpPr>
        <p:spPr/>
        <p:txBody>
          <a:bodyPr/>
          <a:lstStyle/>
          <a:p>
            <a:fld id="{A5FC1C56-5B91-704D-806D-4110402FBD09}" type="datetimeFigureOut">
              <a:rPr lang="en-US" smtClean="0"/>
              <a:t>9/23/22</a:t>
            </a:fld>
            <a:endParaRPr lang="en-US" dirty="0"/>
          </a:p>
        </p:txBody>
      </p:sp>
      <p:sp>
        <p:nvSpPr>
          <p:cNvPr id="3" name="Footer Placeholder 2">
            <a:extLst>
              <a:ext uri="{FF2B5EF4-FFF2-40B4-BE49-F238E27FC236}">
                <a16:creationId xmlns:a16="http://schemas.microsoft.com/office/drawing/2014/main" id="{E737B112-6E90-948B-04A2-385C75819B5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FA95437-B80E-C82E-1E75-A15B16CE284C}"/>
              </a:ext>
            </a:extLst>
          </p:cNvPr>
          <p:cNvSpPr>
            <a:spLocks noGrp="1"/>
          </p:cNvSpPr>
          <p:nvPr>
            <p:ph type="sldNum" sz="quarter" idx="12"/>
          </p:nvPr>
        </p:nvSpPr>
        <p:spPr/>
        <p:txBody>
          <a:bodyPr/>
          <a:lstStyle/>
          <a:p>
            <a:fld id="{8ACA3D25-9759-C443-9F6F-1AED33140318}" type="slidenum">
              <a:rPr lang="en-US" smtClean="0"/>
              <a:t>‹#›</a:t>
            </a:fld>
            <a:endParaRPr lang="en-US" dirty="0"/>
          </a:p>
        </p:txBody>
      </p:sp>
    </p:spTree>
    <p:extLst>
      <p:ext uri="{BB962C8B-B14F-4D97-AF65-F5344CB8AC3E}">
        <p14:creationId xmlns:p14="http://schemas.microsoft.com/office/powerpoint/2010/main" val="837758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9A9D0-D680-E2E9-5B93-5E57493209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D3804A-2CAB-DC7B-1154-78A6815746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5A32C9-80CA-4DD5-4F30-8DFDA2378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38354D-57EA-CA3E-0636-A7482EE09AD7}"/>
              </a:ext>
            </a:extLst>
          </p:cNvPr>
          <p:cNvSpPr>
            <a:spLocks noGrp="1"/>
          </p:cNvSpPr>
          <p:nvPr>
            <p:ph type="dt" sz="half" idx="10"/>
          </p:nvPr>
        </p:nvSpPr>
        <p:spPr/>
        <p:txBody>
          <a:bodyPr/>
          <a:lstStyle/>
          <a:p>
            <a:fld id="{A5FC1C56-5B91-704D-806D-4110402FBD09}" type="datetimeFigureOut">
              <a:rPr lang="en-US" smtClean="0"/>
              <a:t>9/23/22</a:t>
            </a:fld>
            <a:endParaRPr lang="en-US" dirty="0"/>
          </a:p>
        </p:txBody>
      </p:sp>
      <p:sp>
        <p:nvSpPr>
          <p:cNvPr id="6" name="Footer Placeholder 5">
            <a:extLst>
              <a:ext uri="{FF2B5EF4-FFF2-40B4-BE49-F238E27FC236}">
                <a16:creationId xmlns:a16="http://schemas.microsoft.com/office/drawing/2014/main" id="{1FF2CE98-410A-8A43-C716-8B17DC968F0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CD01EF8-5B40-9D64-03BC-41D325B7A689}"/>
              </a:ext>
            </a:extLst>
          </p:cNvPr>
          <p:cNvSpPr>
            <a:spLocks noGrp="1"/>
          </p:cNvSpPr>
          <p:nvPr>
            <p:ph type="sldNum" sz="quarter" idx="12"/>
          </p:nvPr>
        </p:nvSpPr>
        <p:spPr/>
        <p:txBody>
          <a:bodyPr/>
          <a:lstStyle/>
          <a:p>
            <a:fld id="{8ACA3D25-9759-C443-9F6F-1AED33140318}" type="slidenum">
              <a:rPr lang="en-US" smtClean="0"/>
              <a:t>‹#›</a:t>
            </a:fld>
            <a:endParaRPr lang="en-US" dirty="0"/>
          </a:p>
        </p:txBody>
      </p:sp>
    </p:spTree>
    <p:extLst>
      <p:ext uri="{BB962C8B-B14F-4D97-AF65-F5344CB8AC3E}">
        <p14:creationId xmlns:p14="http://schemas.microsoft.com/office/powerpoint/2010/main" val="108904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0C79-16B8-87DD-519E-48AC6024B8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68FF00-7F89-8264-25E9-9B02BE5560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CA44034-16A5-FAF6-BC99-911FFBD9F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055066-A08A-A808-EA07-05DC6693571A}"/>
              </a:ext>
            </a:extLst>
          </p:cNvPr>
          <p:cNvSpPr>
            <a:spLocks noGrp="1"/>
          </p:cNvSpPr>
          <p:nvPr>
            <p:ph type="dt" sz="half" idx="10"/>
          </p:nvPr>
        </p:nvSpPr>
        <p:spPr/>
        <p:txBody>
          <a:bodyPr/>
          <a:lstStyle/>
          <a:p>
            <a:fld id="{A5FC1C56-5B91-704D-806D-4110402FBD09}" type="datetimeFigureOut">
              <a:rPr lang="en-US" smtClean="0"/>
              <a:t>9/23/22</a:t>
            </a:fld>
            <a:endParaRPr lang="en-US" dirty="0"/>
          </a:p>
        </p:txBody>
      </p:sp>
      <p:sp>
        <p:nvSpPr>
          <p:cNvPr id="6" name="Footer Placeholder 5">
            <a:extLst>
              <a:ext uri="{FF2B5EF4-FFF2-40B4-BE49-F238E27FC236}">
                <a16:creationId xmlns:a16="http://schemas.microsoft.com/office/drawing/2014/main" id="{8DC395D8-EBF7-8C78-737D-707B2E93FC6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EF17E5F-327D-362E-A3CF-97EECA771E37}"/>
              </a:ext>
            </a:extLst>
          </p:cNvPr>
          <p:cNvSpPr>
            <a:spLocks noGrp="1"/>
          </p:cNvSpPr>
          <p:nvPr>
            <p:ph type="sldNum" sz="quarter" idx="12"/>
          </p:nvPr>
        </p:nvSpPr>
        <p:spPr/>
        <p:txBody>
          <a:bodyPr/>
          <a:lstStyle/>
          <a:p>
            <a:fld id="{8ACA3D25-9759-C443-9F6F-1AED33140318}" type="slidenum">
              <a:rPr lang="en-US" smtClean="0"/>
              <a:t>‹#›</a:t>
            </a:fld>
            <a:endParaRPr lang="en-US" dirty="0"/>
          </a:p>
        </p:txBody>
      </p:sp>
    </p:spTree>
    <p:extLst>
      <p:ext uri="{BB962C8B-B14F-4D97-AF65-F5344CB8AC3E}">
        <p14:creationId xmlns:p14="http://schemas.microsoft.com/office/powerpoint/2010/main" val="1884651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6F9DBA-89C2-AA9E-0545-1BDB80FB68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910611-130B-CE81-4412-A9EC829007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72AD1B-F8AA-A1BE-CD60-17BADC4543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FC1C56-5B91-704D-806D-4110402FBD09}" type="datetimeFigureOut">
              <a:rPr lang="en-US" smtClean="0"/>
              <a:t>9/23/22</a:t>
            </a:fld>
            <a:endParaRPr lang="en-US" dirty="0"/>
          </a:p>
        </p:txBody>
      </p:sp>
      <p:sp>
        <p:nvSpPr>
          <p:cNvPr id="5" name="Footer Placeholder 4">
            <a:extLst>
              <a:ext uri="{FF2B5EF4-FFF2-40B4-BE49-F238E27FC236}">
                <a16:creationId xmlns:a16="http://schemas.microsoft.com/office/drawing/2014/main" id="{4CD51AF5-78EA-7305-DDDF-E374B40AF7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9CA01A3-D19D-C70B-8781-0A3356C7D9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A3D25-9759-C443-9F6F-1AED33140318}" type="slidenum">
              <a:rPr lang="en-US" smtClean="0"/>
              <a:t>‹#›</a:t>
            </a:fld>
            <a:endParaRPr lang="en-US" dirty="0"/>
          </a:p>
        </p:txBody>
      </p:sp>
    </p:spTree>
    <p:extLst>
      <p:ext uri="{BB962C8B-B14F-4D97-AF65-F5344CB8AC3E}">
        <p14:creationId xmlns:p14="http://schemas.microsoft.com/office/powerpoint/2010/main" val="1674164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DDF1F-740D-A44D-F99B-971A3C7AC06A}"/>
              </a:ext>
            </a:extLst>
          </p:cNvPr>
          <p:cNvSpPr>
            <a:spLocks noGrp="1"/>
          </p:cNvSpPr>
          <p:nvPr>
            <p:ph type="ctrTitle"/>
          </p:nvPr>
        </p:nvSpPr>
        <p:spPr>
          <a:xfrm>
            <a:off x="1282535" y="1122363"/>
            <a:ext cx="9749641" cy="2832120"/>
          </a:xfrm>
        </p:spPr>
        <p:txBody>
          <a:bodyPr>
            <a:normAutofit/>
          </a:bodyPr>
          <a:lstStyle/>
          <a:p>
            <a:r>
              <a:rPr lang="en-US" dirty="0"/>
              <a:t>Predicting the Likelihood of a Patient Developing Prediabetes or Diabetes</a:t>
            </a:r>
          </a:p>
        </p:txBody>
      </p:sp>
      <p:sp>
        <p:nvSpPr>
          <p:cNvPr id="3" name="Subtitle 2">
            <a:extLst>
              <a:ext uri="{FF2B5EF4-FFF2-40B4-BE49-F238E27FC236}">
                <a16:creationId xmlns:a16="http://schemas.microsoft.com/office/drawing/2014/main" id="{E601D8A6-62F0-D0F0-3C4F-66EBAA370448}"/>
              </a:ext>
            </a:extLst>
          </p:cNvPr>
          <p:cNvSpPr>
            <a:spLocks noGrp="1"/>
          </p:cNvSpPr>
          <p:nvPr>
            <p:ph type="subTitle" idx="1"/>
          </p:nvPr>
        </p:nvSpPr>
        <p:spPr>
          <a:xfrm>
            <a:off x="1524000" y="4207680"/>
            <a:ext cx="9144000" cy="1655762"/>
          </a:xfrm>
        </p:spPr>
        <p:txBody>
          <a:bodyPr/>
          <a:lstStyle/>
          <a:p>
            <a:r>
              <a:rPr lang="en-US" dirty="0"/>
              <a:t>Lauren Sweeney</a:t>
            </a:r>
          </a:p>
          <a:p>
            <a:r>
              <a:rPr lang="en-US" dirty="0"/>
              <a:t>Springboard – DSC</a:t>
            </a:r>
          </a:p>
          <a:p>
            <a:r>
              <a:rPr lang="en-US" dirty="0"/>
              <a:t>Capstone Project #3</a:t>
            </a:r>
          </a:p>
        </p:txBody>
      </p:sp>
    </p:spTree>
    <p:extLst>
      <p:ext uri="{BB962C8B-B14F-4D97-AF65-F5344CB8AC3E}">
        <p14:creationId xmlns:p14="http://schemas.microsoft.com/office/powerpoint/2010/main" val="4197730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DC37-26BA-C7CA-5376-D336E52DC854}"/>
              </a:ext>
            </a:extLst>
          </p:cNvPr>
          <p:cNvSpPr>
            <a:spLocks noGrp="1"/>
          </p:cNvSpPr>
          <p:nvPr>
            <p:ph type="title"/>
          </p:nvPr>
        </p:nvSpPr>
        <p:spPr/>
        <p:txBody>
          <a:bodyPr/>
          <a:lstStyle/>
          <a:p>
            <a:r>
              <a:rPr lang="en-US" dirty="0"/>
              <a:t>Exploratory Data Analysis</a:t>
            </a:r>
          </a:p>
        </p:txBody>
      </p:sp>
      <p:pic>
        <p:nvPicPr>
          <p:cNvPr id="4" name="Picture 3">
            <a:extLst>
              <a:ext uri="{FF2B5EF4-FFF2-40B4-BE49-F238E27FC236}">
                <a16:creationId xmlns:a16="http://schemas.microsoft.com/office/drawing/2014/main" id="{FB038C42-DE4F-E800-962B-315BC14DB96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1438" y="1990292"/>
            <a:ext cx="5627912" cy="3496539"/>
          </a:xfrm>
          <a:prstGeom prst="rect">
            <a:avLst/>
          </a:prstGeom>
          <a:noFill/>
          <a:ln>
            <a:noFill/>
          </a:ln>
        </p:spPr>
      </p:pic>
      <p:pic>
        <p:nvPicPr>
          <p:cNvPr id="5" name="Picture 4">
            <a:extLst>
              <a:ext uri="{FF2B5EF4-FFF2-40B4-BE49-F238E27FC236}">
                <a16:creationId xmlns:a16="http://schemas.microsoft.com/office/drawing/2014/main" id="{D893E0D5-B22C-A475-3E69-51164C52FAE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00824" y="1990292"/>
            <a:ext cx="4989738" cy="3394913"/>
          </a:xfrm>
          <a:prstGeom prst="rect">
            <a:avLst/>
          </a:prstGeom>
          <a:noFill/>
          <a:ln>
            <a:noFill/>
          </a:ln>
        </p:spPr>
      </p:pic>
    </p:spTree>
    <p:extLst>
      <p:ext uri="{BB962C8B-B14F-4D97-AF65-F5344CB8AC3E}">
        <p14:creationId xmlns:p14="http://schemas.microsoft.com/office/powerpoint/2010/main" val="454366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DC37-26BA-C7CA-5376-D336E52DC854}"/>
              </a:ext>
            </a:extLst>
          </p:cNvPr>
          <p:cNvSpPr>
            <a:spLocks noGrp="1"/>
          </p:cNvSpPr>
          <p:nvPr>
            <p:ph type="title"/>
          </p:nvPr>
        </p:nvSpPr>
        <p:spPr/>
        <p:txBody>
          <a:bodyPr/>
          <a:lstStyle/>
          <a:p>
            <a:r>
              <a:rPr lang="en-US" dirty="0"/>
              <a:t>Exploratory Data Analysis</a:t>
            </a:r>
          </a:p>
        </p:txBody>
      </p:sp>
      <p:pic>
        <p:nvPicPr>
          <p:cNvPr id="4" name="Picture 3">
            <a:extLst>
              <a:ext uri="{FF2B5EF4-FFF2-40B4-BE49-F238E27FC236}">
                <a16:creationId xmlns:a16="http://schemas.microsoft.com/office/drawing/2014/main" id="{A35ACC78-AF98-BDEF-9449-EB73AC8E6A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6350" y="1690688"/>
            <a:ext cx="5689650" cy="3890962"/>
          </a:xfrm>
          <a:prstGeom prst="rect">
            <a:avLst/>
          </a:prstGeom>
          <a:noFill/>
          <a:ln>
            <a:noFill/>
          </a:ln>
        </p:spPr>
      </p:pic>
      <p:pic>
        <p:nvPicPr>
          <p:cNvPr id="6" name="Picture 5">
            <a:extLst>
              <a:ext uri="{FF2B5EF4-FFF2-40B4-BE49-F238E27FC236}">
                <a16:creationId xmlns:a16="http://schemas.microsoft.com/office/drawing/2014/main" id="{7918C4B1-A3DA-3981-E540-5A689F16497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27850" y="1690688"/>
            <a:ext cx="4825950" cy="3890962"/>
          </a:xfrm>
          <a:prstGeom prst="rect">
            <a:avLst/>
          </a:prstGeom>
          <a:noFill/>
          <a:ln>
            <a:noFill/>
          </a:ln>
        </p:spPr>
      </p:pic>
    </p:spTree>
    <p:extLst>
      <p:ext uri="{BB962C8B-B14F-4D97-AF65-F5344CB8AC3E}">
        <p14:creationId xmlns:p14="http://schemas.microsoft.com/office/powerpoint/2010/main" val="2504559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DC37-26BA-C7CA-5376-D336E52DC854}"/>
              </a:ext>
            </a:extLst>
          </p:cNvPr>
          <p:cNvSpPr>
            <a:spLocks noGrp="1"/>
          </p:cNvSpPr>
          <p:nvPr>
            <p:ph type="title"/>
          </p:nvPr>
        </p:nvSpPr>
        <p:spPr/>
        <p:txBody>
          <a:bodyPr/>
          <a:lstStyle/>
          <a:p>
            <a:r>
              <a:rPr lang="en-US" dirty="0"/>
              <a:t>Exploratory Data Analysis</a:t>
            </a:r>
          </a:p>
        </p:txBody>
      </p:sp>
      <p:pic>
        <p:nvPicPr>
          <p:cNvPr id="6" name="Picture 5">
            <a:extLst>
              <a:ext uri="{FF2B5EF4-FFF2-40B4-BE49-F238E27FC236}">
                <a16:creationId xmlns:a16="http://schemas.microsoft.com/office/drawing/2014/main" id="{139933DB-8F67-9AAF-F48D-8FB4599033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2425" y="1690688"/>
            <a:ext cx="6486525" cy="4405312"/>
          </a:xfrm>
          <a:prstGeom prst="rect">
            <a:avLst/>
          </a:prstGeom>
          <a:noFill/>
          <a:ln>
            <a:noFill/>
          </a:ln>
        </p:spPr>
      </p:pic>
      <p:pic>
        <p:nvPicPr>
          <p:cNvPr id="7" name="Picture 6">
            <a:extLst>
              <a:ext uri="{FF2B5EF4-FFF2-40B4-BE49-F238E27FC236}">
                <a16:creationId xmlns:a16="http://schemas.microsoft.com/office/drawing/2014/main" id="{17B55C5D-52E9-67CE-6F6C-15C467D21F7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24725" y="1027906"/>
            <a:ext cx="4029075" cy="2401094"/>
          </a:xfrm>
          <a:prstGeom prst="rect">
            <a:avLst/>
          </a:prstGeom>
          <a:noFill/>
          <a:ln>
            <a:noFill/>
          </a:ln>
        </p:spPr>
      </p:pic>
      <p:pic>
        <p:nvPicPr>
          <p:cNvPr id="8" name="Picture 7">
            <a:extLst>
              <a:ext uri="{FF2B5EF4-FFF2-40B4-BE49-F238E27FC236}">
                <a16:creationId xmlns:a16="http://schemas.microsoft.com/office/drawing/2014/main" id="{808AFA66-0F08-5487-0B4B-CD4FAAEFE7B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24725" y="3817144"/>
            <a:ext cx="4029075" cy="2278856"/>
          </a:xfrm>
          <a:prstGeom prst="rect">
            <a:avLst/>
          </a:prstGeom>
          <a:noFill/>
          <a:ln>
            <a:noFill/>
          </a:ln>
        </p:spPr>
      </p:pic>
    </p:spTree>
    <p:extLst>
      <p:ext uri="{BB962C8B-B14F-4D97-AF65-F5344CB8AC3E}">
        <p14:creationId xmlns:p14="http://schemas.microsoft.com/office/powerpoint/2010/main" val="3920083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DC37-26BA-C7CA-5376-D336E52DC854}"/>
              </a:ext>
            </a:extLst>
          </p:cNvPr>
          <p:cNvSpPr>
            <a:spLocks noGrp="1"/>
          </p:cNvSpPr>
          <p:nvPr>
            <p:ph type="title"/>
          </p:nvPr>
        </p:nvSpPr>
        <p:spPr/>
        <p:txBody>
          <a:bodyPr/>
          <a:lstStyle/>
          <a:p>
            <a:r>
              <a:rPr lang="en-US" dirty="0"/>
              <a:t>Exploratory Data Analysis</a:t>
            </a:r>
          </a:p>
        </p:txBody>
      </p:sp>
      <p:pic>
        <p:nvPicPr>
          <p:cNvPr id="6" name="Picture 5">
            <a:extLst>
              <a:ext uri="{FF2B5EF4-FFF2-40B4-BE49-F238E27FC236}">
                <a16:creationId xmlns:a16="http://schemas.microsoft.com/office/drawing/2014/main" id="{139933DB-8F67-9AAF-F48D-8FB4599033D0}"/>
              </a:ext>
            </a:extLst>
          </p:cNvPr>
          <p:cNvPicPr>
            <a:picLocks noChangeAspect="1"/>
          </p:cNvPicPr>
          <p:nvPr/>
        </p:nvPicPr>
        <p:blipFill>
          <a:blip r:embed="rId3"/>
          <a:srcRect/>
          <a:stretch/>
        </p:blipFill>
        <p:spPr bwMode="auto">
          <a:xfrm>
            <a:off x="438150" y="1690688"/>
            <a:ext cx="6267449" cy="4405312"/>
          </a:xfrm>
          <a:prstGeom prst="rect">
            <a:avLst/>
          </a:prstGeom>
          <a:noFill/>
          <a:ln>
            <a:noFill/>
          </a:ln>
        </p:spPr>
      </p:pic>
      <p:pic>
        <p:nvPicPr>
          <p:cNvPr id="7" name="Picture 6">
            <a:extLst>
              <a:ext uri="{FF2B5EF4-FFF2-40B4-BE49-F238E27FC236}">
                <a16:creationId xmlns:a16="http://schemas.microsoft.com/office/drawing/2014/main" id="{17B55C5D-52E9-67CE-6F6C-15C467D21F7E}"/>
              </a:ext>
            </a:extLst>
          </p:cNvPr>
          <p:cNvPicPr>
            <a:picLocks noChangeAspect="1"/>
          </p:cNvPicPr>
          <p:nvPr/>
        </p:nvPicPr>
        <p:blipFill>
          <a:blip r:embed="rId4"/>
          <a:srcRect/>
          <a:stretch/>
        </p:blipFill>
        <p:spPr bwMode="auto">
          <a:xfrm>
            <a:off x="7239000" y="1027906"/>
            <a:ext cx="4114800" cy="2401094"/>
          </a:xfrm>
          <a:prstGeom prst="rect">
            <a:avLst/>
          </a:prstGeom>
          <a:noFill/>
          <a:ln>
            <a:noFill/>
          </a:ln>
        </p:spPr>
      </p:pic>
      <p:pic>
        <p:nvPicPr>
          <p:cNvPr id="8" name="Picture 7">
            <a:extLst>
              <a:ext uri="{FF2B5EF4-FFF2-40B4-BE49-F238E27FC236}">
                <a16:creationId xmlns:a16="http://schemas.microsoft.com/office/drawing/2014/main" id="{808AFA66-0F08-5487-0B4B-CD4FAAEFE7B0}"/>
              </a:ext>
            </a:extLst>
          </p:cNvPr>
          <p:cNvPicPr>
            <a:picLocks noChangeAspect="1"/>
          </p:cNvPicPr>
          <p:nvPr/>
        </p:nvPicPr>
        <p:blipFill>
          <a:blip r:embed="rId5"/>
          <a:srcRect/>
          <a:stretch/>
        </p:blipFill>
        <p:spPr bwMode="auto">
          <a:xfrm>
            <a:off x="7239000" y="3817144"/>
            <a:ext cx="4114800" cy="2278856"/>
          </a:xfrm>
          <a:prstGeom prst="rect">
            <a:avLst/>
          </a:prstGeom>
          <a:noFill/>
          <a:ln>
            <a:noFill/>
          </a:ln>
        </p:spPr>
      </p:pic>
    </p:spTree>
    <p:extLst>
      <p:ext uri="{BB962C8B-B14F-4D97-AF65-F5344CB8AC3E}">
        <p14:creationId xmlns:p14="http://schemas.microsoft.com/office/powerpoint/2010/main" val="947072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DC37-26BA-C7CA-5376-D336E52DC854}"/>
              </a:ext>
            </a:extLst>
          </p:cNvPr>
          <p:cNvSpPr>
            <a:spLocks noGrp="1"/>
          </p:cNvSpPr>
          <p:nvPr>
            <p:ph type="title"/>
          </p:nvPr>
        </p:nvSpPr>
        <p:spPr/>
        <p:txBody>
          <a:bodyPr/>
          <a:lstStyle/>
          <a:p>
            <a:r>
              <a:rPr lang="en-US" dirty="0"/>
              <a:t>Exploratory Data Analysis</a:t>
            </a:r>
          </a:p>
        </p:txBody>
      </p:sp>
      <p:pic>
        <p:nvPicPr>
          <p:cNvPr id="6" name="Picture 5">
            <a:extLst>
              <a:ext uri="{FF2B5EF4-FFF2-40B4-BE49-F238E27FC236}">
                <a16:creationId xmlns:a16="http://schemas.microsoft.com/office/drawing/2014/main" id="{139933DB-8F67-9AAF-F48D-8FB4599033D0}"/>
              </a:ext>
            </a:extLst>
          </p:cNvPr>
          <p:cNvPicPr>
            <a:picLocks noChangeAspect="1"/>
          </p:cNvPicPr>
          <p:nvPr/>
        </p:nvPicPr>
        <p:blipFill>
          <a:blip r:embed="rId3"/>
          <a:srcRect/>
          <a:stretch/>
        </p:blipFill>
        <p:spPr bwMode="auto">
          <a:xfrm>
            <a:off x="836036" y="1690688"/>
            <a:ext cx="5471677" cy="4405312"/>
          </a:xfrm>
          <a:prstGeom prst="rect">
            <a:avLst/>
          </a:prstGeom>
          <a:noFill/>
          <a:ln>
            <a:noFill/>
          </a:ln>
        </p:spPr>
      </p:pic>
      <p:pic>
        <p:nvPicPr>
          <p:cNvPr id="7" name="Picture 6">
            <a:extLst>
              <a:ext uri="{FF2B5EF4-FFF2-40B4-BE49-F238E27FC236}">
                <a16:creationId xmlns:a16="http://schemas.microsoft.com/office/drawing/2014/main" id="{17B55C5D-52E9-67CE-6F6C-15C467D21F7E}"/>
              </a:ext>
            </a:extLst>
          </p:cNvPr>
          <p:cNvPicPr>
            <a:picLocks noChangeAspect="1"/>
          </p:cNvPicPr>
          <p:nvPr/>
        </p:nvPicPr>
        <p:blipFill>
          <a:blip r:embed="rId4"/>
          <a:srcRect/>
          <a:stretch/>
        </p:blipFill>
        <p:spPr bwMode="auto">
          <a:xfrm>
            <a:off x="7048500" y="1027906"/>
            <a:ext cx="4305300" cy="2401094"/>
          </a:xfrm>
          <a:prstGeom prst="rect">
            <a:avLst/>
          </a:prstGeom>
          <a:noFill/>
          <a:ln>
            <a:noFill/>
          </a:ln>
        </p:spPr>
      </p:pic>
      <p:pic>
        <p:nvPicPr>
          <p:cNvPr id="8" name="Picture 7">
            <a:extLst>
              <a:ext uri="{FF2B5EF4-FFF2-40B4-BE49-F238E27FC236}">
                <a16:creationId xmlns:a16="http://schemas.microsoft.com/office/drawing/2014/main" id="{808AFA66-0F08-5487-0B4B-CD4FAAEFE7B0}"/>
              </a:ext>
            </a:extLst>
          </p:cNvPr>
          <p:cNvPicPr>
            <a:picLocks noChangeAspect="1"/>
          </p:cNvPicPr>
          <p:nvPr/>
        </p:nvPicPr>
        <p:blipFill>
          <a:blip r:embed="rId5"/>
          <a:srcRect/>
          <a:stretch/>
        </p:blipFill>
        <p:spPr bwMode="auto">
          <a:xfrm>
            <a:off x="7048500" y="3817144"/>
            <a:ext cx="4305300" cy="2278856"/>
          </a:xfrm>
          <a:prstGeom prst="rect">
            <a:avLst/>
          </a:prstGeom>
          <a:noFill/>
          <a:ln>
            <a:noFill/>
          </a:ln>
        </p:spPr>
      </p:pic>
    </p:spTree>
    <p:extLst>
      <p:ext uri="{BB962C8B-B14F-4D97-AF65-F5344CB8AC3E}">
        <p14:creationId xmlns:p14="http://schemas.microsoft.com/office/powerpoint/2010/main" val="871908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DC37-26BA-C7CA-5376-D336E52DC854}"/>
              </a:ext>
            </a:extLst>
          </p:cNvPr>
          <p:cNvSpPr>
            <a:spLocks noGrp="1"/>
          </p:cNvSpPr>
          <p:nvPr>
            <p:ph type="title"/>
          </p:nvPr>
        </p:nvSpPr>
        <p:spPr/>
        <p:txBody>
          <a:bodyPr/>
          <a:lstStyle/>
          <a:p>
            <a:r>
              <a:rPr lang="en-US" dirty="0"/>
              <a:t>Model Selection</a:t>
            </a:r>
          </a:p>
        </p:txBody>
      </p:sp>
      <p:graphicFrame>
        <p:nvGraphicFramePr>
          <p:cNvPr id="4" name="Table 4">
            <a:extLst>
              <a:ext uri="{FF2B5EF4-FFF2-40B4-BE49-F238E27FC236}">
                <a16:creationId xmlns:a16="http://schemas.microsoft.com/office/drawing/2014/main" id="{48608B0B-ACA8-4C23-C371-B18C1BF1E6E9}"/>
              </a:ext>
            </a:extLst>
          </p:cNvPr>
          <p:cNvGraphicFramePr>
            <a:graphicFrameLocks noGrp="1"/>
          </p:cNvGraphicFramePr>
          <p:nvPr>
            <p:ph idx="1"/>
            <p:extLst>
              <p:ext uri="{D42A27DB-BD31-4B8C-83A1-F6EECF244321}">
                <p14:modId xmlns:p14="http://schemas.microsoft.com/office/powerpoint/2010/main" val="389601930"/>
              </p:ext>
            </p:extLst>
          </p:nvPr>
        </p:nvGraphicFramePr>
        <p:xfrm>
          <a:off x="304800" y="1574800"/>
          <a:ext cx="7880192" cy="3708400"/>
        </p:xfrm>
        <a:graphic>
          <a:graphicData uri="http://schemas.openxmlformats.org/drawingml/2006/table">
            <a:tbl>
              <a:tblPr firstRow="1" bandRow="1">
                <a:tableStyleId>{5C22544A-7EE6-4342-B048-85BDC9FD1C3A}</a:tableStyleId>
              </a:tblPr>
              <a:tblGrid>
                <a:gridCol w="3048318">
                  <a:extLst>
                    <a:ext uri="{9D8B030D-6E8A-4147-A177-3AD203B41FA5}">
                      <a16:colId xmlns:a16="http://schemas.microsoft.com/office/drawing/2014/main" val="1091064487"/>
                    </a:ext>
                  </a:extLst>
                </a:gridCol>
                <a:gridCol w="1518539">
                  <a:extLst>
                    <a:ext uri="{9D8B030D-6E8A-4147-A177-3AD203B41FA5}">
                      <a16:colId xmlns:a16="http://schemas.microsoft.com/office/drawing/2014/main" val="224846722"/>
                    </a:ext>
                  </a:extLst>
                </a:gridCol>
                <a:gridCol w="1219518">
                  <a:extLst>
                    <a:ext uri="{9D8B030D-6E8A-4147-A177-3AD203B41FA5}">
                      <a16:colId xmlns:a16="http://schemas.microsoft.com/office/drawing/2014/main" val="2951898084"/>
                    </a:ext>
                  </a:extLst>
                </a:gridCol>
                <a:gridCol w="2093817">
                  <a:extLst>
                    <a:ext uri="{9D8B030D-6E8A-4147-A177-3AD203B41FA5}">
                      <a16:colId xmlns:a16="http://schemas.microsoft.com/office/drawing/2014/main" val="2825180001"/>
                    </a:ext>
                  </a:extLst>
                </a:gridCol>
              </a:tblGrid>
              <a:tr h="370840">
                <a:tc>
                  <a:txBody>
                    <a:bodyPr/>
                    <a:lstStyle/>
                    <a:p>
                      <a:r>
                        <a:rPr lang="en-US" dirty="0"/>
                        <a:t>Model</a:t>
                      </a:r>
                    </a:p>
                  </a:txBody>
                  <a:tcPr/>
                </a:tc>
                <a:tc>
                  <a:txBody>
                    <a:bodyPr/>
                    <a:lstStyle/>
                    <a:p>
                      <a:r>
                        <a:rPr lang="en-US" dirty="0"/>
                        <a:t>Test Precision</a:t>
                      </a:r>
                    </a:p>
                  </a:txBody>
                  <a:tcPr/>
                </a:tc>
                <a:tc>
                  <a:txBody>
                    <a:bodyPr/>
                    <a:lstStyle/>
                    <a:p>
                      <a:r>
                        <a:rPr lang="en-US" dirty="0"/>
                        <a:t>Test Recall</a:t>
                      </a:r>
                    </a:p>
                  </a:txBody>
                  <a:tcPr/>
                </a:tc>
                <a:tc>
                  <a:txBody>
                    <a:bodyPr/>
                    <a:lstStyle/>
                    <a:p>
                      <a:r>
                        <a:rPr lang="en-US" dirty="0"/>
                        <a:t>Test F1-Score</a:t>
                      </a:r>
                    </a:p>
                  </a:txBody>
                  <a:tcPr/>
                </a:tc>
                <a:extLst>
                  <a:ext uri="{0D108BD9-81ED-4DB2-BD59-A6C34878D82A}">
                    <a16:rowId xmlns:a16="http://schemas.microsoft.com/office/drawing/2014/main" val="1301442184"/>
                  </a:ext>
                </a:extLst>
              </a:tr>
              <a:tr h="370840">
                <a:tc>
                  <a:txBody>
                    <a:bodyPr/>
                    <a:lstStyle/>
                    <a:p>
                      <a:r>
                        <a:rPr lang="en-US" dirty="0"/>
                        <a:t>Logistic Regression – RUS</a:t>
                      </a:r>
                    </a:p>
                  </a:txBody>
                  <a:tcPr/>
                </a:tc>
                <a:tc>
                  <a:txBody>
                    <a:bodyPr/>
                    <a:lstStyle/>
                    <a:p>
                      <a:r>
                        <a:rPr lang="en-US" dirty="0"/>
                        <a:t>0.31</a:t>
                      </a:r>
                    </a:p>
                  </a:txBody>
                  <a:tcPr/>
                </a:tc>
                <a:tc>
                  <a:txBody>
                    <a:bodyPr/>
                    <a:lstStyle/>
                    <a:p>
                      <a:r>
                        <a:rPr lang="en-US" dirty="0"/>
                        <a:t>0.77</a:t>
                      </a:r>
                    </a:p>
                  </a:txBody>
                  <a:tcPr/>
                </a:tc>
                <a:tc>
                  <a:txBody>
                    <a:bodyPr/>
                    <a:lstStyle/>
                    <a:p>
                      <a:r>
                        <a:rPr lang="en-US" dirty="0"/>
                        <a:t>0.44</a:t>
                      </a:r>
                    </a:p>
                  </a:txBody>
                  <a:tcPr/>
                </a:tc>
                <a:extLst>
                  <a:ext uri="{0D108BD9-81ED-4DB2-BD59-A6C34878D82A}">
                    <a16:rowId xmlns:a16="http://schemas.microsoft.com/office/drawing/2014/main" val="2958555130"/>
                  </a:ext>
                </a:extLst>
              </a:tr>
              <a:tr h="370840">
                <a:tc>
                  <a:txBody>
                    <a:bodyPr/>
                    <a:lstStyle/>
                    <a:p>
                      <a:r>
                        <a:rPr lang="en-US" dirty="0"/>
                        <a:t>Logistic Regression – SMOTE</a:t>
                      </a:r>
                    </a:p>
                  </a:txBody>
                  <a:tcPr/>
                </a:tc>
                <a:tc>
                  <a:txBody>
                    <a:bodyPr/>
                    <a:lstStyle/>
                    <a:p>
                      <a:r>
                        <a:rPr lang="en-US" dirty="0"/>
                        <a:t>0.31</a:t>
                      </a:r>
                    </a:p>
                  </a:txBody>
                  <a:tcPr/>
                </a:tc>
                <a:tc>
                  <a:txBody>
                    <a:bodyPr/>
                    <a:lstStyle/>
                    <a:p>
                      <a:r>
                        <a:rPr lang="en-US" dirty="0"/>
                        <a:t>0.76</a:t>
                      </a:r>
                    </a:p>
                  </a:txBody>
                  <a:tcPr/>
                </a:tc>
                <a:tc>
                  <a:txBody>
                    <a:bodyPr/>
                    <a:lstStyle/>
                    <a:p>
                      <a:r>
                        <a:rPr lang="en-US" dirty="0"/>
                        <a:t>0.44</a:t>
                      </a:r>
                    </a:p>
                  </a:txBody>
                  <a:tcPr/>
                </a:tc>
                <a:extLst>
                  <a:ext uri="{0D108BD9-81ED-4DB2-BD59-A6C34878D82A}">
                    <a16:rowId xmlns:a16="http://schemas.microsoft.com/office/drawing/2014/main" val="565155136"/>
                  </a:ext>
                </a:extLst>
              </a:tr>
              <a:tr h="370840">
                <a:tc>
                  <a:txBody>
                    <a:bodyPr/>
                    <a:lstStyle/>
                    <a:p>
                      <a:r>
                        <a:rPr lang="en-US" dirty="0"/>
                        <a:t>Logistic Regression – Balanced</a:t>
                      </a:r>
                    </a:p>
                  </a:txBody>
                  <a:tcPr/>
                </a:tc>
                <a:tc>
                  <a:txBody>
                    <a:bodyPr/>
                    <a:lstStyle/>
                    <a:p>
                      <a:r>
                        <a:rPr lang="en-US" dirty="0"/>
                        <a:t>0.31</a:t>
                      </a:r>
                    </a:p>
                  </a:txBody>
                  <a:tcPr/>
                </a:tc>
                <a:tc>
                  <a:txBody>
                    <a:bodyPr/>
                    <a:lstStyle/>
                    <a:p>
                      <a:r>
                        <a:rPr lang="en-US" dirty="0"/>
                        <a:t>0.77</a:t>
                      </a:r>
                    </a:p>
                  </a:txBody>
                  <a:tcPr/>
                </a:tc>
                <a:tc>
                  <a:txBody>
                    <a:bodyPr/>
                    <a:lstStyle/>
                    <a:p>
                      <a:r>
                        <a:rPr lang="en-US" dirty="0"/>
                        <a:t>0.44</a:t>
                      </a:r>
                    </a:p>
                  </a:txBody>
                  <a:tcPr/>
                </a:tc>
                <a:extLst>
                  <a:ext uri="{0D108BD9-81ED-4DB2-BD59-A6C34878D82A}">
                    <a16:rowId xmlns:a16="http://schemas.microsoft.com/office/drawing/2014/main" val="1721487047"/>
                  </a:ext>
                </a:extLst>
              </a:tr>
              <a:tr h="370840">
                <a:tc>
                  <a:txBody>
                    <a:bodyPr/>
                    <a:lstStyle/>
                    <a:p>
                      <a:r>
                        <a:rPr lang="en-US" dirty="0"/>
                        <a:t>Random Forest – RUS</a:t>
                      </a:r>
                    </a:p>
                  </a:txBody>
                  <a:tcPr/>
                </a:tc>
                <a:tc>
                  <a:txBody>
                    <a:bodyPr/>
                    <a:lstStyle/>
                    <a:p>
                      <a:r>
                        <a:rPr lang="en-US" dirty="0"/>
                        <a:t>0.29</a:t>
                      </a:r>
                    </a:p>
                  </a:txBody>
                  <a:tcPr/>
                </a:tc>
                <a:tc>
                  <a:txBody>
                    <a:bodyPr/>
                    <a:lstStyle/>
                    <a:p>
                      <a:r>
                        <a:rPr lang="en-US" dirty="0"/>
                        <a:t>0.79</a:t>
                      </a:r>
                    </a:p>
                  </a:txBody>
                  <a:tcPr/>
                </a:tc>
                <a:tc>
                  <a:txBody>
                    <a:bodyPr/>
                    <a:lstStyle/>
                    <a:p>
                      <a:r>
                        <a:rPr lang="en-US" dirty="0"/>
                        <a:t>0.43</a:t>
                      </a:r>
                    </a:p>
                  </a:txBody>
                  <a:tcPr/>
                </a:tc>
                <a:extLst>
                  <a:ext uri="{0D108BD9-81ED-4DB2-BD59-A6C34878D82A}">
                    <a16:rowId xmlns:a16="http://schemas.microsoft.com/office/drawing/2014/main" val="1869789417"/>
                  </a:ext>
                </a:extLst>
              </a:tr>
              <a:tr h="370840">
                <a:tc>
                  <a:txBody>
                    <a:bodyPr/>
                    <a:lstStyle/>
                    <a:p>
                      <a:r>
                        <a:rPr lang="en-US" dirty="0"/>
                        <a:t>Random Forest – SMOTE</a:t>
                      </a:r>
                    </a:p>
                  </a:txBody>
                  <a:tcPr/>
                </a:tc>
                <a:tc>
                  <a:txBody>
                    <a:bodyPr/>
                    <a:lstStyle/>
                    <a:p>
                      <a:r>
                        <a:rPr lang="en-US" dirty="0"/>
                        <a:t>0.47</a:t>
                      </a:r>
                    </a:p>
                  </a:txBody>
                  <a:tcPr/>
                </a:tc>
                <a:tc>
                  <a:txBody>
                    <a:bodyPr/>
                    <a:lstStyle/>
                    <a:p>
                      <a:r>
                        <a:rPr lang="en-US" dirty="0"/>
                        <a:t>0.20</a:t>
                      </a:r>
                    </a:p>
                  </a:txBody>
                  <a:tcPr/>
                </a:tc>
                <a:tc>
                  <a:txBody>
                    <a:bodyPr/>
                    <a:lstStyle/>
                    <a:p>
                      <a:r>
                        <a:rPr lang="en-US" dirty="0"/>
                        <a:t>0.28</a:t>
                      </a:r>
                    </a:p>
                  </a:txBody>
                  <a:tcPr/>
                </a:tc>
                <a:extLst>
                  <a:ext uri="{0D108BD9-81ED-4DB2-BD59-A6C34878D82A}">
                    <a16:rowId xmlns:a16="http://schemas.microsoft.com/office/drawing/2014/main" val="581099500"/>
                  </a:ext>
                </a:extLst>
              </a:tr>
              <a:tr h="370840">
                <a:tc>
                  <a:txBody>
                    <a:bodyPr/>
                    <a:lstStyle/>
                    <a:p>
                      <a:r>
                        <a:rPr lang="en-US" dirty="0"/>
                        <a:t>Random Forest – Balanced</a:t>
                      </a:r>
                    </a:p>
                  </a:txBody>
                  <a:tcPr/>
                </a:tc>
                <a:tc>
                  <a:txBody>
                    <a:bodyPr/>
                    <a:lstStyle/>
                    <a:p>
                      <a:r>
                        <a:rPr lang="en-US" dirty="0"/>
                        <a:t>0.46</a:t>
                      </a:r>
                    </a:p>
                  </a:txBody>
                  <a:tcPr/>
                </a:tc>
                <a:tc>
                  <a:txBody>
                    <a:bodyPr/>
                    <a:lstStyle/>
                    <a:p>
                      <a:r>
                        <a:rPr lang="en-US" dirty="0"/>
                        <a:t>0.16</a:t>
                      </a:r>
                    </a:p>
                  </a:txBody>
                  <a:tcPr/>
                </a:tc>
                <a:tc>
                  <a:txBody>
                    <a:bodyPr/>
                    <a:lstStyle/>
                    <a:p>
                      <a:r>
                        <a:rPr lang="en-US" dirty="0"/>
                        <a:t>0.23</a:t>
                      </a:r>
                    </a:p>
                  </a:txBody>
                  <a:tcPr/>
                </a:tc>
                <a:extLst>
                  <a:ext uri="{0D108BD9-81ED-4DB2-BD59-A6C34878D82A}">
                    <a16:rowId xmlns:a16="http://schemas.microsoft.com/office/drawing/2014/main" val="1455386643"/>
                  </a:ext>
                </a:extLst>
              </a:tr>
              <a:tr h="370840">
                <a:tc>
                  <a:txBody>
                    <a:bodyPr/>
                    <a:lstStyle/>
                    <a:p>
                      <a:r>
                        <a:rPr lang="en-US" dirty="0"/>
                        <a:t>XGBoost – RUS</a:t>
                      </a:r>
                    </a:p>
                  </a:txBody>
                  <a:tcPr/>
                </a:tc>
                <a:tc>
                  <a:txBody>
                    <a:bodyPr/>
                    <a:lstStyle/>
                    <a:p>
                      <a:r>
                        <a:rPr lang="en-US" dirty="0"/>
                        <a:t>0.29</a:t>
                      </a:r>
                    </a:p>
                  </a:txBody>
                  <a:tcPr/>
                </a:tc>
                <a:tc>
                  <a:txBody>
                    <a:bodyPr/>
                    <a:lstStyle/>
                    <a:p>
                      <a:r>
                        <a:rPr lang="en-US" dirty="0"/>
                        <a:t>0.80</a:t>
                      </a:r>
                    </a:p>
                  </a:txBody>
                  <a:tcPr/>
                </a:tc>
                <a:tc>
                  <a:txBody>
                    <a:bodyPr/>
                    <a:lstStyle/>
                    <a:p>
                      <a:r>
                        <a:rPr lang="en-US" dirty="0"/>
                        <a:t>0.43</a:t>
                      </a:r>
                    </a:p>
                  </a:txBody>
                  <a:tcPr/>
                </a:tc>
                <a:extLst>
                  <a:ext uri="{0D108BD9-81ED-4DB2-BD59-A6C34878D82A}">
                    <a16:rowId xmlns:a16="http://schemas.microsoft.com/office/drawing/2014/main" val="1962737095"/>
                  </a:ext>
                </a:extLst>
              </a:tr>
              <a:tr h="370840">
                <a:tc>
                  <a:txBody>
                    <a:bodyPr/>
                    <a:lstStyle/>
                    <a:p>
                      <a:r>
                        <a:rPr lang="en-US" dirty="0"/>
                        <a:t>XGBoost – SMOTE</a:t>
                      </a:r>
                    </a:p>
                  </a:txBody>
                  <a:tcPr/>
                </a:tc>
                <a:tc>
                  <a:txBody>
                    <a:bodyPr/>
                    <a:lstStyle/>
                    <a:p>
                      <a:r>
                        <a:rPr lang="en-US" dirty="0"/>
                        <a:t>0.55</a:t>
                      </a:r>
                    </a:p>
                  </a:txBody>
                  <a:tcPr/>
                </a:tc>
                <a:tc>
                  <a:txBody>
                    <a:bodyPr/>
                    <a:lstStyle/>
                    <a:p>
                      <a:r>
                        <a:rPr lang="en-US" dirty="0"/>
                        <a:t>0.18</a:t>
                      </a:r>
                    </a:p>
                  </a:txBody>
                  <a:tcPr/>
                </a:tc>
                <a:tc>
                  <a:txBody>
                    <a:bodyPr/>
                    <a:lstStyle/>
                    <a:p>
                      <a:r>
                        <a:rPr lang="en-US" dirty="0"/>
                        <a:t>0.28</a:t>
                      </a:r>
                    </a:p>
                  </a:txBody>
                  <a:tcPr/>
                </a:tc>
                <a:extLst>
                  <a:ext uri="{0D108BD9-81ED-4DB2-BD59-A6C34878D82A}">
                    <a16:rowId xmlns:a16="http://schemas.microsoft.com/office/drawing/2014/main" val="2676145925"/>
                  </a:ext>
                </a:extLst>
              </a:tr>
              <a:tr h="370840">
                <a:tc>
                  <a:txBody>
                    <a:bodyPr/>
                    <a:lstStyle/>
                    <a:p>
                      <a:r>
                        <a:rPr lang="en-US" dirty="0"/>
                        <a:t>XGBoost – Balanced</a:t>
                      </a:r>
                    </a:p>
                  </a:txBody>
                  <a:tcPr/>
                </a:tc>
                <a:tc>
                  <a:txBody>
                    <a:bodyPr/>
                    <a:lstStyle/>
                    <a:p>
                      <a:r>
                        <a:rPr lang="en-US" dirty="0"/>
                        <a:t>0.31</a:t>
                      </a:r>
                    </a:p>
                  </a:txBody>
                  <a:tcPr/>
                </a:tc>
                <a:tc>
                  <a:txBody>
                    <a:bodyPr/>
                    <a:lstStyle/>
                    <a:p>
                      <a:r>
                        <a:rPr lang="en-US" dirty="0"/>
                        <a:t>0.77</a:t>
                      </a:r>
                    </a:p>
                  </a:txBody>
                  <a:tcPr/>
                </a:tc>
                <a:tc>
                  <a:txBody>
                    <a:bodyPr/>
                    <a:lstStyle/>
                    <a:p>
                      <a:r>
                        <a:rPr lang="en-US" dirty="0"/>
                        <a:t>0.44</a:t>
                      </a:r>
                    </a:p>
                  </a:txBody>
                  <a:tcPr/>
                </a:tc>
                <a:extLst>
                  <a:ext uri="{0D108BD9-81ED-4DB2-BD59-A6C34878D82A}">
                    <a16:rowId xmlns:a16="http://schemas.microsoft.com/office/drawing/2014/main" val="184104796"/>
                  </a:ext>
                </a:extLst>
              </a:tr>
            </a:tbl>
          </a:graphicData>
        </a:graphic>
      </p:graphicFrame>
      <p:sp>
        <p:nvSpPr>
          <p:cNvPr id="5" name="TextBox 4">
            <a:extLst>
              <a:ext uri="{FF2B5EF4-FFF2-40B4-BE49-F238E27FC236}">
                <a16:creationId xmlns:a16="http://schemas.microsoft.com/office/drawing/2014/main" id="{B0F1CC61-B96A-251D-CBD7-FF241938AB84}"/>
              </a:ext>
            </a:extLst>
          </p:cNvPr>
          <p:cNvSpPr txBox="1"/>
          <p:nvPr/>
        </p:nvSpPr>
        <p:spPr>
          <a:xfrm>
            <a:off x="8445421" y="1720840"/>
            <a:ext cx="3441779" cy="3416320"/>
          </a:xfrm>
          <a:prstGeom prst="rect">
            <a:avLst/>
          </a:prstGeom>
          <a:noFill/>
        </p:spPr>
        <p:txBody>
          <a:bodyPr wrap="square" rtlCol="0">
            <a:spAutoFit/>
          </a:bodyPr>
          <a:lstStyle/>
          <a:p>
            <a:pPr marL="285750" indent="-285750">
              <a:buFont typeface="Arial" panose="020B0604020202020204" pitchFamily="34" charset="0"/>
              <a:buChar char="•"/>
            </a:pPr>
            <a:r>
              <a:rPr lang="en-US" dirty="0"/>
              <a:t>In total, we created 9 models</a:t>
            </a:r>
          </a:p>
          <a:p>
            <a:pPr marL="285750" indent="-285750">
              <a:buFont typeface="Arial" panose="020B0604020202020204" pitchFamily="34" charset="0"/>
              <a:buChar char="•"/>
            </a:pPr>
            <a:r>
              <a:rPr lang="en-US" dirty="0"/>
              <a:t>We performed hyperparameter tuning on the Random Forest – RUS and XGBoost – RUS models</a:t>
            </a:r>
          </a:p>
          <a:p>
            <a:pPr marL="285750" indent="-285750">
              <a:buFont typeface="Arial" panose="020B0604020202020204" pitchFamily="34" charset="0"/>
              <a:buChar char="•"/>
            </a:pPr>
            <a:r>
              <a:rPr lang="en-US" dirty="0"/>
              <a:t>As a result, the XGBoost – RUS model slightly outperformed the Random Forest model</a:t>
            </a:r>
          </a:p>
          <a:p>
            <a:pPr marL="285750" indent="-285750">
              <a:buFont typeface="Arial" panose="020B0604020202020204" pitchFamily="34" charset="0"/>
              <a:buChar char="•"/>
            </a:pPr>
            <a:r>
              <a:rPr lang="en-US" dirty="0"/>
              <a:t>Thus, we determined that the best model for the needs of our client was the XGBoost model using random under sampling, due to its test recall</a:t>
            </a:r>
          </a:p>
        </p:txBody>
      </p:sp>
    </p:spTree>
    <p:extLst>
      <p:ext uri="{BB962C8B-B14F-4D97-AF65-F5344CB8AC3E}">
        <p14:creationId xmlns:p14="http://schemas.microsoft.com/office/powerpoint/2010/main" val="1856596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DC37-26BA-C7CA-5376-D336E52DC854}"/>
              </a:ext>
            </a:extLst>
          </p:cNvPr>
          <p:cNvSpPr>
            <a:spLocks noGrp="1"/>
          </p:cNvSpPr>
          <p:nvPr>
            <p:ph type="title"/>
          </p:nvPr>
        </p:nvSpPr>
        <p:spPr/>
        <p:txBody>
          <a:bodyPr/>
          <a:lstStyle/>
          <a:p>
            <a:r>
              <a:rPr lang="en-US" dirty="0"/>
              <a:t>Conclusions &amp; Future Work</a:t>
            </a:r>
          </a:p>
        </p:txBody>
      </p:sp>
      <p:sp>
        <p:nvSpPr>
          <p:cNvPr id="3" name="Content Placeholder 2">
            <a:extLst>
              <a:ext uri="{FF2B5EF4-FFF2-40B4-BE49-F238E27FC236}">
                <a16:creationId xmlns:a16="http://schemas.microsoft.com/office/drawing/2014/main" id="{3A514BDB-5144-ED44-1101-E1C0486DE805}"/>
              </a:ext>
            </a:extLst>
          </p:cNvPr>
          <p:cNvSpPr>
            <a:spLocks noGrp="1"/>
          </p:cNvSpPr>
          <p:nvPr>
            <p:ph idx="1"/>
          </p:nvPr>
        </p:nvSpPr>
        <p:spPr/>
        <p:txBody>
          <a:bodyPr/>
          <a:lstStyle/>
          <a:p>
            <a:r>
              <a:rPr lang="en-US" dirty="0"/>
              <a:t>What did we learn during exploratory data analysis?</a:t>
            </a:r>
          </a:p>
          <a:p>
            <a:r>
              <a:rPr lang="en-US" dirty="0"/>
              <a:t>What did we learn after building machine learning models?</a:t>
            </a:r>
          </a:p>
          <a:p>
            <a:r>
              <a:rPr lang="en-US" dirty="0"/>
              <a:t>Future work:</a:t>
            </a:r>
          </a:p>
          <a:p>
            <a:pPr lvl="1"/>
            <a:r>
              <a:rPr lang="en-US" dirty="0"/>
              <a:t>If a patient falls into a risk category based on their lifestyle, encourage those patients to adopt a healthier lifestyle</a:t>
            </a:r>
          </a:p>
          <a:p>
            <a:pPr lvl="1"/>
            <a:r>
              <a:rPr lang="en-US" dirty="0"/>
              <a:t>VFH could also perform a similar analysis on patients after they have enacted lifestyle changes to determine whether those changes sufficiently decreased their likelihood of developing prediabetes or diabetes</a:t>
            </a:r>
          </a:p>
          <a:p>
            <a:pPr lvl="1"/>
            <a:r>
              <a:rPr lang="en-US" dirty="0"/>
              <a:t>VFH could also request another patient survey in approximately 10 years to determine whether the risk categories for developing prediabetes or diabetes have changed</a:t>
            </a:r>
          </a:p>
        </p:txBody>
      </p:sp>
    </p:spTree>
    <p:extLst>
      <p:ext uri="{BB962C8B-B14F-4D97-AF65-F5344CB8AC3E}">
        <p14:creationId xmlns:p14="http://schemas.microsoft.com/office/powerpoint/2010/main" val="1145799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D6575-7E57-C9F7-5CED-C3EF973728F2}"/>
              </a:ext>
            </a:extLst>
          </p:cNvPr>
          <p:cNvSpPr>
            <a:spLocks noGrp="1"/>
          </p:cNvSpPr>
          <p:nvPr>
            <p:ph type="title"/>
          </p:nvPr>
        </p:nvSpPr>
        <p:spPr>
          <a:xfrm>
            <a:off x="4546600" y="2766218"/>
            <a:ext cx="2692400" cy="1325563"/>
          </a:xfrm>
        </p:spPr>
        <p:txBody>
          <a:bodyPr/>
          <a:lstStyle/>
          <a:p>
            <a:r>
              <a:rPr lang="en-US" dirty="0"/>
              <a:t>Thank You!</a:t>
            </a:r>
          </a:p>
        </p:txBody>
      </p:sp>
    </p:spTree>
    <p:extLst>
      <p:ext uri="{BB962C8B-B14F-4D97-AF65-F5344CB8AC3E}">
        <p14:creationId xmlns:p14="http://schemas.microsoft.com/office/powerpoint/2010/main" val="302297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B90B3-2B53-E4C2-749D-7DFA4DF929D9}"/>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55901D59-281C-C392-509C-D22A0DC8AE09}"/>
              </a:ext>
            </a:extLst>
          </p:cNvPr>
          <p:cNvSpPr>
            <a:spLocks noGrp="1"/>
          </p:cNvSpPr>
          <p:nvPr>
            <p:ph idx="1"/>
          </p:nvPr>
        </p:nvSpPr>
        <p:spPr/>
        <p:txBody>
          <a:bodyPr>
            <a:normAutofit fontScale="92500" lnSpcReduction="10000"/>
          </a:bodyPr>
          <a:lstStyle/>
          <a:p>
            <a:r>
              <a:rPr lang="en-US" dirty="0"/>
              <a:t>Our client, Very Fancy Hospital (”VFH”), is the largest hospital network in Northeastern Pennsylvania.  VFH is also one of the leading hospitals for diabetes research, and patients from all over the country seek treatment from VFH for this chronic disease</a:t>
            </a:r>
          </a:p>
          <a:p>
            <a:r>
              <a:rPr lang="en-US" dirty="0"/>
              <a:t>VFH is interested in determining whether it’s possible to predict which of their current patients are likely to develop prediabetes or diabetes</a:t>
            </a:r>
          </a:p>
          <a:p>
            <a:r>
              <a:rPr lang="en-US" dirty="0"/>
              <a:t>Dataset includes 253,680 patient survey responses from patients who are diabetic, prediabetic, or nondiabetic (or, alternatively, only experienced gestational diabetes)</a:t>
            </a:r>
          </a:p>
          <a:p>
            <a:r>
              <a:rPr lang="en-US" dirty="0"/>
              <a:t>We determined which variables were most important for predicting the likelihood of developing prediabetes or diabetes by calculating the highest Accuracy, Precision, &amp; Recall scores by building machine learning models</a:t>
            </a:r>
          </a:p>
        </p:txBody>
      </p:sp>
    </p:spTree>
    <p:extLst>
      <p:ext uri="{BB962C8B-B14F-4D97-AF65-F5344CB8AC3E}">
        <p14:creationId xmlns:p14="http://schemas.microsoft.com/office/powerpoint/2010/main" val="350059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B90B3-2B53-E4C2-749D-7DFA4DF929D9}"/>
              </a:ext>
            </a:extLst>
          </p:cNvPr>
          <p:cNvSpPr>
            <a:spLocks noGrp="1"/>
          </p:cNvSpPr>
          <p:nvPr>
            <p:ph type="title"/>
          </p:nvPr>
        </p:nvSpPr>
        <p:spPr>
          <a:xfrm>
            <a:off x="824023" y="-170121"/>
            <a:ext cx="10515600" cy="1325563"/>
          </a:xfrm>
        </p:spPr>
        <p:txBody>
          <a:bodyPr/>
          <a:lstStyle/>
          <a:p>
            <a:r>
              <a:rPr lang="en-US" dirty="0"/>
              <a:t>Dataset Variables</a:t>
            </a:r>
          </a:p>
        </p:txBody>
      </p:sp>
      <p:graphicFrame>
        <p:nvGraphicFramePr>
          <p:cNvPr id="4" name="Table 4">
            <a:extLst>
              <a:ext uri="{FF2B5EF4-FFF2-40B4-BE49-F238E27FC236}">
                <a16:creationId xmlns:a16="http://schemas.microsoft.com/office/drawing/2014/main" id="{8BF67B7B-5449-885E-0BD7-DC985FE42E0F}"/>
              </a:ext>
            </a:extLst>
          </p:cNvPr>
          <p:cNvGraphicFramePr>
            <a:graphicFrameLocks noGrp="1"/>
          </p:cNvGraphicFramePr>
          <p:nvPr>
            <p:ph idx="1"/>
            <p:extLst>
              <p:ext uri="{D42A27DB-BD31-4B8C-83A1-F6EECF244321}">
                <p14:modId xmlns:p14="http://schemas.microsoft.com/office/powerpoint/2010/main" val="3160590141"/>
              </p:ext>
            </p:extLst>
          </p:nvPr>
        </p:nvGraphicFramePr>
        <p:xfrm>
          <a:off x="191386" y="822960"/>
          <a:ext cx="11780874" cy="6035040"/>
        </p:xfrm>
        <a:graphic>
          <a:graphicData uri="http://schemas.openxmlformats.org/drawingml/2006/table">
            <a:tbl>
              <a:tblPr firstRow="1" bandRow="1">
                <a:tableStyleId>{5C22544A-7EE6-4342-B048-85BDC9FD1C3A}</a:tableStyleId>
              </a:tblPr>
              <a:tblGrid>
                <a:gridCol w="5890437">
                  <a:extLst>
                    <a:ext uri="{9D8B030D-6E8A-4147-A177-3AD203B41FA5}">
                      <a16:colId xmlns:a16="http://schemas.microsoft.com/office/drawing/2014/main" val="2882610944"/>
                    </a:ext>
                  </a:extLst>
                </a:gridCol>
                <a:gridCol w="5890437">
                  <a:extLst>
                    <a:ext uri="{9D8B030D-6E8A-4147-A177-3AD203B41FA5}">
                      <a16:colId xmlns:a16="http://schemas.microsoft.com/office/drawing/2014/main" val="935798456"/>
                    </a:ext>
                  </a:extLst>
                </a:gridCol>
              </a:tblGrid>
              <a:tr h="308511">
                <a:tc>
                  <a:txBody>
                    <a:bodyPr/>
                    <a:lstStyle/>
                    <a:p>
                      <a:r>
                        <a:rPr lang="en-US" dirty="0"/>
                        <a:t>Variable Name</a:t>
                      </a:r>
                    </a:p>
                  </a:txBody>
                  <a:tcPr/>
                </a:tc>
                <a:tc>
                  <a:txBody>
                    <a:bodyPr/>
                    <a:lstStyle/>
                    <a:p>
                      <a:r>
                        <a:rPr lang="en-US" dirty="0"/>
                        <a:t>Information re Variable</a:t>
                      </a:r>
                    </a:p>
                  </a:txBody>
                  <a:tcPr/>
                </a:tc>
                <a:extLst>
                  <a:ext uri="{0D108BD9-81ED-4DB2-BD59-A6C34878D82A}">
                    <a16:rowId xmlns:a16="http://schemas.microsoft.com/office/drawing/2014/main" val="1734212914"/>
                  </a:ext>
                </a:extLst>
              </a:tr>
              <a:tr h="539895">
                <a:tc>
                  <a:txBody>
                    <a:bodyPr/>
                    <a:lstStyle/>
                    <a:p>
                      <a:r>
                        <a:rPr lang="en-US" dirty="0"/>
                        <a:t>Diabetes_binary</a:t>
                      </a:r>
                    </a:p>
                  </a:txBody>
                  <a:tcPr/>
                </a:tc>
                <a:tc>
                  <a:txBody>
                    <a:bodyPr/>
                    <a:lstStyle/>
                    <a:p>
                      <a:r>
                        <a:rPr lang="en-US" dirty="0"/>
                        <a:t>0 = no diabetes</a:t>
                      </a:r>
                    </a:p>
                    <a:p>
                      <a:r>
                        <a:rPr lang="en-US" dirty="0"/>
                        <a:t>1 = prediabetes or diabetes</a:t>
                      </a:r>
                    </a:p>
                  </a:txBody>
                  <a:tcPr/>
                </a:tc>
                <a:extLst>
                  <a:ext uri="{0D108BD9-81ED-4DB2-BD59-A6C34878D82A}">
                    <a16:rowId xmlns:a16="http://schemas.microsoft.com/office/drawing/2014/main" val="157574942"/>
                  </a:ext>
                </a:extLst>
              </a:tr>
              <a:tr h="539895">
                <a:tc>
                  <a:txBody>
                    <a:bodyPr/>
                    <a:lstStyle/>
                    <a:p>
                      <a:r>
                        <a:rPr lang="en-US" dirty="0"/>
                        <a:t>HighBP</a:t>
                      </a:r>
                    </a:p>
                  </a:txBody>
                  <a:tcPr/>
                </a:tc>
                <a:tc>
                  <a:txBody>
                    <a:bodyPr/>
                    <a:lstStyle/>
                    <a:p>
                      <a:r>
                        <a:rPr lang="en-US" dirty="0"/>
                        <a:t>0 = no high blood pressure</a:t>
                      </a:r>
                    </a:p>
                    <a:p>
                      <a:r>
                        <a:rPr lang="en-US" dirty="0"/>
                        <a:t>1 = high blood pressure</a:t>
                      </a:r>
                    </a:p>
                  </a:txBody>
                  <a:tcPr/>
                </a:tc>
                <a:extLst>
                  <a:ext uri="{0D108BD9-81ED-4DB2-BD59-A6C34878D82A}">
                    <a16:rowId xmlns:a16="http://schemas.microsoft.com/office/drawing/2014/main" val="2910117380"/>
                  </a:ext>
                </a:extLst>
              </a:tr>
              <a:tr h="539895">
                <a:tc>
                  <a:txBody>
                    <a:bodyPr/>
                    <a:lstStyle/>
                    <a:p>
                      <a:r>
                        <a:rPr lang="en-US" dirty="0"/>
                        <a:t>HighChol</a:t>
                      </a:r>
                    </a:p>
                  </a:txBody>
                  <a:tcPr/>
                </a:tc>
                <a:tc>
                  <a:txBody>
                    <a:bodyPr/>
                    <a:lstStyle/>
                    <a:p>
                      <a:r>
                        <a:rPr lang="en-US" dirty="0"/>
                        <a:t>0 = no high cholesterol</a:t>
                      </a:r>
                    </a:p>
                    <a:p>
                      <a:r>
                        <a:rPr lang="en-US" dirty="0"/>
                        <a:t>1 = high cholesterol</a:t>
                      </a:r>
                    </a:p>
                  </a:txBody>
                  <a:tcPr/>
                </a:tc>
                <a:extLst>
                  <a:ext uri="{0D108BD9-81ED-4DB2-BD59-A6C34878D82A}">
                    <a16:rowId xmlns:a16="http://schemas.microsoft.com/office/drawing/2014/main" val="605959000"/>
                  </a:ext>
                </a:extLst>
              </a:tr>
              <a:tr h="771278">
                <a:tc>
                  <a:txBody>
                    <a:bodyPr/>
                    <a:lstStyle/>
                    <a:p>
                      <a:r>
                        <a:rPr lang="en-US" dirty="0"/>
                        <a:t>CholCheck</a:t>
                      </a:r>
                    </a:p>
                  </a:txBody>
                  <a:tcPr/>
                </a:tc>
                <a:tc>
                  <a:txBody>
                    <a:bodyPr/>
                    <a:lstStyle/>
                    <a:p>
                      <a:r>
                        <a:rPr lang="en-US" dirty="0"/>
                        <a:t>0 = they have not had their cholesterol checked in the last 5 years</a:t>
                      </a:r>
                    </a:p>
                    <a:p>
                      <a:r>
                        <a:rPr lang="en-US" dirty="0"/>
                        <a:t>1 = they have had it checked</a:t>
                      </a:r>
                    </a:p>
                  </a:txBody>
                  <a:tcPr/>
                </a:tc>
                <a:extLst>
                  <a:ext uri="{0D108BD9-81ED-4DB2-BD59-A6C34878D82A}">
                    <a16:rowId xmlns:a16="http://schemas.microsoft.com/office/drawing/2014/main" val="2515973499"/>
                  </a:ext>
                </a:extLst>
              </a:tr>
              <a:tr h="308511">
                <a:tc>
                  <a:txBody>
                    <a:bodyPr/>
                    <a:lstStyle/>
                    <a:p>
                      <a:r>
                        <a:rPr lang="en-US" dirty="0"/>
                        <a:t>BMI</a:t>
                      </a:r>
                    </a:p>
                  </a:txBody>
                  <a:tcPr/>
                </a:tc>
                <a:tc>
                  <a:txBody>
                    <a:bodyPr/>
                    <a:lstStyle/>
                    <a:p>
                      <a:r>
                        <a:rPr lang="en-US" dirty="0"/>
                        <a:t>Body mass index, numerical</a:t>
                      </a:r>
                    </a:p>
                  </a:txBody>
                  <a:tcPr/>
                </a:tc>
                <a:extLst>
                  <a:ext uri="{0D108BD9-81ED-4DB2-BD59-A6C34878D82A}">
                    <a16:rowId xmlns:a16="http://schemas.microsoft.com/office/drawing/2014/main" val="1097938484"/>
                  </a:ext>
                </a:extLst>
              </a:tr>
              <a:tr h="771278">
                <a:tc>
                  <a:txBody>
                    <a:bodyPr/>
                    <a:lstStyle/>
                    <a:p>
                      <a:r>
                        <a:rPr lang="en-US" dirty="0"/>
                        <a:t>Smoker</a:t>
                      </a:r>
                    </a:p>
                  </a:txBody>
                  <a:tcPr/>
                </a:tc>
                <a:tc>
                  <a:txBody>
                    <a:bodyPr/>
                    <a:lstStyle/>
                    <a:p>
                      <a:r>
                        <a:rPr lang="en-US" dirty="0"/>
                        <a:t>0 = they have not smoked at least 100 cigarettes in their entire life</a:t>
                      </a:r>
                    </a:p>
                    <a:p>
                      <a:r>
                        <a:rPr lang="en-US" dirty="0"/>
                        <a:t>1 = they have</a:t>
                      </a:r>
                    </a:p>
                  </a:txBody>
                  <a:tcPr/>
                </a:tc>
                <a:extLst>
                  <a:ext uri="{0D108BD9-81ED-4DB2-BD59-A6C34878D82A}">
                    <a16:rowId xmlns:a16="http://schemas.microsoft.com/office/drawing/2014/main" val="4145114127"/>
                  </a:ext>
                </a:extLst>
              </a:tr>
              <a:tr h="539895">
                <a:tc>
                  <a:txBody>
                    <a:bodyPr/>
                    <a:lstStyle/>
                    <a:p>
                      <a:r>
                        <a:rPr lang="en-US" dirty="0"/>
                        <a:t>Stroke</a:t>
                      </a:r>
                    </a:p>
                  </a:txBody>
                  <a:tcPr/>
                </a:tc>
                <a:tc>
                  <a:txBody>
                    <a:bodyPr/>
                    <a:lstStyle/>
                    <a:p>
                      <a:r>
                        <a:rPr lang="en-US" dirty="0"/>
                        <a:t>0 = they have not had a stroke</a:t>
                      </a:r>
                    </a:p>
                    <a:p>
                      <a:r>
                        <a:rPr lang="en-US" dirty="0"/>
                        <a:t>1 = they have had a stroke</a:t>
                      </a:r>
                    </a:p>
                  </a:txBody>
                  <a:tcPr/>
                </a:tc>
                <a:extLst>
                  <a:ext uri="{0D108BD9-81ED-4DB2-BD59-A6C34878D82A}">
                    <a16:rowId xmlns:a16="http://schemas.microsoft.com/office/drawing/2014/main" val="2117562749"/>
                  </a:ext>
                </a:extLst>
              </a:tr>
              <a:tr h="771278">
                <a:tc>
                  <a:txBody>
                    <a:bodyPr/>
                    <a:lstStyle/>
                    <a:p>
                      <a:r>
                        <a:rPr lang="en-US" dirty="0"/>
                        <a:t>HeartDiseaseorAttack</a:t>
                      </a:r>
                    </a:p>
                  </a:txBody>
                  <a:tcPr/>
                </a:tc>
                <a:tc>
                  <a:txBody>
                    <a:bodyPr/>
                    <a:lstStyle/>
                    <a:p>
                      <a:r>
                        <a:rPr lang="en-US" dirty="0"/>
                        <a:t>0 = they do not have coronary heart disease (CHD) or myocardial infarction (MI)</a:t>
                      </a:r>
                    </a:p>
                    <a:p>
                      <a:r>
                        <a:rPr lang="en-US" dirty="0"/>
                        <a:t>1 = they do have heart disease</a:t>
                      </a:r>
                    </a:p>
                  </a:txBody>
                  <a:tcPr/>
                </a:tc>
                <a:extLst>
                  <a:ext uri="{0D108BD9-81ED-4DB2-BD59-A6C34878D82A}">
                    <a16:rowId xmlns:a16="http://schemas.microsoft.com/office/drawing/2014/main" val="2299745152"/>
                  </a:ext>
                </a:extLst>
              </a:tr>
            </a:tbl>
          </a:graphicData>
        </a:graphic>
      </p:graphicFrame>
    </p:spTree>
    <p:extLst>
      <p:ext uri="{BB962C8B-B14F-4D97-AF65-F5344CB8AC3E}">
        <p14:creationId xmlns:p14="http://schemas.microsoft.com/office/powerpoint/2010/main" val="3930359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B90B3-2B53-E4C2-749D-7DFA4DF929D9}"/>
              </a:ext>
            </a:extLst>
          </p:cNvPr>
          <p:cNvSpPr>
            <a:spLocks noGrp="1"/>
          </p:cNvSpPr>
          <p:nvPr>
            <p:ph type="title"/>
          </p:nvPr>
        </p:nvSpPr>
        <p:spPr>
          <a:xfrm>
            <a:off x="824023" y="-170121"/>
            <a:ext cx="10515600" cy="1325563"/>
          </a:xfrm>
        </p:spPr>
        <p:txBody>
          <a:bodyPr/>
          <a:lstStyle/>
          <a:p>
            <a:r>
              <a:rPr lang="en-US" dirty="0"/>
              <a:t>Dataset Variables</a:t>
            </a:r>
          </a:p>
        </p:txBody>
      </p:sp>
      <p:graphicFrame>
        <p:nvGraphicFramePr>
          <p:cNvPr id="4" name="Table 4">
            <a:extLst>
              <a:ext uri="{FF2B5EF4-FFF2-40B4-BE49-F238E27FC236}">
                <a16:creationId xmlns:a16="http://schemas.microsoft.com/office/drawing/2014/main" id="{8BF67B7B-5449-885E-0BD7-DC985FE42E0F}"/>
              </a:ext>
            </a:extLst>
          </p:cNvPr>
          <p:cNvGraphicFramePr>
            <a:graphicFrameLocks noGrp="1"/>
          </p:cNvGraphicFramePr>
          <p:nvPr>
            <p:ph idx="1"/>
            <p:extLst>
              <p:ext uri="{D42A27DB-BD31-4B8C-83A1-F6EECF244321}">
                <p14:modId xmlns:p14="http://schemas.microsoft.com/office/powerpoint/2010/main" val="3233181104"/>
              </p:ext>
            </p:extLst>
          </p:nvPr>
        </p:nvGraphicFramePr>
        <p:xfrm>
          <a:off x="191386" y="822960"/>
          <a:ext cx="11780874" cy="5669280"/>
        </p:xfrm>
        <a:graphic>
          <a:graphicData uri="http://schemas.openxmlformats.org/drawingml/2006/table">
            <a:tbl>
              <a:tblPr firstRow="1" bandRow="1">
                <a:tableStyleId>{5C22544A-7EE6-4342-B048-85BDC9FD1C3A}</a:tableStyleId>
              </a:tblPr>
              <a:tblGrid>
                <a:gridCol w="5890437">
                  <a:extLst>
                    <a:ext uri="{9D8B030D-6E8A-4147-A177-3AD203B41FA5}">
                      <a16:colId xmlns:a16="http://schemas.microsoft.com/office/drawing/2014/main" val="2882610944"/>
                    </a:ext>
                  </a:extLst>
                </a:gridCol>
                <a:gridCol w="5890437">
                  <a:extLst>
                    <a:ext uri="{9D8B030D-6E8A-4147-A177-3AD203B41FA5}">
                      <a16:colId xmlns:a16="http://schemas.microsoft.com/office/drawing/2014/main" val="935798456"/>
                    </a:ext>
                  </a:extLst>
                </a:gridCol>
              </a:tblGrid>
              <a:tr h="308511">
                <a:tc>
                  <a:txBody>
                    <a:bodyPr/>
                    <a:lstStyle/>
                    <a:p>
                      <a:r>
                        <a:rPr lang="en-US" dirty="0"/>
                        <a:t>Variable Name</a:t>
                      </a:r>
                    </a:p>
                  </a:txBody>
                  <a:tcPr/>
                </a:tc>
                <a:tc>
                  <a:txBody>
                    <a:bodyPr/>
                    <a:lstStyle/>
                    <a:p>
                      <a:r>
                        <a:rPr lang="en-US" dirty="0"/>
                        <a:t>Information re Variable</a:t>
                      </a:r>
                    </a:p>
                  </a:txBody>
                  <a:tcPr/>
                </a:tc>
                <a:extLst>
                  <a:ext uri="{0D108BD9-81ED-4DB2-BD59-A6C34878D82A}">
                    <a16:rowId xmlns:a16="http://schemas.microsoft.com/office/drawing/2014/main" val="1734212914"/>
                  </a:ext>
                </a:extLst>
              </a:tr>
              <a:tr h="539895">
                <a:tc>
                  <a:txBody>
                    <a:bodyPr/>
                    <a:lstStyle/>
                    <a:p>
                      <a:r>
                        <a:rPr lang="en-US" dirty="0"/>
                        <a:t>PhysActivity</a:t>
                      </a:r>
                    </a:p>
                  </a:txBody>
                  <a:tcPr/>
                </a:tc>
                <a:tc>
                  <a:txBody>
                    <a:bodyPr/>
                    <a:lstStyle/>
                    <a:p>
                      <a:r>
                        <a:rPr lang="en-US" dirty="0"/>
                        <a:t>0 = they have not performed physical activity in the last 30 days (excluding their job)</a:t>
                      </a:r>
                    </a:p>
                    <a:p>
                      <a:r>
                        <a:rPr lang="en-US" dirty="0"/>
                        <a:t>1 = they have performed physical activity</a:t>
                      </a:r>
                    </a:p>
                  </a:txBody>
                  <a:tcPr/>
                </a:tc>
                <a:extLst>
                  <a:ext uri="{0D108BD9-81ED-4DB2-BD59-A6C34878D82A}">
                    <a16:rowId xmlns:a16="http://schemas.microsoft.com/office/drawing/2014/main" val="157574942"/>
                  </a:ext>
                </a:extLst>
              </a:tr>
              <a:tr h="539895">
                <a:tc>
                  <a:txBody>
                    <a:bodyPr/>
                    <a:lstStyle/>
                    <a:p>
                      <a:r>
                        <a:rPr lang="en-US" dirty="0"/>
                        <a:t>Fruits</a:t>
                      </a:r>
                    </a:p>
                  </a:txBody>
                  <a:tcPr/>
                </a:tc>
                <a:tc>
                  <a:txBody>
                    <a:bodyPr/>
                    <a:lstStyle/>
                    <a:p>
                      <a:r>
                        <a:rPr lang="en-US" dirty="0"/>
                        <a:t>0 = they do not consume fruit at least once per day</a:t>
                      </a:r>
                    </a:p>
                    <a:p>
                      <a:r>
                        <a:rPr lang="en-US" dirty="0"/>
                        <a:t>1 = they do consume fruit at least once per day</a:t>
                      </a:r>
                    </a:p>
                  </a:txBody>
                  <a:tcPr/>
                </a:tc>
                <a:extLst>
                  <a:ext uri="{0D108BD9-81ED-4DB2-BD59-A6C34878D82A}">
                    <a16:rowId xmlns:a16="http://schemas.microsoft.com/office/drawing/2014/main" val="2910117380"/>
                  </a:ext>
                </a:extLst>
              </a:tr>
              <a:tr h="539895">
                <a:tc>
                  <a:txBody>
                    <a:bodyPr/>
                    <a:lstStyle/>
                    <a:p>
                      <a:r>
                        <a:rPr lang="en-US" dirty="0"/>
                        <a:t>Veggies</a:t>
                      </a:r>
                    </a:p>
                  </a:txBody>
                  <a:tcPr/>
                </a:tc>
                <a:tc>
                  <a:txBody>
                    <a:bodyPr/>
                    <a:lstStyle/>
                    <a:p>
                      <a:r>
                        <a:rPr lang="en-US" dirty="0"/>
                        <a:t>0 = they do not consume vegetables at least once per day</a:t>
                      </a:r>
                    </a:p>
                    <a:p>
                      <a:r>
                        <a:rPr lang="en-US" dirty="0"/>
                        <a:t>1 = they do consume vegetables at least once per day</a:t>
                      </a:r>
                    </a:p>
                  </a:txBody>
                  <a:tcPr/>
                </a:tc>
                <a:extLst>
                  <a:ext uri="{0D108BD9-81ED-4DB2-BD59-A6C34878D82A}">
                    <a16:rowId xmlns:a16="http://schemas.microsoft.com/office/drawing/2014/main" val="605959000"/>
                  </a:ext>
                </a:extLst>
              </a:tr>
              <a:tr h="771278">
                <a:tc>
                  <a:txBody>
                    <a:bodyPr/>
                    <a:lstStyle/>
                    <a:p>
                      <a:r>
                        <a:rPr lang="en-US" dirty="0"/>
                        <a:t>HvyAlcoholConsump</a:t>
                      </a:r>
                    </a:p>
                  </a:txBody>
                  <a:tcPr/>
                </a:tc>
                <a:tc>
                  <a:txBody>
                    <a:bodyPr/>
                    <a:lstStyle/>
                    <a:p>
                      <a:r>
                        <a:rPr lang="en-US" dirty="0"/>
                        <a:t>0 = they do not drink a high amount of alcohol per week</a:t>
                      </a:r>
                    </a:p>
                    <a:p>
                      <a:r>
                        <a:rPr lang="en-US" dirty="0"/>
                        <a:t>1 = they do</a:t>
                      </a:r>
                    </a:p>
                    <a:p>
                      <a:r>
                        <a:rPr lang="en-US" dirty="0"/>
                        <a:t>High amount = at least 14 drinks for men and 7 for women</a:t>
                      </a:r>
                    </a:p>
                  </a:txBody>
                  <a:tcPr/>
                </a:tc>
                <a:extLst>
                  <a:ext uri="{0D108BD9-81ED-4DB2-BD59-A6C34878D82A}">
                    <a16:rowId xmlns:a16="http://schemas.microsoft.com/office/drawing/2014/main" val="2515973499"/>
                  </a:ext>
                </a:extLst>
              </a:tr>
              <a:tr h="308511">
                <a:tc>
                  <a:txBody>
                    <a:bodyPr/>
                    <a:lstStyle/>
                    <a:p>
                      <a:r>
                        <a:rPr lang="en-US" dirty="0"/>
                        <a:t>AnyHealthcare</a:t>
                      </a:r>
                    </a:p>
                  </a:txBody>
                  <a:tcPr/>
                </a:tc>
                <a:tc>
                  <a:txBody>
                    <a:bodyPr/>
                    <a:lstStyle/>
                    <a:p>
                      <a:r>
                        <a:rPr lang="en-US" dirty="0"/>
                        <a:t>0 = they do not have any kind of health care coverage</a:t>
                      </a:r>
                    </a:p>
                    <a:p>
                      <a:r>
                        <a:rPr lang="en-US" dirty="0"/>
                        <a:t>1 = they do have health care coverage</a:t>
                      </a:r>
                    </a:p>
                  </a:txBody>
                  <a:tcPr/>
                </a:tc>
                <a:extLst>
                  <a:ext uri="{0D108BD9-81ED-4DB2-BD59-A6C34878D82A}">
                    <a16:rowId xmlns:a16="http://schemas.microsoft.com/office/drawing/2014/main" val="1097938484"/>
                  </a:ext>
                </a:extLst>
              </a:tr>
              <a:tr h="771278">
                <a:tc>
                  <a:txBody>
                    <a:bodyPr/>
                    <a:lstStyle/>
                    <a:p>
                      <a:r>
                        <a:rPr lang="en-US" dirty="0"/>
                        <a:t>NoDocbcCost</a:t>
                      </a:r>
                    </a:p>
                  </a:txBody>
                  <a:tcPr/>
                </a:tc>
                <a:tc>
                  <a:txBody>
                    <a:bodyPr/>
                    <a:lstStyle/>
                    <a:p>
                      <a:r>
                        <a:rPr lang="en-US" dirty="0"/>
                        <a:t>0 = there was not a time within the past 12 months where they could not see a doctor due to cost</a:t>
                      </a:r>
                    </a:p>
                    <a:p>
                      <a:r>
                        <a:rPr lang="en-US" dirty="0"/>
                        <a:t>1 = there was a time when they could not see a doctor</a:t>
                      </a:r>
                    </a:p>
                  </a:txBody>
                  <a:tcPr/>
                </a:tc>
                <a:extLst>
                  <a:ext uri="{0D108BD9-81ED-4DB2-BD59-A6C34878D82A}">
                    <a16:rowId xmlns:a16="http://schemas.microsoft.com/office/drawing/2014/main" val="4145114127"/>
                  </a:ext>
                </a:extLst>
              </a:tr>
              <a:tr h="539895">
                <a:tc>
                  <a:txBody>
                    <a:bodyPr/>
                    <a:lstStyle/>
                    <a:p>
                      <a:r>
                        <a:rPr lang="en-US" dirty="0"/>
                        <a:t>GenHlth</a:t>
                      </a:r>
                    </a:p>
                  </a:txBody>
                  <a:tcPr/>
                </a:tc>
                <a:tc>
                  <a:txBody>
                    <a:bodyPr/>
                    <a:lstStyle/>
                    <a:p>
                      <a:r>
                        <a:rPr lang="en-US" dirty="0"/>
                        <a:t>Rate general health on a scale, where 1 = excellent, 2 = very good, 3 = good, 4 = fair, 5 = poor</a:t>
                      </a:r>
                    </a:p>
                  </a:txBody>
                  <a:tcPr/>
                </a:tc>
                <a:extLst>
                  <a:ext uri="{0D108BD9-81ED-4DB2-BD59-A6C34878D82A}">
                    <a16:rowId xmlns:a16="http://schemas.microsoft.com/office/drawing/2014/main" val="2117562749"/>
                  </a:ext>
                </a:extLst>
              </a:tr>
            </a:tbl>
          </a:graphicData>
        </a:graphic>
      </p:graphicFrame>
    </p:spTree>
    <p:extLst>
      <p:ext uri="{BB962C8B-B14F-4D97-AF65-F5344CB8AC3E}">
        <p14:creationId xmlns:p14="http://schemas.microsoft.com/office/powerpoint/2010/main" val="712953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B90B3-2B53-E4C2-749D-7DFA4DF929D9}"/>
              </a:ext>
            </a:extLst>
          </p:cNvPr>
          <p:cNvSpPr>
            <a:spLocks noGrp="1"/>
          </p:cNvSpPr>
          <p:nvPr>
            <p:ph type="title"/>
          </p:nvPr>
        </p:nvSpPr>
        <p:spPr>
          <a:xfrm>
            <a:off x="824023" y="-170121"/>
            <a:ext cx="10515600" cy="1325563"/>
          </a:xfrm>
        </p:spPr>
        <p:txBody>
          <a:bodyPr/>
          <a:lstStyle/>
          <a:p>
            <a:r>
              <a:rPr lang="en-US" dirty="0"/>
              <a:t>Dataset Variables</a:t>
            </a:r>
          </a:p>
        </p:txBody>
      </p:sp>
      <p:graphicFrame>
        <p:nvGraphicFramePr>
          <p:cNvPr id="4" name="Table 4">
            <a:extLst>
              <a:ext uri="{FF2B5EF4-FFF2-40B4-BE49-F238E27FC236}">
                <a16:creationId xmlns:a16="http://schemas.microsoft.com/office/drawing/2014/main" id="{8BF67B7B-5449-885E-0BD7-DC985FE42E0F}"/>
              </a:ext>
            </a:extLst>
          </p:cNvPr>
          <p:cNvGraphicFramePr>
            <a:graphicFrameLocks noGrp="1"/>
          </p:cNvGraphicFramePr>
          <p:nvPr>
            <p:ph idx="1"/>
            <p:extLst>
              <p:ext uri="{D42A27DB-BD31-4B8C-83A1-F6EECF244321}">
                <p14:modId xmlns:p14="http://schemas.microsoft.com/office/powerpoint/2010/main" val="616934080"/>
              </p:ext>
            </p:extLst>
          </p:nvPr>
        </p:nvGraphicFramePr>
        <p:xfrm>
          <a:off x="191386" y="822960"/>
          <a:ext cx="11780874" cy="6074798"/>
        </p:xfrm>
        <a:graphic>
          <a:graphicData uri="http://schemas.openxmlformats.org/drawingml/2006/table">
            <a:tbl>
              <a:tblPr firstRow="1" bandRow="1">
                <a:tableStyleId>{5C22544A-7EE6-4342-B048-85BDC9FD1C3A}</a:tableStyleId>
              </a:tblPr>
              <a:tblGrid>
                <a:gridCol w="5890437">
                  <a:extLst>
                    <a:ext uri="{9D8B030D-6E8A-4147-A177-3AD203B41FA5}">
                      <a16:colId xmlns:a16="http://schemas.microsoft.com/office/drawing/2014/main" val="2882610944"/>
                    </a:ext>
                  </a:extLst>
                </a:gridCol>
                <a:gridCol w="5890437">
                  <a:extLst>
                    <a:ext uri="{9D8B030D-6E8A-4147-A177-3AD203B41FA5}">
                      <a16:colId xmlns:a16="http://schemas.microsoft.com/office/drawing/2014/main" val="935798456"/>
                    </a:ext>
                  </a:extLst>
                </a:gridCol>
              </a:tblGrid>
              <a:tr h="308511">
                <a:tc>
                  <a:txBody>
                    <a:bodyPr/>
                    <a:lstStyle/>
                    <a:p>
                      <a:r>
                        <a:rPr lang="en-US" dirty="0"/>
                        <a:t>Variable Name</a:t>
                      </a:r>
                    </a:p>
                  </a:txBody>
                  <a:tcPr/>
                </a:tc>
                <a:tc>
                  <a:txBody>
                    <a:bodyPr/>
                    <a:lstStyle/>
                    <a:p>
                      <a:r>
                        <a:rPr lang="en-US" dirty="0"/>
                        <a:t>Information re Variable</a:t>
                      </a:r>
                    </a:p>
                  </a:txBody>
                  <a:tcPr/>
                </a:tc>
                <a:extLst>
                  <a:ext uri="{0D108BD9-81ED-4DB2-BD59-A6C34878D82A}">
                    <a16:rowId xmlns:a16="http://schemas.microsoft.com/office/drawing/2014/main" val="1734212914"/>
                  </a:ext>
                </a:extLst>
              </a:tr>
              <a:tr h="539895">
                <a:tc>
                  <a:txBody>
                    <a:bodyPr/>
                    <a:lstStyle/>
                    <a:p>
                      <a:r>
                        <a:rPr lang="en-US" dirty="0"/>
                        <a:t>MentHlth</a:t>
                      </a:r>
                    </a:p>
                  </a:txBody>
                  <a:tcPr/>
                </a:tc>
                <a:tc>
                  <a:txBody>
                    <a:bodyPr/>
                    <a:lstStyle/>
                    <a:p>
                      <a:r>
                        <a:rPr lang="en-US" dirty="0"/>
                        <a:t>How many days they experienced poor mental health in the last 30 days</a:t>
                      </a:r>
                    </a:p>
                  </a:txBody>
                  <a:tcPr/>
                </a:tc>
                <a:extLst>
                  <a:ext uri="{0D108BD9-81ED-4DB2-BD59-A6C34878D82A}">
                    <a16:rowId xmlns:a16="http://schemas.microsoft.com/office/drawing/2014/main" val="157574942"/>
                  </a:ext>
                </a:extLst>
              </a:tr>
              <a:tr h="539895">
                <a:tc>
                  <a:txBody>
                    <a:bodyPr/>
                    <a:lstStyle/>
                    <a:p>
                      <a:r>
                        <a:rPr lang="en-US" dirty="0"/>
                        <a:t>PhysHlth</a:t>
                      </a:r>
                    </a:p>
                  </a:txBody>
                  <a:tcPr/>
                </a:tc>
                <a:tc>
                  <a:txBody>
                    <a:bodyPr/>
                    <a:lstStyle/>
                    <a:p>
                      <a:r>
                        <a:rPr lang="en-US" dirty="0"/>
                        <a:t>How many days they experienced either illness or injury in last 30 days</a:t>
                      </a:r>
                    </a:p>
                  </a:txBody>
                  <a:tcPr/>
                </a:tc>
                <a:extLst>
                  <a:ext uri="{0D108BD9-81ED-4DB2-BD59-A6C34878D82A}">
                    <a16:rowId xmlns:a16="http://schemas.microsoft.com/office/drawing/2014/main" val="2910117380"/>
                  </a:ext>
                </a:extLst>
              </a:tr>
              <a:tr h="539895">
                <a:tc>
                  <a:txBody>
                    <a:bodyPr/>
                    <a:lstStyle/>
                    <a:p>
                      <a:r>
                        <a:rPr lang="en-US" dirty="0"/>
                        <a:t>DiffWalk</a:t>
                      </a:r>
                    </a:p>
                  </a:txBody>
                  <a:tcPr/>
                </a:tc>
                <a:tc>
                  <a:txBody>
                    <a:bodyPr/>
                    <a:lstStyle/>
                    <a:p>
                      <a:r>
                        <a:rPr lang="en-US" dirty="0"/>
                        <a:t>0 = they do not have a serious difficulty walking or climbing stairs</a:t>
                      </a:r>
                    </a:p>
                    <a:p>
                      <a:r>
                        <a:rPr lang="en-US" dirty="0"/>
                        <a:t>1 = they do have a serious difficulty</a:t>
                      </a:r>
                    </a:p>
                  </a:txBody>
                  <a:tcPr/>
                </a:tc>
                <a:extLst>
                  <a:ext uri="{0D108BD9-81ED-4DB2-BD59-A6C34878D82A}">
                    <a16:rowId xmlns:a16="http://schemas.microsoft.com/office/drawing/2014/main" val="605959000"/>
                  </a:ext>
                </a:extLst>
              </a:tr>
              <a:tr h="771278">
                <a:tc>
                  <a:txBody>
                    <a:bodyPr/>
                    <a:lstStyle/>
                    <a:p>
                      <a:r>
                        <a:rPr lang="en-US" dirty="0"/>
                        <a:t>Sex</a:t>
                      </a:r>
                    </a:p>
                  </a:txBody>
                  <a:tcPr/>
                </a:tc>
                <a:tc>
                  <a:txBody>
                    <a:bodyPr/>
                    <a:lstStyle/>
                    <a:p>
                      <a:r>
                        <a:rPr lang="en-US" dirty="0"/>
                        <a:t>0 = female</a:t>
                      </a:r>
                    </a:p>
                    <a:p>
                      <a:r>
                        <a:rPr lang="en-US" dirty="0"/>
                        <a:t>1 = male</a:t>
                      </a:r>
                    </a:p>
                  </a:txBody>
                  <a:tcPr/>
                </a:tc>
                <a:extLst>
                  <a:ext uri="{0D108BD9-81ED-4DB2-BD59-A6C34878D82A}">
                    <a16:rowId xmlns:a16="http://schemas.microsoft.com/office/drawing/2014/main" val="2515973499"/>
                  </a:ext>
                </a:extLst>
              </a:tr>
              <a:tr h="308511">
                <a:tc>
                  <a:txBody>
                    <a:bodyPr/>
                    <a:lstStyle/>
                    <a:p>
                      <a:r>
                        <a:rPr lang="en-US" dirty="0"/>
                        <a:t>Age</a:t>
                      </a:r>
                    </a:p>
                  </a:txBody>
                  <a:tcPr/>
                </a:tc>
                <a:tc>
                  <a:txBody>
                    <a:bodyPr/>
                    <a:lstStyle/>
                    <a:p>
                      <a:r>
                        <a:rPr lang="en-US" dirty="0"/>
                        <a:t>1 = 18 to 24, 2 = 25 to 29, 3 = 30 to 34, 4 = 35 to 39, 5 = 40 to 44, 6 = 45 to 49, 7 = 50 to 54, 8 = 55 to 59, 9 = 60 to 64, 10 = 65 to 69, 11 = 70 to 74, 12 = 75 to 79, 13 = 80+</a:t>
                      </a:r>
                    </a:p>
                  </a:txBody>
                  <a:tcPr/>
                </a:tc>
                <a:extLst>
                  <a:ext uri="{0D108BD9-81ED-4DB2-BD59-A6C34878D82A}">
                    <a16:rowId xmlns:a16="http://schemas.microsoft.com/office/drawing/2014/main" val="1097938484"/>
                  </a:ext>
                </a:extLst>
              </a:tr>
              <a:tr h="771278">
                <a:tc>
                  <a:txBody>
                    <a:bodyPr/>
                    <a:lstStyle/>
                    <a:p>
                      <a:r>
                        <a:rPr lang="en-US" dirty="0"/>
                        <a:t>Education</a:t>
                      </a:r>
                    </a:p>
                  </a:txBody>
                  <a:tcPr/>
                </a:tc>
                <a:tc>
                  <a:txBody>
                    <a:bodyPr/>
                    <a:lstStyle/>
                    <a:p>
                      <a:r>
                        <a:rPr lang="en-US" dirty="0"/>
                        <a:t>1 = never attended school (or only kindergarten), 2 = grades 1 through 8, 3 = grades 9 through 11, 4 = grades 12 or GED, 5 = college 1 to 3 years, 6 = college 4 years or more</a:t>
                      </a:r>
                    </a:p>
                  </a:txBody>
                  <a:tcPr/>
                </a:tc>
                <a:extLst>
                  <a:ext uri="{0D108BD9-81ED-4DB2-BD59-A6C34878D82A}">
                    <a16:rowId xmlns:a16="http://schemas.microsoft.com/office/drawing/2014/main" val="4145114127"/>
                  </a:ext>
                </a:extLst>
              </a:tr>
              <a:tr h="539895">
                <a:tc>
                  <a:txBody>
                    <a:bodyPr/>
                    <a:lstStyle/>
                    <a:p>
                      <a:r>
                        <a:rPr lang="en-US" dirty="0"/>
                        <a:t>Income</a:t>
                      </a:r>
                    </a:p>
                  </a:txBody>
                  <a:tcPr/>
                </a:tc>
                <a:tc>
                  <a:txBody>
                    <a:bodyPr/>
                    <a:lstStyle/>
                    <a:p>
                      <a:r>
                        <a:rPr lang="en-US" dirty="0"/>
                        <a:t>1 = less than $10k, 2 = less than $15k, 3 = less than $20k, 4 = less than $25k, 5 = less than $35k, 6 = less than $50k, 7 = less than $75k, 8 = $75k+</a:t>
                      </a:r>
                    </a:p>
                  </a:txBody>
                  <a:tcPr/>
                </a:tc>
                <a:extLst>
                  <a:ext uri="{0D108BD9-81ED-4DB2-BD59-A6C34878D82A}">
                    <a16:rowId xmlns:a16="http://schemas.microsoft.com/office/drawing/2014/main" val="2117562749"/>
                  </a:ext>
                </a:extLst>
              </a:tr>
            </a:tbl>
          </a:graphicData>
        </a:graphic>
      </p:graphicFrame>
    </p:spTree>
    <p:extLst>
      <p:ext uri="{BB962C8B-B14F-4D97-AF65-F5344CB8AC3E}">
        <p14:creationId xmlns:p14="http://schemas.microsoft.com/office/powerpoint/2010/main" val="3125452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DC37-26BA-C7CA-5376-D336E52DC854}"/>
              </a:ext>
            </a:extLst>
          </p:cNvPr>
          <p:cNvSpPr>
            <a:spLocks noGrp="1"/>
          </p:cNvSpPr>
          <p:nvPr>
            <p:ph type="title"/>
          </p:nvPr>
        </p:nvSpPr>
        <p:spPr/>
        <p:txBody>
          <a:bodyPr/>
          <a:lstStyle/>
          <a:p>
            <a:r>
              <a:rPr lang="en-US" dirty="0"/>
              <a:t>Determining Project Success &amp; Constraints</a:t>
            </a:r>
          </a:p>
        </p:txBody>
      </p:sp>
      <p:sp>
        <p:nvSpPr>
          <p:cNvPr id="3" name="Content Placeholder 2">
            <a:extLst>
              <a:ext uri="{FF2B5EF4-FFF2-40B4-BE49-F238E27FC236}">
                <a16:creationId xmlns:a16="http://schemas.microsoft.com/office/drawing/2014/main" id="{3A514BDB-5144-ED44-1101-E1C0486DE805}"/>
              </a:ext>
            </a:extLst>
          </p:cNvPr>
          <p:cNvSpPr>
            <a:spLocks noGrp="1"/>
          </p:cNvSpPr>
          <p:nvPr>
            <p:ph idx="1"/>
          </p:nvPr>
        </p:nvSpPr>
        <p:spPr/>
        <p:txBody>
          <a:bodyPr/>
          <a:lstStyle/>
          <a:p>
            <a:r>
              <a:rPr lang="en-US" dirty="0"/>
              <a:t>Success:</a:t>
            </a:r>
          </a:p>
          <a:p>
            <a:pPr lvl="1"/>
            <a:r>
              <a:rPr lang="en-US" dirty="0"/>
              <a:t>Determining which variables impact the likelihood of a patient developing prediabetes or diabetes</a:t>
            </a:r>
          </a:p>
          <a:p>
            <a:pPr lvl="1"/>
            <a:r>
              <a:rPr lang="en-US" dirty="0"/>
              <a:t>VFH can best tolerate False Positives than False Negatives, therefore, we needed to determine which model had the highest Recall</a:t>
            </a:r>
          </a:p>
          <a:p>
            <a:r>
              <a:rPr lang="en-US" dirty="0"/>
              <a:t>Constraints:</a:t>
            </a:r>
          </a:p>
          <a:p>
            <a:pPr lvl="1"/>
            <a:r>
              <a:rPr lang="en-US" dirty="0"/>
              <a:t>There is also a genetic component to diabetes; however, the genetic makeup of the patients surveyed was not considered</a:t>
            </a:r>
          </a:p>
          <a:p>
            <a:pPr lvl="1"/>
            <a:endParaRPr lang="en-US" dirty="0"/>
          </a:p>
        </p:txBody>
      </p:sp>
    </p:spTree>
    <p:extLst>
      <p:ext uri="{BB962C8B-B14F-4D97-AF65-F5344CB8AC3E}">
        <p14:creationId xmlns:p14="http://schemas.microsoft.com/office/powerpoint/2010/main" val="3106839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DC37-26BA-C7CA-5376-D336E52DC854}"/>
              </a:ext>
            </a:extLst>
          </p:cNvPr>
          <p:cNvSpPr>
            <a:spLocks noGrp="1"/>
          </p:cNvSpPr>
          <p:nvPr>
            <p:ph type="title"/>
          </p:nvPr>
        </p:nvSpPr>
        <p:spPr/>
        <p:txBody>
          <a:bodyPr/>
          <a:lstStyle/>
          <a:p>
            <a:r>
              <a:rPr lang="en-US" dirty="0"/>
              <a:t>Exploratory Data Analysis</a:t>
            </a:r>
          </a:p>
        </p:txBody>
      </p:sp>
      <p:pic>
        <p:nvPicPr>
          <p:cNvPr id="4" name="Content Placeholder 3">
            <a:extLst>
              <a:ext uri="{FF2B5EF4-FFF2-40B4-BE49-F238E27FC236}">
                <a16:creationId xmlns:a16="http://schemas.microsoft.com/office/drawing/2014/main" id="{413C9672-F592-C96B-F9AF-D4A80E6C3BB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7450" y="1855787"/>
            <a:ext cx="4745836" cy="3527426"/>
          </a:xfrm>
          <a:prstGeom prst="rect">
            <a:avLst/>
          </a:prstGeom>
          <a:noFill/>
          <a:ln>
            <a:noFill/>
          </a:ln>
        </p:spPr>
      </p:pic>
      <p:pic>
        <p:nvPicPr>
          <p:cNvPr id="5" name="Picture 4">
            <a:extLst>
              <a:ext uri="{FF2B5EF4-FFF2-40B4-BE49-F238E27FC236}">
                <a16:creationId xmlns:a16="http://schemas.microsoft.com/office/drawing/2014/main" id="{8D20001B-3E3B-0A82-636A-3F7B33494DC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84324" y="1474787"/>
            <a:ext cx="6880226" cy="5173663"/>
          </a:xfrm>
          <a:prstGeom prst="rect">
            <a:avLst/>
          </a:prstGeom>
          <a:noFill/>
          <a:ln>
            <a:noFill/>
          </a:ln>
        </p:spPr>
      </p:pic>
    </p:spTree>
    <p:extLst>
      <p:ext uri="{BB962C8B-B14F-4D97-AF65-F5344CB8AC3E}">
        <p14:creationId xmlns:p14="http://schemas.microsoft.com/office/powerpoint/2010/main" val="1475592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DC37-26BA-C7CA-5376-D336E52DC854}"/>
              </a:ext>
            </a:extLst>
          </p:cNvPr>
          <p:cNvSpPr>
            <a:spLocks noGrp="1"/>
          </p:cNvSpPr>
          <p:nvPr>
            <p:ph type="title"/>
          </p:nvPr>
        </p:nvSpPr>
        <p:spPr/>
        <p:txBody>
          <a:bodyPr/>
          <a:lstStyle/>
          <a:p>
            <a:r>
              <a:rPr lang="en-US" dirty="0"/>
              <a:t>Exploratory Data Analysis</a:t>
            </a:r>
          </a:p>
        </p:txBody>
      </p:sp>
      <p:pic>
        <p:nvPicPr>
          <p:cNvPr id="4" name="Picture 3">
            <a:extLst>
              <a:ext uri="{FF2B5EF4-FFF2-40B4-BE49-F238E27FC236}">
                <a16:creationId xmlns:a16="http://schemas.microsoft.com/office/drawing/2014/main" id="{32BD9F87-7333-4843-1D56-ABC06FC053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3411" y="1481137"/>
            <a:ext cx="5761743" cy="4633913"/>
          </a:xfrm>
          <a:prstGeom prst="rect">
            <a:avLst/>
          </a:prstGeom>
          <a:noFill/>
          <a:ln>
            <a:noFill/>
          </a:ln>
        </p:spPr>
      </p:pic>
      <p:pic>
        <p:nvPicPr>
          <p:cNvPr id="5" name="Picture 4">
            <a:extLst>
              <a:ext uri="{FF2B5EF4-FFF2-40B4-BE49-F238E27FC236}">
                <a16:creationId xmlns:a16="http://schemas.microsoft.com/office/drawing/2014/main" id="{46172C6F-5BBF-55B1-2173-53E4372358B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70578" y="1531936"/>
            <a:ext cx="5698580" cy="4583114"/>
          </a:xfrm>
          <a:prstGeom prst="rect">
            <a:avLst/>
          </a:prstGeom>
          <a:noFill/>
          <a:ln>
            <a:noFill/>
          </a:ln>
        </p:spPr>
      </p:pic>
    </p:spTree>
    <p:extLst>
      <p:ext uri="{BB962C8B-B14F-4D97-AF65-F5344CB8AC3E}">
        <p14:creationId xmlns:p14="http://schemas.microsoft.com/office/powerpoint/2010/main" val="38774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DC37-26BA-C7CA-5376-D336E52DC854}"/>
              </a:ext>
            </a:extLst>
          </p:cNvPr>
          <p:cNvSpPr>
            <a:spLocks noGrp="1"/>
          </p:cNvSpPr>
          <p:nvPr>
            <p:ph type="title"/>
          </p:nvPr>
        </p:nvSpPr>
        <p:spPr/>
        <p:txBody>
          <a:bodyPr/>
          <a:lstStyle/>
          <a:p>
            <a:r>
              <a:rPr lang="en-US" dirty="0"/>
              <a:t>Exploratory Data Analysis</a:t>
            </a:r>
          </a:p>
        </p:txBody>
      </p:sp>
      <p:pic>
        <p:nvPicPr>
          <p:cNvPr id="4" name="Picture 3">
            <a:extLst>
              <a:ext uri="{FF2B5EF4-FFF2-40B4-BE49-F238E27FC236}">
                <a16:creationId xmlns:a16="http://schemas.microsoft.com/office/drawing/2014/main" id="{95B99E5C-B303-636A-372C-323237D1929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150" y="1690688"/>
            <a:ext cx="5943600" cy="4802187"/>
          </a:xfrm>
          <a:prstGeom prst="rect">
            <a:avLst/>
          </a:prstGeom>
          <a:noFill/>
          <a:ln>
            <a:noFill/>
          </a:ln>
        </p:spPr>
      </p:pic>
      <p:pic>
        <p:nvPicPr>
          <p:cNvPr id="5" name="Picture 4">
            <a:extLst>
              <a:ext uri="{FF2B5EF4-FFF2-40B4-BE49-F238E27FC236}">
                <a16:creationId xmlns:a16="http://schemas.microsoft.com/office/drawing/2014/main" id="{0A886579-F440-139E-7859-56CABCCE1FF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11644" y="1559720"/>
            <a:ext cx="4642156" cy="2312192"/>
          </a:xfrm>
          <a:prstGeom prst="rect">
            <a:avLst/>
          </a:prstGeom>
          <a:noFill/>
          <a:ln>
            <a:noFill/>
          </a:ln>
        </p:spPr>
      </p:pic>
      <p:pic>
        <p:nvPicPr>
          <p:cNvPr id="6" name="Picture 5">
            <a:extLst>
              <a:ext uri="{FF2B5EF4-FFF2-40B4-BE49-F238E27FC236}">
                <a16:creationId xmlns:a16="http://schemas.microsoft.com/office/drawing/2014/main" id="{9C813EB1-2C46-AEE2-FB31-55E1714C500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84822" y="4091781"/>
            <a:ext cx="4568978" cy="2312192"/>
          </a:xfrm>
          <a:prstGeom prst="rect">
            <a:avLst/>
          </a:prstGeom>
          <a:noFill/>
          <a:ln>
            <a:noFill/>
          </a:ln>
        </p:spPr>
      </p:pic>
    </p:spTree>
    <p:extLst>
      <p:ext uri="{BB962C8B-B14F-4D97-AF65-F5344CB8AC3E}">
        <p14:creationId xmlns:p14="http://schemas.microsoft.com/office/powerpoint/2010/main" val="2370409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1043</Words>
  <Application>Microsoft Macintosh PowerPoint</Application>
  <PresentationFormat>Widescreen</PresentationFormat>
  <Paragraphs>145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Predicting the Likelihood of a Patient Developing Prediabetes or Diabetes</vt:lpstr>
      <vt:lpstr>Problem Statement</vt:lpstr>
      <vt:lpstr>Dataset Variables</vt:lpstr>
      <vt:lpstr>Dataset Variables</vt:lpstr>
      <vt:lpstr>Dataset Variables</vt:lpstr>
      <vt:lpstr>Determining Project Success &amp; Constraints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Model Selection</vt:lpstr>
      <vt:lpstr>Conclusions &amp;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Likelihood of Developing Prediabetes or Diabetes</dc:title>
  <dc:creator>Mike Sweeney</dc:creator>
  <cp:lastModifiedBy>Mike Sweeney</cp:lastModifiedBy>
  <cp:revision>22</cp:revision>
  <dcterms:created xsi:type="dcterms:W3CDTF">2022-09-23T18:12:32Z</dcterms:created>
  <dcterms:modified xsi:type="dcterms:W3CDTF">2022-09-23T19:06:18Z</dcterms:modified>
</cp:coreProperties>
</file>