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0" y="-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L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L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L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ITEM NAME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64-4FC6-88A2-484B578541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64-4FC6-88A2-484B578541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64-4FC6-88A2-484B578541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64-4FC6-88A2-484B578541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164-4FC6-88A2-484B5785418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164-4FC6-88A2-484B5785418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164-4FC6-88A2-484B57854180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Lit>
              <c:ptCount val="7"/>
              <c:pt idx="0">
                <c:v>Cheese Cake</c:v>
              </c:pt>
              <c:pt idx="1">
                <c:v>Cold coffee</c:v>
              </c:pt>
              <c:pt idx="2">
                <c:v>Dark Choco Cake</c:v>
              </c:pt>
              <c:pt idx="3">
                <c:v>Espresso</c:v>
              </c:pt>
              <c:pt idx="4">
                <c:v>Frankie</c:v>
              </c:pt>
              <c:pt idx="5">
                <c:v>Grape Pulp</c:v>
              </c:pt>
              <c:pt idx="6">
                <c:v>Sandwich</c:v>
              </c:pt>
            </c:strLit>
          </c:cat>
          <c:val>
            <c:numLit>
              <c:formatCode>General</c:formatCode>
              <c:ptCount val="7"/>
              <c:pt idx="0">
                <c:v>153</c:v>
              </c:pt>
              <c:pt idx="1">
                <c:v>161</c:v>
              </c:pt>
              <c:pt idx="2">
                <c:v>134</c:v>
              </c:pt>
              <c:pt idx="3">
                <c:v>134</c:v>
              </c:pt>
              <c:pt idx="4">
                <c:v>139</c:v>
              </c:pt>
              <c:pt idx="5">
                <c:v>149</c:v>
              </c:pt>
              <c:pt idx="6">
                <c:v>129</c:v>
              </c:pt>
            </c:numLit>
          </c:val>
          <c:extLst>
            <c:ext xmlns:c16="http://schemas.microsoft.com/office/drawing/2014/chart" uri="{C3380CC4-5D6E-409C-BE32-E72D297353CC}">
              <c16:uniqueId val="{0000000E-A164-4FC6-88A2-484B5785418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ITEM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Beverages</c:v>
              </c:pt>
              <c:pt idx="1">
                <c:v>Cakes &amp; Dessert</c:v>
              </c:pt>
            </c:strLit>
          </c:cat>
          <c:val>
            <c:numLit>
              <c:formatCode>General</c:formatCode>
              <c:ptCount val="2"/>
              <c:pt idx="0">
                <c:v>444</c:v>
              </c:pt>
              <c:pt idx="1">
                <c:v>555</c:v>
              </c:pt>
            </c:numLit>
          </c:val>
          <c:extLst>
            <c:ext xmlns:c16="http://schemas.microsoft.com/office/drawing/2014/chart" uri="{C3380CC4-5D6E-409C-BE32-E72D297353CC}">
              <c16:uniqueId val="{00000000-66BC-4386-B49F-EB98C40DE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2016194607"/>
        <c:axId val="2021068351"/>
      </c:barChart>
      <c:catAx>
        <c:axId val="2016194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068351"/>
        <c:crosses val="autoZero"/>
        <c:auto val="1"/>
        <c:lblAlgn val="ctr"/>
        <c:lblOffset val="100"/>
        <c:noMultiLvlLbl val="0"/>
      </c:catAx>
      <c:valAx>
        <c:axId val="2021068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194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Count of MANAGER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v>Sum of AMOUNT</c:v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Mr.Sudhakar</c:v>
              </c:pt>
              <c:pt idx="1">
                <c:v>Mrs.Radha</c:v>
              </c:pt>
            </c:strLit>
          </c:cat>
          <c:val>
            <c:numLit>
              <c:formatCode>General</c:formatCode>
              <c:ptCount val="2"/>
              <c:pt idx="0">
                <c:v>258018</c:v>
              </c:pt>
              <c:pt idx="1">
                <c:v>228858</c:v>
              </c:pt>
            </c:numLit>
          </c:val>
          <c:extLst>
            <c:ext xmlns:c16="http://schemas.microsoft.com/office/drawing/2014/chart" uri="{C3380CC4-5D6E-409C-BE32-E72D297353CC}">
              <c16:uniqueId val="{00000000-C330-4658-9D8A-FEEFDCE5892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18811311"/>
        <c:axId val="201881214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Count of MANAGER</c:v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Lit>
                    <c:ptCount val="2"/>
                    <c:pt idx="0">
                      <c:v>Mr.Sudhakar</c:v>
                    </c:pt>
                    <c:pt idx="1">
                      <c:v>Mrs.Radha</c:v>
                    </c:pt>
                  </c:strLit>
                </c:cat>
                <c:val>
                  <c:numLit>
                    <c:formatCode>General</c:formatCode>
                    <c:ptCount val="2"/>
                    <c:pt idx="0">
                      <c:v>512</c:v>
                    </c:pt>
                    <c:pt idx="1">
                      <c:v>487</c:v>
                    </c:pt>
                  </c:numLit>
                </c:val>
                <c:extLst>
                  <c:ext xmlns:c16="http://schemas.microsoft.com/office/drawing/2014/chart" uri="{C3380CC4-5D6E-409C-BE32-E72D297353CC}">
                    <c16:uniqueId val="{00000001-C330-4658-9D8A-FEEFDCE58927}"/>
                  </c:ext>
                </c:extLst>
              </c15:ser>
            </c15:filteredBarSeries>
          </c:ext>
        </c:extLst>
      </c:barChart>
      <c:catAx>
        <c:axId val="201881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812143"/>
        <c:crosses val="autoZero"/>
        <c:auto val="1"/>
        <c:lblAlgn val="ctr"/>
        <c:lblOffset val="100"/>
        <c:noMultiLvlLbl val="0"/>
      </c:catAx>
      <c:valAx>
        <c:axId val="2018812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81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92557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906000" y="549336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685214" y="12548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896547" y="595056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317" y="263588"/>
            <a:ext cx="9813550" cy="1165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306" y="1255013"/>
            <a:ext cx="8173084" cy="385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1248121"/>
            <a:ext cx="1743075" cy="1333500"/>
            <a:chOff x="876299" y="1248121"/>
            <a:chExt cx="1743075" cy="1333500"/>
          </a:xfrm>
          <a:solidFill>
            <a:srgbClr val="00B0F0"/>
          </a:solidFill>
        </p:grpSpPr>
        <p:sp>
          <p:nvSpPr>
            <p:cNvPr id="3" name="object 3"/>
            <p:cNvSpPr/>
            <p:nvPr/>
          </p:nvSpPr>
          <p:spPr>
            <a:xfrm>
              <a:off x="876299" y="1524346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4" y="1248121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32892" y="149406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570025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9317" y="263588"/>
            <a:ext cx="9813550" cy="617409"/>
          </a:xfrm>
          <a:prstGeom prst="rect">
            <a:avLst/>
          </a:prstGeom>
        </p:spPr>
        <p:txBody>
          <a:bodyPr vert="horz" wrap="square" lIns="0" tIns="123758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00"/>
              </a:spcBef>
            </a:pPr>
            <a:r>
              <a:rPr lang="en-IN" sz="3200" dirty="0" smtClean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  <a:cs typeface="Times New Roman"/>
              </a:rPr>
              <a:t>SALES ANALYSIS USING EXCEL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9300" y="3577613"/>
            <a:ext cx="71755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IN" sz="2400" spc="-25" dirty="0" smtClean="0">
                <a:latin typeface="Calibri"/>
                <a:cs typeface="Calibri"/>
              </a:rPr>
              <a:t>LOKA CHANDRA SEKAR P</a:t>
            </a:r>
            <a:endParaRPr sz="2400" dirty="0">
              <a:latin typeface="Calibri"/>
              <a:cs typeface="Calibri"/>
            </a:endParaRPr>
          </a:p>
          <a:p>
            <a:pPr marL="1941195" marR="45085" indent="-1929130"/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IN" sz="2400" spc="-10" dirty="0" smtClean="0">
                <a:latin typeface="Calibri"/>
                <a:cs typeface="Calibri"/>
              </a:rPr>
              <a:t>1EFE1EC13686FF89E4648509F031F107</a:t>
            </a:r>
            <a:r>
              <a:rPr sz="2400" spc="-10" dirty="0" smtClean="0">
                <a:latin typeface="Calibri"/>
                <a:cs typeface="Calibri"/>
              </a:rPr>
              <a:t> (</a:t>
            </a:r>
            <a:r>
              <a:rPr lang="en-IN" sz="2400" dirty="0" smtClean="0">
                <a:latin typeface="+mj-lt"/>
              </a:rPr>
              <a:t>asunm1319122201529</a:t>
            </a:r>
            <a:r>
              <a:rPr sz="2400" spc="-1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40" dirty="0">
                <a:latin typeface="Calibri"/>
                <a:cs typeface="Calibri"/>
              </a:rPr>
              <a:t>DEPARTMENT: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CORPORATE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SECRETARYSHIP </a:t>
            </a:r>
            <a:r>
              <a:rPr lang="en-IN" sz="2400" spc="-10" dirty="0" smtClean="0">
                <a:latin typeface="Calibri"/>
                <a:cs typeface="Calibri"/>
              </a:rPr>
              <a:t/>
            </a:r>
            <a:br>
              <a:rPr lang="en-IN" sz="2400" spc="-10" dirty="0" smtClean="0">
                <a:latin typeface="Calibri"/>
                <a:cs typeface="Calibri"/>
              </a:rPr>
            </a:br>
            <a:r>
              <a:rPr sz="2400" dirty="0" smtClean="0">
                <a:latin typeface="Calibri"/>
                <a:cs typeface="Calibri"/>
              </a:rPr>
              <a:t>COLLEGE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5" dirty="0" smtClean="0">
                <a:latin typeface="Calibri"/>
                <a:cs typeface="Calibri"/>
              </a:rPr>
              <a:t>PAC</a:t>
            </a:r>
            <a:r>
              <a:rPr lang="en-IN" sz="2400" spc="-35" dirty="0" smtClean="0">
                <a:latin typeface="Calibri"/>
                <a:cs typeface="Calibri"/>
              </a:rPr>
              <a:t>H</a:t>
            </a:r>
            <a:r>
              <a:rPr sz="2400" spc="-35" dirty="0" smtClean="0">
                <a:latin typeface="Calibri"/>
                <a:cs typeface="Calibri"/>
              </a:rPr>
              <a:t>AIAPPA’S</a:t>
            </a:r>
            <a:r>
              <a:rPr sz="2400" spc="-6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COLLEGE</a:t>
            </a:r>
            <a:r>
              <a:rPr lang="en-IN" sz="2400" spc="-10" dirty="0" smtClean="0">
                <a:latin typeface="Calibri"/>
                <a:cs typeface="Calibri"/>
              </a:rPr>
              <a:t> FOR MEN</a:t>
            </a:r>
            <a:r>
              <a:rPr sz="2400" spc="-10" dirty="0" smtClean="0">
                <a:latin typeface="Calibri"/>
                <a:cs typeface="Calibri"/>
              </a:rPr>
              <a:t>,</a:t>
            </a:r>
            <a:r>
              <a:rPr sz="2400" spc="-60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CHENNAI-</a:t>
            </a:r>
            <a:r>
              <a:rPr sz="2400" spc="-25" dirty="0">
                <a:latin typeface="Calibri"/>
                <a:cs typeface="Calibri"/>
              </a:rPr>
              <a:t>30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377997"/>
            <a:ext cx="98135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MODELLING</a:t>
            </a:r>
            <a:r>
              <a:rPr lang="en-IN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- I</a:t>
            </a:r>
            <a:endParaRPr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900" y="1676400"/>
            <a:ext cx="10680700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wis721 Cn BT" panose="020B0506020202030204" pitchFamily="34" charset="0"/>
                <a:cs typeface="Trebuchet MS"/>
              </a:rPr>
              <a:t>1.</a:t>
            </a:r>
            <a:r>
              <a:rPr sz="2400" b="1" spc="-8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55" dirty="0">
                <a:latin typeface="Swis721 Cn BT" panose="020B0506020202030204" pitchFamily="34" charset="0"/>
                <a:cs typeface="Trebuchet MS"/>
              </a:rPr>
              <a:t>DATA</a:t>
            </a:r>
            <a:r>
              <a:rPr sz="2400" b="1" spc="-16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MINNING</a:t>
            </a:r>
            <a:r>
              <a:rPr sz="2400" b="1" spc="-4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50" dirty="0" smtClean="0">
                <a:latin typeface="Swis721 Cn BT" panose="020B0506020202030204" pitchFamily="34" charset="0"/>
                <a:cs typeface="Trebuchet MS"/>
              </a:rPr>
              <a:t>:</a:t>
            </a:r>
            <a:r>
              <a:rPr lang="en-IN" sz="2400" dirty="0">
                <a:latin typeface="Swis721 Cn BT" panose="020B0506020202030204" pitchFamily="34" charset="0"/>
                <a:cs typeface="Trebuchet MS"/>
              </a:rPr>
              <a:t/>
            </a:r>
            <a:br>
              <a:rPr lang="en-IN" sz="2400" dirty="0">
                <a:latin typeface="Swis721 Cn BT" panose="020B0506020202030204" pitchFamily="34" charset="0"/>
                <a:cs typeface="Trebuchet MS"/>
              </a:rPr>
            </a:br>
            <a:r>
              <a:rPr lang="en-IN" sz="2400" dirty="0" smtClean="0">
                <a:latin typeface="Swis721 Cn BT" panose="020B0506020202030204" pitchFamily="34" charset="0"/>
                <a:cs typeface="Trebuchet MS"/>
              </a:rPr>
              <a:t>              	</a:t>
            </a:r>
            <a:r>
              <a:rPr sz="2400" b="1" dirty="0" smtClean="0">
                <a:latin typeface="Swis721 Cn BT" panose="020B0506020202030204" pitchFamily="34" charset="0"/>
                <a:cs typeface="Trebuchet MS"/>
              </a:rPr>
              <a:t>THERE</a:t>
            </a:r>
            <a:r>
              <a:rPr sz="2400" b="1" spc="-100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IS</a:t>
            </a:r>
            <a:r>
              <a:rPr sz="2400" b="1" spc="-6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SO</a:t>
            </a:r>
            <a:r>
              <a:rPr sz="2400" b="1" spc="-5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MANY</a:t>
            </a:r>
            <a:r>
              <a:rPr sz="2400" b="1" spc="-10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55" dirty="0">
                <a:latin typeface="Swis721 Cn BT" panose="020B0506020202030204" pitchFamily="34" charset="0"/>
                <a:cs typeface="Trebuchet MS"/>
              </a:rPr>
              <a:t>DATA</a:t>
            </a:r>
            <a:r>
              <a:rPr sz="2400" b="1" spc="-21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TO</a:t>
            </a:r>
            <a:r>
              <a:rPr sz="2400" b="1" spc="-6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WE</a:t>
            </a:r>
            <a:r>
              <a:rPr sz="2400" b="1" spc="-5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CAN</a:t>
            </a:r>
            <a:r>
              <a:rPr sz="2400" b="1" spc="-6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SCROLL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ON</a:t>
            </a:r>
            <a:r>
              <a:rPr sz="2400" b="1" spc="-6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SO</a:t>
            </a:r>
            <a:r>
              <a:rPr sz="2400" b="1" spc="-4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FIRST</a:t>
            </a:r>
            <a:r>
              <a:rPr sz="2400" b="1" spc="-9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GO</a:t>
            </a:r>
            <a:r>
              <a:rPr sz="2400" b="1" spc="-9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5" dirty="0">
                <a:latin typeface="Swis721 Cn BT" panose="020B0506020202030204" pitchFamily="34" charset="0"/>
                <a:cs typeface="Trebuchet MS"/>
              </a:rPr>
              <a:t>THROUGH</a:t>
            </a:r>
            <a:r>
              <a:rPr sz="2400" b="1" spc="-18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AND</a:t>
            </a:r>
            <a:r>
              <a:rPr sz="2400" b="1" spc="-5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GRASP</a:t>
            </a:r>
            <a:r>
              <a:rPr sz="2400" b="1" spc="-14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THE</a:t>
            </a:r>
            <a:r>
              <a:rPr sz="2400" b="1" spc="-4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CONTENT</a:t>
            </a:r>
            <a:r>
              <a:rPr sz="2400" b="1" spc="-9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IT</a:t>
            </a:r>
            <a:r>
              <a:rPr sz="2400" b="1" spc="-14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5" dirty="0">
                <a:latin typeface="Swis721 Cn BT" panose="020B0506020202030204" pitchFamily="34" charset="0"/>
                <a:cs typeface="Trebuchet MS"/>
              </a:rPr>
              <a:t>TO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FURTHER</a:t>
            </a:r>
            <a:r>
              <a:rPr sz="2400" b="1" spc="-20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PROCESS.</a:t>
            </a:r>
            <a:endParaRPr sz="2400" dirty="0">
              <a:latin typeface="Swis721 Cn BT" panose="020B0506020202030204" pitchFamily="34" charset="0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400" dirty="0">
              <a:latin typeface="Swis721 Cn BT" panose="020B0506020202030204" pitchFamily="34" charset="0"/>
              <a:cs typeface="Trebuchet MS"/>
            </a:endParaRPr>
          </a:p>
          <a:p>
            <a:pPr marL="226695">
              <a:lnSpc>
                <a:spcPct val="100000"/>
              </a:lnSpc>
            </a:pPr>
            <a:r>
              <a:rPr sz="2400" b="1" dirty="0">
                <a:latin typeface="Swis721 Cn BT" panose="020B0506020202030204" pitchFamily="34" charset="0"/>
                <a:cs typeface="Trebuchet MS"/>
              </a:rPr>
              <a:t>2</a:t>
            </a:r>
            <a:r>
              <a:rPr sz="2400" b="1" spc="-7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.</a:t>
            </a:r>
            <a:r>
              <a:rPr sz="2400" b="1" spc="-7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FINDING</a:t>
            </a:r>
            <a:r>
              <a:rPr sz="2400" b="1" spc="-7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0" dirty="0">
                <a:latin typeface="Swis721 Cn BT" panose="020B0506020202030204" pitchFamily="34" charset="0"/>
                <a:cs typeface="Trebuchet MS"/>
              </a:rPr>
              <a:t>DUPLICATE</a:t>
            </a:r>
            <a:r>
              <a:rPr sz="2400" b="1" spc="-7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50" dirty="0" smtClean="0">
                <a:latin typeface="Swis721 Cn BT" panose="020B0506020202030204" pitchFamily="34" charset="0"/>
                <a:cs typeface="Trebuchet MS"/>
              </a:rPr>
              <a:t>:</a:t>
            </a:r>
            <a:r>
              <a:rPr lang="en-IN" sz="2400" dirty="0">
                <a:latin typeface="Swis721 Cn BT" panose="020B0506020202030204" pitchFamily="34" charset="0"/>
                <a:cs typeface="Trebuchet MS"/>
              </a:rPr>
              <a:t/>
            </a:r>
            <a:br>
              <a:rPr lang="en-IN" sz="2400" dirty="0">
                <a:latin typeface="Swis721 Cn BT" panose="020B0506020202030204" pitchFamily="34" charset="0"/>
                <a:cs typeface="Trebuchet MS"/>
              </a:rPr>
            </a:br>
            <a:r>
              <a:rPr lang="en-IN" sz="2400" dirty="0" smtClean="0">
                <a:latin typeface="Swis721 Cn BT" panose="020B0506020202030204" pitchFamily="34" charset="0"/>
                <a:cs typeface="Trebuchet MS"/>
              </a:rPr>
              <a:t>			</a:t>
            </a:r>
            <a:r>
              <a:rPr sz="2400" b="1" dirty="0" smtClean="0">
                <a:latin typeface="Swis721 Cn BT" panose="020B0506020202030204" pitchFamily="34" charset="0"/>
                <a:cs typeface="Trebuchet MS"/>
              </a:rPr>
              <a:t>IT</a:t>
            </a:r>
            <a:r>
              <a:rPr sz="2400" b="1" spc="-85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IS</a:t>
            </a:r>
            <a:r>
              <a:rPr sz="2400" b="1" spc="-7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THE</a:t>
            </a:r>
            <a:r>
              <a:rPr sz="2400" b="1" spc="-2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MOST</a:t>
            </a:r>
            <a:r>
              <a:rPr sz="2400" b="1" spc="-7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40" dirty="0">
                <a:latin typeface="Swis721 Cn BT" panose="020B0506020202030204" pitchFamily="34" charset="0"/>
                <a:cs typeface="Trebuchet MS"/>
              </a:rPr>
              <a:t>PRIMARY</a:t>
            </a:r>
            <a:r>
              <a:rPr sz="2400" b="1" spc="-21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5" dirty="0">
                <a:latin typeface="Swis721 Cn BT" panose="020B0506020202030204" pitchFamily="34" charset="0"/>
                <a:cs typeface="Trebuchet MS"/>
              </a:rPr>
              <a:t>AND </a:t>
            </a:r>
            <a:r>
              <a:rPr sz="2400" b="1" spc="-30" dirty="0">
                <a:latin typeface="Swis721 Cn BT" panose="020B0506020202030204" pitchFamily="34" charset="0"/>
                <a:cs typeface="Trebuchet MS"/>
              </a:rPr>
              <a:t>NECESSARY</a:t>
            </a:r>
            <a:r>
              <a:rPr sz="2400" b="1" spc="-15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PROCESS</a:t>
            </a:r>
            <a:r>
              <a:rPr sz="2400" b="1" spc="-10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FOR</a:t>
            </a:r>
            <a:r>
              <a:rPr sz="2400" b="1" spc="-10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VALIDATION.</a:t>
            </a:r>
            <a:endParaRPr sz="2400" dirty="0">
              <a:latin typeface="Swis721 Cn BT" panose="020B0506020202030204" pitchFamily="34" charset="0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590415"/>
            <a:ext cx="87871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  <a:tabLst>
                <a:tab pos="779145" algn="l"/>
              </a:tabLst>
            </a:pPr>
            <a:r>
              <a:rPr sz="2400" b="1" dirty="0">
                <a:latin typeface="Swis721 Cn BT" panose="020B0506020202030204" pitchFamily="34" charset="0"/>
                <a:cs typeface="Trebuchet MS"/>
              </a:rPr>
              <a:t>3</a:t>
            </a:r>
            <a:r>
              <a:rPr sz="2400" b="1" spc="-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50" dirty="0">
                <a:latin typeface="Swis721 Cn BT" panose="020B0506020202030204" pitchFamily="34" charset="0"/>
                <a:cs typeface="Trebuchet MS"/>
              </a:rPr>
              <a:t>.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	</a:t>
            </a:r>
            <a:r>
              <a:rPr sz="2400" b="1" spc="-45" dirty="0">
                <a:latin typeface="Swis721 Cn BT" panose="020B0506020202030204" pitchFamily="34" charset="0"/>
                <a:cs typeface="Trebuchet MS"/>
              </a:rPr>
              <a:t>FILTERATION</a:t>
            </a:r>
            <a:r>
              <a:rPr sz="2400" b="1" spc="-12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50" dirty="0">
                <a:latin typeface="Swis721 Cn BT" panose="020B0506020202030204" pitchFamily="34" charset="0"/>
                <a:cs typeface="Trebuchet MS"/>
              </a:rPr>
              <a:t>:</a:t>
            </a:r>
            <a:endParaRPr sz="2400" dirty="0">
              <a:latin typeface="Swis721 Cn BT" panose="020B0506020202030204" pitchFamily="34" charset="0"/>
              <a:cs typeface="Trebuchet MS"/>
            </a:endParaRPr>
          </a:p>
          <a:p>
            <a:pPr marL="12700" marR="5080" indent="3103880">
              <a:lnSpc>
                <a:spcPct val="100000"/>
              </a:lnSpc>
            </a:pPr>
            <a:r>
              <a:rPr sz="2400" b="1" dirty="0">
                <a:latin typeface="Swis721 Cn BT" panose="020B0506020202030204" pitchFamily="34" charset="0"/>
                <a:cs typeface="Trebuchet MS"/>
              </a:rPr>
              <a:t>WE</a:t>
            </a:r>
            <a:r>
              <a:rPr sz="2400" b="1" spc="-21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35" dirty="0">
                <a:latin typeface="Swis721 Cn BT" panose="020B0506020202030204" pitchFamily="34" charset="0"/>
                <a:cs typeface="Trebuchet MS"/>
              </a:rPr>
              <a:t>ALTERDED</a:t>
            </a:r>
            <a:r>
              <a:rPr sz="2400" b="1" spc="-17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AND</a:t>
            </a:r>
            <a:r>
              <a:rPr sz="2400" b="1" spc="-114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FILTERED</a:t>
            </a:r>
            <a:r>
              <a:rPr sz="2400" b="1" spc="-7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0" dirty="0">
                <a:latin typeface="Swis721 Cn BT" panose="020B0506020202030204" pitchFamily="34" charset="0"/>
                <a:cs typeface="Trebuchet MS"/>
              </a:rPr>
              <a:t>DATA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FOR</a:t>
            </a:r>
            <a:r>
              <a:rPr sz="2400" b="1" spc="-4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0" dirty="0">
                <a:latin typeface="Swis721 Cn BT" panose="020B0506020202030204" pitchFamily="34" charset="0"/>
                <a:cs typeface="Trebuchet MS"/>
              </a:rPr>
              <a:t>PRECISNESS</a:t>
            </a:r>
            <a:r>
              <a:rPr sz="2400" b="1" spc="-19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AND</a:t>
            </a:r>
            <a:r>
              <a:rPr sz="2400" b="1" spc="-18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ACCURACY.</a:t>
            </a:r>
            <a:endParaRPr sz="2400" dirty="0">
              <a:latin typeface="Swis721 Cn BT" panose="020B0506020202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752600"/>
            <a:ext cx="8826500" cy="4101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7240" indent="-44386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777240" algn="l"/>
              </a:tabLst>
            </a:pPr>
            <a:r>
              <a:rPr sz="2400" b="1" spc="-155" dirty="0">
                <a:latin typeface="Swis721 Cn BT" panose="020B0506020202030204" pitchFamily="34" charset="0"/>
                <a:cs typeface="Trebuchet MS"/>
              </a:rPr>
              <a:t>DATA</a:t>
            </a:r>
            <a:r>
              <a:rPr sz="2400" b="1" spc="-16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CORRECTION</a:t>
            </a:r>
            <a:r>
              <a:rPr sz="2400" b="1" spc="-9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60" dirty="0" smtClean="0">
                <a:latin typeface="Swis721 Cn BT" panose="020B0506020202030204" pitchFamily="34" charset="0"/>
                <a:cs typeface="Trebuchet MS"/>
              </a:rPr>
              <a:t>:</a:t>
            </a:r>
            <a:r>
              <a:rPr lang="en-IN" sz="2400" dirty="0">
                <a:latin typeface="Swis721 Cn BT" panose="020B0506020202030204" pitchFamily="34" charset="0"/>
                <a:cs typeface="Trebuchet MS"/>
              </a:rPr>
              <a:t/>
            </a:r>
            <a:br>
              <a:rPr lang="en-IN" sz="2400" dirty="0">
                <a:latin typeface="Swis721 Cn BT" panose="020B0506020202030204" pitchFamily="34" charset="0"/>
                <a:cs typeface="Trebuchet MS"/>
              </a:rPr>
            </a:br>
            <a:r>
              <a:rPr lang="en-IN" sz="2400" dirty="0" smtClean="0">
                <a:latin typeface="Swis721 Cn BT" panose="020B0506020202030204" pitchFamily="34" charset="0"/>
                <a:cs typeface="Trebuchet MS"/>
              </a:rPr>
              <a:t>		</a:t>
            </a:r>
            <a:r>
              <a:rPr sz="2400" b="1" dirty="0" smtClean="0">
                <a:latin typeface="Swis721 Cn BT" panose="020B0506020202030204" pitchFamily="34" charset="0"/>
                <a:cs typeface="Trebuchet MS"/>
              </a:rPr>
              <a:t>A</a:t>
            </a:r>
            <a:r>
              <a:rPr sz="2400" b="1" spc="-210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MAIN</a:t>
            </a:r>
            <a:r>
              <a:rPr sz="2400" b="1" spc="-13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FUNCTION</a:t>
            </a:r>
            <a:r>
              <a:rPr sz="2400" b="1" spc="-9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FOR</a:t>
            </a:r>
            <a:r>
              <a:rPr sz="2400" b="1" spc="-20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5" dirty="0">
                <a:latin typeface="Swis721 Cn BT" panose="020B0506020202030204" pitchFamily="34" charset="0"/>
                <a:cs typeface="Trebuchet MS"/>
              </a:rPr>
              <a:t>AN </a:t>
            </a:r>
            <a:r>
              <a:rPr sz="2400" b="1" spc="-30" dirty="0">
                <a:latin typeface="Swis721 Cn BT" panose="020B0506020202030204" pitchFamily="34" charset="0"/>
                <a:cs typeface="Trebuchet MS"/>
              </a:rPr>
              <a:t>ACCURATE</a:t>
            </a:r>
            <a:r>
              <a:rPr sz="2400" b="1" spc="-15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35" dirty="0">
                <a:latin typeface="Swis721 Cn BT" panose="020B0506020202030204" pitchFamily="34" charset="0"/>
                <a:cs typeface="Trebuchet MS"/>
              </a:rPr>
              <a:t>RESULT</a:t>
            </a:r>
            <a:r>
              <a:rPr sz="2400" b="1" spc="-15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IN</a:t>
            </a:r>
            <a:r>
              <a:rPr sz="2400" b="1" spc="-21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ANAYSIS.</a:t>
            </a:r>
            <a:endParaRPr sz="2400" dirty="0">
              <a:latin typeface="Swis721 Cn BT" panose="020B0506020202030204" pitchFamily="34" charset="0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400" dirty="0">
              <a:latin typeface="Swis721 Cn BT" panose="020B0506020202030204" pitchFamily="34" charset="0"/>
              <a:cs typeface="Trebuchet MS"/>
            </a:endParaRPr>
          </a:p>
          <a:p>
            <a:pPr marL="777240" indent="-443865">
              <a:lnSpc>
                <a:spcPct val="100000"/>
              </a:lnSpc>
              <a:buAutoNum type="arabicPeriod" startAt="5"/>
              <a:tabLst>
                <a:tab pos="777240" algn="l"/>
              </a:tabLst>
            </a:pPr>
            <a:r>
              <a:rPr sz="2400" b="1" spc="-155" dirty="0">
                <a:latin typeface="Swis721 Cn BT" panose="020B0506020202030204" pitchFamily="34" charset="0"/>
                <a:cs typeface="Trebuchet MS"/>
              </a:rPr>
              <a:t>DATA</a:t>
            </a:r>
            <a:r>
              <a:rPr sz="2400" b="1" spc="-21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35" dirty="0">
                <a:latin typeface="Swis721 Cn BT" panose="020B0506020202030204" pitchFamily="34" charset="0"/>
                <a:cs typeface="Trebuchet MS"/>
              </a:rPr>
              <a:t>TUBULATION</a:t>
            </a:r>
            <a:r>
              <a:rPr sz="2400" b="1" spc="-10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60" dirty="0" smtClean="0">
                <a:latin typeface="Swis721 Cn BT" panose="020B0506020202030204" pitchFamily="34" charset="0"/>
                <a:cs typeface="Trebuchet MS"/>
              </a:rPr>
              <a:t>:</a:t>
            </a:r>
            <a:r>
              <a:rPr lang="en-IN" sz="2400" dirty="0">
                <a:latin typeface="Swis721 Cn BT" panose="020B0506020202030204" pitchFamily="34" charset="0"/>
                <a:cs typeface="Trebuchet MS"/>
              </a:rPr>
              <a:t/>
            </a:r>
            <a:br>
              <a:rPr lang="en-IN" sz="2400" dirty="0">
                <a:latin typeface="Swis721 Cn BT" panose="020B0506020202030204" pitchFamily="34" charset="0"/>
                <a:cs typeface="Trebuchet MS"/>
              </a:rPr>
            </a:br>
            <a:r>
              <a:rPr lang="en-IN" sz="2400" dirty="0" smtClean="0">
                <a:latin typeface="Swis721 Cn BT" panose="020B0506020202030204" pitchFamily="34" charset="0"/>
                <a:cs typeface="Trebuchet MS"/>
              </a:rPr>
              <a:t>			</a:t>
            </a:r>
            <a:r>
              <a:rPr sz="2400" b="1" spc="-30" dirty="0" smtClean="0">
                <a:latin typeface="Swis721 Cn BT" panose="020B0506020202030204" pitchFamily="34" charset="0"/>
                <a:cs typeface="Trebuchet MS"/>
              </a:rPr>
              <a:t>TABLED</a:t>
            </a:r>
            <a:r>
              <a:rPr sz="2400" b="1" spc="-105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THEM</a:t>
            </a:r>
            <a:r>
              <a:rPr sz="2400" b="1" spc="-6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IN</a:t>
            </a:r>
            <a:r>
              <a:rPr sz="2400" b="1" spc="-204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AN</a:t>
            </a:r>
            <a:r>
              <a:rPr sz="2400" b="1" spc="-5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ORDER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FOR</a:t>
            </a:r>
            <a:r>
              <a:rPr sz="2400" b="1" spc="-7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EASY</a:t>
            </a:r>
            <a:r>
              <a:rPr sz="2400" b="1" spc="-21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0" dirty="0">
                <a:latin typeface="Swis721 Cn BT" panose="020B0506020202030204" pitchFamily="34" charset="0"/>
                <a:cs typeface="Trebuchet MS"/>
              </a:rPr>
              <a:t>ACCESS</a:t>
            </a:r>
            <a:r>
              <a:rPr sz="2400" b="1" spc="-19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AND</a:t>
            </a:r>
            <a:r>
              <a:rPr sz="2400" b="1" spc="-4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FOR</a:t>
            </a:r>
            <a:r>
              <a:rPr sz="2400" b="1" spc="-4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VISUVALIZATION.</a:t>
            </a:r>
            <a:endParaRPr sz="2400" dirty="0">
              <a:latin typeface="Swis721 Cn BT" panose="020B0506020202030204" pitchFamily="34" charset="0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400" dirty="0">
              <a:latin typeface="Swis721 Cn BT" panose="020B0506020202030204" pitchFamily="34" charset="0"/>
              <a:cs typeface="Trebuchet MS"/>
            </a:endParaRPr>
          </a:p>
          <a:p>
            <a:pPr marL="886460" indent="-553085">
              <a:lnSpc>
                <a:spcPct val="100000"/>
              </a:lnSpc>
              <a:buAutoNum type="arabicPeriod" startAt="6"/>
              <a:tabLst>
                <a:tab pos="886460" algn="l"/>
              </a:tabLst>
            </a:pPr>
            <a:r>
              <a:rPr sz="2400" b="1" spc="-55" dirty="0">
                <a:latin typeface="Swis721 Cn BT" panose="020B0506020202030204" pitchFamily="34" charset="0"/>
                <a:cs typeface="Trebuchet MS"/>
              </a:rPr>
              <a:t>VALUATION</a:t>
            </a:r>
            <a:r>
              <a:rPr sz="2400" b="1" spc="-15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50" dirty="0" smtClean="0">
                <a:latin typeface="Swis721 Cn BT" panose="020B0506020202030204" pitchFamily="34" charset="0"/>
                <a:cs typeface="Trebuchet MS"/>
              </a:rPr>
              <a:t>:</a:t>
            </a:r>
            <a:r>
              <a:rPr lang="en-IN" sz="2400" dirty="0">
                <a:latin typeface="Swis721 Cn BT" panose="020B0506020202030204" pitchFamily="34" charset="0"/>
                <a:cs typeface="Trebuchet MS"/>
              </a:rPr>
              <a:t/>
            </a:r>
            <a:br>
              <a:rPr lang="en-IN" sz="2400" dirty="0">
                <a:latin typeface="Swis721 Cn BT" panose="020B0506020202030204" pitchFamily="34" charset="0"/>
                <a:cs typeface="Trebuchet MS"/>
              </a:rPr>
            </a:br>
            <a:r>
              <a:rPr lang="en-IN" sz="2400" dirty="0" smtClean="0">
                <a:latin typeface="Swis721 Cn BT" panose="020B0506020202030204" pitchFamily="34" charset="0"/>
                <a:cs typeface="Trebuchet MS"/>
              </a:rPr>
              <a:t>		</a:t>
            </a:r>
            <a:r>
              <a:rPr sz="2400" b="1" spc="-20" dirty="0" smtClean="0">
                <a:latin typeface="Swis721 Cn BT" panose="020B0506020202030204" pitchFamily="34" charset="0"/>
                <a:cs typeface="Trebuchet MS"/>
              </a:rPr>
              <a:t>VALED</a:t>
            </a:r>
            <a:r>
              <a:rPr sz="2400" b="1" spc="-105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THEIR</a:t>
            </a:r>
            <a:r>
              <a:rPr sz="2400" b="1" spc="-30" dirty="0">
                <a:latin typeface="Swis721 Cn BT" panose="020B0506020202030204" pitchFamily="34" charset="0"/>
                <a:cs typeface="Trebuchet MS"/>
              </a:rPr>
              <a:t> QUANTITY</a:t>
            </a:r>
            <a:r>
              <a:rPr sz="2400" b="1" spc="-21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5" dirty="0">
                <a:latin typeface="Swis721 Cn BT" panose="020B0506020202030204" pitchFamily="34" charset="0"/>
                <a:cs typeface="Trebuchet MS"/>
              </a:rPr>
              <a:t>AND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AMOUNT</a:t>
            </a:r>
            <a:r>
              <a:rPr sz="2400" b="1" spc="-20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TO</a:t>
            </a:r>
            <a:r>
              <a:rPr sz="2400" b="1" spc="-9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FIND</a:t>
            </a:r>
            <a:r>
              <a:rPr sz="2400" b="1" spc="-7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IT’S</a:t>
            </a:r>
            <a:r>
              <a:rPr sz="2400" b="1" spc="-12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55" dirty="0">
                <a:latin typeface="Swis721 Cn BT" panose="020B0506020202030204" pitchFamily="34" charset="0"/>
                <a:cs typeface="Trebuchet MS"/>
              </a:rPr>
              <a:t>TOTAL</a:t>
            </a:r>
            <a:r>
              <a:rPr sz="2400" b="1" spc="-55" dirty="0" smtClean="0">
                <a:latin typeface="Swis721 Cn BT" panose="020B0506020202030204" pitchFamily="34" charset="0"/>
                <a:cs typeface="Trebuchet MS"/>
              </a:rPr>
              <a:t>,</a:t>
            </a:r>
            <a:r>
              <a:rPr lang="en-IN" sz="2400" b="1" spc="-55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55" dirty="0" smtClean="0">
                <a:latin typeface="Swis721 Cn BT" panose="020B0506020202030204" pitchFamily="34" charset="0"/>
                <a:cs typeface="Trebuchet MS"/>
              </a:rPr>
              <a:t>MINIMUM</a:t>
            </a:r>
            <a:r>
              <a:rPr sz="2400" b="1" spc="-160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AND</a:t>
            </a:r>
            <a:r>
              <a:rPr sz="2400" b="1" spc="-7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MAXIMUM</a:t>
            </a:r>
            <a:endParaRPr sz="2400" dirty="0">
              <a:latin typeface="Swis721 Cn BT" panose="020B0506020202030204" pitchFamily="34" charset="0"/>
              <a:cs typeface="Trebuchet MS"/>
            </a:endParaRPr>
          </a:p>
        </p:txBody>
      </p:sp>
      <p:sp>
        <p:nvSpPr>
          <p:cNvPr id="3" name="object 5"/>
          <p:cNvSpPr txBox="1">
            <a:spLocks/>
          </p:cNvSpPr>
          <p:nvPr/>
        </p:nvSpPr>
        <p:spPr>
          <a:xfrm>
            <a:off x="1066800" y="381000"/>
            <a:ext cx="9813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22580">
              <a:spcBef>
                <a:spcPts val="100"/>
              </a:spcBef>
            </a:pPr>
            <a:r>
              <a:rPr lang="en-IN" sz="4800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MODELLING</a:t>
            </a:r>
            <a:r>
              <a:rPr lang="en-IN" sz="5400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- II</a:t>
            </a:r>
            <a:r>
              <a:rPr lang="en-IN" sz="4400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endParaRPr lang="en-IN" sz="4400" b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676400"/>
            <a:ext cx="7882255" cy="4101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56565" algn="l"/>
                <a:tab pos="2779395" algn="l"/>
              </a:tabLst>
            </a:pPr>
            <a:r>
              <a:rPr sz="2400" b="1" dirty="0">
                <a:latin typeface="Swis721 Cn BT" panose="020B0506020202030204" pitchFamily="34" charset="0"/>
                <a:cs typeface="Trebuchet MS"/>
              </a:rPr>
              <a:t>PIVOT</a:t>
            </a:r>
            <a:r>
              <a:rPr sz="2400" b="1" spc="-12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 smtClean="0">
                <a:latin typeface="Swis721 Cn BT" panose="020B0506020202030204" pitchFamily="34" charset="0"/>
                <a:cs typeface="Trebuchet MS"/>
              </a:rPr>
              <a:t>TABLE</a:t>
            </a:r>
            <a:r>
              <a:rPr lang="en-IN" sz="2400" b="1" dirty="0" smtClean="0">
                <a:latin typeface="Swis721 Cn BT" panose="020B0506020202030204" pitchFamily="34" charset="0"/>
                <a:cs typeface="Trebuchet MS"/>
              </a:rPr>
              <a:t> :</a:t>
            </a:r>
            <a:br>
              <a:rPr lang="en-IN" sz="2400" b="1" dirty="0" smtClean="0">
                <a:latin typeface="Swis721 Cn BT" panose="020B0506020202030204" pitchFamily="34" charset="0"/>
                <a:cs typeface="Trebuchet MS"/>
              </a:rPr>
            </a:br>
            <a:r>
              <a:rPr lang="en-IN" sz="2400" b="1" dirty="0" smtClean="0">
                <a:latin typeface="Swis721 Cn BT" panose="020B0506020202030204" pitchFamily="34" charset="0"/>
                <a:cs typeface="Trebuchet MS"/>
              </a:rPr>
              <a:t>           </a:t>
            </a:r>
            <a:r>
              <a:rPr sz="2400" b="1" dirty="0" smtClean="0">
                <a:latin typeface="Swis721 Cn BT" panose="020B0506020202030204" pitchFamily="34" charset="0"/>
                <a:cs typeface="Trebuchet MS"/>
              </a:rPr>
              <a:t>USED</a:t>
            </a:r>
            <a:r>
              <a:rPr sz="2400" b="1" spc="-100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 smtClean="0">
                <a:latin typeface="Swis721 Cn BT" panose="020B0506020202030204" pitchFamily="34" charset="0"/>
                <a:cs typeface="Trebuchet MS"/>
              </a:rPr>
              <a:t>PIVOT</a:t>
            </a:r>
            <a:r>
              <a:rPr sz="2400" b="1" spc="-185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5" dirty="0" smtClean="0">
                <a:latin typeface="Swis721 Cn BT" panose="020B0506020202030204" pitchFamily="34" charset="0"/>
                <a:cs typeface="Trebuchet MS"/>
              </a:rPr>
              <a:t>TABLE</a:t>
            </a:r>
            <a:r>
              <a:rPr sz="2400" b="1" spc="-95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5" dirty="0" smtClean="0">
                <a:latin typeface="Swis721 Cn BT" panose="020B0506020202030204" pitchFamily="34" charset="0"/>
                <a:cs typeface="Trebuchet MS"/>
              </a:rPr>
              <a:t>FOR </a:t>
            </a:r>
            <a:r>
              <a:rPr sz="2400" b="1" spc="-110" dirty="0" smtClean="0">
                <a:latin typeface="Swis721 Cn BT" panose="020B0506020202030204" pitchFamily="34" charset="0"/>
                <a:cs typeface="Trebuchet MS"/>
              </a:rPr>
              <a:t>SORTATON</a:t>
            </a:r>
            <a:r>
              <a:rPr sz="2400" b="1" spc="-100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 smtClean="0">
                <a:latin typeface="Swis721 Cn BT" panose="020B0506020202030204" pitchFamily="34" charset="0"/>
                <a:cs typeface="Trebuchet MS"/>
              </a:rPr>
              <a:t>FOR</a:t>
            </a:r>
            <a:r>
              <a:rPr sz="2400" b="1" spc="-200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50" dirty="0" smtClean="0">
                <a:latin typeface="Swis721 Cn BT" panose="020B0506020202030204" pitchFamily="34" charset="0"/>
                <a:cs typeface="Trebuchet MS"/>
              </a:rPr>
              <a:t>ANALYSATION</a:t>
            </a:r>
            <a:r>
              <a:rPr sz="2400" b="1" spc="-80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 smtClean="0">
                <a:latin typeface="Swis721 Cn BT" panose="020B0506020202030204" pitchFamily="34" charset="0"/>
                <a:cs typeface="Trebuchet MS"/>
              </a:rPr>
              <a:t>OF</a:t>
            </a:r>
            <a:r>
              <a:rPr sz="2400" b="1" spc="-80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 smtClean="0">
                <a:latin typeface="Swis721 Cn BT" panose="020B0506020202030204" pitchFamily="34" charset="0"/>
                <a:cs typeface="Trebuchet MS"/>
              </a:rPr>
              <a:t>DATA.</a:t>
            </a:r>
            <a:endParaRPr sz="2400" dirty="0" smtClean="0">
              <a:latin typeface="Swis721 Cn BT" panose="020B0506020202030204" pitchFamily="34" charset="0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400" dirty="0">
              <a:latin typeface="Swis721 Cn BT" panose="020B0506020202030204" pitchFamily="34" charset="0"/>
              <a:cs typeface="Trebuchet MS"/>
            </a:endParaRPr>
          </a:p>
          <a:p>
            <a:pPr marL="456565" indent="-443865">
              <a:lnSpc>
                <a:spcPct val="100000"/>
              </a:lnSpc>
              <a:buAutoNum type="arabicPeriod" startAt="8"/>
              <a:tabLst>
                <a:tab pos="456565" algn="l"/>
              </a:tabLst>
            </a:pPr>
            <a:r>
              <a:rPr sz="2400" b="1" dirty="0">
                <a:latin typeface="Swis721 Cn BT" panose="020B0506020202030204" pitchFamily="34" charset="0"/>
                <a:cs typeface="Trebuchet MS"/>
              </a:rPr>
              <a:t>GRAPHS</a:t>
            </a:r>
            <a:r>
              <a:rPr sz="2400" b="1" spc="-3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50" dirty="0" smtClean="0">
                <a:latin typeface="Swis721 Cn BT" panose="020B0506020202030204" pitchFamily="34" charset="0"/>
                <a:cs typeface="Trebuchet MS"/>
              </a:rPr>
              <a:t>:</a:t>
            </a:r>
            <a:r>
              <a:rPr lang="en-IN" sz="2400" dirty="0">
                <a:latin typeface="Swis721 Cn BT" panose="020B0506020202030204" pitchFamily="34" charset="0"/>
                <a:cs typeface="Trebuchet MS"/>
              </a:rPr>
              <a:t/>
            </a:r>
            <a:br>
              <a:rPr lang="en-IN" sz="2400" dirty="0">
                <a:latin typeface="Swis721 Cn BT" panose="020B0506020202030204" pitchFamily="34" charset="0"/>
                <a:cs typeface="Trebuchet MS"/>
              </a:rPr>
            </a:br>
            <a:r>
              <a:rPr lang="en-IN" sz="2400" dirty="0" smtClean="0">
                <a:latin typeface="Swis721 Cn BT" panose="020B0506020202030204" pitchFamily="34" charset="0"/>
                <a:cs typeface="Trebuchet MS"/>
              </a:rPr>
              <a:t>	</a:t>
            </a:r>
            <a:r>
              <a:rPr sz="2400" b="1" dirty="0" smtClean="0">
                <a:latin typeface="Swis721 Cn BT" panose="020B0506020202030204" pitchFamily="34" charset="0"/>
                <a:cs typeface="Trebuchet MS"/>
              </a:rPr>
              <a:t>USED</a:t>
            </a:r>
            <a:r>
              <a:rPr sz="2400" b="1" spc="-65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GRAPH</a:t>
            </a:r>
            <a:r>
              <a:rPr sz="2400" b="1" spc="-6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FOR</a:t>
            </a:r>
            <a:r>
              <a:rPr sz="2400" b="1" spc="-6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PICTORIAL </a:t>
            </a:r>
            <a:r>
              <a:rPr sz="2400" b="1" spc="-40" dirty="0">
                <a:latin typeface="Swis721 Cn BT" panose="020B0506020202030204" pitchFamily="34" charset="0"/>
                <a:cs typeface="Trebuchet MS"/>
              </a:rPr>
              <a:t>REPRESENTATION</a:t>
            </a:r>
            <a:r>
              <a:rPr sz="2400" b="1" spc="-9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OF</a:t>
            </a:r>
            <a:r>
              <a:rPr sz="2400" b="1" spc="-5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55" dirty="0">
                <a:latin typeface="Swis721 Cn BT" panose="020B0506020202030204" pitchFamily="34" charset="0"/>
                <a:cs typeface="Trebuchet MS"/>
              </a:rPr>
              <a:t>DATA</a:t>
            </a:r>
            <a:r>
              <a:rPr sz="2400" b="1" spc="-16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FOR</a:t>
            </a:r>
            <a:r>
              <a:rPr sz="2400" b="1" spc="-5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CLEAR</a:t>
            </a:r>
            <a:r>
              <a:rPr sz="2400" b="1" spc="-19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5" dirty="0">
                <a:latin typeface="Swis721 Cn BT" panose="020B0506020202030204" pitchFamily="34" charset="0"/>
                <a:cs typeface="Trebuchet MS"/>
              </a:rPr>
              <a:t>AND </a:t>
            </a:r>
            <a:r>
              <a:rPr sz="2400" b="1" spc="-40" dirty="0">
                <a:latin typeface="Swis721 Cn BT" panose="020B0506020202030204" pitchFamily="34" charset="0"/>
                <a:cs typeface="Trebuchet MS"/>
              </a:rPr>
              <a:t>DETAILED</a:t>
            </a:r>
            <a:r>
              <a:rPr sz="2400" b="1" spc="-14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ANYSIS.</a:t>
            </a:r>
            <a:endParaRPr sz="2400" dirty="0">
              <a:latin typeface="Swis721 Cn BT" panose="020B0506020202030204" pitchFamily="34" charset="0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400" dirty="0">
              <a:latin typeface="Swis721 Cn BT" panose="020B0506020202030204" pitchFamily="34" charset="0"/>
              <a:cs typeface="Trebuchet MS"/>
            </a:endParaRPr>
          </a:p>
          <a:p>
            <a:pPr marL="565150" indent="-552450">
              <a:lnSpc>
                <a:spcPct val="100000"/>
              </a:lnSpc>
              <a:buAutoNum type="arabicPeriod" startAt="9"/>
              <a:tabLst>
                <a:tab pos="565150" algn="l"/>
              </a:tabLst>
            </a:pPr>
            <a:r>
              <a:rPr sz="2400" b="1" spc="-25" dirty="0">
                <a:latin typeface="Swis721 Cn BT" panose="020B0506020202030204" pitchFamily="34" charset="0"/>
                <a:cs typeface="Trebuchet MS"/>
              </a:rPr>
              <a:t>MANAGING</a:t>
            </a:r>
            <a:r>
              <a:rPr sz="2400" b="1" spc="-18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ALL</a:t>
            </a:r>
            <a:r>
              <a:rPr sz="2400" b="1" spc="-12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50" dirty="0" smtClean="0">
                <a:latin typeface="Swis721 Cn BT" panose="020B0506020202030204" pitchFamily="34" charset="0"/>
                <a:cs typeface="Trebuchet MS"/>
              </a:rPr>
              <a:t>:</a:t>
            </a:r>
            <a:r>
              <a:rPr lang="en-IN" sz="2400" dirty="0">
                <a:latin typeface="Swis721 Cn BT" panose="020B0506020202030204" pitchFamily="34" charset="0"/>
                <a:cs typeface="Trebuchet MS"/>
              </a:rPr>
              <a:t/>
            </a:r>
            <a:br>
              <a:rPr lang="en-IN" sz="2400" dirty="0">
                <a:latin typeface="Swis721 Cn BT" panose="020B0506020202030204" pitchFamily="34" charset="0"/>
                <a:cs typeface="Trebuchet MS"/>
              </a:rPr>
            </a:br>
            <a:r>
              <a:rPr lang="en-IN" sz="2400" dirty="0" smtClean="0">
                <a:latin typeface="Swis721 Cn BT" panose="020B0506020202030204" pitchFamily="34" charset="0"/>
                <a:cs typeface="Trebuchet MS"/>
              </a:rPr>
              <a:t>		</a:t>
            </a:r>
            <a:r>
              <a:rPr sz="2400" b="1" spc="-25" dirty="0" smtClean="0">
                <a:latin typeface="Swis721 Cn BT" panose="020B0506020202030204" pitchFamily="34" charset="0"/>
                <a:cs typeface="Trebuchet MS"/>
              </a:rPr>
              <a:t>MANAGED</a:t>
            </a:r>
            <a:r>
              <a:rPr sz="2400" b="1" spc="-185" dirty="0" smtClean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AND</a:t>
            </a:r>
            <a:r>
              <a:rPr sz="2400" b="1" spc="-3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REPLACED</a:t>
            </a:r>
            <a:r>
              <a:rPr sz="2400" b="1" spc="-3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25" dirty="0">
                <a:latin typeface="Swis721 Cn BT" panose="020B0506020202030204" pitchFamily="34" charset="0"/>
                <a:cs typeface="Trebuchet MS"/>
              </a:rPr>
              <a:t>IN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ORDER</a:t>
            </a:r>
            <a:r>
              <a:rPr sz="2400" b="1" spc="-16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TO</a:t>
            </a:r>
            <a:r>
              <a:rPr sz="2400" b="1" spc="-100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VIEW</a:t>
            </a:r>
            <a:r>
              <a:rPr sz="2400" b="1" spc="-204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AND</a:t>
            </a:r>
            <a:r>
              <a:rPr sz="2400" b="1" spc="-14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TO</a:t>
            </a:r>
            <a:r>
              <a:rPr sz="2400" b="1" spc="-9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GRASP</a:t>
            </a:r>
            <a:r>
              <a:rPr sz="2400" b="1" spc="-18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dirty="0">
                <a:latin typeface="Swis721 Cn BT" panose="020B0506020202030204" pitchFamily="34" charset="0"/>
                <a:cs typeface="Trebuchet MS"/>
              </a:rPr>
              <a:t>THE</a:t>
            </a:r>
            <a:r>
              <a:rPr sz="2400" b="1" spc="-95" dirty="0">
                <a:latin typeface="Swis721 Cn BT" panose="020B0506020202030204" pitchFamily="34" charset="0"/>
                <a:cs typeface="Trebuchet MS"/>
              </a:rPr>
              <a:t> </a:t>
            </a:r>
            <a:r>
              <a:rPr sz="2400" b="1" spc="-10" dirty="0">
                <a:latin typeface="Swis721 Cn BT" panose="020B0506020202030204" pitchFamily="34" charset="0"/>
                <a:cs typeface="Trebuchet MS"/>
              </a:rPr>
              <a:t>CONTENT EASLIY.</a:t>
            </a:r>
            <a:endParaRPr sz="2400" dirty="0">
              <a:latin typeface="Swis721 Cn BT" panose="020B0506020202030204" pitchFamily="34" charset="0"/>
              <a:cs typeface="Trebuchet MS"/>
            </a:endParaRPr>
          </a:p>
        </p:txBody>
      </p:sp>
      <p:sp>
        <p:nvSpPr>
          <p:cNvPr id="3" name="object 5"/>
          <p:cNvSpPr txBox="1">
            <a:spLocks/>
          </p:cNvSpPr>
          <p:nvPr/>
        </p:nvSpPr>
        <p:spPr>
          <a:xfrm>
            <a:off x="1066800" y="381000"/>
            <a:ext cx="9813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22580">
              <a:spcBef>
                <a:spcPts val="100"/>
              </a:spcBef>
            </a:pPr>
            <a:r>
              <a:rPr lang="en-IN" sz="4800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MODELLING</a:t>
            </a:r>
            <a:r>
              <a:rPr lang="en-IN" sz="5400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- III</a:t>
            </a:r>
            <a:r>
              <a:rPr lang="en-IN" sz="4400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endParaRPr lang="en-IN" sz="4400" b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17" y="263588"/>
            <a:ext cx="9813550" cy="785149"/>
          </a:xfrm>
          <a:prstGeom prst="rect">
            <a:avLst/>
          </a:prstGeom>
        </p:spPr>
        <p:txBody>
          <a:bodyPr vert="horz" wrap="square" lIns="0" tIns="106996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RESULTS</a:t>
            </a:r>
            <a:endParaRPr spc="-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809385"/>
              </p:ext>
            </p:extLst>
          </p:nvPr>
        </p:nvGraphicFramePr>
        <p:xfrm>
          <a:off x="5181600" y="14273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728939"/>
              </p:ext>
            </p:extLst>
          </p:nvPr>
        </p:nvGraphicFramePr>
        <p:xfrm>
          <a:off x="3048000" y="4389026"/>
          <a:ext cx="4267200" cy="225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940638"/>
              </p:ext>
            </p:extLst>
          </p:nvPr>
        </p:nvGraphicFramePr>
        <p:xfrm>
          <a:off x="304800" y="14273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489616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  <a:cs typeface="Times New Roman"/>
              </a:rPr>
              <a:t>CONCLUSION</a:t>
            </a:r>
            <a:endParaRPr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53854"/>
              </p:ext>
            </p:extLst>
          </p:nvPr>
        </p:nvGraphicFramePr>
        <p:xfrm>
          <a:off x="393406" y="5116447"/>
          <a:ext cx="8750594" cy="1588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65"/>
                        </a:lnSpc>
                        <a:tabLst>
                          <a:tab pos="285051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ITEM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AMOUNT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RECEIVED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tabLst>
                          <a:tab pos="7591425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Beverages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lang="en-GB" sz="1100" spc="-10" dirty="0" smtClean="0">
                          <a:latin typeface="Calibri"/>
                          <a:cs typeface="Calibri"/>
                        </a:rPr>
                        <a:t>270460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65"/>
                        </a:lnSpc>
                        <a:tabLst>
                          <a:tab pos="7520940" algn="l"/>
                        </a:tabLst>
                      </a:pPr>
                      <a:r>
                        <a:rPr lang="en-IN" sz="1100" spc="-10" dirty="0" smtClean="0">
                          <a:latin typeface="Calibri"/>
                          <a:cs typeface="Calibri"/>
                        </a:rPr>
                        <a:t>Cake</a:t>
                      </a:r>
                      <a:r>
                        <a:rPr lang="en-IN" sz="1100" spc="-10" baseline="0" dirty="0" smtClean="0">
                          <a:latin typeface="+mn-lt"/>
                          <a:cs typeface="Calibri"/>
                        </a:rPr>
                        <a:t>s &amp; Desserts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lang="en-GB" sz="1100" spc="-10" baseline="0" dirty="0" smtClean="0">
                          <a:latin typeface="Calibri"/>
                          <a:cs typeface="Calibri"/>
                        </a:rPr>
                        <a:t>  216416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65"/>
                        </a:lnSpc>
                        <a:tabLst>
                          <a:tab pos="752094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lang="en-GB" sz="1100" b="1" dirty="0" smtClean="0">
                          <a:latin typeface="Calibri"/>
                          <a:cs typeface="Calibri"/>
                        </a:rPr>
                        <a:t>  </a:t>
                      </a:r>
                      <a:r>
                        <a:rPr sz="1100" b="1" spc="-10" dirty="0" smtClean="0">
                          <a:latin typeface="Calibri"/>
                          <a:cs typeface="Calibri"/>
                        </a:rPr>
                        <a:t>275170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11903"/>
              </p:ext>
            </p:extLst>
          </p:nvPr>
        </p:nvGraphicFramePr>
        <p:xfrm>
          <a:off x="393406" y="1066800"/>
          <a:ext cx="8750594" cy="4049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65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MANAGERS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32510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AMOUNT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525">
                <a:tc>
                  <a:txBody>
                    <a:bodyPr/>
                    <a:lstStyle/>
                    <a:p>
                      <a:pPr marL="9525" marR="1024890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1100" spc="-20" dirty="0" smtClean="0">
                          <a:latin typeface="Calibri"/>
                          <a:cs typeface="Calibri"/>
                        </a:rPr>
                        <a:t>Mr.</a:t>
                      </a:r>
                      <a:r>
                        <a:rPr lang="en-IN" sz="1100" spc="-20" dirty="0" err="1" smtClean="0">
                          <a:latin typeface="Calibri"/>
                          <a:cs typeface="Calibri"/>
                        </a:rPr>
                        <a:t>Sudhakar</a:t>
                      </a:r>
                      <a:r>
                        <a:rPr lang="en-IN" sz="1100" spc="-2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1100" spc="-2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 err="1" smtClean="0">
                          <a:latin typeface="Calibri"/>
                          <a:cs typeface="Calibri"/>
                        </a:rPr>
                        <a:t>Mrs.RADHA</a:t>
                      </a:r>
                      <a:r>
                        <a:rPr lang="en-IN" sz="1100" spc="-10" dirty="0" smtClean="0">
                          <a:latin typeface="Calibri"/>
                          <a:cs typeface="Calibri"/>
                        </a:rPr>
                        <a:t> 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826260">
                        <a:lnSpc>
                          <a:spcPct val="100000"/>
                        </a:lnSpc>
                      </a:pPr>
                      <a:r>
                        <a:rPr lang="en-GB" sz="1100" spc="-10" dirty="0" smtClean="0">
                          <a:latin typeface="Calibri"/>
                          <a:cs typeface="Calibri"/>
                        </a:rPr>
                        <a:t>258018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826260">
                        <a:lnSpc>
                          <a:spcPts val="1265"/>
                        </a:lnSpc>
                      </a:pPr>
                      <a:r>
                        <a:rPr lang="en-GB" sz="1100" spc="-10" dirty="0" smtClean="0">
                          <a:latin typeface="Calibri"/>
                          <a:cs typeface="Calibri"/>
                        </a:rPr>
                        <a:t>228858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598">
                <a:tc>
                  <a:txBody>
                    <a:bodyPr/>
                    <a:lstStyle/>
                    <a:p>
                      <a:pPr marL="9525" marR="1141730">
                        <a:lnSpc>
                          <a:spcPct val="175200"/>
                        </a:lnSpc>
                        <a:spcBef>
                          <a:spcPts val="409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Total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ITEMS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68705">
                        <a:lnSpc>
                          <a:spcPts val="1265"/>
                        </a:lnSpc>
                      </a:pPr>
                      <a:r>
                        <a:rPr sz="1100" b="1" spc="-3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QUANTITY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R="103505" algn="r">
                        <a:lnSpc>
                          <a:spcPct val="100000"/>
                        </a:lnSpc>
                      </a:pPr>
                      <a:r>
                        <a:rPr lang="en-GB" sz="1100" b="1" spc="-10" dirty="0" smtClean="0">
                          <a:latin typeface="Calibri"/>
                          <a:cs typeface="Calibri"/>
                        </a:rPr>
                        <a:t>486876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259">
                <a:tc gridSpan="4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44"/>
                        </a:spcBef>
                        <a:tabLst>
                          <a:tab pos="7790815" algn="l"/>
                        </a:tabLst>
                      </a:pPr>
                      <a:r>
                        <a:rPr lang="en-IN" sz="1100" spc="-10" dirty="0" smtClean="0">
                          <a:latin typeface="Calibri"/>
                          <a:cs typeface="Calibri"/>
                        </a:rPr>
                        <a:t>Espresso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spc="-20" dirty="0" smtClean="0">
                          <a:latin typeface="Calibri"/>
                          <a:cs typeface="Calibri"/>
                        </a:rPr>
                        <a:t>10</a:t>
                      </a:r>
                      <a:r>
                        <a:rPr lang="en-GB" sz="1100" spc="-20" dirty="0" smtClean="0">
                          <a:latin typeface="Calibri"/>
                          <a:cs typeface="Calibri"/>
                        </a:rPr>
                        <a:t>82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994"/>
                        </a:spcBef>
                        <a:tabLst>
                          <a:tab pos="779081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Cold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coffee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spc="-2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lang="en-GB" sz="1100" spc="-20" dirty="0" smtClean="0">
                          <a:latin typeface="Calibri"/>
                          <a:cs typeface="Calibri"/>
                        </a:rPr>
                        <a:t>406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7790815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Frankie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spc="-20" dirty="0" smtClean="0">
                          <a:latin typeface="Calibri"/>
                          <a:cs typeface="Calibri"/>
                        </a:rPr>
                        <a:t>115</a:t>
                      </a:r>
                      <a:r>
                        <a:rPr lang="en-GB" sz="1100" spc="-20" dirty="0" smtClean="0">
                          <a:latin typeface="Calibri"/>
                          <a:cs typeface="Calibri"/>
                        </a:rPr>
                        <a:t>2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tabLst>
                          <a:tab pos="7790815" algn="l"/>
                        </a:tabLst>
                      </a:pPr>
                      <a:r>
                        <a:rPr lang="en-IN" sz="1100" dirty="0" smtClean="0">
                          <a:latin typeface="+mn-lt"/>
                          <a:cs typeface="Calibri"/>
                        </a:rPr>
                        <a:t>Grape Pulp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spc="-20" dirty="0" smtClean="0">
                          <a:latin typeface="Calibri"/>
                          <a:cs typeface="Calibri"/>
                        </a:rPr>
                        <a:t>122</a:t>
                      </a:r>
                      <a:r>
                        <a:rPr lang="en-GB" sz="1100" spc="-20" dirty="0" smtClean="0">
                          <a:latin typeface="Calibri"/>
                          <a:cs typeface="Calibri"/>
                        </a:rPr>
                        <a:t>4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7790815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Sandwich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1097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115"/>
                        </a:spcBef>
                        <a:tabLst>
                          <a:tab pos="7790815" algn="l"/>
                        </a:tabLst>
                      </a:pPr>
                      <a:r>
                        <a:rPr lang="en-IN" sz="1100" spc="-10" dirty="0" smtClean="0">
                          <a:latin typeface="Calibri"/>
                          <a:cs typeface="Calibri"/>
                        </a:rPr>
                        <a:t>Cheese</a:t>
                      </a:r>
                      <a:r>
                        <a:rPr lang="en-IN" sz="1100" spc="-10" baseline="0" dirty="0" smtClean="0">
                          <a:latin typeface="Calibri"/>
                          <a:cs typeface="Calibri"/>
                        </a:rPr>
                        <a:t> Cake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spc="-20" dirty="0" smtClean="0">
                          <a:latin typeface="Calibri"/>
                          <a:cs typeface="Calibri"/>
                        </a:rPr>
                        <a:t>12</a:t>
                      </a:r>
                      <a:r>
                        <a:rPr lang="en-GB" sz="1100" spc="-20" dirty="0" smtClean="0">
                          <a:latin typeface="Calibri"/>
                          <a:cs typeface="Calibri"/>
                        </a:rPr>
                        <a:t>82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ts val="1265"/>
                        </a:lnSpc>
                        <a:spcBef>
                          <a:spcPts val="220"/>
                        </a:spcBef>
                        <a:tabLst>
                          <a:tab pos="7790815" algn="l"/>
                        </a:tabLst>
                      </a:pPr>
                      <a:r>
                        <a:rPr lang="en-IN" sz="1100" spc="-10" dirty="0" smtClean="0">
                          <a:latin typeface="Calibri"/>
                          <a:cs typeface="Calibri"/>
                        </a:rPr>
                        <a:t>Dark Choco</a:t>
                      </a:r>
                      <a:r>
                        <a:rPr lang="en-IN" sz="1100" spc="-10" baseline="0" dirty="0" smtClean="0">
                          <a:latin typeface="Calibri"/>
                          <a:cs typeface="Calibri"/>
                        </a:rPr>
                        <a:t> Cake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spc="-20" dirty="0" smtClean="0">
                          <a:latin typeface="Calibri"/>
                          <a:cs typeface="Calibri"/>
                        </a:rPr>
                        <a:t>10</a:t>
                      </a:r>
                      <a:r>
                        <a:rPr lang="en-GB" sz="1100" spc="-20" dirty="0" smtClean="0">
                          <a:latin typeface="Calibri"/>
                          <a:cs typeface="Calibri"/>
                        </a:rPr>
                        <a:t>56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669">
                <a:tc gridSpan="4">
                  <a:txBody>
                    <a:bodyPr/>
                    <a:lstStyle/>
                    <a:p>
                      <a:pPr marL="9525">
                        <a:lnSpc>
                          <a:spcPts val="1265"/>
                        </a:lnSpc>
                        <a:spcBef>
                          <a:spcPts val="944"/>
                        </a:spcBef>
                        <a:tabLst>
                          <a:tab pos="779081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b="1" spc="-20" dirty="0" smtClean="0">
                          <a:latin typeface="Calibri"/>
                          <a:cs typeface="Calibri"/>
                        </a:rPr>
                        <a:t>8</a:t>
                      </a:r>
                      <a:r>
                        <a:rPr lang="en-GB" sz="1100" b="1" spc="-20" dirty="0" smtClean="0">
                          <a:latin typeface="Calibri"/>
                          <a:cs typeface="Calibri"/>
                        </a:rPr>
                        <a:t>299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39775" y="804862"/>
            <a:ext cx="39255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ANALYSIS</a:t>
            </a:r>
            <a:r>
              <a:rPr sz="4000" spc="-25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40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TITLE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20062" y="2542051"/>
            <a:ext cx="850013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25575" algn="l"/>
                <a:tab pos="6218555" algn="l"/>
              </a:tabLst>
            </a:pPr>
            <a:r>
              <a:rPr sz="4400" b="1" spc="-25" dirty="0">
                <a:solidFill>
                  <a:srgbClr val="0F0F0F"/>
                </a:solidFill>
                <a:latin typeface="Times New Roman"/>
                <a:cs typeface="Times New Roman"/>
              </a:rPr>
              <a:t>Sales</a:t>
            </a:r>
            <a:r>
              <a:rPr sz="4400" b="1" spc="-25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Analysis</a:t>
            </a:r>
            <a:r>
              <a:rPr sz="4400" b="1" spc="-21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lang="en-IN" sz="4400" b="1" dirty="0" err="1" smtClean="0">
                <a:solidFill>
                  <a:srgbClr val="0F0F0F"/>
                </a:solidFill>
                <a:latin typeface="Times New Roman"/>
                <a:cs typeface="Times New Roman"/>
              </a:rPr>
              <a:t>Radha</a:t>
            </a:r>
            <a:r>
              <a:rPr sz="4400" b="1" spc="-120" dirty="0" smtClean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lang="en-IN" sz="4400" b="1" spc="-20" dirty="0" smtClean="0">
                <a:solidFill>
                  <a:srgbClr val="0F0F0F"/>
                </a:solidFill>
                <a:latin typeface="Times New Roman"/>
                <a:cs typeface="Times New Roman"/>
              </a:rPr>
              <a:t>Café &amp; Bake</a:t>
            </a:r>
            <a:r>
              <a:rPr lang="en-IN" sz="4400" b="1" spc="-20" dirty="0" smtClean="0">
                <a:solidFill>
                  <a:srgbClr val="0F0F0F"/>
                </a:solidFill>
                <a:latin typeface="Times New Roman"/>
                <a:cs typeface="Times New Roman"/>
              </a:rPr>
              <a:t/>
            </a:r>
            <a:br>
              <a:rPr lang="en-IN" sz="4400" b="1" spc="-20" dirty="0" smtClean="0">
                <a:solidFill>
                  <a:srgbClr val="0F0F0F"/>
                </a:solidFill>
                <a:latin typeface="Times New Roman"/>
                <a:cs typeface="Times New Roman"/>
              </a:rPr>
            </a:br>
            <a:r>
              <a:rPr sz="4400" b="1" spc="-10" dirty="0" smtClean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	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29317" y="263588"/>
            <a:ext cx="9813550" cy="845679"/>
          </a:xfrm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AGENDA</a:t>
            </a:r>
            <a:endParaRPr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312870" y="1479429"/>
            <a:ext cx="447421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6492" y="504912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74417" y="2620252"/>
            <a:ext cx="2762250" cy="3257550"/>
            <a:chOff x="8674417" y="2620252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10036492" y="5582526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4417" y="2620252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55368" y="14058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948" y="584758"/>
            <a:ext cx="563626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2565" algn="l"/>
              </a:tabLst>
            </a:pPr>
            <a:r>
              <a:rPr sz="425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PROBLEM</a:t>
            </a:r>
            <a:r>
              <a:rPr lang="en-IN"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4250" spc="-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STATEMENT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21" y="2212089"/>
            <a:ext cx="8674735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DUE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HEAVY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SALES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THEY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ARE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UNABLE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TRACK</a:t>
            </a:r>
            <a:endParaRPr sz="3200" dirty="0">
              <a:latin typeface="Calibri"/>
              <a:cs typeface="Calibri"/>
            </a:endParaRPr>
          </a:p>
          <a:p>
            <a:pPr marL="516255" indent="-503555">
              <a:lnSpc>
                <a:spcPct val="100000"/>
              </a:lnSpc>
              <a:spcBef>
                <a:spcPts val="3854"/>
              </a:spcBef>
              <a:buFont typeface="Arial Black"/>
              <a:buChar char="□"/>
              <a:tabLst>
                <a:tab pos="516255" algn="l"/>
              </a:tabLst>
            </a:pPr>
            <a:r>
              <a:rPr sz="2800" b="1" dirty="0">
                <a:latin typeface="Calibri"/>
                <a:cs typeface="Calibri"/>
              </a:rPr>
              <a:t>WHICH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MANAGER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DID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MOST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SALE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516255" indent="-503555">
              <a:lnSpc>
                <a:spcPct val="100000"/>
              </a:lnSpc>
              <a:buFont typeface="Arial Black"/>
              <a:buChar char="□"/>
              <a:tabLst>
                <a:tab pos="516255" algn="l"/>
              </a:tabLst>
            </a:pPr>
            <a:r>
              <a:rPr sz="2800" b="1" dirty="0">
                <a:latin typeface="Calibri"/>
                <a:cs typeface="Calibri"/>
              </a:rPr>
              <a:t>WHICH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MODE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TRANSCTION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HAPPENED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MOST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516255" indent="-503555">
              <a:lnSpc>
                <a:spcPct val="100000"/>
              </a:lnSpc>
              <a:buFont typeface="Arial Black"/>
              <a:buChar char="□"/>
              <a:tabLst>
                <a:tab pos="516255" algn="l"/>
              </a:tabLst>
            </a:pPr>
            <a:r>
              <a:rPr sz="2800" b="1" dirty="0">
                <a:latin typeface="Calibri"/>
                <a:cs typeface="Calibri"/>
              </a:rPr>
              <a:t>WHICH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FOOD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TIME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MOST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NUMBER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SALES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516255" indent="-503555">
              <a:lnSpc>
                <a:spcPct val="100000"/>
              </a:lnSpc>
              <a:buFont typeface="Arial Black"/>
              <a:buChar char="□"/>
              <a:tabLst>
                <a:tab pos="516255" algn="l"/>
              </a:tabLst>
            </a:pPr>
            <a:r>
              <a:rPr sz="2800" b="1" dirty="0">
                <a:latin typeface="Calibri"/>
                <a:cs typeface="Calibri"/>
              </a:rPr>
              <a:t>BY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WHICHFOOD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CATEGORY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THEY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EARNED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MORE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516255" indent="-503555">
              <a:lnSpc>
                <a:spcPct val="100000"/>
              </a:lnSpc>
              <a:buFont typeface="Arial Black"/>
              <a:buChar char="□"/>
              <a:tabLst>
                <a:tab pos="516255" algn="l"/>
              </a:tabLst>
            </a:pPr>
            <a:r>
              <a:rPr sz="2800" b="1" dirty="0">
                <a:latin typeface="Calibri"/>
                <a:cs typeface="Calibri"/>
              </a:rPr>
              <a:t>HOW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MUCH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REVENUE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GENERATED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039225" y="1010089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266700">
                <a:moveTo>
                  <a:pt x="314324" y="266699"/>
                </a:moveTo>
                <a:lnTo>
                  <a:pt x="0" y="266699"/>
                </a:lnTo>
                <a:lnTo>
                  <a:pt x="0" y="0"/>
                </a:lnTo>
                <a:lnTo>
                  <a:pt x="314324" y="0"/>
                </a:lnTo>
                <a:lnTo>
                  <a:pt x="314324" y="266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9317" y="756285"/>
            <a:ext cx="535495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2565" algn="l"/>
              </a:tabLst>
            </a:pPr>
            <a:r>
              <a:rPr sz="425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ANALYSIS</a:t>
            </a:r>
            <a:r>
              <a:rPr lang="en-IN"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425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OVERVIEW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272" y="2168936"/>
            <a:ext cx="852741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BRIEF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ANLAYSIS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SALES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HAPPENIG</a:t>
            </a:r>
            <a:endParaRPr sz="3200">
              <a:latin typeface="Calibri"/>
              <a:cs typeface="Calibri"/>
            </a:endParaRPr>
          </a:p>
          <a:p>
            <a:pPr marL="12700" marR="33655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,BY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IT’S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BEEN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HAPPING,WHICH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TIME,MODE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TRANSACTION,FOOD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IT’S </a:t>
            </a:r>
            <a:r>
              <a:rPr sz="3200" dirty="0">
                <a:latin typeface="Calibri"/>
                <a:cs typeface="Calibri"/>
              </a:rPr>
              <a:t>BEING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REGULATED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THEIR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MOST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GENERAL </a:t>
            </a:r>
            <a:r>
              <a:rPr sz="3200" dirty="0">
                <a:latin typeface="Calibri"/>
                <a:cs typeface="Calibri"/>
              </a:rPr>
              <a:t>POSTION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400" y="12587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9317" y="263588"/>
            <a:ext cx="9813550" cy="1008160"/>
          </a:xfrm>
          <a:prstGeom prst="rect">
            <a:avLst/>
          </a:prstGeom>
        </p:spPr>
        <p:txBody>
          <a:bodyPr vert="horz" wrap="square" lIns="0" tIns="51073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WHO</a:t>
            </a:r>
            <a:r>
              <a:rPr sz="3200" spc="-2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ARE</a:t>
            </a:r>
            <a:r>
              <a:rPr sz="3200" spc="-1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THE</a:t>
            </a:r>
            <a:r>
              <a:rPr sz="3200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END</a:t>
            </a:r>
            <a:r>
              <a:rPr sz="320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USERS?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1990657"/>
            <a:ext cx="83851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END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USERS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ARE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ABSOULTLEY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THE </a:t>
            </a:r>
            <a:r>
              <a:rPr sz="3600" dirty="0">
                <a:latin typeface="Calibri"/>
                <a:cs typeface="Calibri"/>
              </a:rPr>
              <a:t>BUSINESS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OWNER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,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HENCE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165" dirty="0">
                <a:latin typeface="Calibri"/>
                <a:cs typeface="Calibri"/>
              </a:rPr>
              <a:t>DATA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HERE </a:t>
            </a:r>
            <a:r>
              <a:rPr sz="3600" spc="-35" dirty="0">
                <a:latin typeface="Calibri"/>
                <a:cs typeface="Calibri"/>
              </a:rPr>
              <a:t>GENERATED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RELATED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FINANCIAL </a:t>
            </a:r>
            <a:r>
              <a:rPr sz="3600" dirty="0">
                <a:latin typeface="Calibri"/>
                <a:cs typeface="Calibri"/>
              </a:rPr>
              <a:t>POSTION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MONETRY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90" dirty="0">
                <a:latin typeface="Calibri"/>
                <a:cs typeface="Calibri"/>
              </a:rPr>
              <a:t>STATUS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THE </a:t>
            </a:r>
            <a:r>
              <a:rPr sz="3600" dirty="0">
                <a:latin typeface="Calibri"/>
                <a:cs typeface="Calibri"/>
              </a:rPr>
              <a:t>BUSINESS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THEIR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ANALYSIS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TOO.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3" cy="32480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814" y="15293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36150" y="358203"/>
            <a:ext cx="9813550" cy="668194"/>
          </a:xfrm>
          <a:prstGeom prst="rect">
            <a:avLst/>
          </a:prstGeom>
        </p:spPr>
        <p:txBody>
          <a:bodyPr vert="horz" wrap="square" lIns="0" tIns="113092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OUR</a:t>
            </a:r>
            <a:r>
              <a:rPr sz="3600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SOLUTION</a:t>
            </a:r>
            <a:r>
              <a:rPr sz="3600" spc="-2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AND</a:t>
            </a:r>
            <a:r>
              <a:rPr sz="3600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ITS</a:t>
            </a:r>
            <a:r>
              <a:rPr sz="3600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36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VALUE</a:t>
            </a:r>
            <a:r>
              <a:rPr sz="3600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36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PROPOSITION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86386" y="2118669"/>
            <a:ext cx="632333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indent="-372745">
              <a:lnSpc>
                <a:spcPct val="100000"/>
              </a:lnSpc>
              <a:spcBef>
                <a:spcPts val="100"/>
              </a:spcBef>
              <a:buFont typeface="Lucida Sans Unicode"/>
              <a:buChar char="□"/>
              <a:tabLst>
                <a:tab pos="385445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REVIWED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INCH.</a:t>
            </a:r>
            <a:endParaRPr sz="2400">
              <a:latin typeface="Calibri"/>
              <a:cs typeface="Calibri"/>
            </a:endParaRPr>
          </a:p>
          <a:p>
            <a:pPr marL="385445" indent="-372745">
              <a:lnSpc>
                <a:spcPct val="100000"/>
              </a:lnSpc>
              <a:buFont typeface="Lucida Sans Unicode"/>
              <a:buChar char="□"/>
              <a:tabLst>
                <a:tab pos="385445" algn="l"/>
              </a:tabLst>
            </a:pPr>
            <a:r>
              <a:rPr sz="2400" spc="-25" dirty="0">
                <a:latin typeface="Calibri"/>
                <a:cs typeface="Calibri"/>
              </a:rPr>
              <a:t>PERCISELY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FORMAT.</a:t>
            </a:r>
            <a:endParaRPr sz="2400">
              <a:latin typeface="Calibri"/>
              <a:cs typeface="Calibri"/>
            </a:endParaRPr>
          </a:p>
          <a:p>
            <a:pPr marL="385445" indent="-372745">
              <a:lnSpc>
                <a:spcPct val="100000"/>
              </a:lnSpc>
              <a:buFont typeface="Lucida Sans Unicode"/>
              <a:buChar char="□"/>
              <a:tabLst>
                <a:tab pos="385445" algn="l"/>
              </a:tabLst>
            </a:pPr>
            <a:r>
              <a:rPr sz="2400" spc="-30" dirty="0">
                <a:latin typeface="Calibri"/>
                <a:cs typeface="Calibri"/>
              </a:rPr>
              <a:t>CLEARLY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ANALYSIED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386080" marR="128270" indent="-374015">
              <a:lnSpc>
                <a:spcPct val="100000"/>
              </a:lnSpc>
              <a:buFont typeface="Lucida Sans Unicode"/>
              <a:buChar char="□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ORDERED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PRORPER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MANNER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ALONG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DESCRIPTIONS.</a:t>
            </a:r>
            <a:endParaRPr sz="2400">
              <a:latin typeface="Calibri"/>
              <a:cs typeface="Calibri"/>
            </a:endParaRPr>
          </a:p>
          <a:p>
            <a:pPr marL="386080" marR="5080" indent="-374015">
              <a:lnSpc>
                <a:spcPct val="100000"/>
              </a:lnSpc>
              <a:buFont typeface="Lucida Sans Unicode"/>
              <a:buChar char="□"/>
              <a:tabLst>
                <a:tab pos="386080" algn="l"/>
              </a:tabLst>
            </a:pPr>
            <a:r>
              <a:rPr sz="2400" spc="-25" dirty="0">
                <a:latin typeface="Calibri"/>
                <a:cs typeface="Calibri"/>
              </a:rPr>
              <a:t>VALUED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STATUS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BUSINESS.</a:t>
            </a:r>
            <a:endParaRPr sz="2400">
              <a:latin typeface="Calibri"/>
              <a:cs typeface="Calibri"/>
            </a:endParaRPr>
          </a:p>
          <a:p>
            <a:pPr marL="386080" marR="650240" indent="-374015">
              <a:lnSpc>
                <a:spcPct val="100000"/>
              </a:lnSpc>
              <a:buFont typeface="Lucida Sans Unicode"/>
              <a:buChar char="□"/>
              <a:tabLst>
                <a:tab pos="386080" algn="l"/>
                <a:tab pos="2677160" algn="l"/>
              </a:tabLst>
            </a:pPr>
            <a:r>
              <a:rPr sz="2400" spc="-30" dirty="0">
                <a:latin typeface="Calibri"/>
                <a:cs typeface="Calibri"/>
              </a:rPr>
              <a:t>FUULY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ANLAYSIED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VISUALIZING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PRESENTABLE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MANNER.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04800"/>
            <a:ext cx="9813550" cy="775531"/>
          </a:xfrm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D</a:t>
            </a:r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ATASET</a:t>
            </a:r>
            <a:r>
              <a:rPr sz="4400" spc="-204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44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D</a:t>
            </a:r>
            <a:r>
              <a:rPr lang="en-IN" sz="44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ESCRIPTION</a:t>
            </a:r>
            <a:endParaRPr sz="4400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5486400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indent="-457200">
              <a:buFont typeface="Wingdings" panose="05000000000000000000" pitchFamily="2" charset="2"/>
              <a:buChar char="q"/>
              <a:tabLst>
                <a:tab pos="338455" algn="l"/>
              </a:tabLst>
            </a:pPr>
            <a:r>
              <a:rPr lang="en-IN" sz="3200" dirty="0" smtClean="0">
                <a:latin typeface="Imprint MT Shadow" panose="04020605060303030202" pitchFamily="82" charset="0"/>
                <a:cs typeface="Calibri"/>
              </a:rPr>
              <a:t>ORDER</a:t>
            </a:r>
            <a:r>
              <a:rPr lang="en-IN" sz="3200" spc="-120" dirty="0" smtClean="0">
                <a:latin typeface="Imprint MT Shadow" panose="04020605060303030202" pitchFamily="82" charset="0"/>
                <a:cs typeface="Calibri"/>
              </a:rPr>
              <a:t> </a:t>
            </a:r>
            <a:r>
              <a:rPr lang="en-IN" sz="3200" spc="-25" dirty="0" smtClean="0">
                <a:latin typeface="Imprint MT Shadow" panose="04020605060303030202" pitchFamily="82" charset="0"/>
                <a:cs typeface="Calibri"/>
              </a:rPr>
              <a:t>ID</a:t>
            </a:r>
            <a:endParaRPr lang="en-IN" sz="3200" dirty="0" smtClean="0">
              <a:latin typeface="Imprint MT Shadow" panose="04020605060303030202" pitchFamily="82" charset="0"/>
              <a:cs typeface="Calibri"/>
            </a:endParaRPr>
          </a:p>
          <a:p>
            <a:pPr marL="45910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38455" algn="l"/>
              </a:tabLst>
            </a:pPr>
            <a:r>
              <a:rPr sz="3200" spc="-20" dirty="0" smtClean="0">
                <a:latin typeface="Imprint MT Shadow" panose="04020605060303030202" pitchFamily="82" charset="0"/>
                <a:cs typeface="Calibri"/>
              </a:rPr>
              <a:t>DATE</a:t>
            </a:r>
            <a:endParaRPr sz="3200" dirty="0">
              <a:latin typeface="Imprint MT Shadow" panose="04020605060303030202" pitchFamily="82" charset="0"/>
              <a:cs typeface="Calibri"/>
            </a:endParaRPr>
          </a:p>
          <a:p>
            <a:pPr marL="45910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38455" algn="l"/>
              </a:tabLst>
            </a:pPr>
            <a:r>
              <a:rPr sz="3200" dirty="0">
                <a:latin typeface="Imprint MT Shadow" panose="04020605060303030202" pitchFamily="82" charset="0"/>
                <a:cs typeface="Calibri"/>
              </a:rPr>
              <a:t>ITEM</a:t>
            </a:r>
            <a:r>
              <a:rPr sz="3200" spc="-90" dirty="0">
                <a:latin typeface="Imprint MT Shadow" panose="04020605060303030202" pitchFamily="82" charset="0"/>
                <a:cs typeface="Calibri"/>
              </a:rPr>
              <a:t> </a:t>
            </a:r>
            <a:r>
              <a:rPr sz="3200" spc="-20" dirty="0">
                <a:latin typeface="Imprint MT Shadow" panose="04020605060303030202" pitchFamily="82" charset="0"/>
                <a:cs typeface="Calibri"/>
              </a:rPr>
              <a:t>NAME</a:t>
            </a:r>
            <a:endParaRPr sz="3200" dirty="0">
              <a:latin typeface="Imprint MT Shadow" panose="04020605060303030202" pitchFamily="82" charset="0"/>
              <a:cs typeface="Calibri"/>
            </a:endParaRPr>
          </a:p>
          <a:p>
            <a:pPr marL="45910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38455" algn="l"/>
              </a:tabLst>
            </a:pPr>
            <a:r>
              <a:rPr sz="3200" dirty="0">
                <a:latin typeface="Imprint MT Shadow" panose="04020605060303030202" pitchFamily="82" charset="0"/>
                <a:cs typeface="Calibri"/>
              </a:rPr>
              <a:t>ITEM</a:t>
            </a:r>
            <a:r>
              <a:rPr sz="3200" spc="-90" dirty="0">
                <a:latin typeface="Imprint MT Shadow" panose="04020605060303030202" pitchFamily="82" charset="0"/>
                <a:cs typeface="Calibri"/>
              </a:rPr>
              <a:t> </a:t>
            </a:r>
            <a:r>
              <a:rPr sz="3200" spc="-20" dirty="0">
                <a:latin typeface="Imprint MT Shadow" panose="04020605060303030202" pitchFamily="82" charset="0"/>
                <a:cs typeface="Calibri"/>
              </a:rPr>
              <a:t>TYPE</a:t>
            </a:r>
            <a:endParaRPr sz="3200" dirty="0">
              <a:latin typeface="Imprint MT Shadow" panose="04020605060303030202" pitchFamily="82" charset="0"/>
              <a:cs typeface="Calibri"/>
            </a:endParaRPr>
          </a:p>
          <a:p>
            <a:pPr marL="45910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38455" algn="l"/>
              </a:tabLst>
            </a:pPr>
            <a:r>
              <a:rPr sz="3200" spc="-10" dirty="0">
                <a:latin typeface="Imprint MT Shadow" panose="04020605060303030202" pitchFamily="82" charset="0"/>
                <a:cs typeface="Calibri"/>
              </a:rPr>
              <a:t>PRICE</a:t>
            </a:r>
            <a:endParaRPr sz="3200" dirty="0">
              <a:latin typeface="Imprint MT Shadow" panose="04020605060303030202" pitchFamily="82" charset="0"/>
              <a:cs typeface="Calibri"/>
            </a:endParaRPr>
          </a:p>
          <a:p>
            <a:pPr marL="45910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38455" algn="l"/>
              </a:tabLst>
            </a:pPr>
            <a:r>
              <a:rPr sz="3200" spc="-10" dirty="0">
                <a:latin typeface="Imprint MT Shadow" panose="04020605060303030202" pitchFamily="82" charset="0"/>
                <a:cs typeface="Calibri"/>
              </a:rPr>
              <a:t>QUANTITY</a:t>
            </a:r>
            <a:endParaRPr sz="3200" dirty="0">
              <a:latin typeface="Imprint MT Shadow" panose="04020605060303030202" pitchFamily="82" charset="0"/>
              <a:cs typeface="Calibri"/>
            </a:endParaRPr>
          </a:p>
          <a:p>
            <a:pPr marL="45910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38455" algn="l"/>
              </a:tabLst>
            </a:pPr>
            <a:r>
              <a:rPr sz="3200" spc="-10" dirty="0">
                <a:latin typeface="Imprint MT Shadow" panose="04020605060303030202" pitchFamily="82" charset="0"/>
                <a:cs typeface="Calibri"/>
              </a:rPr>
              <a:t>AMOUNT</a:t>
            </a:r>
            <a:endParaRPr sz="3200" dirty="0">
              <a:latin typeface="Imprint MT Shadow" panose="04020605060303030202" pitchFamily="82" charset="0"/>
              <a:cs typeface="Calibri"/>
            </a:endParaRPr>
          </a:p>
          <a:p>
            <a:pPr marL="45910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38455" algn="l"/>
              </a:tabLst>
            </a:pPr>
            <a:r>
              <a:rPr sz="3200" spc="-10" dirty="0">
                <a:latin typeface="Imprint MT Shadow" panose="04020605060303030202" pitchFamily="82" charset="0"/>
                <a:cs typeface="Calibri"/>
              </a:rPr>
              <a:t>TRANSACTION</a:t>
            </a:r>
            <a:r>
              <a:rPr sz="3200" spc="-140" dirty="0">
                <a:latin typeface="Imprint MT Shadow" panose="04020605060303030202" pitchFamily="82" charset="0"/>
                <a:cs typeface="Calibri"/>
              </a:rPr>
              <a:t> </a:t>
            </a:r>
            <a:r>
              <a:rPr sz="3200" spc="-25" dirty="0">
                <a:latin typeface="Imprint MT Shadow" panose="04020605060303030202" pitchFamily="82" charset="0"/>
                <a:cs typeface="Calibri"/>
              </a:rPr>
              <a:t>BY</a:t>
            </a:r>
            <a:endParaRPr sz="3200" dirty="0">
              <a:latin typeface="Imprint MT Shadow" panose="04020605060303030202" pitchFamily="82" charset="0"/>
              <a:cs typeface="Calibri"/>
            </a:endParaRPr>
          </a:p>
          <a:p>
            <a:pPr marL="45910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38455" algn="l"/>
              </a:tabLst>
            </a:pPr>
            <a:r>
              <a:rPr sz="3200" spc="-10" dirty="0">
                <a:latin typeface="Imprint MT Shadow" panose="04020605060303030202" pitchFamily="82" charset="0"/>
                <a:cs typeface="Calibri"/>
              </a:rPr>
              <a:t>MANAGER</a:t>
            </a:r>
            <a:endParaRPr sz="3200" dirty="0">
              <a:latin typeface="Imprint MT Shadow" panose="04020605060303030202" pitchFamily="82" charset="0"/>
              <a:cs typeface="Calibri"/>
            </a:endParaRPr>
          </a:p>
          <a:p>
            <a:pPr marL="45910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38455" algn="l"/>
              </a:tabLst>
            </a:pPr>
            <a:r>
              <a:rPr sz="3200" dirty="0">
                <a:latin typeface="Imprint MT Shadow" panose="04020605060303030202" pitchFamily="82" charset="0"/>
                <a:cs typeface="Calibri"/>
              </a:rPr>
              <a:t>TIME</a:t>
            </a:r>
            <a:r>
              <a:rPr sz="3200" spc="-70" dirty="0">
                <a:latin typeface="Imprint MT Shadow" panose="04020605060303030202" pitchFamily="82" charset="0"/>
                <a:cs typeface="Calibri"/>
              </a:rPr>
              <a:t> </a:t>
            </a:r>
            <a:r>
              <a:rPr sz="3200" dirty="0">
                <a:latin typeface="Imprint MT Shadow" panose="04020605060303030202" pitchFamily="82" charset="0"/>
                <a:cs typeface="Calibri"/>
              </a:rPr>
              <a:t>OF</a:t>
            </a:r>
            <a:r>
              <a:rPr sz="3200" spc="-65" dirty="0">
                <a:latin typeface="Imprint MT Shadow" panose="04020605060303030202" pitchFamily="82" charset="0"/>
                <a:cs typeface="Calibri"/>
              </a:rPr>
              <a:t> </a:t>
            </a:r>
            <a:r>
              <a:rPr sz="3200" spc="-10" dirty="0">
                <a:latin typeface="Imprint MT Shadow" panose="04020605060303030202" pitchFamily="82" charset="0"/>
                <a:cs typeface="Calibri"/>
              </a:rPr>
              <a:t>SALES</a:t>
            </a:r>
            <a:endParaRPr sz="3200" dirty="0">
              <a:latin typeface="Imprint MT Shadow" panose="04020605060303030202" pitchFamily="82" charset="0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4" cy="34194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9317" y="263588"/>
            <a:ext cx="9813550" cy="1037013"/>
          </a:xfrm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THE</a:t>
            </a:r>
            <a:r>
              <a:rPr sz="425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"WOW"</a:t>
            </a:r>
            <a:r>
              <a:rPr sz="425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IN</a:t>
            </a:r>
            <a:r>
              <a:rPr sz="425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OUR</a:t>
            </a:r>
            <a:r>
              <a:rPr sz="425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sz="425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SOLUTION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9210" y="3336289"/>
            <a:ext cx="724154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 indent="-492125">
              <a:lnSpc>
                <a:spcPct val="100000"/>
              </a:lnSpc>
              <a:buFont typeface="Lucida Sans Unicode"/>
              <a:buChar char="□"/>
              <a:tabLst>
                <a:tab pos="504825" algn="l"/>
              </a:tabLst>
            </a:pPr>
            <a:r>
              <a:rPr sz="2800" spc="-10" dirty="0" smtClean="0">
                <a:latin typeface="Times New Roman"/>
                <a:cs typeface="Times New Roman"/>
              </a:rPr>
              <a:t>TABLE</a:t>
            </a:r>
            <a:endParaRPr sz="2800" dirty="0">
              <a:latin typeface="Times New Roman"/>
              <a:cs typeface="Times New Roman"/>
            </a:endParaRPr>
          </a:p>
          <a:p>
            <a:pPr marL="504825" indent="-492125">
              <a:lnSpc>
                <a:spcPct val="100000"/>
              </a:lnSpc>
              <a:buFont typeface="Lucida Sans Unicode"/>
              <a:buChar char="□"/>
              <a:tabLst>
                <a:tab pos="504825" algn="l"/>
              </a:tabLst>
            </a:pPr>
            <a:r>
              <a:rPr sz="2800" spc="-20" dirty="0">
                <a:latin typeface="Times New Roman"/>
                <a:cs typeface="Times New Roman"/>
              </a:rPr>
              <a:t>SUMMARIZED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THEM.</a:t>
            </a:r>
            <a:endParaRPr sz="2800" dirty="0">
              <a:latin typeface="Times New Roman"/>
              <a:cs typeface="Times New Roman"/>
            </a:endParaRPr>
          </a:p>
          <a:p>
            <a:pPr marL="504825" indent="-492125">
              <a:lnSpc>
                <a:spcPct val="100000"/>
              </a:lnSpc>
              <a:buFont typeface="Lucida Sans Unicode"/>
              <a:buChar char="□"/>
              <a:tabLst>
                <a:tab pos="504825" algn="l"/>
              </a:tabLst>
            </a:pP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PIVOT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TABLE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VALUES.</a:t>
            </a:r>
            <a:endParaRPr sz="2800" dirty="0">
              <a:latin typeface="Times New Roman"/>
              <a:cs typeface="Times New Roman"/>
            </a:endParaRPr>
          </a:p>
          <a:p>
            <a:pPr marL="504825" indent="-492125">
              <a:lnSpc>
                <a:spcPct val="100000"/>
              </a:lnSpc>
              <a:buFont typeface="Lucida Sans Unicode"/>
              <a:buChar char="□"/>
              <a:tabLst>
                <a:tab pos="504825" algn="l"/>
              </a:tabLst>
            </a:pPr>
            <a:r>
              <a:rPr sz="2800" dirty="0">
                <a:latin typeface="Times New Roman"/>
                <a:cs typeface="Times New Roman"/>
              </a:rPr>
              <a:t>GRAPHS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55" dirty="0">
                <a:latin typeface="Times New Roman"/>
                <a:cs typeface="Times New Roman"/>
              </a:rPr>
              <a:t> PIECHART,LINE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BAR.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4746" y="2325202"/>
            <a:ext cx="26378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0175">
              <a:lnSpc>
                <a:spcPct val="100000"/>
              </a:lnSpc>
              <a:spcBef>
                <a:spcPts val="100"/>
              </a:spcBef>
            </a:pPr>
            <a:r>
              <a:rPr lang="en-IN" sz="3200" dirty="0" smtClean="0">
                <a:latin typeface="Times New Roman"/>
                <a:cs typeface="Times New Roman"/>
              </a:rPr>
              <a:t>WE</a:t>
            </a:r>
            <a:r>
              <a:rPr lang="en-IN" sz="3200" spc="-55" dirty="0" smtClean="0">
                <a:latin typeface="Times New Roman"/>
                <a:cs typeface="Times New Roman"/>
              </a:rPr>
              <a:t> </a:t>
            </a:r>
            <a:r>
              <a:rPr lang="en-IN" sz="3200" dirty="0" smtClean="0">
                <a:latin typeface="Times New Roman"/>
                <a:cs typeface="Times New Roman"/>
              </a:rPr>
              <a:t>USED</a:t>
            </a:r>
            <a:r>
              <a:rPr lang="en-IN" sz="3200" spc="-50" dirty="0" smtClean="0">
                <a:latin typeface="Times New Roman"/>
                <a:cs typeface="Times New Roman"/>
              </a:rPr>
              <a:t>,</a:t>
            </a:r>
            <a:endParaRPr lang="en-IN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346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Black</vt:lpstr>
      <vt:lpstr>Calibri</vt:lpstr>
      <vt:lpstr>Imprint MT Shadow</vt:lpstr>
      <vt:lpstr>Lucida Sans Unicode</vt:lpstr>
      <vt:lpstr>Square721 Cn BT</vt:lpstr>
      <vt:lpstr>Swis721 Cn BT</vt:lpstr>
      <vt:lpstr>Times New Roman</vt:lpstr>
      <vt:lpstr>Trebuchet MS</vt:lpstr>
      <vt:lpstr>Wingdings</vt:lpstr>
      <vt:lpstr>Office Theme</vt:lpstr>
      <vt:lpstr>SALES ANALYSIS USING EXCEL</vt:lpstr>
      <vt:lpstr>ANALYSIS TITLE</vt:lpstr>
      <vt:lpstr>AGENDA</vt:lpstr>
      <vt:lpstr>PROBLEM STATEMENT</vt:lpstr>
      <vt:lpstr>ANALYSIS OVERVIEW</vt:lpstr>
      <vt:lpstr>WHO ARE THE END USERS?</vt:lpstr>
      <vt:lpstr>OUR SOLUTION AND ITS VALUE PROPOSITION</vt:lpstr>
      <vt:lpstr>DATASET DESCRIPTION</vt:lpstr>
      <vt:lpstr>THE "WOW" IN OUR SOLUTION</vt:lpstr>
      <vt:lpstr>MODELLING - I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BALAJI FAST FOODS SALES PPT</dc:title>
  <cp:lastModifiedBy>USER</cp:lastModifiedBy>
  <cp:revision>13</cp:revision>
  <dcterms:created xsi:type="dcterms:W3CDTF">2024-09-03T06:45:55Z</dcterms:created>
  <dcterms:modified xsi:type="dcterms:W3CDTF">2024-09-03T11:35:15Z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