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5DDB01-94C3-44BF-A3A9-E4F42FBB1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5E1B3E3-A5C4-4D38-9C2F-CA1694010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B02F43-571D-44A9-9D1B-AC3772AD4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7E97-E77A-4920-A6B7-614B719493D6}" type="datetimeFigureOut">
              <a:rPr lang="fr-FR" smtClean="0"/>
              <a:t>23/07/2020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9891B3-E204-47B7-8C1A-763B5DB69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8173D5-CD8F-416C-9D85-D2BB316C7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2280-69FB-433A-B404-91C1C68898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514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CF7333-28F0-4DE6-997A-B3BD0EE9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00DF763-0A42-430B-8F4D-E51BDF2C2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DFB9B6-EACA-49D0-9423-CC3C50D0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7E97-E77A-4920-A6B7-614B719493D6}" type="datetimeFigureOut">
              <a:rPr lang="fr-FR" smtClean="0"/>
              <a:t>23/07/2020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852A4A-E1A6-4F4E-BAC9-5E721DF7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6C0AFD-913F-4EE6-840D-A3F59E599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2280-69FB-433A-B404-91C1C68898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028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63DB6A6-13CE-4857-A226-69A312D79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501DA9B-9FC9-4B13-968B-C24FA0FEB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917030-087F-45F1-856C-FEA1C9573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7E97-E77A-4920-A6B7-614B719493D6}" type="datetimeFigureOut">
              <a:rPr lang="fr-FR" smtClean="0"/>
              <a:t>23/07/2020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302EDB-C1B8-4921-A725-9ABD7F549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4F19B8-7463-43F6-B373-29F3E694B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2280-69FB-433A-B404-91C1C68898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8064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AD65E5-E9CE-47C9-8F8D-406F2A13D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B8DC1C-07C4-48D0-B65B-C5E4B4461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5B8BFD-23B2-4C6A-A385-F217FAF39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7E97-E77A-4920-A6B7-614B719493D6}" type="datetimeFigureOut">
              <a:rPr lang="fr-FR" smtClean="0"/>
              <a:t>23/07/2020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06DAC9-BD85-49A3-83B6-9C69FD0A8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77C08F-DED8-47EF-B805-391458D6D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2280-69FB-433A-B404-91C1C68898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9137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EB5244-6891-4D9A-83FB-408664C47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A4CB865-7C9A-4F8F-8262-425BD7F88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E9DE79-08D2-45DE-9126-C64FD45C0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7E97-E77A-4920-A6B7-614B719493D6}" type="datetimeFigureOut">
              <a:rPr lang="fr-FR" smtClean="0"/>
              <a:t>23/07/2020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7F5D3F-B246-4065-A8A2-BDC5A48D2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634741-73CF-4BA8-A5BB-2F02B0AEF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2280-69FB-433A-B404-91C1C68898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1697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07A615-CDDE-4B31-915C-1126C5161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59B490-F925-4629-A202-3B2CDB3136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01B458C-C616-47A6-872E-7C6BD1214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F51D12-947B-4237-B121-4362EDD26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7E97-E77A-4920-A6B7-614B719493D6}" type="datetimeFigureOut">
              <a:rPr lang="fr-FR" smtClean="0"/>
              <a:t>23/07/2020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B9BF04-3D6F-4C85-94BE-3E595ED19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9734D0-4443-4925-9C40-67325BC12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2280-69FB-433A-B404-91C1C68898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3853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323DB0-6F57-49FE-856E-74EFAAF4B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79AFD1-8C42-48C1-A804-5BB552097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EB1186C-9943-4579-AAE9-096DE168C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B090F7D-657A-4D0F-9404-2BBB0E886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2A9B490-17EC-40B0-96BB-5107A5A772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040A592-A29C-450A-AA04-43AD035B5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7E97-E77A-4920-A6B7-614B719493D6}" type="datetimeFigureOut">
              <a:rPr lang="fr-FR" smtClean="0"/>
              <a:t>23/07/2020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1C905AB-4281-468F-8F93-E00B0B290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ABA5523-C81D-435B-AEBA-59CDEB359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2280-69FB-433A-B404-91C1C68898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141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B736EF-2048-442D-AEFF-9D49E1DA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920E88-3679-4C25-B7C5-93DF836CF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7E97-E77A-4920-A6B7-614B719493D6}" type="datetimeFigureOut">
              <a:rPr lang="fr-FR" smtClean="0"/>
              <a:t>23/07/2020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4AA8F92-8695-4228-A6C7-EF452EF99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4F58163-F3BD-4068-B93E-B7AFFFB82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2280-69FB-433A-B404-91C1C68898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7614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7421BEA-3287-41CE-8FFF-8542D373F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7E97-E77A-4920-A6B7-614B719493D6}" type="datetimeFigureOut">
              <a:rPr lang="fr-FR" smtClean="0"/>
              <a:t>23/07/2020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2590D9F-1193-4110-B31E-D7A13F013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8EEB77-2F84-46C5-9D7B-31186CAFC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2280-69FB-433A-B404-91C1C68898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724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ABD892-C8B4-417A-B459-4871C47CB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9A2CF4-794A-4046-B21D-58EC915CC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2617FFC-984D-49C6-A918-6F98E866B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6ECCD9-D13A-4640-B1E9-E1FC3BE41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7E97-E77A-4920-A6B7-614B719493D6}" type="datetimeFigureOut">
              <a:rPr lang="fr-FR" smtClean="0"/>
              <a:t>23/07/2020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803647B-EDF2-4E94-89C4-F1492B58C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BD8D9A-08FC-44D6-AED2-07DBFA394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2280-69FB-433A-B404-91C1C68898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0577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03ABCA-83F5-499C-87F2-72BF8ED1A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E1B6E34-11F6-47F2-AC26-0F9CA5529A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A02340-AA4A-449C-BDB9-D0F6DAD48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FAEE0B-AC44-427F-BE4B-960FBD21B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7E97-E77A-4920-A6B7-614B719493D6}" type="datetimeFigureOut">
              <a:rPr lang="fr-FR" smtClean="0"/>
              <a:t>23/07/2020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18F08F-4799-4ACA-8E58-90E9DB571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8F4D0B2-CDC9-45D6-8CA0-A27AAEFB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2280-69FB-433A-B404-91C1C68898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597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2642EF3-FE31-444A-8BB6-7831EB5A0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5257D97-8235-4EDD-8B6E-58696D927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92AA41-5C08-44B1-80DB-EC4971F970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27E97-E77A-4920-A6B7-614B719493D6}" type="datetimeFigureOut">
              <a:rPr lang="fr-FR" smtClean="0"/>
              <a:t>23/07/2020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1D764B-D97D-4B18-9D1F-690D8C2811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58DF3D-283A-40E4-A1B1-8A2468969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82280-69FB-433A-B404-91C1C68898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109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EF10C6-6B38-4C91-B65C-6BCE0E8B07D4}"/>
              </a:ext>
            </a:extLst>
          </p:cNvPr>
          <p:cNvSpPr/>
          <p:nvPr/>
        </p:nvSpPr>
        <p:spPr>
          <a:xfrm>
            <a:off x="5233986" y="127004"/>
            <a:ext cx="1912410" cy="711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/>
              <a:t>API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89EEF4-2CA5-46C8-9A3A-C657AD8F5EF7}"/>
              </a:ext>
            </a:extLst>
          </p:cNvPr>
          <p:cNvSpPr/>
          <p:nvPr/>
        </p:nvSpPr>
        <p:spPr>
          <a:xfrm>
            <a:off x="556682" y="1481666"/>
            <a:ext cx="2150534" cy="4580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Gestion des services internes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7ACC3B-ED0F-4E4F-8269-2BB170448881}"/>
              </a:ext>
            </a:extLst>
          </p:cNvPr>
          <p:cNvSpPr/>
          <p:nvPr/>
        </p:nvSpPr>
        <p:spPr>
          <a:xfrm>
            <a:off x="2846915" y="1481665"/>
            <a:ext cx="2150534" cy="4580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Gestion des utilisateurs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4A91C6-AE4D-44FB-AD7F-913191E54CCB}"/>
              </a:ext>
            </a:extLst>
          </p:cNvPr>
          <p:cNvSpPr/>
          <p:nvPr/>
        </p:nvSpPr>
        <p:spPr>
          <a:xfrm>
            <a:off x="5122333" y="1481664"/>
            <a:ext cx="2150534" cy="4580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Déploiement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1D129F-ADDF-45A6-9629-C683F787E073}"/>
              </a:ext>
            </a:extLst>
          </p:cNvPr>
          <p:cNvSpPr/>
          <p:nvPr/>
        </p:nvSpPr>
        <p:spPr>
          <a:xfrm>
            <a:off x="7397750" y="1481664"/>
            <a:ext cx="2150534" cy="4580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Hébergement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766C7-FAE7-48A1-8D9B-3FB257569C70}"/>
              </a:ext>
            </a:extLst>
          </p:cNvPr>
          <p:cNvSpPr/>
          <p:nvPr/>
        </p:nvSpPr>
        <p:spPr>
          <a:xfrm>
            <a:off x="9673167" y="1481664"/>
            <a:ext cx="2150534" cy="4580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/>
              <a:t>Monitoring </a:t>
            </a:r>
            <a:endParaRPr lang="fr-FR" dirty="0"/>
          </a:p>
        </p:txBody>
      </p:sp>
      <p:graphicFrame>
        <p:nvGraphicFramePr>
          <p:cNvPr id="16" name="Tableau 16">
            <a:extLst>
              <a:ext uri="{FF2B5EF4-FFF2-40B4-BE49-F238E27FC236}">
                <a16:creationId xmlns:a16="http://schemas.microsoft.com/office/drawing/2014/main" id="{DCD05EBA-460B-4504-8F7F-40DDD9A37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380848"/>
              </p:ext>
            </p:extLst>
          </p:nvPr>
        </p:nvGraphicFramePr>
        <p:xfrm>
          <a:off x="666747" y="2116666"/>
          <a:ext cx="1945220" cy="86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220">
                  <a:extLst>
                    <a:ext uri="{9D8B030D-6E8A-4147-A177-3AD203B41FA5}">
                      <a16:colId xmlns:a16="http://schemas.microsoft.com/office/drawing/2014/main" val="1025984702"/>
                    </a:ext>
                  </a:extLst>
                </a:gridCol>
              </a:tblGrid>
              <a:tr h="371478">
                <a:tc>
                  <a:txBody>
                    <a:bodyPr/>
                    <a:lstStyle/>
                    <a:p>
                      <a:pPr algn="ctr"/>
                      <a:r>
                        <a:rPr lang="fr-FR" sz="1500" dirty="0" err="1"/>
                        <a:t>Register</a:t>
                      </a:r>
                      <a:r>
                        <a:rPr lang="fr-FR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360520"/>
                  </a:ext>
                </a:extLst>
              </a:tr>
              <a:tr h="492123">
                <a:tc>
                  <a:txBody>
                    <a:bodyPr/>
                    <a:lstStyle/>
                    <a:p>
                      <a:r>
                        <a:rPr lang="fr-FR" sz="1200" dirty="0"/>
                        <a:t>Service où s’enregistre les autres services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16549"/>
                  </a:ext>
                </a:extLst>
              </a:tr>
            </a:tbl>
          </a:graphicData>
        </a:graphic>
      </p:graphicFrame>
      <p:graphicFrame>
        <p:nvGraphicFramePr>
          <p:cNvPr id="22" name="Tableau 16">
            <a:extLst>
              <a:ext uri="{FF2B5EF4-FFF2-40B4-BE49-F238E27FC236}">
                <a16:creationId xmlns:a16="http://schemas.microsoft.com/office/drawing/2014/main" id="{6C889A44-F25F-44A5-AF0D-9A7D2071B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150997"/>
              </p:ext>
            </p:extLst>
          </p:nvPr>
        </p:nvGraphicFramePr>
        <p:xfrm>
          <a:off x="666747" y="3115731"/>
          <a:ext cx="1945220" cy="86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220">
                  <a:extLst>
                    <a:ext uri="{9D8B030D-6E8A-4147-A177-3AD203B41FA5}">
                      <a16:colId xmlns:a16="http://schemas.microsoft.com/office/drawing/2014/main" val="1025984702"/>
                    </a:ext>
                  </a:extLst>
                </a:gridCol>
              </a:tblGrid>
              <a:tr h="371478">
                <a:tc>
                  <a:txBody>
                    <a:bodyPr/>
                    <a:lstStyle/>
                    <a:p>
                      <a:pPr algn="ctr"/>
                      <a:r>
                        <a:rPr lang="fr-FR" sz="1500" dirty="0"/>
                        <a:t>Récupération</a:t>
                      </a:r>
                      <a:r>
                        <a:rPr lang="fr-FR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360520"/>
                  </a:ext>
                </a:extLst>
              </a:tr>
              <a:tr h="492123">
                <a:tc>
                  <a:txBody>
                    <a:bodyPr/>
                    <a:lstStyle/>
                    <a:p>
                      <a:r>
                        <a:rPr lang="fr-FR" sz="1200" dirty="0"/>
                        <a:t>Service de gestion des défauts de service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16549"/>
                  </a:ext>
                </a:extLst>
              </a:tr>
            </a:tbl>
          </a:graphicData>
        </a:graphic>
      </p:graphicFrame>
      <p:graphicFrame>
        <p:nvGraphicFramePr>
          <p:cNvPr id="23" name="Tableau 16">
            <a:extLst>
              <a:ext uri="{FF2B5EF4-FFF2-40B4-BE49-F238E27FC236}">
                <a16:creationId xmlns:a16="http://schemas.microsoft.com/office/drawing/2014/main" id="{2BE9F88F-7AF5-41E5-9D4F-FF0BAE461E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736221"/>
              </p:ext>
            </p:extLst>
          </p:nvPr>
        </p:nvGraphicFramePr>
        <p:xfrm>
          <a:off x="2934756" y="2116666"/>
          <a:ext cx="1945220" cy="86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220">
                  <a:extLst>
                    <a:ext uri="{9D8B030D-6E8A-4147-A177-3AD203B41FA5}">
                      <a16:colId xmlns:a16="http://schemas.microsoft.com/office/drawing/2014/main" val="1025984702"/>
                    </a:ext>
                  </a:extLst>
                </a:gridCol>
              </a:tblGrid>
              <a:tr h="371478">
                <a:tc>
                  <a:txBody>
                    <a:bodyPr/>
                    <a:lstStyle/>
                    <a:p>
                      <a:pPr algn="ctr"/>
                      <a:r>
                        <a:rPr lang="fr-FR" sz="1500" dirty="0"/>
                        <a:t>Authentification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360520"/>
                  </a:ext>
                </a:extLst>
              </a:tr>
              <a:tr h="492123">
                <a:tc>
                  <a:txBody>
                    <a:bodyPr/>
                    <a:lstStyle/>
                    <a:p>
                      <a:r>
                        <a:rPr lang="fr-FR" sz="1200" dirty="0"/>
                        <a:t>Sert à authentifier les utilisateurs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16549"/>
                  </a:ext>
                </a:extLst>
              </a:tr>
            </a:tbl>
          </a:graphicData>
        </a:graphic>
      </p:graphicFrame>
      <p:graphicFrame>
        <p:nvGraphicFramePr>
          <p:cNvPr id="24" name="Tableau 16">
            <a:extLst>
              <a:ext uri="{FF2B5EF4-FFF2-40B4-BE49-F238E27FC236}">
                <a16:creationId xmlns:a16="http://schemas.microsoft.com/office/drawing/2014/main" id="{066C5BC1-6557-4F7F-BF78-CFEEFA445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228938"/>
              </p:ext>
            </p:extLst>
          </p:nvPr>
        </p:nvGraphicFramePr>
        <p:xfrm>
          <a:off x="2949572" y="3098798"/>
          <a:ext cx="1945220" cy="86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220">
                  <a:extLst>
                    <a:ext uri="{9D8B030D-6E8A-4147-A177-3AD203B41FA5}">
                      <a16:colId xmlns:a16="http://schemas.microsoft.com/office/drawing/2014/main" val="1025984702"/>
                    </a:ext>
                  </a:extLst>
                </a:gridCol>
              </a:tblGrid>
              <a:tr h="371478">
                <a:tc>
                  <a:txBody>
                    <a:bodyPr/>
                    <a:lstStyle/>
                    <a:p>
                      <a:pPr algn="ctr"/>
                      <a:r>
                        <a:rPr lang="fr-FR" sz="1500" dirty="0"/>
                        <a:t>Inscription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360520"/>
                  </a:ext>
                </a:extLst>
              </a:tr>
              <a:tr h="492123">
                <a:tc>
                  <a:txBody>
                    <a:bodyPr/>
                    <a:lstStyle/>
                    <a:p>
                      <a:r>
                        <a:rPr lang="fr-FR" sz="1200" dirty="0"/>
                        <a:t>Permet l’inscription des utilisateurs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16549"/>
                  </a:ext>
                </a:extLst>
              </a:tr>
            </a:tbl>
          </a:graphicData>
        </a:graphic>
      </p:graphicFrame>
      <p:graphicFrame>
        <p:nvGraphicFramePr>
          <p:cNvPr id="25" name="Tableau 16">
            <a:extLst>
              <a:ext uri="{FF2B5EF4-FFF2-40B4-BE49-F238E27FC236}">
                <a16:creationId xmlns:a16="http://schemas.microsoft.com/office/drawing/2014/main" id="{277BB3BE-4728-4A48-96B8-B560D2E880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126869"/>
              </p:ext>
            </p:extLst>
          </p:nvPr>
        </p:nvGraphicFramePr>
        <p:xfrm>
          <a:off x="5224989" y="2125133"/>
          <a:ext cx="1945220" cy="86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220">
                  <a:extLst>
                    <a:ext uri="{9D8B030D-6E8A-4147-A177-3AD203B41FA5}">
                      <a16:colId xmlns:a16="http://schemas.microsoft.com/office/drawing/2014/main" val="1025984702"/>
                    </a:ext>
                  </a:extLst>
                </a:gridCol>
              </a:tblGrid>
              <a:tr h="371478">
                <a:tc>
                  <a:txBody>
                    <a:bodyPr/>
                    <a:lstStyle/>
                    <a:p>
                      <a:pPr algn="ctr"/>
                      <a:r>
                        <a:rPr lang="fr-FR" sz="1500" dirty="0"/>
                        <a:t>Analyse de répertoire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360520"/>
                  </a:ext>
                </a:extLst>
              </a:tr>
              <a:tr h="492123">
                <a:tc>
                  <a:txBody>
                    <a:bodyPr/>
                    <a:lstStyle/>
                    <a:p>
                      <a:r>
                        <a:rPr lang="fr-FR" sz="1150" dirty="0"/>
                        <a:t>Analyse du répertoire </a:t>
                      </a:r>
                      <a:r>
                        <a:rPr lang="fr-FR" sz="1150" dirty="0" err="1"/>
                        <a:t>Github</a:t>
                      </a:r>
                      <a:r>
                        <a:rPr lang="fr-FR" sz="1150" dirty="0"/>
                        <a:t> avant génération de l’image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16549"/>
                  </a:ext>
                </a:extLst>
              </a:tr>
            </a:tbl>
          </a:graphicData>
        </a:graphic>
      </p:graphicFrame>
      <p:graphicFrame>
        <p:nvGraphicFramePr>
          <p:cNvPr id="26" name="Tableau 16">
            <a:extLst>
              <a:ext uri="{FF2B5EF4-FFF2-40B4-BE49-F238E27FC236}">
                <a16:creationId xmlns:a16="http://schemas.microsoft.com/office/drawing/2014/main" id="{F52A3170-2914-4C83-9FDB-A3C5B28AF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506865"/>
              </p:ext>
            </p:extLst>
          </p:nvPr>
        </p:nvGraphicFramePr>
        <p:xfrm>
          <a:off x="5217581" y="3115730"/>
          <a:ext cx="1945220" cy="86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220">
                  <a:extLst>
                    <a:ext uri="{9D8B030D-6E8A-4147-A177-3AD203B41FA5}">
                      <a16:colId xmlns:a16="http://schemas.microsoft.com/office/drawing/2014/main" val="1025984702"/>
                    </a:ext>
                  </a:extLst>
                </a:gridCol>
              </a:tblGrid>
              <a:tr h="371478">
                <a:tc>
                  <a:txBody>
                    <a:bodyPr/>
                    <a:lstStyle/>
                    <a:p>
                      <a:pPr algn="ctr"/>
                      <a:r>
                        <a:rPr lang="fr-FR" sz="1500" dirty="0"/>
                        <a:t>Registre d'image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360520"/>
                  </a:ext>
                </a:extLst>
              </a:tr>
              <a:tr h="492123">
                <a:tc>
                  <a:txBody>
                    <a:bodyPr/>
                    <a:lstStyle/>
                    <a:p>
                      <a:r>
                        <a:rPr lang="fr-FR" sz="1200" dirty="0"/>
                        <a:t>Archivage des image généré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16549"/>
                  </a:ext>
                </a:extLst>
              </a:tr>
            </a:tbl>
          </a:graphicData>
        </a:graphic>
      </p:graphicFrame>
      <p:graphicFrame>
        <p:nvGraphicFramePr>
          <p:cNvPr id="27" name="Tableau 16">
            <a:extLst>
              <a:ext uri="{FF2B5EF4-FFF2-40B4-BE49-F238E27FC236}">
                <a16:creationId xmlns:a16="http://schemas.microsoft.com/office/drawing/2014/main" id="{6468016D-8B0A-4CB1-9EFC-8C0DDEDCB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365817"/>
              </p:ext>
            </p:extLst>
          </p:nvPr>
        </p:nvGraphicFramePr>
        <p:xfrm>
          <a:off x="5217581" y="4106327"/>
          <a:ext cx="1945220" cy="86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220">
                  <a:extLst>
                    <a:ext uri="{9D8B030D-6E8A-4147-A177-3AD203B41FA5}">
                      <a16:colId xmlns:a16="http://schemas.microsoft.com/office/drawing/2014/main" val="1025984702"/>
                    </a:ext>
                  </a:extLst>
                </a:gridCol>
              </a:tblGrid>
              <a:tr h="371478">
                <a:tc>
                  <a:txBody>
                    <a:bodyPr/>
                    <a:lstStyle/>
                    <a:p>
                      <a:pPr algn="ctr"/>
                      <a:r>
                        <a:rPr lang="fr-FR" sz="1500" dirty="0"/>
                        <a:t>création d'image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360520"/>
                  </a:ext>
                </a:extLst>
              </a:tr>
              <a:tr h="492123">
                <a:tc>
                  <a:txBody>
                    <a:bodyPr/>
                    <a:lstStyle/>
                    <a:p>
                      <a:r>
                        <a:rPr lang="fr-FR" sz="1200" dirty="0"/>
                        <a:t>Créée une image à partir d’un répertoire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16549"/>
                  </a:ext>
                </a:extLst>
              </a:tr>
            </a:tbl>
          </a:graphicData>
        </a:graphic>
      </p:graphicFrame>
      <p:graphicFrame>
        <p:nvGraphicFramePr>
          <p:cNvPr id="28" name="Tableau 16">
            <a:extLst>
              <a:ext uri="{FF2B5EF4-FFF2-40B4-BE49-F238E27FC236}">
                <a16:creationId xmlns:a16="http://schemas.microsoft.com/office/drawing/2014/main" id="{B9CD545C-91D0-44C3-B902-2E77FE086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202126"/>
              </p:ext>
            </p:extLst>
          </p:nvPr>
        </p:nvGraphicFramePr>
        <p:xfrm>
          <a:off x="5224989" y="5096924"/>
          <a:ext cx="1945220" cy="86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220">
                  <a:extLst>
                    <a:ext uri="{9D8B030D-6E8A-4147-A177-3AD203B41FA5}">
                      <a16:colId xmlns:a16="http://schemas.microsoft.com/office/drawing/2014/main" val="1025984702"/>
                    </a:ext>
                  </a:extLst>
                </a:gridCol>
              </a:tblGrid>
              <a:tr h="371478">
                <a:tc>
                  <a:txBody>
                    <a:bodyPr/>
                    <a:lstStyle/>
                    <a:p>
                      <a:pPr algn="ctr"/>
                      <a:r>
                        <a:rPr lang="fr-FR" sz="1500" dirty="0"/>
                        <a:t>Gestion DNS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360520"/>
                  </a:ext>
                </a:extLst>
              </a:tr>
              <a:tr h="492123">
                <a:tc>
                  <a:txBody>
                    <a:bodyPr/>
                    <a:lstStyle/>
                    <a:p>
                      <a:r>
                        <a:rPr lang="fr-FR" sz="1200" dirty="0"/>
                        <a:t>Gere les entrés DNS -&gt; Traefik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16549"/>
                  </a:ext>
                </a:extLst>
              </a:tr>
            </a:tbl>
          </a:graphicData>
        </a:graphic>
      </p:graphicFrame>
      <p:graphicFrame>
        <p:nvGraphicFramePr>
          <p:cNvPr id="29" name="Tableau 16">
            <a:extLst>
              <a:ext uri="{FF2B5EF4-FFF2-40B4-BE49-F238E27FC236}">
                <a16:creationId xmlns:a16="http://schemas.microsoft.com/office/drawing/2014/main" id="{1348E0D7-F4DB-4C12-A5D8-C4143E88E6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196802"/>
              </p:ext>
            </p:extLst>
          </p:nvPr>
        </p:nvGraphicFramePr>
        <p:xfrm>
          <a:off x="7515224" y="2125133"/>
          <a:ext cx="1945220" cy="86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220">
                  <a:extLst>
                    <a:ext uri="{9D8B030D-6E8A-4147-A177-3AD203B41FA5}">
                      <a16:colId xmlns:a16="http://schemas.microsoft.com/office/drawing/2014/main" val="1025984702"/>
                    </a:ext>
                  </a:extLst>
                </a:gridCol>
              </a:tblGrid>
              <a:tr h="371478">
                <a:tc>
                  <a:txBody>
                    <a:bodyPr/>
                    <a:lstStyle/>
                    <a:p>
                      <a:pPr algn="ctr"/>
                      <a:r>
                        <a:rPr lang="fr-FR" sz="1500" dirty="0"/>
                        <a:t>Gestion du routage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360520"/>
                  </a:ext>
                </a:extLst>
              </a:tr>
              <a:tr h="492123">
                <a:tc>
                  <a:txBody>
                    <a:bodyPr/>
                    <a:lstStyle/>
                    <a:p>
                      <a:r>
                        <a:rPr lang="fr-FR" sz="1200" dirty="0"/>
                        <a:t>Gere le routage au seins du moteur Docker -&gt; Traefik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16549"/>
                  </a:ext>
                </a:extLst>
              </a:tr>
            </a:tbl>
          </a:graphicData>
        </a:graphic>
      </p:graphicFrame>
      <p:graphicFrame>
        <p:nvGraphicFramePr>
          <p:cNvPr id="30" name="Tableau 16">
            <a:extLst>
              <a:ext uri="{FF2B5EF4-FFF2-40B4-BE49-F238E27FC236}">
                <a16:creationId xmlns:a16="http://schemas.microsoft.com/office/drawing/2014/main" id="{27153246-5079-471B-9687-3DF6E47F3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990263"/>
              </p:ext>
            </p:extLst>
          </p:nvPr>
        </p:nvGraphicFramePr>
        <p:xfrm>
          <a:off x="7500407" y="3115730"/>
          <a:ext cx="194522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220">
                  <a:extLst>
                    <a:ext uri="{9D8B030D-6E8A-4147-A177-3AD203B41FA5}">
                      <a16:colId xmlns:a16="http://schemas.microsoft.com/office/drawing/2014/main" val="1025984702"/>
                    </a:ext>
                  </a:extLst>
                </a:gridCol>
              </a:tblGrid>
              <a:tr h="371478">
                <a:tc>
                  <a:txBody>
                    <a:bodyPr/>
                    <a:lstStyle/>
                    <a:p>
                      <a:pPr algn="ctr"/>
                      <a:r>
                        <a:rPr lang="fr-FR" sz="1500" dirty="0"/>
                        <a:t>Gestion des projets utilisateur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360520"/>
                  </a:ext>
                </a:extLst>
              </a:tr>
              <a:tr h="492123">
                <a:tc>
                  <a:txBody>
                    <a:bodyPr/>
                    <a:lstStyle/>
                    <a:p>
                      <a:r>
                        <a:rPr lang="fr-FR" sz="1200" dirty="0"/>
                        <a:t>Permet la gestion des différents conteneurs et autres objets.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16549"/>
                  </a:ext>
                </a:extLst>
              </a:tr>
            </a:tbl>
          </a:graphicData>
        </a:graphic>
      </p:graphicFrame>
      <p:graphicFrame>
        <p:nvGraphicFramePr>
          <p:cNvPr id="31" name="Tableau 16">
            <a:extLst>
              <a:ext uri="{FF2B5EF4-FFF2-40B4-BE49-F238E27FC236}">
                <a16:creationId xmlns:a16="http://schemas.microsoft.com/office/drawing/2014/main" id="{901B8619-CAE6-4B81-A831-610383EA6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41771"/>
              </p:ext>
            </p:extLst>
          </p:nvPr>
        </p:nvGraphicFramePr>
        <p:xfrm>
          <a:off x="9783233" y="2125133"/>
          <a:ext cx="1945220" cy="1194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220">
                  <a:extLst>
                    <a:ext uri="{9D8B030D-6E8A-4147-A177-3AD203B41FA5}">
                      <a16:colId xmlns:a16="http://schemas.microsoft.com/office/drawing/2014/main" val="1025984702"/>
                    </a:ext>
                  </a:extLst>
                </a:gridCol>
              </a:tblGrid>
              <a:tr h="371478">
                <a:tc>
                  <a:txBody>
                    <a:bodyPr/>
                    <a:lstStyle/>
                    <a:p>
                      <a:pPr algn="ctr"/>
                      <a:r>
                        <a:rPr lang="fr-FR" sz="1500" dirty="0"/>
                        <a:t>Agent de collecte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360520"/>
                  </a:ext>
                </a:extLst>
              </a:tr>
              <a:tr h="492123">
                <a:tc>
                  <a:txBody>
                    <a:bodyPr/>
                    <a:lstStyle/>
                    <a:p>
                      <a:r>
                        <a:rPr lang="fr-FR" sz="1200" dirty="0"/>
                        <a:t>Collecte les données comme la charge CPU et les envoie à une base de données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16549"/>
                  </a:ext>
                </a:extLst>
              </a:tr>
            </a:tbl>
          </a:graphicData>
        </a:graphic>
      </p:graphicFrame>
      <p:sp>
        <p:nvSpPr>
          <p:cNvPr id="32" name="Rectangle 31">
            <a:extLst>
              <a:ext uri="{FF2B5EF4-FFF2-40B4-BE49-F238E27FC236}">
                <a16:creationId xmlns:a16="http://schemas.microsoft.com/office/drawing/2014/main" id="{B11C75E4-70D1-42F4-9BFA-41ACC24F37EC}"/>
              </a:ext>
            </a:extLst>
          </p:cNvPr>
          <p:cNvSpPr/>
          <p:nvPr/>
        </p:nvSpPr>
        <p:spPr>
          <a:xfrm>
            <a:off x="1751011" y="127002"/>
            <a:ext cx="1912410" cy="711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Site web</a:t>
            </a:r>
          </a:p>
        </p:txBody>
      </p:sp>
      <p:cxnSp>
        <p:nvCxnSpPr>
          <p:cNvPr id="48" name="Connecteur : en angle 47">
            <a:extLst>
              <a:ext uri="{FF2B5EF4-FFF2-40B4-BE49-F238E27FC236}">
                <a16:creationId xmlns:a16="http://schemas.microsoft.com/office/drawing/2014/main" id="{4AB01FB9-9AEE-4F36-A091-99D98D534951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16200000" flipH="1">
            <a:off x="7009875" y="18522"/>
            <a:ext cx="643458" cy="228282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 : en angle 49">
            <a:extLst>
              <a:ext uri="{FF2B5EF4-FFF2-40B4-BE49-F238E27FC236}">
                <a16:creationId xmlns:a16="http://schemas.microsoft.com/office/drawing/2014/main" id="{9BBA9F88-0C7E-40EE-9886-036E0BC099B7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16200000" flipH="1">
            <a:off x="8147583" y="-1119187"/>
            <a:ext cx="643458" cy="455824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 : en angle 51">
            <a:extLst>
              <a:ext uri="{FF2B5EF4-FFF2-40B4-BE49-F238E27FC236}">
                <a16:creationId xmlns:a16="http://schemas.microsoft.com/office/drawing/2014/main" id="{9E239B61-25BB-4720-999C-EEC83DA3F836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5400000">
            <a:off x="4734458" y="25931"/>
            <a:ext cx="643459" cy="226800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 : en angle 53">
            <a:extLst>
              <a:ext uri="{FF2B5EF4-FFF2-40B4-BE49-F238E27FC236}">
                <a16:creationId xmlns:a16="http://schemas.microsoft.com/office/drawing/2014/main" id="{2DFCC060-6A09-40C4-995D-B90C900087E9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3589340" y="-1119185"/>
            <a:ext cx="643460" cy="455824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6B9ABFDD-ECD1-4763-94D4-24C1738A23CC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190191" y="838206"/>
            <a:ext cx="7409" cy="6434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 : en angle 58">
            <a:extLst>
              <a:ext uri="{FF2B5EF4-FFF2-40B4-BE49-F238E27FC236}">
                <a16:creationId xmlns:a16="http://schemas.microsoft.com/office/drawing/2014/main" id="{974214DC-1A27-483E-BEF0-6AE2186F4E71}"/>
              </a:ext>
            </a:extLst>
          </p:cNvPr>
          <p:cNvCxnSpPr>
            <a:cxnSpLocks/>
            <a:stCxn id="4" idx="1"/>
            <a:endCxn id="32" idx="3"/>
          </p:cNvCxnSpPr>
          <p:nvPr/>
        </p:nvCxnSpPr>
        <p:spPr>
          <a:xfrm rot="10800000">
            <a:off x="3663422" y="482605"/>
            <a:ext cx="1570565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F6F781F3-63C5-4565-8AC7-613EEDCA0EAD}"/>
              </a:ext>
            </a:extLst>
          </p:cNvPr>
          <p:cNvSpPr/>
          <p:nvPr/>
        </p:nvSpPr>
        <p:spPr>
          <a:xfrm>
            <a:off x="8716962" y="129120"/>
            <a:ext cx="1912410" cy="711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utilisateur</a:t>
            </a:r>
          </a:p>
        </p:txBody>
      </p:sp>
      <p:cxnSp>
        <p:nvCxnSpPr>
          <p:cNvPr id="63" name="Connecteur : en angle 62">
            <a:extLst>
              <a:ext uri="{FF2B5EF4-FFF2-40B4-BE49-F238E27FC236}">
                <a16:creationId xmlns:a16="http://schemas.microsoft.com/office/drawing/2014/main" id="{4BBD8701-BB54-4A6A-852F-C419661A8F06}"/>
              </a:ext>
            </a:extLst>
          </p:cNvPr>
          <p:cNvCxnSpPr>
            <a:cxnSpLocks/>
            <a:stCxn id="61" idx="1"/>
            <a:endCxn id="4" idx="3"/>
          </p:cNvCxnSpPr>
          <p:nvPr/>
        </p:nvCxnSpPr>
        <p:spPr>
          <a:xfrm rot="10800000">
            <a:off x="7146396" y="482606"/>
            <a:ext cx="1570566" cy="211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au 16">
            <a:extLst>
              <a:ext uri="{FF2B5EF4-FFF2-40B4-BE49-F238E27FC236}">
                <a16:creationId xmlns:a16="http://schemas.microsoft.com/office/drawing/2014/main" id="{3E095D8E-CEEC-40F4-A17C-04511FD89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490817"/>
              </p:ext>
            </p:extLst>
          </p:nvPr>
        </p:nvGraphicFramePr>
        <p:xfrm>
          <a:off x="7496702" y="4431446"/>
          <a:ext cx="1945220" cy="86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220">
                  <a:extLst>
                    <a:ext uri="{9D8B030D-6E8A-4147-A177-3AD203B41FA5}">
                      <a16:colId xmlns:a16="http://schemas.microsoft.com/office/drawing/2014/main" val="1025984702"/>
                    </a:ext>
                  </a:extLst>
                </a:gridCol>
              </a:tblGrid>
              <a:tr h="371478">
                <a:tc>
                  <a:txBody>
                    <a:bodyPr/>
                    <a:lstStyle/>
                    <a:p>
                      <a:pPr algn="ctr"/>
                      <a:r>
                        <a:rPr lang="fr-FR" sz="1500" dirty="0"/>
                        <a:t>création de container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360520"/>
                  </a:ext>
                </a:extLst>
              </a:tr>
              <a:tr h="492123">
                <a:tc>
                  <a:txBody>
                    <a:bodyPr/>
                    <a:lstStyle/>
                    <a:p>
                      <a:r>
                        <a:rPr lang="fr-FR" sz="1200" dirty="0"/>
                        <a:t>Déploie des conteneur sur l’hôte à partir d’une image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16549"/>
                  </a:ext>
                </a:extLst>
              </a:tr>
            </a:tbl>
          </a:graphicData>
        </a:graphic>
      </p:graphicFrame>
      <p:graphicFrame>
        <p:nvGraphicFramePr>
          <p:cNvPr id="34" name="Tableau 16">
            <a:extLst>
              <a:ext uri="{FF2B5EF4-FFF2-40B4-BE49-F238E27FC236}">
                <a16:creationId xmlns:a16="http://schemas.microsoft.com/office/drawing/2014/main" id="{07BBE7B2-B778-4AD8-BF61-A04B7FE8C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263436"/>
              </p:ext>
            </p:extLst>
          </p:nvPr>
        </p:nvGraphicFramePr>
        <p:xfrm>
          <a:off x="9783233" y="3452202"/>
          <a:ext cx="1945220" cy="1194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220">
                  <a:extLst>
                    <a:ext uri="{9D8B030D-6E8A-4147-A177-3AD203B41FA5}">
                      <a16:colId xmlns:a16="http://schemas.microsoft.com/office/drawing/2014/main" val="1025984702"/>
                    </a:ext>
                  </a:extLst>
                </a:gridCol>
              </a:tblGrid>
              <a:tr h="371478">
                <a:tc>
                  <a:txBody>
                    <a:bodyPr/>
                    <a:lstStyle/>
                    <a:p>
                      <a:pPr algn="ctr"/>
                      <a:r>
                        <a:rPr lang="fr-FR" sz="1500" dirty="0"/>
                        <a:t>InfluxDB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360520"/>
                  </a:ext>
                </a:extLst>
              </a:tr>
              <a:tr h="492123">
                <a:tc>
                  <a:txBody>
                    <a:bodyPr/>
                    <a:lstStyle/>
                    <a:p>
                      <a:r>
                        <a:rPr lang="fr-FR" sz="1200" dirty="0"/>
                        <a:t>base de données orientée séries chronologiques stockant les données récolté par l’agent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16549"/>
                  </a:ext>
                </a:extLst>
              </a:tr>
            </a:tbl>
          </a:graphicData>
        </a:graphic>
      </p:graphicFrame>
      <p:graphicFrame>
        <p:nvGraphicFramePr>
          <p:cNvPr id="35" name="Tableau 16">
            <a:extLst>
              <a:ext uri="{FF2B5EF4-FFF2-40B4-BE49-F238E27FC236}">
                <a16:creationId xmlns:a16="http://schemas.microsoft.com/office/drawing/2014/main" id="{533419F1-6032-4C4F-A12A-3A5A86F9F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625625"/>
              </p:ext>
            </p:extLst>
          </p:nvPr>
        </p:nvGraphicFramePr>
        <p:xfrm>
          <a:off x="9775824" y="4779272"/>
          <a:ext cx="1945220" cy="86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220">
                  <a:extLst>
                    <a:ext uri="{9D8B030D-6E8A-4147-A177-3AD203B41FA5}">
                      <a16:colId xmlns:a16="http://schemas.microsoft.com/office/drawing/2014/main" val="1025984702"/>
                    </a:ext>
                  </a:extLst>
                </a:gridCol>
              </a:tblGrid>
              <a:tr h="371478">
                <a:tc>
                  <a:txBody>
                    <a:bodyPr/>
                    <a:lstStyle/>
                    <a:p>
                      <a:pPr algn="ctr"/>
                      <a:r>
                        <a:rPr lang="fr-FR" sz="1500" dirty="0"/>
                        <a:t>service de restitution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360520"/>
                  </a:ext>
                </a:extLst>
              </a:tr>
              <a:tr h="492123">
                <a:tc>
                  <a:txBody>
                    <a:bodyPr/>
                    <a:lstStyle/>
                    <a:p>
                      <a:r>
                        <a:rPr lang="fr-FR" sz="1200" dirty="0"/>
                        <a:t>Permet la visualisation des données pour être exploité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16549"/>
                  </a:ext>
                </a:extLst>
              </a:tr>
            </a:tbl>
          </a:graphicData>
        </a:graphic>
      </p:graphicFrame>
      <p:sp>
        <p:nvSpPr>
          <p:cNvPr id="14" name="ZoneTexte 13">
            <a:extLst>
              <a:ext uri="{FF2B5EF4-FFF2-40B4-BE49-F238E27FC236}">
                <a16:creationId xmlns:a16="http://schemas.microsoft.com/office/drawing/2014/main" id="{4E72F2D1-54E7-498B-AA25-5B0FBC842FF4}"/>
              </a:ext>
            </a:extLst>
          </p:cNvPr>
          <p:cNvSpPr txBox="1"/>
          <p:nvPr/>
        </p:nvSpPr>
        <p:spPr>
          <a:xfrm>
            <a:off x="132694" y="640926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Légende :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26C3F4-61C8-46CD-86C8-BF900FE194D6}"/>
              </a:ext>
            </a:extLst>
          </p:cNvPr>
          <p:cNvSpPr/>
          <p:nvPr/>
        </p:nvSpPr>
        <p:spPr>
          <a:xfrm>
            <a:off x="1261533" y="6480202"/>
            <a:ext cx="770467" cy="216932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8B322ED-CAE8-4364-8CAF-C03BF998CF0A}"/>
              </a:ext>
            </a:extLst>
          </p:cNvPr>
          <p:cNvSpPr/>
          <p:nvPr/>
        </p:nvSpPr>
        <p:spPr>
          <a:xfrm>
            <a:off x="2370733" y="6480201"/>
            <a:ext cx="770467" cy="21693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FD28B2F-B2F5-40A6-8989-A8326A585873}"/>
              </a:ext>
            </a:extLst>
          </p:cNvPr>
          <p:cNvSpPr/>
          <p:nvPr/>
        </p:nvSpPr>
        <p:spPr>
          <a:xfrm>
            <a:off x="3660599" y="6477000"/>
            <a:ext cx="770467" cy="216932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80FA97F-42D7-4680-A940-43EB677D821E}"/>
              </a:ext>
            </a:extLst>
          </p:cNvPr>
          <p:cNvSpPr txBox="1"/>
          <p:nvPr/>
        </p:nvSpPr>
        <p:spPr>
          <a:xfrm>
            <a:off x="1351894" y="6262299"/>
            <a:ext cx="594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réalisé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C756970-D4FF-421B-8853-5363EF18D3B4}"/>
              </a:ext>
            </a:extLst>
          </p:cNvPr>
          <p:cNvSpPr txBox="1"/>
          <p:nvPr/>
        </p:nvSpPr>
        <p:spPr>
          <a:xfrm>
            <a:off x="2034205" y="6262299"/>
            <a:ext cx="14746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Partiellement réalisé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FCF1A5A-F02B-4D1A-A9BB-72C74FAF6C37}"/>
              </a:ext>
            </a:extLst>
          </p:cNvPr>
          <p:cNvSpPr txBox="1"/>
          <p:nvPr/>
        </p:nvSpPr>
        <p:spPr>
          <a:xfrm>
            <a:off x="3477728" y="6262299"/>
            <a:ext cx="11362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Non développé</a:t>
            </a:r>
          </a:p>
        </p:txBody>
      </p:sp>
    </p:spTree>
    <p:extLst>
      <p:ext uri="{BB962C8B-B14F-4D97-AF65-F5344CB8AC3E}">
        <p14:creationId xmlns:p14="http://schemas.microsoft.com/office/powerpoint/2010/main" val="2036099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9BBBA2-D3C7-4AF0-A4B3-6E13882A6BFB}"/>
              </a:ext>
            </a:extLst>
          </p:cNvPr>
          <p:cNvSpPr/>
          <p:nvPr/>
        </p:nvSpPr>
        <p:spPr>
          <a:xfrm>
            <a:off x="4574114" y="2370667"/>
            <a:ext cx="3031068" cy="406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52AB34-7D87-4265-9C9A-42830D74A818}"/>
              </a:ext>
            </a:extLst>
          </p:cNvPr>
          <p:cNvSpPr/>
          <p:nvPr/>
        </p:nvSpPr>
        <p:spPr>
          <a:xfrm>
            <a:off x="4760381" y="3395133"/>
            <a:ext cx="1202266" cy="27516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Services internes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893A86-BD94-424E-A8F6-EA91709D55B1}"/>
              </a:ext>
            </a:extLst>
          </p:cNvPr>
          <p:cNvSpPr/>
          <p:nvPr/>
        </p:nvSpPr>
        <p:spPr>
          <a:xfrm>
            <a:off x="4760381" y="2776495"/>
            <a:ext cx="2317752" cy="55033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Gestion des services internes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A93BB7-4C5E-40B3-B916-A3707A5392D9}"/>
              </a:ext>
            </a:extLst>
          </p:cNvPr>
          <p:cNvSpPr/>
          <p:nvPr/>
        </p:nvSpPr>
        <p:spPr>
          <a:xfrm>
            <a:off x="6182781" y="3860800"/>
            <a:ext cx="1202265" cy="22859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Services clients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B94C8C-8712-4246-94EE-FB60FAC533FD}"/>
              </a:ext>
            </a:extLst>
          </p:cNvPr>
          <p:cNvSpPr/>
          <p:nvPr/>
        </p:nvSpPr>
        <p:spPr>
          <a:xfrm>
            <a:off x="5283198" y="1172631"/>
            <a:ext cx="1625601" cy="745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VPN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B8AE60-22CB-492F-9515-8101A4692556}"/>
              </a:ext>
            </a:extLst>
          </p:cNvPr>
          <p:cNvSpPr/>
          <p:nvPr/>
        </p:nvSpPr>
        <p:spPr>
          <a:xfrm>
            <a:off x="905932" y="2370667"/>
            <a:ext cx="3031068" cy="406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D1920ED-F29E-4ECA-8C43-7A02CE06901F}"/>
              </a:ext>
            </a:extLst>
          </p:cNvPr>
          <p:cNvSpPr/>
          <p:nvPr/>
        </p:nvSpPr>
        <p:spPr>
          <a:xfrm>
            <a:off x="1092199" y="3395133"/>
            <a:ext cx="1202266" cy="27516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Services internes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CE6B2F-C410-4281-8629-A7CABC9EAA3D}"/>
              </a:ext>
            </a:extLst>
          </p:cNvPr>
          <p:cNvSpPr/>
          <p:nvPr/>
        </p:nvSpPr>
        <p:spPr>
          <a:xfrm>
            <a:off x="8039100" y="2370667"/>
            <a:ext cx="3031068" cy="406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18D652F-1AD0-44C5-978A-62538145A48D}"/>
              </a:ext>
            </a:extLst>
          </p:cNvPr>
          <p:cNvSpPr/>
          <p:nvPr/>
        </p:nvSpPr>
        <p:spPr>
          <a:xfrm>
            <a:off x="8225367" y="3395133"/>
            <a:ext cx="1202266" cy="27516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Services internes</a:t>
            </a:r>
          </a:p>
        </p:txBody>
      </p:sp>
      <p:cxnSp>
        <p:nvCxnSpPr>
          <p:cNvPr id="30" name="Connecteur : en angle 29">
            <a:extLst>
              <a:ext uri="{FF2B5EF4-FFF2-40B4-BE49-F238E27FC236}">
                <a16:creationId xmlns:a16="http://schemas.microsoft.com/office/drawing/2014/main" id="{361BE067-70F3-40BD-B91A-365F28633785}"/>
              </a:ext>
            </a:extLst>
          </p:cNvPr>
          <p:cNvCxnSpPr>
            <a:cxnSpLocks/>
            <a:stCxn id="26" idx="0"/>
            <a:endCxn id="14" idx="3"/>
          </p:cNvCxnSpPr>
          <p:nvPr/>
        </p:nvCxnSpPr>
        <p:spPr>
          <a:xfrm rot="16200000" flipV="1">
            <a:off x="7818966" y="634998"/>
            <a:ext cx="825502" cy="264583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 : en angle 31">
            <a:extLst>
              <a:ext uri="{FF2B5EF4-FFF2-40B4-BE49-F238E27FC236}">
                <a16:creationId xmlns:a16="http://schemas.microsoft.com/office/drawing/2014/main" id="{9855C561-48C1-4E85-A16C-DA78E237A1CB}"/>
              </a:ext>
            </a:extLst>
          </p:cNvPr>
          <p:cNvCxnSpPr>
            <a:cxnSpLocks/>
            <a:endCxn id="14" idx="2"/>
          </p:cNvCxnSpPr>
          <p:nvPr/>
        </p:nvCxnSpPr>
        <p:spPr>
          <a:xfrm rot="5400000" flipH="1" flipV="1">
            <a:off x="5869515" y="2144181"/>
            <a:ext cx="452967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 : en angle 37">
            <a:extLst>
              <a:ext uri="{FF2B5EF4-FFF2-40B4-BE49-F238E27FC236}">
                <a16:creationId xmlns:a16="http://schemas.microsoft.com/office/drawing/2014/main" id="{C56204B4-FE3F-4029-B406-E9224E561919}"/>
              </a:ext>
            </a:extLst>
          </p:cNvPr>
          <p:cNvCxnSpPr>
            <a:cxnSpLocks/>
            <a:stCxn id="23" idx="0"/>
            <a:endCxn id="14" idx="1"/>
          </p:cNvCxnSpPr>
          <p:nvPr/>
        </p:nvCxnSpPr>
        <p:spPr>
          <a:xfrm rot="5400000" flipH="1" flipV="1">
            <a:off x="3439581" y="527050"/>
            <a:ext cx="825502" cy="286173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1742541F-AB82-447C-95DF-96736A04B47D}"/>
              </a:ext>
            </a:extLst>
          </p:cNvPr>
          <p:cNvSpPr txBox="1"/>
          <p:nvPr/>
        </p:nvSpPr>
        <p:spPr>
          <a:xfrm>
            <a:off x="5470524" y="2398182"/>
            <a:ext cx="125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Nœud root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B37388D-FA80-4817-B84A-4271943DED6F}"/>
              </a:ext>
            </a:extLst>
          </p:cNvPr>
          <p:cNvSpPr txBox="1"/>
          <p:nvPr/>
        </p:nvSpPr>
        <p:spPr>
          <a:xfrm>
            <a:off x="8553979" y="2428383"/>
            <a:ext cx="200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Nœud secondaire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F65DC3BA-1C77-44E6-8CA1-31F16B4EE79A}"/>
              </a:ext>
            </a:extLst>
          </p:cNvPr>
          <p:cNvSpPr txBox="1"/>
          <p:nvPr/>
        </p:nvSpPr>
        <p:spPr>
          <a:xfrm>
            <a:off x="1420811" y="2407163"/>
            <a:ext cx="200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Nœud secondaire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B0CA61-804C-4F93-BE01-728BE701006F}"/>
              </a:ext>
            </a:extLst>
          </p:cNvPr>
          <p:cNvSpPr/>
          <p:nvPr/>
        </p:nvSpPr>
        <p:spPr>
          <a:xfrm>
            <a:off x="6182779" y="3378766"/>
            <a:ext cx="1202267" cy="4010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routeur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8CCA9654-27A4-43A5-AA53-D758488466E8}"/>
              </a:ext>
            </a:extLst>
          </p:cNvPr>
          <p:cNvCxnSpPr>
            <a:cxnSpLocks/>
            <a:stCxn id="19" idx="2"/>
            <a:endCxn id="7" idx="0"/>
          </p:cNvCxnSpPr>
          <p:nvPr/>
        </p:nvCxnSpPr>
        <p:spPr>
          <a:xfrm>
            <a:off x="6783913" y="3779797"/>
            <a:ext cx="1" cy="810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212E8DD-5050-46AF-9327-3021F7A08669}"/>
              </a:ext>
            </a:extLst>
          </p:cNvPr>
          <p:cNvSpPr/>
          <p:nvPr/>
        </p:nvSpPr>
        <p:spPr>
          <a:xfrm>
            <a:off x="2508249" y="3860800"/>
            <a:ext cx="1202265" cy="22859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Services clients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1B18E04-5349-4556-911F-03ABEB92B991}"/>
              </a:ext>
            </a:extLst>
          </p:cNvPr>
          <p:cNvSpPr/>
          <p:nvPr/>
        </p:nvSpPr>
        <p:spPr>
          <a:xfrm>
            <a:off x="2508247" y="3378766"/>
            <a:ext cx="1202267" cy="4010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routeur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AF13B1BD-2917-4FD4-88D4-808A1326ADCE}"/>
              </a:ext>
            </a:extLst>
          </p:cNvPr>
          <p:cNvCxnSpPr>
            <a:cxnSpLocks/>
            <a:stCxn id="31" idx="2"/>
            <a:endCxn id="29" idx="0"/>
          </p:cNvCxnSpPr>
          <p:nvPr/>
        </p:nvCxnSpPr>
        <p:spPr>
          <a:xfrm>
            <a:off x="3109381" y="3779797"/>
            <a:ext cx="1" cy="810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1AD4FF7-47F8-4748-8409-1922001B8237}"/>
              </a:ext>
            </a:extLst>
          </p:cNvPr>
          <p:cNvSpPr/>
          <p:nvPr/>
        </p:nvSpPr>
        <p:spPr>
          <a:xfrm>
            <a:off x="9647767" y="3865030"/>
            <a:ext cx="1202265" cy="22859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Services clients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7196560-FF79-4850-B4A3-537538941E92}"/>
              </a:ext>
            </a:extLst>
          </p:cNvPr>
          <p:cNvSpPr/>
          <p:nvPr/>
        </p:nvSpPr>
        <p:spPr>
          <a:xfrm>
            <a:off x="9647765" y="3382996"/>
            <a:ext cx="1202267" cy="4010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routeur</a:t>
            </a: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1371322F-082F-4037-BADC-135875687D8D}"/>
              </a:ext>
            </a:extLst>
          </p:cNvPr>
          <p:cNvCxnSpPr>
            <a:cxnSpLocks/>
            <a:stCxn id="35" idx="2"/>
            <a:endCxn id="34" idx="0"/>
          </p:cNvCxnSpPr>
          <p:nvPr/>
        </p:nvCxnSpPr>
        <p:spPr>
          <a:xfrm>
            <a:off x="10248899" y="3784027"/>
            <a:ext cx="1" cy="810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 : en angle 12">
            <a:extLst>
              <a:ext uri="{FF2B5EF4-FFF2-40B4-BE49-F238E27FC236}">
                <a16:creationId xmlns:a16="http://schemas.microsoft.com/office/drawing/2014/main" id="{0383FF26-A1D6-4BAF-B2AE-1BB13D6537F6}"/>
              </a:ext>
            </a:extLst>
          </p:cNvPr>
          <p:cNvCxnSpPr>
            <a:cxnSpLocks/>
            <a:endCxn id="37" idx="3"/>
          </p:cNvCxnSpPr>
          <p:nvPr/>
        </p:nvCxnSpPr>
        <p:spPr>
          <a:xfrm rot="16200000" flipV="1">
            <a:off x="5675557" y="1840723"/>
            <a:ext cx="2764936" cy="31115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B8032D4-3059-41B5-87A5-FEF107DDDD34}"/>
              </a:ext>
            </a:extLst>
          </p:cNvPr>
          <p:cNvSpPr/>
          <p:nvPr/>
        </p:nvSpPr>
        <p:spPr>
          <a:xfrm>
            <a:off x="5276847" y="241298"/>
            <a:ext cx="1625601" cy="745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internet</a:t>
            </a:r>
          </a:p>
        </p:txBody>
      </p:sp>
      <p:cxnSp>
        <p:nvCxnSpPr>
          <p:cNvPr id="20" name="Connecteur : en angle 19">
            <a:extLst>
              <a:ext uri="{FF2B5EF4-FFF2-40B4-BE49-F238E27FC236}">
                <a16:creationId xmlns:a16="http://schemas.microsoft.com/office/drawing/2014/main" id="{66B1E057-6C75-43BF-9A12-0E817B3AF167}"/>
              </a:ext>
            </a:extLst>
          </p:cNvPr>
          <p:cNvCxnSpPr>
            <a:cxnSpLocks/>
            <a:endCxn id="37" idx="3"/>
          </p:cNvCxnSpPr>
          <p:nvPr/>
        </p:nvCxnSpPr>
        <p:spPr>
          <a:xfrm rot="10800000">
            <a:off x="6902448" y="613832"/>
            <a:ext cx="3346450" cy="2764934"/>
          </a:xfrm>
          <a:prstGeom prst="bentConnector3">
            <a:avLst>
              <a:gd name="adj1" fmla="val 158"/>
            </a:avLst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ngle 38">
            <a:extLst>
              <a:ext uri="{FF2B5EF4-FFF2-40B4-BE49-F238E27FC236}">
                <a16:creationId xmlns:a16="http://schemas.microsoft.com/office/drawing/2014/main" id="{B5B39A42-0CB0-4DF5-9A6D-EEE4934254E5}"/>
              </a:ext>
            </a:extLst>
          </p:cNvPr>
          <p:cNvCxnSpPr>
            <a:stCxn id="37" idx="1"/>
            <a:endCxn id="31" idx="0"/>
          </p:cNvCxnSpPr>
          <p:nvPr/>
        </p:nvCxnSpPr>
        <p:spPr>
          <a:xfrm rot="10800000" flipV="1">
            <a:off x="3109381" y="613832"/>
            <a:ext cx="2167466" cy="276493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B4B40028-DCCA-46C4-BA1A-9E686C4CCD4D}"/>
              </a:ext>
            </a:extLst>
          </p:cNvPr>
          <p:cNvCxnSpPr>
            <a:stCxn id="14" idx="0"/>
            <a:endCxn id="37" idx="2"/>
          </p:cNvCxnSpPr>
          <p:nvPr/>
        </p:nvCxnSpPr>
        <p:spPr>
          <a:xfrm flipH="1" flipV="1">
            <a:off x="6089648" y="986365"/>
            <a:ext cx="6351" cy="1862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9262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190</Words>
  <Application>Microsoft Office PowerPoint</Application>
  <PresentationFormat>Grand écran</PresentationFormat>
  <Paragraphs>55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Théo</dc:creator>
  <cp:lastModifiedBy>Théo</cp:lastModifiedBy>
  <cp:revision>28</cp:revision>
  <dcterms:created xsi:type="dcterms:W3CDTF">2020-06-02T15:55:56Z</dcterms:created>
  <dcterms:modified xsi:type="dcterms:W3CDTF">2020-07-23T13:01:03Z</dcterms:modified>
</cp:coreProperties>
</file>