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4" r:id="rId2"/>
    <p:sldMasterId id="2147483660" r:id="rId3"/>
    <p:sldMasterId id="2147483672" r:id="rId4"/>
    <p:sldMasterId id="2147483676" r:id="rId5"/>
    <p:sldMasterId id="2147483678" r:id="rId6"/>
  </p:sldMasterIdLst>
  <p:notesMasterIdLst>
    <p:notesMasterId r:id="rId22"/>
  </p:notesMasterIdLst>
  <p:handoutMasterIdLst>
    <p:handoutMasterId r:id="rId23"/>
  </p:handoutMasterIdLst>
  <p:sldIdLst>
    <p:sldId id="256" r:id="rId7"/>
    <p:sldId id="257" r:id="rId8"/>
    <p:sldId id="261" r:id="rId9"/>
    <p:sldId id="259" r:id="rId10"/>
    <p:sldId id="289" r:id="rId11"/>
    <p:sldId id="276" r:id="rId12"/>
    <p:sldId id="286" r:id="rId13"/>
    <p:sldId id="278" r:id="rId14"/>
    <p:sldId id="279" r:id="rId15"/>
    <p:sldId id="280" r:id="rId16"/>
    <p:sldId id="262" r:id="rId17"/>
    <p:sldId id="290" r:id="rId18"/>
    <p:sldId id="291" r:id="rId19"/>
    <p:sldId id="292" r:id="rId20"/>
    <p:sldId id="258"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5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30" autoAdjust="0"/>
  </p:normalViewPr>
  <p:slideViewPr>
    <p:cSldViewPr>
      <p:cViewPr>
        <p:scale>
          <a:sx n="66" d="100"/>
          <a:sy n="66" d="100"/>
        </p:scale>
        <p:origin x="-2094" y="-498"/>
      </p:cViewPr>
      <p:guideLst>
        <p:guide orient="horz" pos="2160"/>
        <p:guide pos="2880"/>
      </p:guideLst>
    </p:cSldViewPr>
  </p:slideViewPr>
  <p:outlineViewPr>
    <p:cViewPr>
      <p:scale>
        <a:sx n="33" d="100"/>
        <a:sy n="33" d="100"/>
      </p:scale>
      <p:origin x="0" y="1324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195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zhangwenming\Desktop\&#26434;&#36135;\&#36947;&#21487;&#36947;&#23567;&#32452;\&#38745;&#24577;&#26816;&#26597;&#20462;&#25913;&#32479;&#35745;&#34920;.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zhangwenming\Desktop\&#26434;&#36135;\&#36947;&#21487;&#36947;&#23567;&#32452;\&#38745;&#24577;&#26816;&#26597;&#20462;&#25913;&#32479;&#35745;&#3492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en-US"/>
              <a:t>5G</a:t>
            </a:r>
            <a:r>
              <a:rPr lang="zh-CN" altLang="en-US"/>
              <a:t>网管项目错误数统计</a:t>
            </a:r>
          </a:p>
        </c:rich>
      </c:tx>
      <c:layout/>
      <c:overlay val="0"/>
    </c:title>
    <c:autoTitleDeleted val="0"/>
    <c:plotArea>
      <c:layout/>
      <c:lineChart>
        <c:grouping val="standard"/>
        <c:varyColors val="0"/>
        <c:ser>
          <c:idx val="0"/>
          <c:order val="0"/>
          <c:tx>
            <c:strRef>
              <c:f>修改统计!$A$33</c:f>
              <c:strCache>
                <c:ptCount val="1"/>
                <c:pt idx="0">
                  <c:v>5G网管项目错误数</c:v>
                </c:pt>
              </c:strCache>
            </c:strRef>
          </c:tx>
          <c:marker>
            <c:symbol val="none"/>
          </c:marker>
          <c:cat>
            <c:strRef>
              <c:f>修改统计!$B$2:$T$2</c:f>
              <c:strCache>
                <c:ptCount val="19"/>
                <c:pt idx="0">
                  <c:v>第一周存在的问题</c:v>
                </c:pt>
                <c:pt idx="1">
                  <c:v>第二周存在的问题</c:v>
                </c:pt>
                <c:pt idx="2">
                  <c:v>第三周存在的问题</c:v>
                </c:pt>
                <c:pt idx="3">
                  <c:v>第四周存在的问题</c:v>
                </c:pt>
                <c:pt idx="4">
                  <c:v>第五周存在的问题</c:v>
                </c:pt>
                <c:pt idx="5">
                  <c:v>第六周存在的问题</c:v>
                </c:pt>
                <c:pt idx="6">
                  <c:v>第七周存在的问题</c:v>
                </c:pt>
                <c:pt idx="7">
                  <c:v>第八周存在的问题</c:v>
                </c:pt>
                <c:pt idx="8">
                  <c:v>第九周存在的问题</c:v>
                </c:pt>
                <c:pt idx="9">
                  <c:v>第十周存在的问题</c:v>
                </c:pt>
                <c:pt idx="10">
                  <c:v>第十一周存在的问题</c:v>
                </c:pt>
                <c:pt idx="11">
                  <c:v>第十二周存在的问题</c:v>
                </c:pt>
                <c:pt idx="12">
                  <c:v>第十三周存在的问题</c:v>
                </c:pt>
                <c:pt idx="13">
                  <c:v>第十四周存在的问题</c:v>
                </c:pt>
                <c:pt idx="14">
                  <c:v>第十五周存在的问题</c:v>
                </c:pt>
                <c:pt idx="15">
                  <c:v>第十六周存在的问题</c:v>
                </c:pt>
                <c:pt idx="16">
                  <c:v>第十七周存在的问题</c:v>
                </c:pt>
                <c:pt idx="17">
                  <c:v>第十八周存在的问题</c:v>
                </c:pt>
                <c:pt idx="18">
                  <c:v>第十九周存在的问题</c:v>
                </c:pt>
              </c:strCache>
            </c:strRef>
          </c:cat>
          <c:val>
            <c:numRef>
              <c:f>修改统计!$B$33:$T$33</c:f>
              <c:numCache>
                <c:formatCode>General</c:formatCode>
                <c:ptCount val="19"/>
                <c:pt idx="0">
                  <c:v>1392</c:v>
                </c:pt>
                <c:pt idx="1">
                  <c:v>1391</c:v>
                </c:pt>
                <c:pt idx="2">
                  <c:v>1038</c:v>
                </c:pt>
                <c:pt idx="3">
                  <c:v>800</c:v>
                </c:pt>
                <c:pt idx="4">
                  <c:v>503</c:v>
                </c:pt>
                <c:pt idx="5">
                  <c:v>440</c:v>
                </c:pt>
                <c:pt idx="6">
                  <c:v>389</c:v>
                </c:pt>
                <c:pt idx="7">
                  <c:v>313</c:v>
                </c:pt>
                <c:pt idx="8">
                  <c:v>261</c:v>
                </c:pt>
                <c:pt idx="9">
                  <c:v>239</c:v>
                </c:pt>
                <c:pt idx="10">
                  <c:v>186</c:v>
                </c:pt>
                <c:pt idx="11">
                  <c:v>178</c:v>
                </c:pt>
                <c:pt idx="12">
                  <c:v>146</c:v>
                </c:pt>
                <c:pt idx="13">
                  <c:v>61</c:v>
                </c:pt>
                <c:pt idx="14">
                  <c:v>263</c:v>
                </c:pt>
                <c:pt idx="15">
                  <c:v>90</c:v>
                </c:pt>
                <c:pt idx="16">
                  <c:v>37</c:v>
                </c:pt>
                <c:pt idx="17">
                  <c:v>56</c:v>
                </c:pt>
                <c:pt idx="18">
                  <c:v>18</c:v>
                </c:pt>
              </c:numCache>
            </c:numRef>
          </c:val>
          <c:smooth val="0"/>
        </c:ser>
        <c:dLbls>
          <c:showLegendKey val="0"/>
          <c:showVal val="0"/>
          <c:showCatName val="0"/>
          <c:showSerName val="0"/>
          <c:showPercent val="0"/>
          <c:showBubbleSize val="0"/>
        </c:dLbls>
        <c:marker val="1"/>
        <c:smooth val="0"/>
        <c:axId val="140734848"/>
        <c:axId val="141385728"/>
      </c:lineChart>
      <c:catAx>
        <c:axId val="140734848"/>
        <c:scaling>
          <c:orientation val="minMax"/>
        </c:scaling>
        <c:delete val="0"/>
        <c:axPos val="b"/>
        <c:majorTickMark val="none"/>
        <c:minorTickMark val="none"/>
        <c:tickLblPos val="nextTo"/>
        <c:crossAx val="141385728"/>
        <c:crosses val="autoZero"/>
        <c:auto val="1"/>
        <c:lblAlgn val="ctr"/>
        <c:lblOffset val="100"/>
        <c:noMultiLvlLbl val="0"/>
      </c:catAx>
      <c:valAx>
        <c:axId val="141385728"/>
        <c:scaling>
          <c:orientation val="minMax"/>
        </c:scaling>
        <c:delete val="0"/>
        <c:axPos val="l"/>
        <c:majorGridlines/>
        <c:title>
          <c:tx>
            <c:rich>
              <a:bodyPr/>
              <a:lstStyle/>
              <a:p>
                <a:pPr>
                  <a:defRPr/>
                </a:pPr>
                <a:r>
                  <a:rPr lang="zh-CN" altLang="en-US"/>
                  <a:t>错误数</a:t>
                </a:r>
              </a:p>
            </c:rich>
          </c:tx>
          <c:layout/>
          <c:overlay val="0"/>
        </c:title>
        <c:numFmt formatCode="General" sourceLinked="1"/>
        <c:majorTickMark val="none"/>
        <c:minorTickMark val="none"/>
        <c:tickLblPos val="nextTo"/>
        <c:crossAx val="140734848"/>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zh-CN" altLang="en-US" dirty="0" smtClean="0"/>
              <a:t>错误</a:t>
            </a:r>
            <a:r>
              <a:rPr lang="zh-CN" altLang="en-US" dirty="0"/>
              <a:t>占比</a:t>
            </a:r>
          </a:p>
        </c:rich>
      </c:tx>
      <c:layout/>
      <c:overlay val="0"/>
    </c:title>
    <c:autoTitleDeleted val="0"/>
    <c:plotArea>
      <c:layout/>
      <c:pieChart>
        <c:varyColors val="1"/>
        <c:ser>
          <c:idx val="0"/>
          <c:order val="0"/>
          <c:dLbls>
            <c:showLegendKey val="0"/>
            <c:showVal val="0"/>
            <c:showCatName val="0"/>
            <c:showSerName val="0"/>
            <c:showPercent val="1"/>
            <c:showBubbleSize val="0"/>
            <c:showLeaderLines val="1"/>
          </c:dLbls>
          <c:cat>
            <c:strRef>
              <c:f>修改统计!$A$35:$A$41</c:f>
              <c:strCache>
                <c:ptCount val="7"/>
                <c:pt idx="0">
                  <c:v>空指针问题</c:v>
                </c:pt>
                <c:pt idx="1">
                  <c:v>资源泄漏问题</c:v>
                </c:pt>
                <c:pt idx="2">
                  <c:v>多线程锁问题</c:v>
                </c:pt>
                <c:pt idx="3">
                  <c:v>业务逻辑问题</c:v>
                </c:pt>
                <c:pt idx="4">
                  <c:v>语法问题</c:v>
                </c:pt>
                <c:pt idx="5">
                  <c:v>死代码</c:v>
                </c:pt>
                <c:pt idx="6">
                  <c:v>其他</c:v>
                </c:pt>
              </c:strCache>
            </c:strRef>
          </c:cat>
          <c:val>
            <c:numRef>
              <c:f>修改统计!$B$35:$B$41</c:f>
              <c:numCache>
                <c:formatCode>General</c:formatCode>
                <c:ptCount val="7"/>
                <c:pt idx="0">
                  <c:v>950</c:v>
                </c:pt>
                <c:pt idx="1">
                  <c:v>215</c:v>
                </c:pt>
                <c:pt idx="2">
                  <c:v>155</c:v>
                </c:pt>
                <c:pt idx="3">
                  <c:v>83</c:v>
                </c:pt>
                <c:pt idx="4">
                  <c:v>31</c:v>
                </c:pt>
                <c:pt idx="5">
                  <c:v>15</c:v>
                </c:pt>
                <c:pt idx="6">
                  <c:v>11</c:v>
                </c:pt>
              </c:numCache>
            </c:numRef>
          </c:val>
        </c:ser>
        <c:dLbls>
          <c:showLegendKey val="0"/>
          <c:showVal val="0"/>
          <c:showCatName val="0"/>
          <c:showSerName val="0"/>
          <c:showPercent val="1"/>
          <c:showBubbleSize val="0"/>
          <c:showLeaderLines val="1"/>
        </c:dLbls>
        <c:firstSliceAng val="0"/>
      </c:pieChart>
    </c:plotArea>
    <c:legend>
      <c:legendPos val="t"/>
      <c:layout/>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B0F35A5-7DF6-4548-A664-5D2620687880}" type="datetimeFigureOut">
              <a:rPr lang="zh-CN" altLang="en-US" smtClean="0"/>
              <a:t>2019/9/28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0E11196-94A9-4696-A5BA-9DE2FFEB182F}" type="slidenum">
              <a:rPr lang="zh-CN" altLang="en-US" smtClean="0"/>
              <a:t>‹#›</a:t>
            </a:fld>
            <a:endParaRPr lang="zh-CN" altLang="en-US"/>
          </a:p>
        </p:txBody>
      </p:sp>
    </p:spTree>
    <p:extLst>
      <p:ext uri="{BB962C8B-B14F-4D97-AF65-F5344CB8AC3E}">
        <p14:creationId xmlns:p14="http://schemas.microsoft.com/office/powerpoint/2010/main" val="2449419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9ED2A6-E9AB-40BA-A096-C652BE4901CB}" type="datetimeFigureOut">
              <a:rPr lang="zh-CN" altLang="en-US" smtClean="0"/>
              <a:t>2019/9/28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B70556-97C9-4956-964F-19DB9873D113}" type="slidenum">
              <a:rPr lang="zh-CN" altLang="en-US" smtClean="0"/>
              <a:t>‹#›</a:t>
            </a:fld>
            <a:endParaRPr lang="zh-CN" altLang="en-US"/>
          </a:p>
        </p:txBody>
      </p:sp>
    </p:spTree>
    <p:extLst>
      <p:ext uri="{BB962C8B-B14F-4D97-AF65-F5344CB8AC3E}">
        <p14:creationId xmlns:p14="http://schemas.microsoft.com/office/powerpoint/2010/main" val="705112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B70556-97C9-4956-964F-19DB9873D113}" type="slidenum">
              <a:rPr lang="zh-CN" altLang="en-US" smtClean="0"/>
              <a:t>1</a:t>
            </a:fld>
            <a:endParaRPr lang="zh-CN" altLang="en-US"/>
          </a:p>
        </p:txBody>
      </p:sp>
    </p:spTree>
    <p:extLst>
      <p:ext uri="{BB962C8B-B14F-4D97-AF65-F5344CB8AC3E}">
        <p14:creationId xmlns:p14="http://schemas.microsoft.com/office/powerpoint/2010/main" val="3442686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552423"/>
            <a:ext cx="7772400" cy="1470025"/>
          </a:xfrm>
        </p:spPr>
        <p:txBody>
          <a:bodyPr>
            <a:normAutofit/>
          </a:bodyPr>
          <a:lstStyle>
            <a:lvl1pPr algn="l">
              <a:defRPr sz="44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683568" y="3212976"/>
            <a:ext cx="6400800" cy="648072"/>
          </a:xfrm>
        </p:spPr>
        <p:txBody>
          <a:bodyPr>
            <a:normAutofit/>
          </a:bodyPr>
          <a:lstStyle>
            <a:lvl1pPr marL="0" indent="0" algn="l">
              <a:buNone/>
              <a:defRPr sz="2000" b="1">
                <a:solidFill>
                  <a:schemeClr val="bg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2019/9/28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文本框 5"/>
          <p:cNvSpPr txBox="1"/>
          <p:nvPr userDrawn="1"/>
        </p:nvSpPr>
        <p:spPr>
          <a:xfrm>
            <a:off x="-1365116" y="2247877"/>
            <a:ext cx="1261884" cy="774571"/>
          </a:xfrm>
          <a:prstGeom prst="rect">
            <a:avLst/>
          </a:prstGeom>
          <a:noFill/>
        </p:spPr>
        <p:txBody>
          <a:bodyPr wrap="none" rtlCol="0">
            <a:spAutoFit/>
          </a:bodyPr>
          <a:lstStyle/>
          <a:p>
            <a:pPr defTabSz="457200">
              <a:spcBef>
                <a:spcPts val="500"/>
              </a:spcBef>
            </a:pPr>
            <a:r>
              <a:rPr kumimoji="1" lang="zh-CN" altLang="en-US" sz="1200" dirty="0" smtClean="0">
                <a:solidFill>
                  <a:schemeClr val="tx1">
                    <a:lumMod val="65000"/>
                    <a:lumOff val="35000"/>
                  </a:schemeClr>
                </a:solidFill>
                <a:ea typeface="微软雅黑"/>
              </a:rPr>
              <a:t>标题：</a:t>
            </a:r>
            <a:r>
              <a:rPr kumimoji="1" lang="en-US" altLang="zh-CN" sz="1200" dirty="0" smtClean="0">
                <a:solidFill>
                  <a:schemeClr val="tx1">
                    <a:lumMod val="65000"/>
                    <a:lumOff val="35000"/>
                  </a:schemeClr>
                </a:solidFill>
                <a:ea typeface="微软雅黑"/>
              </a:rPr>
              <a:t>44pt</a:t>
            </a:r>
          </a:p>
          <a:p>
            <a:pPr defTabSz="457200">
              <a:spcBef>
                <a:spcPts val="500"/>
              </a:spcBef>
            </a:pPr>
            <a:r>
              <a:rPr kumimoji="1" lang="en-US" altLang="en-US" sz="1200" dirty="0" smtClean="0">
                <a:solidFill>
                  <a:schemeClr val="tx1">
                    <a:lumMod val="65000"/>
                    <a:lumOff val="35000"/>
                  </a:schemeClr>
                </a:solidFill>
                <a:ea typeface="微软雅黑"/>
              </a:rPr>
              <a:t>副标题：20</a:t>
            </a:r>
            <a:r>
              <a:rPr kumimoji="1" lang="en-US" altLang="zh-CN" sz="1200" dirty="0" smtClean="0">
                <a:solidFill>
                  <a:schemeClr val="tx1">
                    <a:lumMod val="65000"/>
                    <a:lumOff val="35000"/>
                  </a:schemeClr>
                </a:solidFill>
                <a:ea typeface="微软雅黑"/>
              </a:rPr>
              <a:t>pt</a:t>
            </a:r>
          </a:p>
          <a:p>
            <a:pPr defTabSz="457200">
              <a:spcBef>
                <a:spcPts val="500"/>
              </a:spcBef>
            </a:pPr>
            <a:r>
              <a:rPr kumimoji="1" lang="zh-CN" altLang="en-US" sz="1200" dirty="0" smtClean="0">
                <a:solidFill>
                  <a:schemeClr val="tx1">
                    <a:lumMod val="65000"/>
                    <a:lumOff val="35000"/>
                  </a:schemeClr>
                </a:solidFill>
                <a:ea typeface="微软雅黑"/>
              </a:rPr>
              <a:t>字体：微软雅黑</a:t>
            </a:r>
            <a:endParaRPr kumimoji="1" lang="zh-CN" altLang="en-US" sz="1200" dirty="0">
              <a:solidFill>
                <a:schemeClr val="tx1">
                  <a:lumMod val="65000"/>
                  <a:lumOff val="35000"/>
                </a:schemeClr>
              </a:solidFill>
              <a:ea typeface="微软雅黑"/>
            </a:endParaRPr>
          </a:p>
        </p:txBody>
      </p:sp>
      <p:pic>
        <p:nvPicPr>
          <p:cNvPr id="9" name="图片 8"/>
          <p:cNvPicPr>
            <a:picLocks noChangeAspect="1"/>
          </p:cNvPicPr>
          <p:nvPr userDrawn="1"/>
        </p:nvPicPr>
        <p:blipFill>
          <a:blip r:embed="rId2"/>
          <a:stretch>
            <a:fillRect/>
          </a:stretch>
        </p:blipFill>
        <p:spPr>
          <a:xfrm>
            <a:off x="491849" y="330894"/>
            <a:ext cx="1431107" cy="473449"/>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4143323-28A6-4CDA-9017-F9EBE9E1D804}" type="datetimeFigureOut">
              <a:rPr lang="zh-CN" altLang="en-US" smtClean="0"/>
              <a:t>2019/9/28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749B03-33E2-48D5-BDA1-8D99B98EA927}" type="slidenum">
              <a:rPr lang="zh-CN" altLang="en-US" smtClean="0"/>
              <a:t>‹#›</a:t>
            </a:fld>
            <a:endParaRPr lang="zh-CN" altLang="en-US"/>
          </a:p>
        </p:txBody>
      </p:sp>
    </p:spTree>
    <p:extLst>
      <p:ext uri="{BB962C8B-B14F-4D97-AF65-F5344CB8AC3E}">
        <p14:creationId xmlns:p14="http://schemas.microsoft.com/office/powerpoint/2010/main" val="4121396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4143323-28A6-4CDA-9017-F9EBE9E1D804}" type="datetimeFigureOut">
              <a:rPr lang="zh-CN" altLang="en-US" smtClean="0"/>
              <a:t>2019/9/28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749B03-33E2-48D5-BDA1-8D99B98EA927}" type="slidenum">
              <a:rPr lang="zh-CN" altLang="en-US" smtClean="0"/>
              <a:t>‹#›</a:t>
            </a:fld>
            <a:endParaRPr lang="zh-CN" altLang="en-US"/>
          </a:p>
        </p:txBody>
      </p:sp>
    </p:spTree>
    <p:extLst>
      <p:ext uri="{BB962C8B-B14F-4D97-AF65-F5344CB8AC3E}">
        <p14:creationId xmlns:p14="http://schemas.microsoft.com/office/powerpoint/2010/main" val="1125145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4143323-28A6-4CDA-9017-F9EBE9E1D804}" type="datetimeFigureOut">
              <a:rPr lang="zh-CN" altLang="en-US" smtClean="0"/>
              <a:t>2019/9/28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749B03-33E2-48D5-BDA1-8D99B98EA927}" type="slidenum">
              <a:rPr lang="zh-CN" altLang="en-US" smtClean="0"/>
              <a:t>‹#›</a:t>
            </a:fld>
            <a:endParaRPr lang="zh-CN" altLang="en-US"/>
          </a:p>
        </p:txBody>
      </p:sp>
    </p:spTree>
    <p:extLst>
      <p:ext uri="{BB962C8B-B14F-4D97-AF65-F5344CB8AC3E}">
        <p14:creationId xmlns:p14="http://schemas.microsoft.com/office/powerpoint/2010/main" val="3676499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4143323-28A6-4CDA-9017-F9EBE9E1D804}" type="datetimeFigureOut">
              <a:rPr lang="zh-CN" altLang="en-US" smtClean="0"/>
              <a:t>2019/9/28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749B03-33E2-48D5-BDA1-8D99B98EA927}" type="slidenum">
              <a:rPr lang="zh-CN" altLang="en-US" smtClean="0"/>
              <a:t>‹#›</a:t>
            </a:fld>
            <a:endParaRPr lang="zh-CN" altLang="en-US"/>
          </a:p>
        </p:txBody>
      </p:sp>
    </p:spTree>
    <p:extLst>
      <p:ext uri="{BB962C8B-B14F-4D97-AF65-F5344CB8AC3E}">
        <p14:creationId xmlns:p14="http://schemas.microsoft.com/office/powerpoint/2010/main" val="3700776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484784"/>
            <a:ext cx="7772400" cy="1470025"/>
          </a:xfrm>
        </p:spPr>
        <p:txBody>
          <a:bodyPr/>
          <a:lstStyle>
            <a:lvl1pPr algn="l">
              <a:defRPr>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683568" y="3143399"/>
            <a:ext cx="6400800" cy="1752600"/>
          </a:xfrm>
        </p:spPr>
        <p:txBody>
          <a:bodyPr/>
          <a:lstStyle>
            <a:lvl1pPr marL="0" indent="0" algn="l">
              <a:buNone/>
              <a:defRPr>
                <a:solidFill>
                  <a:schemeClr val="bg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0E0FA44E-C8F5-43E5-AC33-5BE9822C7CC2}" type="datetimeFigureOut">
              <a:rPr lang="zh-CN" altLang="en-US" smtClean="0"/>
              <a:t>2019/9/28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421805-8446-428D-BB16-29315E4D7BCC}" type="slidenum">
              <a:rPr lang="zh-CN" altLang="en-US" smtClean="0"/>
              <a:t>‹#›</a:t>
            </a:fld>
            <a:endParaRPr lang="zh-CN" altLang="en-US"/>
          </a:p>
        </p:txBody>
      </p:sp>
      <p:pic>
        <p:nvPicPr>
          <p:cNvPr id="8" name="图片 7"/>
          <p:cNvPicPr>
            <a:picLocks noChangeAspect="1"/>
          </p:cNvPicPr>
          <p:nvPr userDrawn="1"/>
        </p:nvPicPr>
        <p:blipFill>
          <a:blip r:embed="rId2"/>
          <a:stretch>
            <a:fillRect/>
          </a:stretch>
        </p:blipFill>
        <p:spPr>
          <a:xfrm>
            <a:off x="491849" y="330894"/>
            <a:ext cx="1431107" cy="473449"/>
          </a:xfrm>
          <a:prstGeom prst="rect">
            <a:avLst/>
          </a:prstGeom>
        </p:spPr>
      </p:pic>
    </p:spTree>
    <p:extLst>
      <p:ext uri="{BB962C8B-B14F-4D97-AF65-F5344CB8AC3E}">
        <p14:creationId xmlns:p14="http://schemas.microsoft.com/office/powerpoint/2010/main" val="26505087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268760"/>
            <a:ext cx="7772400" cy="1470025"/>
          </a:xfrm>
        </p:spPr>
        <p:txBody>
          <a:bodyPr/>
          <a:lstStyle>
            <a:lvl1pPr algn="l">
              <a:defRPr>
                <a:solidFill>
                  <a:srgbClr val="0950A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683568" y="2999383"/>
            <a:ext cx="6400800" cy="1752600"/>
          </a:xfrm>
        </p:spPr>
        <p:txBody>
          <a:bodyPr/>
          <a:lstStyle>
            <a:lvl1pPr marL="0" indent="0" algn="l">
              <a:buNone/>
              <a:defRPr>
                <a:solidFill>
                  <a:srgbClr val="0950A0"/>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A3E34DC2-3E0F-4BF6-B672-ABAC69A590C0}" type="datetimeFigureOut">
              <a:rPr lang="zh-CN" altLang="en-US" smtClean="0"/>
              <a:t>2019/9/28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60B772-9EDA-4B4C-8CEA-3AB2BEC1092F}" type="slidenum">
              <a:rPr lang="zh-CN" altLang="en-US" smtClean="0"/>
              <a:t>‹#›</a:t>
            </a:fld>
            <a:endParaRPr lang="zh-CN" altLang="en-US"/>
          </a:p>
        </p:txBody>
      </p:sp>
      <p:pic>
        <p:nvPicPr>
          <p:cNvPr id="7" name="图片 6"/>
          <p:cNvPicPr>
            <a:picLocks noChangeAspect="1"/>
          </p:cNvPicPr>
          <p:nvPr userDrawn="1"/>
        </p:nvPicPr>
        <p:blipFill>
          <a:blip r:embed="rId2"/>
          <a:stretch>
            <a:fillRect/>
          </a:stretch>
        </p:blipFill>
        <p:spPr>
          <a:xfrm>
            <a:off x="488179" y="330893"/>
            <a:ext cx="1409336" cy="473449"/>
          </a:xfrm>
          <a:prstGeom prst="rect">
            <a:avLst/>
          </a:prstGeom>
        </p:spPr>
      </p:pic>
    </p:spTree>
    <p:extLst>
      <p:ext uri="{BB962C8B-B14F-4D97-AF65-F5344CB8AC3E}">
        <p14:creationId xmlns:p14="http://schemas.microsoft.com/office/powerpoint/2010/main" val="3523868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484784"/>
            <a:ext cx="7772400" cy="1470025"/>
          </a:xfrm>
        </p:spPr>
        <p:txBody>
          <a:bodyPr>
            <a:normAutofit/>
          </a:bodyPr>
          <a:lstStyle>
            <a:lvl1pPr algn="l">
              <a:defRPr sz="4400" b="1">
                <a:solidFill>
                  <a:srgbClr val="0950A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683568" y="3140968"/>
            <a:ext cx="6400800" cy="1752600"/>
          </a:xfrm>
        </p:spPr>
        <p:txBody>
          <a:bodyPr>
            <a:normAutofit/>
          </a:bodyPr>
          <a:lstStyle>
            <a:lvl1pPr marL="0" indent="0" algn="l" defTabSz="914400" rtl="0" eaLnBrk="1" latinLnBrk="0" hangingPunct="1">
              <a:spcBef>
                <a:spcPct val="0"/>
              </a:spcBef>
              <a:buNone/>
              <a:defRPr lang="zh-CN" altLang="en-US" sz="2000" b="1" kern="1200" dirty="0">
                <a:solidFill>
                  <a:srgbClr val="0950A0"/>
                </a:solidFill>
                <a:latin typeface="微软雅黑" panose="020B0503020204020204" pitchFamily="34" charset="-122"/>
                <a:ea typeface="微软雅黑" panose="020B0503020204020204"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B902078F-9473-429A-B4AC-A5899006C7B7}" type="datetimeFigureOut">
              <a:rPr lang="zh-CN" altLang="en-US" smtClean="0">
                <a:solidFill>
                  <a:prstClr val="black">
                    <a:tint val="75000"/>
                  </a:prstClr>
                </a:solidFill>
              </a:rPr>
              <a:pPr/>
              <a:t>2019/9/28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34D0845-8135-49F8-9EC1-47E61FB37BFA}"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文本框 5"/>
          <p:cNvSpPr txBox="1"/>
          <p:nvPr userDrawn="1"/>
        </p:nvSpPr>
        <p:spPr>
          <a:xfrm>
            <a:off x="-1365116" y="2247877"/>
            <a:ext cx="1261884" cy="774571"/>
          </a:xfrm>
          <a:prstGeom prst="rect">
            <a:avLst/>
          </a:prstGeom>
          <a:noFill/>
        </p:spPr>
        <p:txBody>
          <a:bodyPr wrap="none" rtlCol="0">
            <a:spAutoFit/>
          </a:bodyPr>
          <a:lstStyle/>
          <a:p>
            <a:pPr defTabSz="457200">
              <a:spcBef>
                <a:spcPts val="500"/>
              </a:spcBef>
            </a:pPr>
            <a:r>
              <a:rPr kumimoji="1" lang="zh-CN" altLang="en-US" sz="1200" dirty="0" smtClean="0">
                <a:solidFill>
                  <a:prstClr val="black">
                    <a:lumMod val="65000"/>
                    <a:lumOff val="35000"/>
                  </a:prstClr>
                </a:solidFill>
                <a:ea typeface="微软雅黑"/>
              </a:rPr>
              <a:t>标题：</a:t>
            </a:r>
            <a:r>
              <a:rPr kumimoji="1" lang="en-US" altLang="zh-CN" sz="1200" dirty="0" smtClean="0">
                <a:solidFill>
                  <a:prstClr val="black">
                    <a:lumMod val="65000"/>
                    <a:lumOff val="35000"/>
                  </a:prstClr>
                </a:solidFill>
                <a:ea typeface="微软雅黑"/>
              </a:rPr>
              <a:t>44pt</a:t>
            </a:r>
          </a:p>
          <a:p>
            <a:pPr defTabSz="457200">
              <a:spcBef>
                <a:spcPts val="500"/>
              </a:spcBef>
            </a:pPr>
            <a:r>
              <a:rPr kumimoji="1" lang="en-US" altLang="en-US" sz="1200" dirty="0" smtClean="0">
                <a:solidFill>
                  <a:prstClr val="black">
                    <a:lumMod val="65000"/>
                    <a:lumOff val="35000"/>
                  </a:prstClr>
                </a:solidFill>
                <a:ea typeface="微软雅黑"/>
              </a:rPr>
              <a:t>副标题：20</a:t>
            </a:r>
            <a:r>
              <a:rPr kumimoji="1" lang="en-US" altLang="zh-CN" sz="1200" dirty="0" smtClean="0">
                <a:solidFill>
                  <a:prstClr val="black">
                    <a:lumMod val="65000"/>
                    <a:lumOff val="35000"/>
                  </a:prstClr>
                </a:solidFill>
                <a:ea typeface="微软雅黑"/>
              </a:rPr>
              <a:t>pt</a:t>
            </a:r>
          </a:p>
          <a:p>
            <a:pPr defTabSz="457200">
              <a:spcBef>
                <a:spcPts val="500"/>
              </a:spcBef>
            </a:pPr>
            <a:r>
              <a:rPr kumimoji="1" lang="zh-CN" altLang="en-US" sz="1200" dirty="0" smtClean="0">
                <a:solidFill>
                  <a:prstClr val="black">
                    <a:lumMod val="65000"/>
                    <a:lumOff val="35000"/>
                  </a:prstClr>
                </a:solidFill>
                <a:ea typeface="微软雅黑"/>
              </a:rPr>
              <a:t>字体：微软雅黑</a:t>
            </a:r>
            <a:endParaRPr kumimoji="1" lang="zh-CN" altLang="en-US" sz="1200" dirty="0">
              <a:solidFill>
                <a:prstClr val="black">
                  <a:lumMod val="65000"/>
                  <a:lumOff val="35000"/>
                </a:prstClr>
              </a:solidFill>
              <a:ea typeface="微软雅黑"/>
            </a:endParaRPr>
          </a:p>
        </p:txBody>
      </p:sp>
      <p:pic>
        <p:nvPicPr>
          <p:cNvPr id="9" name="图片 8"/>
          <p:cNvPicPr>
            <a:picLocks noChangeAspect="1"/>
          </p:cNvPicPr>
          <p:nvPr userDrawn="1"/>
        </p:nvPicPr>
        <p:blipFill>
          <a:blip r:embed="rId2"/>
          <a:stretch>
            <a:fillRect/>
          </a:stretch>
        </p:blipFill>
        <p:spPr>
          <a:xfrm>
            <a:off x="488179" y="330893"/>
            <a:ext cx="1409336" cy="473449"/>
          </a:xfrm>
          <a:prstGeom prst="rect">
            <a:avLst/>
          </a:prstGeom>
        </p:spPr>
      </p:pic>
    </p:spTree>
    <p:extLst>
      <p:ext uri="{BB962C8B-B14F-4D97-AF65-F5344CB8AC3E}">
        <p14:creationId xmlns:p14="http://schemas.microsoft.com/office/powerpoint/2010/main" val="200405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484784"/>
            <a:ext cx="7772400" cy="1470025"/>
          </a:xfrm>
        </p:spPr>
        <p:txBody>
          <a:bodyPr>
            <a:normAutofit/>
          </a:bodyPr>
          <a:lstStyle>
            <a:lvl1pPr algn="l">
              <a:defRPr sz="4400" b="1">
                <a:solidFill>
                  <a:srgbClr val="0950A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683568" y="3140968"/>
            <a:ext cx="6400800" cy="1752600"/>
          </a:xfrm>
        </p:spPr>
        <p:txBody>
          <a:bodyPr>
            <a:normAutofit/>
          </a:bodyPr>
          <a:lstStyle>
            <a:lvl1pPr marL="0" indent="0" algn="l" defTabSz="914400" rtl="0" eaLnBrk="1" latinLnBrk="0" hangingPunct="1">
              <a:spcBef>
                <a:spcPct val="0"/>
              </a:spcBef>
              <a:buNone/>
              <a:defRPr lang="zh-CN" altLang="en-US" sz="2000" b="1" kern="1200" dirty="0">
                <a:solidFill>
                  <a:srgbClr val="0950A0"/>
                </a:solidFill>
                <a:latin typeface="微软雅黑" panose="020B0503020204020204" pitchFamily="34" charset="-122"/>
                <a:ea typeface="微软雅黑" panose="020B0503020204020204"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B902078F-9473-429A-B4AC-A5899006C7B7}" type="datetimeFigureOut">
              <a:rPr lang="zh-CN" altLang="en-US" smtClean="0"/>
              <a:t>2019/9/28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4D0845-8135-49F8-9EC1-47E61FB37BFA}" type="slidenum">
              <a:rPr lang="zh-CN" altLang="en-US" smtClean="0"/>
              <a:t>‹#›</a:t>
            </a:fld>
            <a:endParaRPr lang="zh-CN" altLang="en-US"/>
          </a:p>
        </p:txBody>
      </p:sp>
      <p:sp>
        <p:nvSpPr>
          <p:cNvPr id="7" name="文本框 5"/>
          <p:cNvSpPr txBox="1"/>
          <p:nvPr userDrawn="1"/>
        </p:nvSpPr>
        <p:spPr>
          <a:xfrm>
            <a:off x="-1365116" y="2247877"/>
            <a:ext cx="1261884" cy="774571"/>
          </a:xfrm>
          <a:prstGeom prst="rect">
            <a:avLst/>
          </a:prstGeom>
          <a:noFill/>
        </p:spPr>
        <p:txBody>
          <a:bodyPr wrap="none" rtlCol="0">
            <a:spAutoFit/>
          </a:bodyPr>
          <a:lstStyle/>
          <a:p>
            <a:pPr defTabSz="457200">
              <a:spcBef>
                <a:spcPts val="500"/>
              </a:spcBef>
            </a:pPr>
            <a:r>
              <a:rPr kumimoji="1" lang="zh-CN" altLang="en-US" sz="1200" dirty="0" smtClean="0">
                <a:solidFill>
                  <a:schemeClr val="tx1">
                    <a:lumMod val="65000"/>
                    <a:lumOff val="35000"/>
                  </a:schemeClr>
                </a:solidFill>
                <a:ea typeface="微软雅黑"/>
              </a:rPr>
              <a:t>标题：</a:t>
            </a:r>
            <a:r>
              <a:rPr kumimoji="1" lang="en-US" altLang="zh-CN" sz="1200" dirty="0" smtClean="0">
                <a:solidFill>
                  <a:schemeClr val="tx1">
                    <a:lumMod val="65000"/>
                    <a:lumOff val="35000"/>
                  </a:schemeClr>
                </a:solidFill>
                <a:ea typeface="微软雅黑"/>
              </a:rPr>
              <a:t>44pt</a:t>
            </a:r>
          </a:p>
          <a:p>
            <a:pPr defTabSz="457200">
              <a:spcBef>
                <a:spcPts val="500"/>
              </a:spcBef>
            </a:pPr>
            <a:r>
              <a:rPr kumimoji="1" lang="en-US" altLang="en-US" sz="1200" dirty="0" smtClean="0">
                <a:solidFill>
                  <a:schemeClr val="tx1">
                    <a:lumMod val="65000"/>
                    <a:lumOff val="35000"/>
                  </a:schemeClr>
                </a:solidFill>
                <a:ea typeface="微软雅黑"/>
              </a:rPr>
              <a:t>副标题：20</a:t>
            </a:r>
            <a:r>
              <a:rPr kumimoji="1" lang="en-US" altLang="zh-CN" sz="1200" dirty="0" smtClean="0">
                <a:solidFill>
                  <a:schemeClr val="tx1">
                    <a:lumMod val="65000"/>
                    <a:lumOff val="35000"/>
                  </a:schemeClr>
                </a:solidFill>
                <a:ea typeface="微软雅黑"/>
              </a:rPr>
              <a:t>pt</a:t>
            </a:r>
          </a:p>
          <a:p>
            <a:pPr defTabSz="457200">
              <a:spcBef>
                <a:spcPts val="500"/>
              </a:spcBef>
            </a:pPr>
            <a:r>
              <a:rPr kumimoji="1" lang="zh-CN" altLang="en-US" sz="1200" dirty="0" smtClean="0">
                <a:solidFill>
                  <a:schemeClr val="tx1">
                    <a:lumMod val="65000"/>
                    <a:lumOff val="35000"/>
                  </a:schemeClr>
                </a:solidFill>
                <a:ea typeface="微软雅黑"/>
              </a:rPr>
              <a:t>字体：微软雅黑</a:t>
            </a:r>
            <a:endParaRPr kumimoji="1" lang="zh-CN" altLang="en-US" sz="1200" dirty="0">
              <a:solidFill>
                <a:schemeClr val="tx1">
                  <a:lumMod val="65000"/>
                  <a:lumOff val="35000"/>
                </a:schemeClr>
              </a:solidFill>
              <a:ea typeface="微软雅黑"/>
            </a:endParaRPr>
          </a:p>
        </p:txBody>
      </p:sp>
      <p:pic>
        <p:nvPicPr>
          <p:cNvPr id="9" name="图片 8"/>
          <p:cNvPicPr>
            <a:picLocks noChangeAspect="1"/>
          </p:cNvPicPr>
          <p:nvPr userDrawn="1"/>
        </p:nvPicPr>
        <p:blipFill>
          <a:blip r:embed="rId2"/>
          <a:stretch>
            <a:fillRect/>
          </a:stretch>
        </p:blipFill>
        <p:spPr>
          <a:xfrm>
            <a:off x="488179" y="330893"/>
            <a:ext cx="1409336" cy="473449"/>
          </a:xfrm>
          <a:prstGeom prst="rect">
            <a:avLst/>
          </a:prstGeom>
        </p:spPr>
      </p:pic>
    </p:spTree>
    <p:extLst>
      <p:ext uri="{BB962C8B-B14F-4D97-AF65-F5344CB8AC3E}">
        <p14:creationId xmlns:p14="http://schemas.microsoft.com/office/powerpoint/2010/main" val="1262876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4143323-28A6-4CDA-9017-F9EBE9E1D804}" type="datetimeFigureOut">
              <a:rPr lang="zh-CN" altLang="en-US" smtClean="0"/>
              <a:t>2019/9/28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749B03-33E2-48D5-BDA1-8D99B98EA927}" type="slidenum">
              <a:rPr lang="zh-CN" altLang="en-US" smtClean="0"/>
              <a:t>‹#›</a:t>
            </a:fld>
            <a:endParaRPr lang="zh-CN" altLang="en-US"/>
          </a:p>
        </p:txBody>
      </p:sp>
    </p:spTree>
    <p:extLst>
      <p:ext uri="{BB962C8B-B14F-4D97-AF65-F5344CB8AC3E}">
        <p14:creationId xmlns:p14="http://schemas.microsoft.com/office/powerpoint/2010/main" val="24138843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200" b="1">
                <a:solidFill>
                  <a:srgbClr val="0950A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lnSpc>
                <a:spcPct val="150000"/>
              </a:lnSpc>
              <a:defRPr sz="2000">
                <a:latin typeface="微软雅黑" panose="020B0503020204020204" pitchFamily="34" charset="-122"/>
                <a:ea typeface="微软雅黑" panose="020B0503020204020204" pitchFamily="34" charset="-122"/>
              </a:defRPr>
            </a:lvl1pPr>
            <a:lvl2pPr>
              <a:lnSpc>
                <a:spcPct val="150000"/>
              </a:lnSpc>
              <a:defRPr sz="1800">
                <a:latin typeface="微软雅黑" panose="020B0503020204020204" pitchFamily="34" charset="-122"/>
                <a:ea typeface="微软雅黑" panose="020B0503020204020204" pitchFamily="34" charset="-122"/>
              </a:defRPr>
            </a:lvl2pPr>
            <a:lvl3pPr>
              <a:lnSpc>
                <a:spcPct val="150000"/>
              </a:lnSpc>
              <a:defRPr sz="1600">
                <a:latin typeface="微软雅黑" panose="020B0503020204020204" pitchFamily="34" charset="-122"/>
                <a:ea typeface="微软雅黑" panose="020B0503020204020204" pitchFamily="34" charset="-122"/>
              </a:defRPr>
            </a:lvl3pPr>
            <a:lvl4pPr>
              <a:lnSpc>
                <a:spcPct val="150000"/>
              </a:lnSpc>
              <a:defRPr sz="1400">
                <a:latin typeface="微软雅黑" panose="020B0503020204020204" pitchFamily="34" charset="-122"/>
                <a:ea typeface="微软雅黑" panose="020B0503020204020204" pitchFamily="34" charset="-122"/>
              </a:defRPr>
            </a:lvl4pPr>
            <a:lvl5pPr>
              <a:lnSpc>
                <a:spcPct val="150000"/>
              </a:lnSpc>
              <a:defRPr sz="14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B4143323-28A6-4CDA-9017-F9EBE9E1D804}" type="datetimeFigureOut">
              <a:rPr lang="zh-CN" altLang="en-US" smtClean="0"/>
              <a:t>2019/9/28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749B03-33E2-48D5-BDA1-8D99B98EA927}" type="slidenum">
              <a:rPr lang="zh-CN" altLang="en-US" smtClean="0"/>
              <a:t>‹#›</a:t>
            </a:fld>
            <a:endParaRPr lang="zh-CN" altLang="en-US"/>
          </a:p>
        </p:txBody>
      </p:sp>
      <p:grpSp>
        <p:nvGrpSpPr>
          <p:cNvPr id="8" name="组合 7"/>
          <p:cNvGrpSpPr/>
          <p:nvPr userDrawn="1"/>
        </p:nvGrpSpPr>
        <p:grpSpPr>
          <a:xfrm>
            <a:off x="9430960" y="1040367"/>
            <a:ext cx="1651120" cy="1942626"/>
            <a:chOff x="9526482" y="888201"/>
            <a:chExt cx="1651120" cy="1942626"/>
          </a:xfrm>
        </p:grpSpPr>
        <p:sp>
          <p:nvSpPr>
            <p:cNvPr id="9" name="文本框 15"/>
            <p:cNvSpPr txBox="1"/>
            <p:nvPr/>
          </p:nvSpPr>
          <p:spPr>
            <a:xfrm>
              <a:off x="9526482" y="888201"/>
              <a:ext cx="800219" cy="276999"/>
            </a:xfrm>
            <a:prstGeom prst="rect">
              <a:avLst/>
            </a:prstGeom>
            <a:noFill/>
          </p:spPr>
          <p:txBody>
            <a:bodyPr wrap="non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Bef>
                  <a:spcPts val="500"/>
                </a:spcBef>
              </a:pPr>
              <a:r>
                <a:rPr kumimoji="1" lang="zh-CN" altLang="en-US" sz="1200" dirty="0" smtClean="0">
                  <a:solidFill>
                    <a:schemeClr val="tx1">
                      <a:lumMod val="65000"/>
                      <a:lumOff val="35000"/>
                    </a:schemeClr>
                  </a:solidFill>
                  <a:ea typeface="微软雅黑"/>
                </a:rPr>
                <a:t>配色参考</a:t>
              </a:r>
              <a:endParaRPr kumimoji="1" lang="zh-CN" altLang="en-US" sz="1200" dirty="0">
                <a:solidFill>
                  <a:schemeClr val="tx1">
                    <a:lumMod val="65000"/>
                    <a:lumOff val="35000"/>
                  </a:schemeClr>
                </a:solidFill>
                <a:ea typeface="微软雅黑"/>
              </a:endParaRPr>
            </a:p>
          </p:txBody>
        </p:sp>
        <p:sp>
          <p:nvSpPr>
            <p:cNvPr id="10" name="矩形 9"/>
            <p:cNvSpPr/>
            <p:nvPr/>
          </p:nvSpPr>
          <p:spPr>
            <a:xfrm>
              <a:off x="9526482" y="1382073"/>
              <a:ext cx="236538" cy="236538"/>
            </a:xfrm>
            <a:prstGeom prst="rect">
              <a:avLst/>
            </a:prstGeom>
            <a:solidFill>
              <a:srgbClr val="FDB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solidFill>
                  <a:schemeClr val="tx1">
                    <a:lumMod val="65000"/>
                    <a:lumOff val="35000"/>
                  </a:schemeClr>
                </a:solidFill>
              </a:endParaRPr>
            </a:p>
          </p:txBody>
        </p:sp>
        <p:sp>
          <p:nvSpPr>
            <p:cNvPr id="11" name="矩形 10"/>
            <p:cNvSpPr/>
            <p:nvPr/>
          </p:nvSpPr>
          <p:spPr>
            <a:xfrm>
              <a:off x="9526484" y="1849459"/>
              <a:ext cx="236538" cy="236538"/>
            </a:xfrm>
            <a:prstGeom prst="rect">
              <a:avLst/>
            </a:prstGeom>
            <a:solidFill>
              <a:srgbClr val="82C2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solidFill>
                  <a:schemeClr val="tx1">
                    <a:lumMod val="65000"/>
                    <a:lumOff val="35000"/>
                  </a:schemeClr>
                </a:solidFill>
              </a:endParaRPr>
            </a:p>
          </p:txBody>
        </p:sp>
        <p:sp>
          <p:nvSpPr>
            <p:cNvPr id="12" name="矩形 11"/>
            <p:cNvSpPr/>
            <p:nvPr/>
          </p:nvSpPr>
          <p:spPr>
            <a:xfrm>
              <a:off x="9526484" y="1618611"/>
              <a:ext cx="236538" cy="236538"/>
            </a:xfrm>
            <a:prstGeom prst="rect">
              <a:avLst/>
            </a:prstGeom>
            <a:solidFill>
              <a:srgbClr val="00B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solidFill>
                  <a:schemeClr val="tx1">
                    <a:lumMod val="65000"/>
                    <a:lumOff val="35000"/>
                  </a:schemeClr>
                </a:solidFill>
              </a:endParaRPr>
            </a:p>
          </p:txBody>
        </p:sp>
        <p:sp>
          <p:nvSpPr>
            <p:cNvPr id="13" name="矩形 12"/>
            <p:cNvSpPr/>
            <p:nvPr/>
          </p:nvSpPr>
          <p:spPr>
            <a:xfrm>
              <a:off x="9526484" y="2085997"/>
              <a:ext cx="236538" cy="23653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solidFill>
                  <a:schemeClr val="tx1">
                    <a:lumMod val="65000"/>
                    <a:lumOff val="35000"/>
                  </a:schemeClr>
                </a:solidFill>
              </a:endParaRPr>
            </a:p>
          </p:txBody>
        </p:sp>
        <p:sp>
          <p:nvSpPr>
            <p:cNvPr id="14" name="矩形 13"/>
            <p:cNvSpPr/>
            <p:nvPr/>
          </p:nvSpPr>
          <p:spPr>
            <a:xfrm>
              <a:off x="9904497" y="1309898"/>
              <a:ext cx="1273105" cy="1520929"/>
            </a:xfrm>
            <a:prstGeom prst="rect">
              <a:avLst/>
            </a:prstGeom>
          </p:spPr>
          <p:txBody>
            <a:bodyPr wrap="none">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Bef>
                  <a:spcPts val="500"/>
                </a:spcBef>
              </a:pPr>
              <a:r>
                <a:rPr kumimoji="1" lang="en-US" altLang="zh-CN" sz="1200" dirty="0" smtClean="0">
                  <a:solidFill>
                    <a:schemeClr val="tx1">
                      <a:lumMod val="65000"/>
                      <a:lumOff val="35000"/>
                    </a:schemeClr>
                  </a:solidFill>
                  <a:ea typeface="微软雅黑"/>
                </a:rPr>
                <a:t>R:253</a:t>
              </a:r>
              <a:r>
                <a:rPr kumimoji="1" lang="zh-CN" altLang="en-US" sz="1200" dirty="0" smtClean="0">
                  <a:solidFill>
                    <a:schemeClr val="tx1">
                      <a:lumMod val="65000"/>
                      <a:lumOff val="35000"/>
                    </a:schemeClr>
                  </a:solidFill>
                  <a:ea typeface="微软雅黑"/>
                </a:rPr>
                <a:t> </a:t>
              </a:r>
              <a:r>
                <a:rPr kumimoji="1" lang="en-US" altLang="zh-CN" sz="1200" dirty="0" smtClean="0">
                  <a:solidFill>
                    <a:schemeClr val="tx1">
                      <a:lumMod val="65000"/>
                      <a:lumOff val="35000"/>
                    </a:schemeClr>
                  </a:solidFill>
                  <a:ea typeface="微软雅黑"/>
                </a:rPr>
                <a:t>G:184</a:t>
              </a:r>
              <a:r>
                <a:rPr kumimoji="1" lang="zh-CN" altLang="en-US" sz="1200" dirty="0" smtClean="0">
                  <a:solidFill>
                    <a:schemeClr val="tx1">
                      <a:lumMod val="65000"/>
                      <a:lumOff val="35000"/>
                    </a:schemeClr>
                  </a:solidFill>
                  <a:ea typeface="微软雅黑"/>
                </a:rPr>
                <a:t> </a:t>
              </a:r>
              <a:r>
                <a:rPr kumimoji="1" lang="en-US" altLang="zh-CN" sz="1200" dirty="0" smtClean="0">
                  <a:solidFill>
                    <a:schemeClr val="tx1">
                      <a:lumMod val="65000"/>
                      <a:lumOff val="35000"/>
                    </a:schemeClr>
                  </a:solidFill>
                  <a:ea typeface="微软雅黑"/>
                </a:rPr>
                <a:t>B:18</a:t>
              </a:r>
            </a:p>
            <a:p>
              <a:pPr>
                <a:spcBef>
                  <a:spcPts val="500"/>
                </a:spcBef>
              </a:pPr>
              <a:r>
                <a:rPr kumimoji="1" lang="en-US" altLang="zh-CN" sz="1200" dirty="0" smtClean="0">
                  <a:solidFill>
                    <a:schemeClr val="tx1">
                      <a:lumMod val="65000"/>
                      <a:lumOff val="35000"/>
                    </a:schemeClr>
                  </a:solidFill>
                  <a:ea typeface="微软雅黑"/>
                </a:rPr>
                <a:t>R:0</a:t>
              </a:r>
              <a:r>
                <a:rPr kumimoji="1" lang="zh-CN" altLang="en-US" sz="1200" dirty="0" smtClean="0">
                  <a:solidFill>
                    <a:schemeClr val="tx1">
                      <a:lumMod val="65000"/>
                      <a:lumOff val="35000"/>
                    </a:schemeClr>
                  </a:solidFill>
                  <a:ea typeface="微软雅黑"/>
                </a:rPr>
                <a:t> </a:t>
              </a:r>
              <a:r>
                <a:rPr kumimoji="1" lang="en-US" altLang="zh-CN" sz="1200" dirty="0" smtClean="0">
                  <a:solidFill>
                    <a:schemeClr val="tx1">
                      <a:lumMod val="65000"/>
                      <a:lumOff val="35000"/>
                    </a:schemeClr>
                  </a:solidFill>
                  <a:ea typeface="微软雅黑"/>
                </a:rPr>
                <a:t>G:191</a:t>
              </a:r>
              <a:r>
                <a:rPr kumimoji="1" lang="zh-CN" altLang="en-US" sz="1200" dirty="0" smtClean="0">
                  <a:solidFill>
                    <a:schemeClr val="tx1">
                      <a:lumMod val="65000"/>
                      <a:lumOff val="35000"/>
                    </a:schemeClr>
                  </a:solidFill>
                  <a:ea typeface="微软雅黑"/>
                </a:rPr>
                <a:t> </a:t>
              </a:r>
              <a:r>
                <a:rPr kumimoji="1" lang="en-US" altLang="zh-CN" sz="1200" dirty="0" smtClean="0">
                  <a:solidFill>
                    <a:schemeClr val="tx1">
                      <a:lumMod val="65000"/>
                      <a:lumOff val="35000"/>
                    </a:schemeClr>
                  </a:solidFill>
                  <a:ea typeface="微软雅黑"/>
                </a:rPr>
                <a:t>B:255</a:t>
              </a:r>
            </a:p>
            <a:p>
              <a:pPr>
                <a:spcBef>
                  <a:spcPts val="500"/>
                </a:spcBef>
              </a:pPr>
              <a:r>
                <a:rPr kumimoji="1" lang="en-US" altLang="zh-CN" sz="1200" dirty="0" smtClean="0">
                  <a:solidFill>
                    <a:schemeClr val="tx1">
                      <a:lumMod val="65000"/>
                      <a:lumOff val="35000"/>
                    </a:schemeClr>
                  </a:solidFill>
                  <a:ea typeface="微软雅黑"/>
                </a:rPr>
                <a:t>R:130</a:t>
              </a:r>
              <a:r>
                <a:rPr kumimoji="1" lang="zh-CN" altLang="en-US" sz="1200" dirty="0" smtClean="0">
                  <a:solidFill>
                    <a:schemeClr val="tx1">
                      <a:lumMod val="65000"/>
                      <a:lumOff val="35000"/>
                    </a:schemeClr>
                  </a:solidFill>
                  <a:ea typeface="微软雅黑"/>
                </a:rPr>
                <a:t> </a:t>
              </a:r>
              <a:r>
                <a:rPr kumimoji="1" lang="en-US" altLang="zh-CN" sz="1200" dirty="0" smtClean="0">
                  <a:solidFill>
                    <a:schemeClr val="tx1">
                      <a:lumMod val="65000"/>
                      <a:lumOff val="35000"/>
                    </a:schemeClr>
                  </a:solidFill>
                  <a:ea typeface="微软雅黑"/>
                </a:rPr>
                <a:t>G:194</a:t>
              </a:r>
              <a:r>
                <a:rPr kumimoji="1" lang="zh-CN" altLang="en-US" sz="1200" dirty="0" smtClean="0">
                  <a:solidFill>
                    <a:schemeClr val="tx1">
                      <a:lumMod val="65000"/>
                      <a:lumOff val="35000"/>
                    </a:schemeClr>
                  </a:solidFill>
                  <a:ea typeface="微软雅黑"/>
                </a:rPr>
                <a:t> </a:t>
              </a:r>
              <a:r>
                <a:rPr kumimoji="1" lang="en-US" altLang="zh-CN" sz="1200" dirty="0">
                  <a:solidFill>
                    <a:schemeClr val="tx1">
                      <a:lumMod val="65000"/>
                      <a:lumOff val="35000"/>
                    </a:schemeClr>
                  </a:solidFill>
                  <a:ea typeface="微软雅黑"/>
                </a:rPr>
                <a:t>B</a:t>
              </a:r>
              <a:r>
                <a:rPr kumimoji="1" lang="en-US" altLang="zh-CN" sz="1200" dirty="0" smtClean="0">
                  <a:solidFill>
                    <a:schemeClr val="tx1">
                      <a:lumMod val="65000"/>
                      <a:lumOff val="35000"/>
                    </a:schemeClr>
                  </a:solidFill>
                  <a:ea typeface="微软雅黑"/>
                </a:rPr>
                <a:t>:31</a:t>
              </a:r>
              <a:endParaRPr kumimoji="1" lang="en-US" altLang="zh-CN" sz="1200" dirty="0">
                <a:solidFill>
                  <a:schemeClr val="tx1">
                    <a:lumMod val="65000"/>
                    <a:lumOff val="35000"/>
                  </a:schemeClr>
                </a:solidFill>
                <a:ea typeface="微软雅黑"/>
              </a:endParaRPr>
            </a:p>
            <a:p>
              <a:pPr>
                <a:spcBef>
                  <a:spcPts val="500"/>
                </a:spcBef>
              </a:pPr>
              <a:r>
                <a:rPr kumimoji="1" lang="en-US" altLang="zh-CN" sz="1200" dirty="0" smtClean="0">
                  <a:solidFill>
                    <a:schemeClr val="tx1">
                      <a:lumMod val="65000"/>
                      <a:lumOff val="35000"/>
                    </a:schemeClr>
                  </a:solidFill>
                  <a:ea typeface="微软雅黑"/>
                </a:rPr>
                <a:t>R:153</a:t>
              </a:r>
              <a:r>
                <a:rPr kumimoji="1" lang="zh-CN" altLang="en-US" sz="1200" dirty="0" smtClean="0">
                  <a:solidFill>
                    <a:schemeClr val="tx1">
                      <a:lumMod val="65000"/>
                      <a:lumOff val="35000"/>
                    </a:schemeClr>
                  </a:solidFill>
                  <a:ea typeface="微软雅黑"/>
                </a:rPr>
                <a:t> </a:t>
              </a:r>
              <a:r>
                <a:rPr kumimoji="1" lang="en-US" altLang="zh-CN" sz="1200" dirty="0" smtClean="0">
                  <a:solidFill>
                    <a:schemeClr val="tx1">
                      <a:lumMod val="65000"/>
                      <a:lumOff val="35000"/>
                    </a:schemeClr>
                  </a:solidFill>
                  <a:ea typeface="微软雅黑"/>
                </a:rPr>
                <a:t>G:62</a:t>
              </a:r>
              <a:r>
                <a:rPr kumimoji="1" lang="zh-CN" altLang="en-US" sz="1200" dirty="0" smtClean="0">
                  <a:solidFill>
                    <a:schemeClr val="tx1">
                      <a:lumMod val="65000"/>
                      <a:lumOff val="35000"/>
                    </a:schemeClr>
                  </a:solidFill>
                  <a:ea typeface="微软雅黑"/>
                </a:rPr>
                <a:t> </a:t>
              </a:r>
              <a:r>
                <a:rPr kumimoji="1" lang="en-US" altLang="zh-CN" sz="1200" dirty="0" smtClean="0">
                  <a:solidFill>
                    <a:schemeClr val="tx1">
                      <a:lumMod val="65000"/>
                      <a:lumOff val="35000"/>
                    </a:schemeClr>
                  </a:solidFill>
                  <a:ea typeface="微软雅黑"/>
                </a:rPr>
                <a:t>B:151</a:t>
              </a:r>
            </a:p>
            <a:p>
              <a:pPr>
                <a:spcBef>
                  <a:spcPts val="500"/>
                </a:spcBef>
              </a:pPr>
              <a:r>
                <a:rPr kumimoji="1" lang="en-US" altLang="zh-CN" sz="1200" dirty="0" smtClean="0">
                  <a:solidFill>
                    <a:schemeClr val="tx1">
                      <a:lumMod val="65000"/>
                      <a:lumOff val="35000"/>
                    </a:schemeClr>
                  </a:solidFill>
                  <a:ea typeface="微软雅黑"/>
                </a:rPr>
                <a:t>R:237</a:t>
              </a:r>
              <a:r>
                <a:rPr kumimoji="1" lang="zh-CN" altLang="en-US" sz="1200" dirty="0" smtClean="0">
                  <a:solidFill>
                    <a:schemeClr val="tx1">
                      <a:lumMod val="65000"/>
                      <a:lumOff val="35000"/>
                    </a:schemeClr>
                  </a:solidFill>
                  <a:ea typeface="微软雅黑"/>
                </a:rPr>
                <a:t> </a:t>
              </a:r>
              <a:r>
                <a:rPr kumimoji="1" lang="en-US" altLang="zh-CN" sz="1200" dirty="0" smtClean="0">
                  <a:solidFill>
                    <a:schemeClr val="tx1">
                      <a:lumMod val="65000"/>
                      <a:lumOff val="35000"/>
                    </a:schemeClr>
                  </a:solidFill>
                  <a:ea typeface="微软雅黑"/>
                </a:rPr>
                <a:t>G:27</a:t>
              </a:r>
              <a:r>
                <a:rPr kumimoji="1" lang="zh-CN" altLang="en-US" sz="1200" dirty="0" smtClean="0">
                  <a:solidFill>
                    <a:schemeClr val="tx1">
                      <a:lumMod val="65000"/>
                      <a:lumOff val="35000"/>
                    </a:schemeClr>
                  </a:solidFill>
                  <a:ea typeface="微软雅黑"/>
                </a:rPr>
                <a:t>   </a:t>
              </a:r>
              <a:r>
                <a:rPr kumimoji="1" lang="en-US" altLang="zh-CN" sz="1200" dirty="0" smtClean="0">
                  <a:solidFill>
                    <a:schemeClr val="tx1">
                      <a:lumMod val="65000"/>
                      <a:lumOff val="35000"/>
                    </a:schemeClr>
                  </a:solidFill>
                  <a:ea typeface="微软雅黑"/>
                </a:rPr>
                <a:t>B:35</a:t>
              </a:r>
              <a:endParaRPr kumimoji="1" lang="en-US" altLang="zh-CN" sz="1200" dirty="0">
                <a:solidFill>
                  <a:schemeClr val="tx1">
                    <a:lumMod val="65000"/>
                    <a:lumOff val="35000"/>
                  </a:schemeClr>
                </a:solidFill>
                <a:ea typeface="微软雅黑"/>
              </a:endParaRPr>
            </a:p>
            <a:p>
              <a:pPr>
                <a:spcBef>
                  <a:spcPts val="500"/>
                </a:spcBef>
              </a:pPr>
              <a:endParaRPr kumimoji="1" lang="en-US" altLang="zh-CN" sz="1200" dirty="0">
                <a:solidFill>
                  <a:schemeClr val="tx1">
                    <a:lumMod val="65000"/>
                    <a:lumOff val="35000"/>
                  </a:schemeClr>
                </a:solidFill>
                <a:ea typeface="微软雅黑"/>
              </a:endParaRPr>
            </a:p>
          </p:txBody>
        </p:sp>
        <p:sp>
          <p:nvSpPr>
            <p:cNvPr id="15" name="矩形 14"/>
            <p:cNvSpPr/>
            <p:nvPr/>
          </p:nvSpPr>
          <p:spPr>
            <a:xfrm>
              <a:off x="9526484" y="2322535"/>
              <a:ext cx="236538" cy="236538"/>
            </a:xfrm>
            <a:prstGeom prst="rect">
              <a:avLst/>
            </a:prstGeom>
            <a:solidFill>
              <a:srgbClr val="ED1B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solidFill>
                  <a:schemeClr val="tx1">
                    <a:lumMod val="65000"/>
                    <a:lumOff val="35000"/>
                  </a:schemeClr>
                </a:solidFill>
              </a:endParaRPr>
            </a:p>
          </p:txBody>
        </p:sp>
      </p:grpSp>
    </p:spTree>
    <p:extLst>
      <p:ext uri="{BB962C8B-B14F-4D97-AF65-F5344CB8AC3E}">
        <p14:creationId xmlns:p14="http://schemas.microsoft.com/office/powerpoint/2010/main" val="38856613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4143323-28A6-4CDA-9017-F9EBE9E1D804}" type="datetimeFigureOut">
              <a:rPr lang="zh-CN" altLang="en-US" smtClean="0"/>
              <a:t>2019/9/28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749B03-33E2-48D5-BDA1-8D99B98EA927}" type="slidenum">
              <a:rPr lang="zh-CN" altLang="en-US" smtClean="0"/>
              <a:t>‹#›</a:t>
            </a:fld>
            <a:endParaRPr lang="zh-CN" altLang="en-US"/>
          </a:p>
        </p:txBody>
      </p:sp>
    </p:spTree>
    <p:extLst>
      <p:ext uri="{BB962C8B-B14F-4D97-AF65-F5344CB8AC3E}">
        <p14:creationId xmlns:p14="http://schemas.microsoft.com/office/powerpoint/2010/main" val="14793513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4143323-28A6-4CDA-9017-F9EBE9E1D804}" type="datetimeFigureOut">
              <a:rPr lang="zh-CN" altLang="en-US" smtClean="0"/>
              <a:t>2019/9/28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749B03-33E2-48D5-BDA1-8D99B98EA927}" type="slidenum">
              <a:rPr lang="zh-CN" altLang="en-US" smtClean="0"/>
              <a:t>‹#›</a:t>
            </a:fld>
            <a:endParaRPr lang="zh-CN" altLang="en-US"/>
          </a:p>
        </p:txBody>
      </p:sp>
    </p:spTree>
    <p:extLst>
      <p:ext uri="{BB962C8B-B14F-4D97-AF65-F5344CB8AC3E}">
        <p14:creationId xmlns:p14="http://schemas.microsoft.com/office/powerpoint/2010/main" val="3275301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4143323-28A6-4CDA-9017-F9EBE9E1D804}" type="datetimeFigureOut">
              <a:rPr lang="zh-CN" altLang="en-US" smtClean="0"/>
              <a:t>2019/9/28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749B03-33E2-48D5-BDA1-8D99B98EA927}" type="slidenum">
              <a:rPr lang="zh-CN" altLang="en-US" smtClean="0"/>
              <a:t>‹#›</a:t>
            </a:fld>
            <a:endParaRPr lang="zh-CN" altLang="en-US"/>
          </a:p>
        </p:txBody>
      </p:sp>
    </p:spTree>
    <p:extLst>
      <p:ext uri="{BB962C8B-B14F-4D97-AF65-F5344CB8AC3E}">
        <p14:creationId xmlns:p14="http://schemas.microsoft.com/office/powerpoint/2010/main" val="2182737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B4143323-28A6-4CDA-9017-F9EBE9E1D804}" type="datetimeFigureOut">
              <a:rPr lang="zh-CN" altLang="en-US" smtClean="0"/>
              <a:t>2019/9/28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749B03-33E2-48D5-BDA1-8D99B98EA927}" type="slidenum">
              <a:rPr lang="zh-CN" altLang="en-US" smtClean="0"/>
              <a:t>‹#›</a:t>
            </a:fld>
            <a:endParaRPr lang="zh-CN" altLang="en-US"/>
          </a:p>
        </p:txBody>
      </p:sp>
    </p:spTree>
    <p:extLst>
      <p:ext uri="{BB962C8B-B14F-4D97-AF65-F5344CB8AC3E}">
        <p14:creationId xmlns:p14="http://schemas.microsoft.com/office/powerpoint/2010/main" val="4235310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4143323-28A6-4CDA-9017-F9EBE9E1D804}" type="datetimeFigureOut">
              <a:rPr lang="zh-CN" altLang="en-US" smtClean="0"/>
              <a:t>2019/9/28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749B03-33E2-48D5-BDA1-8D99B98EA927}" type="slidenum">
              <a:rPr lang="zh-CN" altLang="en-US" smtClean="0"/>
              <a:t>‹#›</a:t>
            </a:fld>
            <a:endParaRPr lang="zh-CN" altLang="en-US"/>
          </a:p>
        </p:txBody>
      </p:sp>
    </p:spTree>
    <p:extLst>
      <p:ext uri="{BB962C8B-B14F-4D97-AF65-F5344CB8AC3E}">
        <p14:creationId xmlns:p14="http://schemas.microsoft.com/office/powerpoint/2010/main" val="2816935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image" Target="../media/image5.jpg"/><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theme" Target="../theme/theme5.xml"/><Relationship Id="rId1"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6.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2019/9/28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02078F-9473-429A-B4AC-A5899006C7B7}" type="datetimeFigureOut">
              <a:rPr lang="zh-CN" altLang="en-US" smtClean="0"/>
              <a:t>2019/9/28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D0845-8135-49F8-9EC1-47E61FB37BFA}" type="slidenum">
              <a:rPr lang="zh-CN" altLang="en-US" smtClean="0"/>
              <a:t>‹#›</a:t>
            </a:fld>
            <a:endParaRPr lang="zh-CN" altLang="en-US"/>
          </a:p>
        </p:txBody>
      </p:sp>
    </p:spTree>
    <p:extLst>
      <p:ext uri="{BB962C8B-B14F-4D97-AF65-F5344CB8AC3E}">
        <p14:creationId xmlns:p14="http://schemas.microsoft.com/office/powerpoint/2010/main" val="893652129"/>
      </p:ext>
    </p:extLst>
  </p:cSld>
  <p:clrMap bg1="lt1" tx1="dk1" bg2="lt2" tx2="dk2" accent1="accent1" accent2="accent2" accent3="accent3" accent4="accent4" accent5="accent5" accent6="accent6" hlink="hlink" folHlink="folHlink"/>
  <p:sldLayoutIdLst>
    <p:sldLayoutId id="214748367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44624"/>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370186"/>
            <a:ext cx="8229600" cy="479511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43323-28A6-4CDA-9017-F9EBE9E1D804}" type="datetimeFigureOut">
              <a:rPr lang="zh-CN" altLang="en-US" smtClean="0"/>
              <a:t>2019/9/28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749B03-33E2-48D5-BDA1-8D99B98EA927}" type="slidenum">
              <a:rPr lang="zh-CN" altLang="en-US" smtClean="0"/>
              <a:t>‹#›</a:t>
            </a:fld>
            <a:endParaRPr lang="zh-CN" altLang="en-US"/>
          </a:p>
        </p:txBody>
      </p:sp>
      <p:sp>
        <p:nvSpPr>
          <p:cNvPr id="7" name="文本框 14"/>
          <p:cNvSpPr txBox="1"/>
          <p:nvPr userDrawn="1"/>
        </p:nvSpPr>
        <p:spPr>
          <a:xfrm>
            <a:off x="-1365116" y="426626"/>
            <a:ext cx="1303562" cy="1272143"/>
          </a:xfrm>
          <a:prstGeom prst="rect">
            <a:avLst/>
          </a:prstGeom>
          <a:noFill/>
        </p:spPr>
        <p:txBody>
          <a:bodyPr wrap="none" rtlCol="0">
            <a:spAutoFit/>
          </a:bodyPr>
          <a:lstStyle/>
          <a:p>
            <a:pPr>
              <a:spcBef>
                <a:spcPts val="500"/>
              </a:spcBef>
            </a:pPr>
            <a:r>
              <a:rPr kumimoji="1" lang="zh-CN" altLang="en-US" sz="1200" dirty="0">
                <a:solidFill>
                  <a:schemeClr val="tx1">
                    <a:lumMod val="65000"/>
                    <a:lumOff val="35000"/>
                  </a:schemeClr>
                </a:solidFill>
                <a:ea typeface="微软雅黑"/>
              </a:rPr>
              <a:t>标题</a:t>
            </a:r>
            <a:r>
              <a:rPr kumimoji="1" lang="zh-CN" altLang="en-US" sz="1200" dirty="0" smtClean="0">
                <a:solidFill>
                  <a:schemeClr val="tx1">
                    <a:lumMod val="65000"/>
                    <a:lumOff val="35000"/>
                  </a:schemeClr>
                </a:solidFill>
                <a:ea typeface="微软雅黑"/>
              </a:rPr>
              <a:t>：微软雅黑</a:t>
            </a:r>
            <a:endParaRPr kumimoji="1" lang="en-US" altLang="zh-CN" sz="1200" dirty="0" smtClean="0">
              <a:solidFill>
                <a:schemeClr val="tx1">
                  <a:lumMod val="65000"/>
                  <a:lumOff val="35000"/>
                </a:schemeClr>
              </a:solidFill>
              <a:ea typeface="微软雅黑"/>
            </a:endParaRPr>
          </a:p>
          <a:p>
            <a:pPr>
              <a:spcBef>
                <a:spcPts val="500"/>
              </a:spcBef>
            </a:pPr>
            <a:r>
              <a:rPr kumimoji="1" lang="zh-CN" altLang="en-US" sz="1200" dirty="0" smtClean="0">
                <a:solidFill>
                  <a:schemeClr val="tx1">
                    <a:lumMod val="65000"/>
                    <a:lumOff val="35000"/>
                  </a:schemeClr>
                </a:solidFill>
                <a:ea typeface="微软雅黑"/>
              </a:rPr>
              <a:t>字号：</a:t>
            </a:r>
            <a:r>
              <a:rPr kumimoji="1" lang="en-US" altLang="zh-CN" sz="1200" dirty="0" smtClean="0">
                <a:solidFill>
                  <a:schemeClr val="tx1">
                    <a:lumMod val="65000"/>
                    <a:lumOff val="35000"/>
                  </a:schemeClr>
                </a:solidFill>
                <a:ea typeface="微软雅黑"/>
              </a:rPr>
              <a:t>32pt</a:t>
            </a:r>
            <a:endParaRPr kumimoji="1" lang="en-US" altLang="zh-CN" sz="1200" dirty="0">
              <a:solidFill>
                <a:schemeClr val="tx1">
                  <a:lumMod val="65000"/>
                  <a:lumOff val="35000"/>
                </a:schemeClr>
              </a:solidFill>
              <a:ea typeface="微软雅黑"/>
            </a:endParaRPr>
          </a:p>
          <a:p>
            <a:pPr>
              <a:spcBef>
                <a:spcPts val="500"/>
              </a:spcBef>
            </a:pPr>
            <a:r>
              <a:rPr kumimoji="1" lang="zh-CN" altLang="en-US" sz="1200" dirty="0">
                <a:solidFill>
                  <a:schemeClr val="tx1">
                    <a:lumMod val="65000"/>
                    <a:lumOff val="35000"/>
                  </a:schemeClr>
                </a:solidFill>
                <a:ea typeface="微软雅黑"/>
              </a:rPr>
              <a:t>正文</a:t>
            </a:r>
            <a:r>
              <a:rPr kumimoji="1" lang="en-US" altLang="en-US" sz="1200" dirty="0" smtClean="0">
                <a:solidFill>
                  <a:schemeClr val="tx1">
                    <a:lumMod val="65000"/>
                    <a:lumOff val="35000"/>
                  </a:schemeClr>
                </a:solidFill>
                <a:ea typeface="微软雅黑"/>
              </a:rPr>
              <a:t>：</a:t>
            </a:r>
            <a:r>
              <a:rPr kumimoji="1" lang="zh-CN" altLang="en-US" sz="1200" dirty="0">
                <a:solidFill>
                  <a:schemeClr val="tx1">
                    <a:lumMod val="65000"/>
                    <a:lumOff val="35000"/>
                  </a:schemeClr>
                </a:solidFill>
                <a:ea typeface="微软雅黑"/>
              </a:rPr>
              <a:t>微软雅黑</a:t>
            </a:r>
            <a:endParaRPr kumimoji="1" lang="en-US" altLang="zh-CN" sz="1200" dirty="0" smtClean="0">
              <a:solidFill>
                <a:schemeClr val="tx1">
                  <a:lumMod val="65000"/>
                  <a:lumOff val="35000"/>
                </a:schemeClr>
              </a:solidFill>
              <a:ea typeface="微软雅黑"/>
            </a:endParaRPr>
          </a:p>
          <a:p>
            <a:pPr>
              <a:spcBef>
                <a:spcPts val="500"/>
              </a:spcBef>
            </a:pPr>
            <a:r>
              <a:rPr kumimoji="1" lang="zh-CN" altLang="en-US" sz="1200" dirty="0" smtClean="0">
                <a:solidFill>
                  <a:schemeClr val="tx1">
                    <a:lumMod val="65000"/>
                    <a:lumOff val="35000"/>
                  </a:schemeClr>
                </a:solidFill>
                <a:ea typeface="微软雅黑"/>
              </a:rPr>
              <a:t>字号：</a:t>
            </a:r>
            <a:r>
              <a:rPr kumimoji="1" lang="en-US" altLang="zh-CN" sz="1200" dirty="0" smtClean="0">
                <a:solidFill>
                  <a:schemeClr val="tx1">
                    <a:lumMod val="65000"/>
                    <a:lumOff val="35000"/>
                  </a:schemeClr>
                </a:solidFill>
                <a:ea typeface="微软雅黑"/>
              </a:rPr>
              <a:t>20pt</a:t>
            </a:r>
            <a:endParaRPr kumimoji="1" lang="en-US" altLang="zh-CN" sz="1200" dirty="0">
              <a:solidFill>
                <a:schemeClr val="tx1">
                  <a:lumMod val="65000"/>
                  <a:lumOff val="35000"/>
                </a:schemeClr>
              </a:solidFill>
              <a:ea typeface="微软雅黑"/>
            </a:endParaRPr>
          </a:p>
          <a:p>
            <a:pPr algn="just">
              <a:spcBef>
                <a:spcPts val="500"/>
              </a:spcBef>
            </a:pPr>
            <a:r>
              <a:rPr kumimoji="1" lang="zh-CN" altLang="en-US" sz="1200" dirty="0" smtClean="0">
                <a:solidFill>
                  <a:schemeClr val="tx1">
                    <a:lumMod val="65000"/>
                    <a:lumOff val="35000"/>
                  </a:schemeClr>
                </a:solidFill>
                <a:ea typeface="微软雅黑"/>
              </a:rPr>
              <a:t>行距：</a:t>
            </a:r>
            <a:r>
              <a:rPr kumimoji="1" lang="en-US" altLang="zh-CN" sz="1200" dirty="0" smtClean="0">
                <a:solidFill>
                  <a:schemeClr val="tx1">
                    <a:lumMod val="65000"/>
                    <a:lumOff val="35000"/>
                  </a:schemeClr>
                </a:solidFill>
                <a:ea typeface="微软雅黑"/>
              </a:rPr>
              <a:t>1.5</a:t>
            </a:r>
            <a:r>
              <a:rPr kumimoji="1" lang="zh-CN" altLang="en-US" sz="1200" dirty="0" smtClean="0">
                <a:solidFill>
                  <a:schemeClr val="tx1">
                    <a:lumMod val="65000"/>
                    <a:lumOff val="35000"/>
                  </a:schemeClr>
                </a:solidFill>
                <a:ea typeface="微软雅黑"/>
              </a:rPr>
              <a:t>倍</a:t>
            </a:r>
            <a:endParaRPr kumimoji="1" lang="en-US" altLang="zh-CN" sz="1200" dirty="0">
              <a:solidFill>
                <a:schemeClr val="tx1">
                  <a:lumMod val="65000"/>
                  <a:lumOff val="35000"/>
                </a:schemeClr>
              </a:solidFill>
              <a:ea typeface="微软雅黑"/>
            </a:endParaRPr>
          </a:p>
        </p:txBody>
      </p:sp>
      <p:grpSp>
        <p:nvGrpSpPr>
          <p:cNvPr id="8" name="组合 7"/>
          <p:cNvGrpSpPr/>
          <p:nvPr userDrawn="1"/>
        </p:nvGrpSpPr>
        <p:grpSpPr>
          <a:xfrm>
            <a:off x="9430960" y="1040367"/>
            <a:ext cx="1651120" cy="1942626"/>
            <a:chOff x="9526482" y="888201"/>
            <a:chExt cx="1651120" cy="1942626"/>
          </a:xfrm>
        </p:grpSpPr>
        <p:sp>
          <p:nvSpPr>
            <p:cNvPr id="9" name="文本框 15"/>
            <p:cNvSpPr txBox="1"/>
            <p:nvPr/>
          </p:nvSpPr>
          <p:spPr>
            <a:xfrm>
              <a:off x="9526482" y="888201"/>
              <a:ext cx="800219" cy="276999"/>
            </a:xfrm>
            <a:prstGeom prst="rect">
              <a:avLst/>
            </a:prstGeom>
            <a:noFill/>
          </p:spPr>
          <p:txBody>
            <a:bodyPr wrap="non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Bef>
                  <a:spcPts val="500"/>
                </a:spcBef>
              </a:pPr>
              <a:r>
                <a:rPr kumimoji="1" lang="zh-CN" altLang="en-US" sz="1200" dirty="0" smtClean="0">
                  <a:solidFill>
                    <a:schemeClr val="tx1">
                      <a:lumMod val="65000"/>
                      <a:lumOff val="35000"/>
                    </a:schemeClr>
                  </a:solidFill>
                  <a:ea typeface="微软雅黑"/>
                </a:rPr>
                <a:t>配色参考</a:t>
              </a:r>
              <a:endParaRPr kumimoji="1" lang="zh-CN" altLang="en-US" sz="1200" dirty="0">
                <a:solidFill>
                  <a:schemeClr val="tx1">
                    <a:lumMod val="65000"/>
                    <a:lumOff val="35000"/>
                  </a:schemeClr>
                </a:solidFill>
                <a:ea typeface="微软雅黑"/>
              </a:endParaRPr>
            </a:p>
          </p:txBody>
        </p:sp>
        <p:sp>
          <p:nvSpPr>
            <p:cNvPr id="10" name="矩形 9"/>
            <p:cNvSpPr/>
            <p:nvPr/>
          </p:nvSpPr>
          <p:spPr>
            <a:xfrm>
              <a:off x="9526482" y="1382073"/>
              <a:ext cx="236538" cy="236538"/>
            </a:xfrm>
            <a:prstGeom prst="rect">
              <a:avLst/>
            </a:prstGeom>
            <a:solidFill>
              <a:srgbClr val="FDB8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solidFill>
                  <a:schemeClr val="tx1">
                    <a:lumMod val="65000"/>
                    <a:lumOff val="35000"/>
                  </a:schemeClr>
                </a:solidFill>
              </a:endParaRPr>
            </a:p>
          </p:txBody>
        </p:sp>
        <p:sp>
          <p:nvSpPr>
            <p:cNvPr id="11" name="矩形 10"/>
            <p:cNvSpPr/>
            <p:nvPr/>
          </p:nvSpPr>
          <p:spPr>
            <a:xfrm>
              <a:off x="9526484" y="1849459"/>
              <a:ext cx="236538" cy="236538"/>
            </a:xfrm>
            <a:prstGeom prst="rect">
              <a:avLst/>
            </a:prstGeom>
            <a:solidFill>
              <a:srgbClr val="82C2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solidFill>
                  <a:schemeClr val="tx1">
                    <a:lumMod val="65000"/>
                    <a:lumOff val="35000"/>
                  </a:schemeClr>
                </a:solidFill>
              </a:endParaRPr>
            </a:p>
          </p:txBody>
        </p:sp>
        <p:sp>
          <p:nvSpPr>
            <p:cNvPr id="12" name="矩形 11"/>
            <p:cNvSpPr/>
            <p:nvPr/>
          </p:nvSpPr>
          <p:spPr>
            <a:xfrm>
              <a:off x="9526484" y="1618611"/>
              <a:ext cx="236538" cy="236538"/>
            </a:xfrm>
            <a:prstGeom prst="rect">
              <a:avLst/>
            </a:prstGeom>
            <a:solidFill>
              <a:srgbClr val="00B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solidFill>
                  <a:schemeClr val="tx1">
                    <a:lumMod val="65000"/>
                    <a:lumOff val="35000"/>
                  </a:schemeClr>
                </a:solidFill>
              </a:endParaRPr>
            </a:p>
          </p:txBody>
        </p:sp>
        <p:sp>
          <p:nvSpPr>
            <p:cNvPr id="13" name="矩形 12"/>
            <p:cNvSpPr/>
            <p:nvPr/>
          </p:nvSpPr>
          <p:spPr>
            <a:xfrm>
              <a:off x="9526484" y="2085997"/>
              <a:ext cx="236538" cy="23653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solidFill>
                  <a:schemeClr val="tx1">
                    <a:lumMod val="65000"/>
                    <a:lumOff val="35000"/>
                  </a:schemeClr>
                </a:solidFill>
              </a:endParaRPr>
            </a:p>
          </p:txBody>
        </p:sp>
        <p:sp>
          <p:nvSpPr>
            <p:cNvPr id="14" name="矩形 13"/>
            <p:cNvSpPr/>
            <p:nvPr/>
          </p:nvSpPr>
          <p:spPr>
            <a:xfrm>
              <a:off x="9904497" y="1309898"/>
              <a:ext cx="1273105" cy="1520929"/>
            </a:xfrm>
            <a:prstGeom prst="rect">
              <a:avLst/>
            </a:prstGeom>
          </p:spPr>
          <p:txBody>
            <a:bodyPr wrap="none">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Bef>
                  <a:spcPts val="500"/>
                </a:spcBef>
              </a:pPr>
              <a:r>
                <a:rPr kumimoji="1" lang="en-US" altLang="zh-CN" sz="1200" dirty="0" smtClean="0">
                  <a:solidFill>
                    <a:schemeClr val="tx1">
                      <a:lumMod val="65000"/>
                      <a:lumOff val="35000"/>
                    </a:schemeClr>
                  </a:solidFill>
                  <a:ea typeface="微软雅黑"/>
                </a:rPr>
                <a:t>R:253</a:t>
              </a:r>
              <a:r>
                <a:rPr kumimoji="1" lang="zh-CN" altLang="en-US" sz="1200" dirty="0" smtClean="0">
                  <a:solidFill>
                    <a:schemeClr val="tx1">
                      <a:lumMod val="65000"/>
                      <a:lumOff val="35000"/>
                    </a:schemeClr>
                  </a:solidFill>
                  <a:ea typeface="微软雅黑"/>
                </a:rPr>
                <a:t> </a:t>
              </a:r>
              <a:r>
                <a:rPr kumimoji="1" lang="en-US" altLang="zh-CN" sz="1200" dirty="0" smtClean="0">
                  <a:solidFill>
                    <a:schemeClr val="tx1">
                      <a:lumMod val="65000"/>
                      <a:lumOff val="35000"/>
                    </a:schemeClr>
                  </a:solidFill>
                  <a:ea typeface="微软雅黑"/>
                </a:rPr>
                <a:t>G:184</a:t>
              </a:r>
              <a:r>
                <a:rPr kumimoji="1" lang="zh-CN" altLang="en-US" sz="1200" dirty="0" smtClean="0">
                  <a:solidFill>
                    <a:schemeClr val="tx1">
                      <a:lumMod val="65000"/>
                      <a:lumOff val="35000"/>
                    </a:schemeClr>
                  </a:solidFill>
                  <a:ea typeface="微软雅黑"/>
                </a:rPr>
                <a:t> </a:t>
              </a:r>
              <a:r>
                <a:rPr kumimoji="1" lang="en-US" altLang="zh-CN" sz="1200" dirty="0" smtClean="0">
                  <a:solidFill>
                    <a:schemeClr val="tx1">
                      <a:lumMod val="65000"/>
                      <a:lumOff val="35000"/>
                    </a:schemeClr>
                  </a:solidFill>
                  <a:ea typeface="微软雅黑"/>
                </a:rPr>
                <a:t>B:18</a:t>
              </a:r>
            </a:p>
            <a:p>
              <a:pPr>
                <a:spcBef>
                  <a:spcPts val="500"/>
                </a:spcBef>
              </a:pPr>
              <a:r>
                <a:rPr kumimoji="1" lang="en-US" altLang="zh-CN" sz="1200" dirty="0" smtClean="0">
                  <a:solidFill>
                    <a:schemeClr val="tx1">
                      <a:lumMod val="65000"/>
                      <a:lumOff val="35000"/>
                    </a:schemeClr>
                  </a:solidFill>
                  <a:ea typeface="微软雅黑"/>
                </a:rPr>
                <a:t>R:0</a:t>
              </a:r>
              <a:r>
                <a:rPr kumimoji="1" lang="zh-CN" altLang="en-US" sz="1200" dirty="0" smtClean="0">
                  <a:solidFill>
                    <a:schemeClr val="tx1">
                      <a:lumMod val="65000"/>
                      <a:lumOff val="35000"/>
                    </a:schemeClr>
                  </a:solidFill>
                  <a:ea typeface="微软雅黑"/>
                </a:rPr>
                <a:t> </a:t>
              </a:r>
              <a:r>
                <a:rPr kumimoji="1" lang="en-US" altLang="zh-CN" sz="1200" dirty="0" smtClean="0">
                  <a:solidFill>
                    <a:schemeClr val="tx1">
                      <a:lumMod val="65000"/>
                      <a:lumOff val="35000"/>
                    </a:schemeClr>
                  </a:solidFill>
                  <a:ea typeface="微软雅黑"/>
                </a:rPr>
                <a:t>G:191</a:t>
              </a:r>
              <a:r>
                <a:rPr kumimoji="1" lang="zh-CN" altLang="en-US" sz="1200" dirty="0" smtClean="0">
                  <a:solidFill>
                    <a:schemeClr val="tx1">
                      <a:lumMod val="65000"/>
                      <a:lumOff val="35000"/>
                    </a:schemeClr>
                  </a:solidFill>
                  <a:ea typeface="微软雅黑"/>
                </a:rPr>
                <a:t> </a:t>
              </a:r>
              <a:r>
                <a:rPr kumimoji="1" lang="en-US" altLang="zh-CN" sz="1200" dirty="0" smtClean="0">
                  <a:solidFill>
                    <a:schemeClr val="tx1">
                      <a:lumMod val="65000"/>
                      <a:lumOff val="35000"/>
                    </a:schemeClr>
                  </a:solidFill>
                  <a:ea typeface="微软雅黑"/>
                </a:rPr>
                <a:t>B:255</a:t>
              </a:r>
            </a:p>
            <a:p>
              <a:pPr>
                <a:spcBef>
                  <a:spcPts val="500"/>
                </a:spcBef>
              </a:pPr>
              <a:r>
                <a:rPr kumimoji="1" lang="en-US" altLang="zh-CN" sz="1200" dirty="0" smtClean="0">
                  <a:solidFill>
                    <a:schemeClr val="tx1">
                      <a:lumMod val="65000"/>
                      <a:lumOff val="35000"/>
                    </a:schemeClr>
                  </a:solidFill>
                  <a:ea typeface="微软雅黑"/>
                </a:rPr>
                <a:t>R:130</a:t>
              </a:r>
              <a:r>
                <a:rPr kumimoji="1" lang="zh-CN" altLang="en-US" sz="1200" dirty="0" smtClean="0">
                  <a:solidFill>
                    <a:schemeClr val="tx1">
                      <a:lumMod val="65000"/>
                      <a:lumOff val="35000"/>
                    </a:schemeClr>
                  </a:solidFill>
                  <a:ea typeface="微软雅黑"/>
                </a:rPr>
                <a:t> </a:t>
              </a:r>
              <a:r>
                <a:rPr kumimoji="1" lang="en-US" altLang="zh-CN" sz="1200" dirty="0" smtClean="0">
                  <a:solidFill>
                    <a:schemeClr val="tx1">
                      <a:lumMod val="65000"/>
                      <a:lumOff val="35000"/>
                    </a:schemeClr>
                  </a:solidFill>
                  <a:ea typeface="微软雅黑"/>
                </a:rPr>
                <a:t>G:194</a:t>
              </a:r>
              <a:r>
                <a:rPr kumimoji="1" lang="zh-CN" altLang="en-US" sz="1200" dirty="0" smtClean="0">
                  <a:solidFill>
                    <a:schemeClr val="tx1">
                      <a:lumMod val="65000"/>
                      <a:lumOff val="35000"/>
                    </a:schemeClr>
                  </a:solidFill>
                  <a:ea typeface="微软雅黑"/>
                </a:rPr>
                <a:t> </a:t>
              </a:r>
              <a:r>
                <a:rPr kumimoji="1" lang="en-US" altLang="zh-CN" sz="1200" dirty="0">
                  <a:solidFill>
                    <a:schemeClr val="tx1">
                      <a:lumMod val="65000"/>
                      <a:lumOff val="35000"/>
                    </a:schemeClr>
                  </a:solidFill>
                  <a:ea typeface="微软雅黑"/>
                </a:rPr>
                <a:t>B</a:t>
              </a:r>
              <a:r>
                <a:rPr kumimoji="1" lang="en-US" altLang="zh-CN" sz="1200" dirty="0" smtClean="0">
                  <a:solidFill>
                    <a:schemeClr val="tx1">
                      <a:lumMod val="65000"/>
                      <a:lumOff val="35000"/>
                    </a:schemeClr>
                  </a:solidFill>
                  <a:ea typeface="微软雅黑"/>
                </a:rPr>
                <a:t>:31</a:t>
              </a:r>
              <a:endParaRPr kumimoji="1" lang="en-US" altLang="zh-CN" sz="1200" dirty="0">
                <a:solidFill>
                  <a:schemeClr val="tx1">
                    <a:lumMod val="65000"/>
                    <a:lumOff val="35000"/>
                  </a:schemeClr>
                </a:solidFill>
                <a:ea typeface="微软雅黑"/>
              </a:endParaRPr>
            </a:p>
            <a:p>
              <a:pPr>
                <a:spcBef>
                  <a:spcPts val="500"/>
                </a:spcBef>
              </a:pPr>
              <a:r>
                <a:rPr kumimoji="1" lang="en-US" altLang="zh-CN" sz="1200" dirty="0" smtClean="0">
                  <a:solidFill>
                    <a:schemeClr val="tx1">
                      <a:lumMod val="65000"/>
                      <a:lumOff val="35000"/>
                    </a:schemeClr>
                  </a:solidFill>
                  <a:ea typeface="微软雅黑"/>
                </a:rPr>
                <a:t>R:153</a:t>
              </a:r>
              <a:r>
                <a:rPr kumimoji="1" lang="zh-CN" altLang="en-US" sz="1200" dirty="0" smtClean="0">
                  <a:solidFill>
                    <a:schemeClr val="tx1">
                      <a:lumMod val="65000"/>
                      <a:lumOff val="35000"/>
                    </a:schemeClr>
                  </a:solidFill>
                  <a:ea typeface="微软雅黑"/>
                </a:rPr>
                <a:t> </a:t>
              </a:r>
              <a:r>
                <a:rPr kumimoji="1" lang="en-US" altLang="zh-CN" sz="1200" dirty="0" smtClean="0">
                  <a:solidFill>
                    <a:schemeClr val="tx1">
                      <a:lumMod val="65000"/>
                      <a:lumOff val="35000"/>
                    </a:schemeClr>
                  </a:solidFill>
                  <a:ea typeface="微软雅黑"/>
                </a:rPr>
                <a:t>G:62</a:t>
              </a:r>
              <a:r>
                <a:rPr kumimoji="1" lang="zh-CN" altLang="en-US" sz="1200" dirty="0" smtClean="0">
                  <a:solidFill>
                    <a:schemeClr val="tx1">
                      <a:lumMod val="65000"/>
                      <a:lumOff val="35000"/>
                    </a:schemeClr>
                  </a:solidFill>
                  <a:ea typeface="微软雅黑"/>
                </a:rPr>
                <a:t> </a:t>
              </a:r>
              <a:r>
                <a:rPr kumimoji="1" lang="en-US" altLang="zh-CN" sz="1200" dirty="0" smtClean="0">
                  <a:solidFill>
                    <a:schemeClr val="tx1">
                      <a:lumMod val="65000"/>
                      <a:lumOff val="35000"/>
                    </a:schemeClr>
                  </a:solidFill>
                  <a:ea typeface="微软雅黑"/>
                </a:rPr>
                <a:t>B:151</a:t>
              </a:r>
            </a:p>
            <a:p>
              <a:pPr>
                <a:spcBef>
                  <a:spcPts val="500"/>
                </a:spcBef>
              </a:pPr>
              <a:r>
                <a:rPr kumimoji="1" lang="en-US" altLang="zh-CN" sz="1200" dirty="0" smtClean="0">
                  <a:solidFill>
                    <a:schemeClr val="tx1">
                      <a:lumMod val="65000"/>
                      <a:lumOff val="35000"/>
                    </a:schemeClr>
                  </a:solidFill>
                  <a:ea typeface="微软雅黑"/>
                </a:rPr>
                <a:t>R:237</a:t>
              </a:r>
              <a:r>
                <a:rPr kumimoji="1" lang="zh-CN" altLang="en-US" sz="1200" dirty="0" smtClean="0">
                  <a:solidFill>
                    <a:schemeClr val="tx1">
                      <a:lumMod val="65000"/>
                      <a:lumOff val="35000"/>
                    </a:schemeClr>
                  </a:solidFill>
                  <a:ea typeface="微软雅黑"/>
                </a:rPr>
                <a:t> </a:t>
              </a:r>
              <a:r>
                <a:rPr kumimoji="1" lang="en-US" altLang="zh-CN" sz="1200" dirty="0" smtClean="0">
                  <a:solidFill>
                    <a:schemeClr val="tx1">
                      <a:lumMod val="65000"/>
                      <a:lumOff val="35000"/>
                    </a:schemeClr>
                  </a:solidFill>
                  <a:ea typeface="微软雅黑"/>
                </a:rPr>
                <a:t>G:27</a:t>
              </a:r>
              <a:r>
                <a:rPr kumimoji="1" lang="zh-CN" altLang="en-US" sz="1200" dirty="0" smtClean="0">
                  <a:solidFill>
                    <a:schemeClr val="tx1">
                      <a:lumMod val="65000"/>
                      <a:lumOff val="35000"/>
                    </a:schemeClr>
                  </a:solidFill>
                  <a:ea typeface="微软雅黑"/>
                </a:rPr>
                <a:t>   </a:t>
              </a:r>
              <a:r>
                <a:rPr kumimoji="1" lang="en-US" altLang="zh-CN" sz="1200" dirty="0" smtClean="0">
                  <a:solidFill>
                    <a:schemeClr val="tx1">
                      <a:lumMod val="65000"/>
                      <a:lumOff val="35000"/>
                    </a:schemeClr>
                  </a:solidFill>
                  <a:ea typeface="微软雅黑"/>
                </a:rPr>
                <a:t>B:35</a:t>
              </a:r>
              <a:endParaRPr kumimoji="1" lang="en-US" altLang="zh-CN" sz="1200" dirty="0">
                <a:solidFill>
                  <a:schemeClr val="tx1">
                    <a:lumMod val="65000"/>
                    <a:lumOff val="35000"/>
                  </a:schemeClr>
                </a:solidFill>
                <a:ea typeface="微软雅黑"/>
              </a:endParaRPr>
            </a:p>
            <a:p>
              <a:pPr>
                <a:spcBef>
                  <a:spcPts val="500"/>
                </a:spcBef>
              </a:pPr>
              <a:endParaRPr kumimoji="1" lang="en-US" altLang="zh-CN" sz="1200" dirty="0">
                <a:solidFill>
                  <a:schemeClr val="tx1">
                    <a:lumMod val="65000"/>
                    <a:lumOff val="35000"/>
                  </a:schemeClr>
                </a:solidFill>
                <a:ea typeface="微软雅黑"/>
              </a:endParaRPr>
            </a:p>
          </p:txBody>
        </p:sp>
        <p:sp>
          <p:nvSpPr>
            <p:cNvPr id="15" name="矩形 14"/>
            <p:cNvSpPr/>
            <p:nvPr/>
          </p:nvSpPr>
          <p:spPr>
            <a:xfrm>
              <a:off x="9526484" y="2322535"/>
              <a:ext cx="236538" cy="236538"/>
            </a:xfrm>
            <a:prstGeom prst="rect">
              <a:avLst/>
            </a:prstGeom>
            <a:solidFill>
              <a:srgbClr val="ED1B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solidFill>
                  <a:schemeClr val="tx1">
                    <a:lumMod val="65000"/>
                    <a:lumOff val="35000"/>
                  </a:schemeClr>
                </a:solidFill>
              </a:endParaRPr>
            </a:p>
          </p:txBody>
        </p:sp>
      </p:grpSp>
    </p:spTree>
    <p:extLst>
      <p:ext uri="{BB962C8B-B14F-4D97-AF65-F5344CB8AC3E}">
        <p14:creationId xmlns:p14="http://schemas.microsoft.com/office/powerpoint/2010/main" val="42143375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0" indent="0" algn="l" defTabSz="914400" rtl="0" eaLnBrk="1" latinLnBrk="0" hangingPunct="1">
        <a:spcBef>
          <a:spcPct val="0"/>
        </a:spcBef>
        <a:buFont typeface="Arial" panose="020B0604020202020204" pitchFamily="34" charset="0"/>
        <a:buNone/>
        <a:defRPr lang="zh-CN" altLang="en-US" sz="3200" b="1" kern="1200" dirty="0">
          <a:solidFill>
            <a:srgbClr val="0950A0"/>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lnSpc>
          <a:spcPct val="150000"/>
        </a:lnSpc>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lnSpc>
          <a:spcPct val="150000"/>
        </a:lnSpc>
        <a:spcBef>
          <a:spcPct val="200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ct val="200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ct val="20000"/>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ct val="20000"/>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FA44E-C8F5-43E5-AC33-5BE9822C7CC2}" type="datetimeFigureOut">
              <a:rPr lang="zh-CN" altLang="en-US" smtClean="0"/>
              <a:t>2019/9/28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421805-8446-428D-BB16-29315E4D7BCC}" type="slidenum">
              <a:rPr lang="zh-CN" altLang="en-US" smtClean="0"/>
              <a:t>‹#›</a:t>
            </a:fld>
            <a:endParaRPr lang="zh-CN" altLang="en-US"/>
          </a:p>
        </p:txBody>
      </p:sp>
    </p:spTree>
    <p:extLst>
      <p:ext uri="{BB962C8B-B14F-4D97-AF65-F5344CB8AC3E}">
        <p14:creationId xmlns:p14="http://schemas.microsoft.com/office/powerpoint/2010/main" val="118152611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E34DC2-3E0F-4BF6-B672-ABAC69A590C0}" type="datetimeFigureOut">
              <a:rPr lang="zh-CN" altLang="en-US" smtClean="0"/>
              <a:t>2019/9/28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60B772-9EDA-4B4C-8CEA-3AB2BEC1092F}" type="slidenum">
              <a:rPr lang="zh-CN" altLang="en-US" smtClean="0"/>
              <a:t>‹#›</a:t>
            </a:fld>
            <a:endParaRPr lang="zh-CN" altLang="en-US"/>
          </a:p>
        </p:txBody>
      </p:sp>
    </p:spTree>
    <p:extLst>
      <p:ext uri="{BB962C8B-B14F-4D97-AF65-F5344CB8AC3E}">
        <p14:creationId xmlns:p14="http://schemas.microsoft.com/office/powerpoint/2010/main" val="1349745625"/>
      </p:ext>
    </p:extLst>
  </p:cSld>
  <p:clrMap bg1="lt1" tx1="dk1" bg2="lt2" tx2="dk2" accent1="accent1" accent2="accent2" accent3="accent3" accent4="accent4" accent5="accent5" accent6="accent6" hlink="hlink" folHlink="folHlink"/>
  <p:sldLayoutIdLst>
    <p:sldLayoutId id="2147483677"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02078F-9473-429A-B4AC-A5899006C7B7}" type="datetimeFigureOut">
              <a:rPr lang="zh-CN" altLang="en-US" smtClean="0">
                <a:solidFill>
                  <a:prstClr val="black">
                    <a:tint val="75000"/>
                  </a:prstClr>
                </a:solidFill>
              </a:rPr>
              <a:pPr/>
              <a:t>2019/9/28</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D0845-8135-49F8-9EC1-47E61FB37B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74572466"/>
      </p:ext>
    </p:extLst>
  </p:cSld>
  <p:clrMap bg1="lt1" tx1="dk1" bg2="lt2" tx2="dk2" accent1="accent1" accent2="accent2" accent3="accent3" accent4="accent4" accent5="accent5" accent6="accent6" hlink="hlink" folHlink="folHlink"/>
  <p:sldLayoutIdLst>
    <p:sldLayoutId id="214748367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2174999"/>
            <a:ext cx="7772400" cy="1470025"/>
          </a:xfrm>
        </p:spPr>
        <p:txBody>
          <a:bodyPr/>
          <a:lstStyle/>
          <a:p>
            <a:pPr algn="ctr"/>
            <a:r>
              <a:rPr lang="zh-CN" altLang="en-US" dirty="0" smtClean="0"/>
              <a:t>静态</a:t>
            </a:r>
            <a:r>
              <a:rPr lang="zh-CN" altLang="en-US" dirty="0" smtClean="0"/>
              <a:t>检查</a:t>
            </a:r>
            <a:r>
              <a:rPr lang="zh-CN" altLang="en-US" dirty="0" smtClean="0"/>
              <a:t>培训册</a:t>
            </a:r>
            <a:endParaRPr lang="zh-CN" altLang="en-US" dirty="0"/>
          </a:p>
        </p:txBody>
      </p:sp>
      <p:sp>
        <p:nvSpPr>
          <p:cNvPr id="3" name="副标题 2"/>
          <p:cNvSpPr>
            <a:spLocks noGrp="1"/>
          </p:cNvSpPr>
          <p:nvPr>
            <p:ph type="subTitle" idx="1"/>
          </p:nvPr>
        </p:nvSpPr>
        <p:spPr>
          <a:xfrm>
            <a:off x="1547664" y="4581128"/>
            <a:ext cx="6400800" cy="648072"/>
          </a:xfrm>
        </p:spPr>
        <p:txBody>
          <a:bodyPr/>
          <a:lstStyle/>
          <a:p>
            <a:pPr algn="r"/>
            <a:r>
              <a:rPr lang="zh-CN" altLang="en-US" dirty="0" smtClean="0"/>
              <a:t>网管开发部 张</a:t>
            </a:r>
            <a:r>
              <a:rPr lang="zh-CN" altLang="en-US" dirty="0"/>
              <a:t>文铭</a:t>
            </a:r>
          </a:p>
        </p:txBody>
      </p:sp>
    </p:spTree>
    <p:extLst>
      <p:ext uri="{BB962C8B-B14F-4D97-AF65-F5344CB8AC3E}">
        <p14:creationId xmlns:p14="http://schemas.microsoft.com/office/powerpoint/2010/main" val="37444029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44624"/>
            <a:ext cx="8229600" cy="936104"/>
          </a:xfrm>
        </p:spPr>
        <p:txBody>
          <a:bodyPr/>
          <a:lstStyle/>
          <a:p>
            <a:r>
              <a:rPr lang="zh-CN" altLang="en-US" dirty="0"/>
              <a:t>修改过程中的经验总结</a:t>
            </a:r>
          </a:p>
        </p:txBody>
      </p:sp>
      <p:sp>
        <p:nvSpPr>
          <p:cNvPr id="5" name="内容占位符 4"/>
          <p:cNvSpPr>
            <a:spLocks noGrp="1"/>
          </p:cNvSpPr>
          <p:nvPr>
            <p:ph idx="1"/>
          </p:nvPr>
        </p:nvSpPr>
        <p:spPr>
          <a:xfrm>
            <a:off x="467544" y="836712"/>
            <a:ext cx="8229600" cy="5227166"/>
          </a:xfrm>
        </p:spPr>
        <p:txBody>
          <a:bodyPr>
            <a:normAutofit/>
          </a:bodyPr>
          <a:lstStyle/>
          <a:p>
            <a:pPr marL="0" indent="0">
              <a:spcBef>
                <a:spcPct val="0"/>
              </a:spcBef>
              <a:buNone/>
            </a:pPr>
            <a:r>
              <a:rPr lang="zh-CN" altLang="en-US" sz="2400" b="1" dirty="0" smtClean="0">
                <a:solidFill>
                  <a:srgbClr val="0950A0"/>
                </a:solidFill>
              </a:rPr>
              <a:t>案例分析</a:t>
            </a:r>
            <a:r>
              <a:rPr lang="zh-CN" altLang="en-US" sz="2400" b="1" dirty="0">
                <a:solidFill>
                  <a:srgbClr val="0950A0"/>
                </a:solidFill>
              </a:rPr>
              <a:t>：</a:t>
            </a:r>
            <a:r>
              <a:rPr lang="zh-CN" altLang="en-US" sz="2400" b="1" dirty="0" smtClean="0">
                <a:solidFill>
                  <a:srgbClr val="0950A0"/>
                </a:solidFill>
              </a:rPr>
              <a:t>空指针</a:t>
            </a:r>
            <a:endParaRPr lang="en-US" altLang="zh-CN" sz="2400" b="1" dirty="0" smtClean="0">
              <a:solidFill>
                <a:srgbClr val="0950A0"/>
              </a:solidFill>
            </a:endParaRPr>
          </a:p>
          <a:p>
            <a:pPr marL="0" indent="0">
              <a:spcBef>
                <a:spcPct val="0"/>
              </a:spcBef>
              <a:buNone/>
            </a:pPr>
            <a:r>
              <a:rPr lang="en-US" altLang="zh-CN" sz="2400" b="1" dirty="0" smtClean="0">
                <a:solidFill>
                  <a:srgbClr val="0950A0"/>
                </a:solidFill>
              </a:rPr>
              <a:t>	</a:t>
            </a:r>
            <a:endParaRPr lang="en-US" altLang="zh-CN" b="1" dirty="0" smtClean="0"/>
          </a:p>
          <a:p>
            <a:pPr marL="0" lvl="0" indent="0" defTabSz="457200">
              <a:lnSpc>
                <a:spcPct val="117999"/>
              </a:lnSpc>
              <a:spcBef>
                <a:spcPts val="0"/>
              </a:spcBef>
              <a:buNone/>
              <a:defRPr/>
            </a:pPr>
            <a:endParaRPr lang="en-US" altLang="zh-CN" dirty="0" smtClean="0"/>
          </a:p>
          <a:p>
            <a:pPr marL="0" lvl="0" indent="0" defTabSz="457200">
              <a:lnSpc>
                <a:spcPct val="117999"/>
              </a:lnSpc>
              <a:spcBef>
                <a:spcPts val="0"/>
              </a:spcBef>
              <a:buNone/>
              <a:defRPr/>
            </a:pPr>
            <a:endParaRPr lang="en-US" altLang="zh-CN" dirty="0" smtClean="0"/>
          </a:p>
          <a:p>
            <a:pPr marL="0" lvl="0" indent="0" defTabSz="457200">
              <a:lnSpc>
                <a:spcPct val="117999"/>
              </a:lnSpc>
              <a:spcBef>
                <a:spcPts val="0"/>
              </a:spcBef>
              <a:buNone/>
              <a:defRPr/>
            </a:pPr>
            <a:endParaRPr lang="zh-CN" altLang="en-US" dirty="0" smtClean="0"/>
          </a:p>
        </p:txBody>
      </p:sp>
      <p:graphicFrame>
        <p:nvGraphicFramePr>
          <p:cNvPr id="2" name="表格 1"/>
          <p:cNvGraphicFramePr>
            <a:graphicFrameLocks noGrp="1"/>
          </p:cNvGraphicFramePr>
          <p:nvPr>
            <p:extLst>
              <p:ext uri="{D42A27DB-BD31-4B8C-83A1-F6EECF244321}">
                <p14:modId xmlns:p14="http://schemas.microsoft.com/office/powerpoint/2010/main" val="50827572"/>
              </p:ext>
            </p:extLst>
          </p:nvPr>
        </p:nvGraphicFramePr>
        <p:xfrm>
          <a:off x="539552" y="1412776"/>
          <a:ext cx="8136904" cy="5328593"/>
        </p:xfrm>
        <a:graphic>
          <a:graphicData uri="http://schemas.openxmlformats.org/drawingml/2006/table">
            <a:tbl>
              <a:tblPr firstRow="1" firstCol="1" bandRow="1">
                <a:tableStyleId>{5C22544A-7EE6-4342-B048-85BDC9FD1C3A}</a:tableStyleId>
              </a:tblPr>
              <a:tblGrid>
                <a:gridCol w="1539345"/>
                <a:gridCol w="1710074"/>
                <a:gridCol w="1624709"/>
                <a:gridCol w="3262776"/>
              </a:tblGrid>
              <a:tr h="473840">
                <a:tc>
                  <a:txBody>
                    <a:bodyPr/>
                    <a:lstStyle/>
                    <a:p>
                      <a:pPr algn="ctr">
                        <a:spcAft>
                          <a:spcPts val="0"/>
                        </a:spcAft>
                      </a:pPr>
                      <a:r>
                        <a:rPr lang="zh-CN" sz="1000" kern="100" dirty="0">
                          <a:effectLst/>
                        </a:rPr>
                        <a:t>错误类型</a:t>
                      </a:r>
                      <a:endParaRPr lang="zh-CN" sz="1000" kern="100" dirty="0">
                        <a:effectLst/>
                        <a:latin typeface="Times New Roman"/>
                        <a:ea typeface="宋体"/>
                      </a:endParaRPr>
                    </a:p>
                  </a:txBody>
                  <a:tcPr marL="66302" marR="66302" marT="0" marB="0" anchor="ctr"/>
                </a:tc>
                <a:tc>
                  <a:txBody>
                    <a:bodyPr/>
                    <a:lstStyle/>
                    <a:p>
                      <a:pPr algn="ctr">
                        <a:spcAft>
                          <a:spcPts val="0"/>
                        </a:spcAft>
                      </a:pPr>
                      <a:r>
                        <a:rPr lang="en-US" sz="1000" kern="100" dirty="0" err="1">
                          <a:effectLst/>
                        </a:rPr>
                        <a:t>CoverityID</a:t>
                      </a:r>
                      <a:endParaRPr lang="zh-CN" sz="1000" kern="100" dirty="0">
                        <a:effectLst/>
                        <a:latin typeface="Times New Roman"/>
                        <a:ea typeface="宋体"/>
                      </a:endParaRPr>
                    </a:p>
                  </a:txBody>
                  <a:tcPr marL="66302" marR="66302" marT="0" marB="0" anchor="ctr"/>
                </a:tc>
                <a:tc>
                  <a:txBody>
                    <a:bodyPr/>
                    <a:lstStyle/>
                    <a:p>
                      <a:pPr algn="ctr">
                        <a:spcAft>
                          <a:spcPts val="0"/>
                        </a:spcAft>
                      </a:pPr>
                      <a:r>
                        <a:rPr lang="zh-CN" sz="1000" kern="100" dirty="0">
                          <a:effectLst/>
                        </a:rPr>
                        <a:t>修改过程</a:t>
                      </a:r>
                      <a:endParaRPr lang="zh-CN" sz="1000" kern="100" dirty="0">
                        <a:effectLst/>
                        <a:latin typeface="Times New Roman"/>
                        <a:ea typeface="宋体"/>
                      </a:endParaRPr>
                    </a:p>
                  </a:txBody>
                  <a:tcPr marL="66302" marR="66302" marT="0" marB="0" anchor="ctr"/>
                </a:tc>
                <a:tc>
                  <a:txBody>
                    <a:bodyPr/>
                    <a:lstStyle/>
                    <a:p>
                      <a:pPr algn="ctr">
                        <a:spcAft>
                          <a:spcPts val="0"/>
                        </a:spcAft>
                      </a:pPr>
                      <a:r>
                        <a:rPr lang="zh-CN" sz="1000" kern="100" dirty="0">
                          <a:effectLst/>
                        </a:rPr>
                        <a:t>经验总结和今后编码建议</a:t>
                      </a:r>
                      <a:endParaRPr lang="zh-CN" sz="1000" kern="100" dirty="0">
                        <a:effectLst/>
                        <a:latin typeface="Times New Roman"/>
                        <a:ea typeface="宋体"/>
                      </a:endParaRPr>
                    </a:p>
                  </a:txBody>
                  <a:tcPr marL="66302" marR="66302" marT="0" marB="0" anchor="ctr"/>
                </a:tc>
              </a:tr>
              <a:tr h="837026">
                <a:tc rowSpan="5">
                  <a:txBody>
                    <a:bodyPr/>
                    <a:lstStyle/>
                    <a:p>
                      <a:pPr algn="ctr">
                        <a:spcAft>
                          <a:spcPts val="0"/>
                        </a:spcAft>
                      </a:pPr>
                      <a:r>
                        <a:rPr lang="zh-CN" sz="1000" kern="100" dirty="0">
                          <a:effectLst/>
                        </a:rPr>
                        <a:t>空指针异常</a:t>
                      </a:r>
                      <a:endParaRPr lang="zh-CN" sz="1000" kern="100" dirty="0">
                        <a:effectLst/>
                        <a:latin typeface="Times New Roman"/>
                        <a:ea typeface="宋体"/>
                      </a:endParaRPr>
                    </a:p>
                  </a:txBody>
                  <a:tcPr marL="66302" marR="66302" marT="0" marB="0" anchor="ctr"/>
                </a:tc>
                <a:tc>
                  <a:txBody>
                    <a:bodyPr/>
                    <a:lstStyle/>
                    <a:p>
                      <a:pPr algn="ctr">
                        <a:spcAft>
                          <a:spcPts val="0"/>
                        </a:spcAft>
                      </a:pPr>
                      <a:r>
                        <a:rPr lang="en-US" sz="1000" kern="100" dirty="0">
                          <a:effectLst/>
                        </a:rPr>
                        <a:t> </a:t>
                      </a:r>
                      <a:endParaRPr lang="zh-CN" sz="1000" kern="100" dirty="0">
                        <a:effectLst/>
                      </a:endParaRPr>
                    </a:p>
                    <a:p>
                      <a:pPr algn="ctr">
                        <a:spcAft>
                          <a:spcPts val="0"/>
                        </a:spcAft>
                      </a:pPr>
                      <a:r>
                        <a:rPr lang="en-US" sz="1000" kern="100" dirty="0">
                          <a:effectLst/>
                        </a:rPr>
                        <a:t> </a:t>
                      </a:r>
                      <a:endParaRPr lang="zh-CN" sz="1000" kern="100" dirty="0">
                        <a:effectLst/>
                      </a:endParaRPr>
                    </a:p>
                    <a:p>
                      <a:pPr algn="ctr">
                        <a:spcAft>
                          <a:spcPts val="0"/>
                        </a:spcAft>
                      </a:pPr>
                      <a:r>
                        <a:rPr lang="en-US" sz="1000" kern="100" dirty="0">
                          <a:effectLst/>
                        </a:rPr>
                        <a:t>24734</a:t>
                      </a:r>
                      <a:endParaRPr lang="zh-CN" sz="1000" kern="100" dirty="0">
                        <a:effectLst/>
                        <a:latin typeface="Times New Roman"/>
                        <a:ea typeface="宋体"/>
                      </a:endParaRPr>
                    </a:p>
                  </a:txBody>
                  <a:tcPr marL="66302" marR="66302" marT="0" marB="0" anchor="ctr"/>
                </a:tc>
                <a:tc>
                  <a:txBody>
                    <a:bodyPr/>
                    <a:lstStyle/>
                    <a:p>
                      <a:pPr algn="ctr">
                        <a:spcAft>
                          <a:spcPts val="0"/>
                        </a:spcAft>
                      </a:pPr>
                      <a:r>
                        <a:rPr lang="en-US" sz="1000" kern="100" dirty="0">
                          <a:effectLst/>
                        </a:rPr>
                        <a:t> </a:t>
                      </a:r>
                      <a:endParaRPr lang="zh-CN" sz="1000" kern="100" dirty="0">
                        <a:effectLst/>
                      </a:endParaRPr>
                    </a:p>
                    <a:p>
                      <a:pPr algn="ctr">
                        <a:spcAft>
                          <a:spcPts val="0"/>
                        </a:spcAft>
                      </a:pPr>
                      <a:r>
                        <a:rPr lang="zh-CN" sz="1000" kern="100" dirty="0">
                          <a:effectLst/>
                        </a:rPr>
                        <a:t>给引用</a:t>
                      </a:r>
                      <a:r>
                        <a:rPr lang="zh-CN" sz="1000" kern="100" dirty="0" smtClean="0">
                          <a:effectLst/>
                        </a:rPr>
                        <a:t>变量</a:t>
                      </a:r>
                      <a:r>
                        <a:rPr lang="zh-CN" altLang="en-US" sz="1000" kern="100" dirty="0" smtClean="0">
                          <a:effectLst/>
                        </a:rPr>
                        <a:t>赋值</a:t>
                      </a:r>
                      <a:r>
                        <a:rPr lang="zh-CN" sz="1000" kern="100" dirty="0" smtClean="0">
                          <a:effectLst/>
                        </a:rPr>
                        <a:t>一</a:t>
                      </a:r>
                      <a:r>
                        <a:rPr lang="zh-CN" sz="1000" kern="100" dirty="0">
                          <a:effectLst/>
                        </a:rPr>
                        <a:t>个具体的</a:t>
                      </a:r>
                      <a:r>
                        <a:rPr lang="en-US" sz="1000" kern="100" dirty="0">
                          <a:effectLst/>
                        </a:rPr>
                        <a:t>Object</a:t>
                      </a:r>
                      <a:endParaRPr lang="zh-CN" sz="1000" kern="100" dirty="0">
                        <a:effectLst/>
                        <a:latin typeface="Times New Roman"/>
                        <a:ea typeface="宋体"/>
                      </a:endParaRPr>
                    </a:p>
                  </a:txBody>
                  <a:tcPr marL="66302" marR="66302" marT="0" marB="0" anchor="ctr"/>
                </a:tc>
                <a:tc>
                  <a:txBody>
                    <a:bodyPr/>
                    <a:lstStyle/>
                    <a:p>
                      <a:pPr algn="ctr">
                        <a:spcAft>
                          <a:spcPts val="0"/>
                        </a:spcAft>
                      </a:pPr>
                      <a:r>
                        <a:rPr lang="zh-CN" sz="1000" kern="100" dirty="0">
                          <a:effectLst/>
                        </a:rPr>
                        <a:t>引用变量尽量</a:t>
                      </a:r>
                      <a:r>
                        <a:rPr lang="zh-CN" sz="1000" kern="100">
                          <a:effectLst/>
                        </a:rPr>
                        <a:t>别</a:t>
                      </a:r>
                      <a:r>
                        <a:rPr lang="zh-CN" sz="1000" kern="100" smtClean="0">
                          <a:effectLst/>
                        </a:rPr>
                        <a:t>直接</a:t>
                      </a:r>
                      <a:r>
                        <a:rPr lang="zh-CN" altLang="en-US" sz="1000" kern="100" smtClean="0">
                          <a:effectLst/>
                        </a:rPr>
                        <a:t>赋值</a:t>
                      </a:r>
                      <a:r>
                        <a:rPr lang="zh-CN" sz="1000" kern="100" smtClean="0">
                          <a:effectLst/>
                        </a:rPr>
                        <a:t>为</a:t>
                      </a:r>
                      <a:r>
                        <a:rPr lang="en-US" sz="1000" kern="100" dirty="0">
                          <a:effectLst/>
                        </a:rPr>
                        <a:t>null</a:t>
                      </a:r>
                      <a:r>
                        <a:rPr lang="zh-CN" sz="1000" kern="100" dirty="0">
                          <a:effectLst/>
                        </a:rPr>
                        <a:t>，要不然容易造成</a:t>
                      </a:r>
                      <a:r>
                        <a:rPr lang="en-US" sz="1000" kern="100" dirty="0">
                          <a:effectLst/>
                        </a:rPr>
                        <a:t>null</a:t>
                      </a:r>
                      <a:r>
                        <a:rPr lang="zh-CN" sz="1000" kern="100" dirty="0">
                          <a:effectLst/>
                        </a:rPr>
                        <a:t>指针的显示调用</a:t>
                      </a:r>
                      <a:endParaRPr lang="zh-CN" sz="1000" kern="100" dirty="0">
                        <a:effectLst/>
                        <a:latin typeface="Times New Roman"/>
                        <a:ea typeface="宋体"/>
                      </a:endParaRPr>
                    </a:p>
                  </a:txBody>
                  <a:tcPr marL="66302" marR="66302" marT="0" marB="0" anchor="ctr"/>
                </a:tc>
              </a:tr>
              <a:tr h="1171837">
                <a:tc vMerge="1">
                  <a:txBody>
                    <a:bodyPr/>
                    <a:lstStyle/>
                    <a:p>
                      <a:endParaRPr lang="zh-CN" altLang="en-US"/>
                    </a:p>
                  </a:txBody>
                  <a:tcPr/>
                </a:tc>
                <a:tc>
                  <a:txBody>
                    <a:bodyPr/>
                    <a:lstStyle/>
                    <a:p>
                      <a:pPr algn="ctr">
                        <a:spcAft>
                          <a:spcPts val="0"/>
                        </a:spcAft>
                      </a:pPr>
                      <a:r>
                        <a:rPr lang="en-US" sz="1000" kern="100" dirty="0" smtClean="0">
                          <a:effectLst/>
                        </a:rPr>
                        <a:t>24722</a:t>
                      </a:r>
                      <a:endParaRPr lang="zh-CN" sz="1000" kern="100" dirty="0">
                        <a:effectLst/>
                        <a:latin typeface="Times New Roman"/>
                        <a:ea typeface="宋体"/>
                      </a:endParaRPr>
                    </a:p>
                  </a:txBody>
                  <a:tcPr marL="66302" marR="66302" marT="0" marB="0" anchor="ctr"/>
                </a:tc>
                <a:tc>
                  <a:txBody>
                    <a:bodyPr/>
                    <a:lstStyle/>
                    <a:p>
                      <a:pPr algn="ctr">
                        <a:spcAft>
                          <a:spcPts val="0"/>
                        </a:spcAft>
                      </a:pPr>
                      <a:r>
                        <a:rPr lang="en-US" sz="1000" kern="100" dirty="0">
                          <a:effectLst/>
                        </a:rPr>
                        <a:t> </a:t>
                      </a:r>
                      <a:endParaRPr lang="zh-CN" sz="1000" kern="100" dirty="0">
                        <a:effectLst/>
                      </a:endParaRPr>
                    </a:p>
                    <a:p>
                      <a:pPr algn="ctr">
                        <a:spcAft>
                          <a:spcPts val="0"/>
                        </a:spcAft>
                      </a:pPr>
                      <a:r>
                        <a:rPr lang="en-US" sz="1000" kern="100" dirty="0">
                          <a:effectLst/>
                        </a:rPr>
                        <a:t> </a:t>
                      </a:r>
                      <a:endParaRPr lang="zh-CN" sz="1000" kern="100" dirty="0">
                        <a:effectLst/>
                      </a:endParaRPr>
                    </a:p>
                    <a:p>
                      <a:pPr algn="ctr">
                        <a:spcAft>
                          <a:spcPts val="0"/>
                        </a:spcAft>
                      </a:pPr>
                      <a:r>
                        <a:rPr lang="zh-CN" sz="1000" kern="100" dirty="0">
                          <a:effectLst/>
                        </a:rPr>
                        <a:t>将条件进行拆分，细化各个分支的逻辑处理</a:t>
                      </a:r>
                      <a:endParaRPr lang="zh-CN" sz="1000" kern="100" dirty="0">
                        <a:effectLst/>
                        <a:latin typeface="Times New Roman"/>
                        <a:ea typeface="宋体"/>
                      </a:endParaRPr>
                    </a:p>
                  </a:txBody>
                  <a:tcPr marL="66302" marR="66302" marT="0" marB="0" anchor="ctr"/>
                </a:tc>
                <a:tc>
                  <a:txBody>
                    <a:bodyPr/>
                    <a:lstStyle/>
                    <a:p>
                      <a:pPr algn="ctr">
                        <a:spcAft>
                          <a:spcPts val="0"/>
                        </a:spcAft>
                      </a:pPr>
                      <a:r>
                        <a:rPr lang="zh-CN" sz="1000" kern="100" dirty="0">
                          <a:effectLst/>
                        </a:rPr>
                        <a:t>条件组合造成的空指针问题，具体情况可将条件进行拆分，明确各分支业务流程，消除组合的</a:t>
                      </a:r>
                      <a:r>
                        <a:rPr lang="en-US" sz="1000" kern="100" dirty="0">
                          <a:effectLst/>
                        </a:rPr>
                        <a:t>null</a:t>
                      </a:r>
                      <a:r>
                        <a:rPr lang="zh-CN" sz="1000" kern="100" dirty="0">
                          <a:effectLst/>
                        </a:rPr>
                        <a:t>问题</a:t>
                      </a:r>
                      <a:endParaRPr lang="zh-CN" sz="1000" kern="100" dirty="0">
                        <a:effectLst/>
                        <a:latin typeface="Times New Roman"/>
                        <a:ea typeface="宋体"/>
                      </a:endParaRPr>
                    </a:p>
                  </a:txBody>
                  <a:tcPr marL="66302" marR="66302" marT="0" marB="0" anchor="ctr"/>
                </a:tc>
              </a:tr>
              <a:tr h="1004432">
                <a:tc vMerge="1">
                  <a:txBody>
                    <a:bodyPr/>
                    <a:lstStyle/>
                    <a:p>
                      <a:endParaRPr lang="zh-CN" altLang="en-US"/>
                    </a:p>
                  </a:txBody>
                  <a:tcPr/>
                </a:tc>
                <a:tc>
                  <a:txBody>
                    <a:bodyPr/>
                    <a:lstStyle/>
                    <a:p>
                      <a:pPr algn="ctr">
                        <a:spcAft>
                          <a:spcPts val="0"/>
                        </a:spcAft>
                      </a:pPr>
                      <a:r>
                        <a:rPr lang="en-US" sz="1000" kern="100" dirty="0">
                          <a:effectLst/>
                        </a:rPr>
                        <a:t> </a:t>
                      </a:r>
                      <a:endParaRPr lang="zh-CN" sz="1000" kern="100" dirty="0">
                        <a:effectLst/>
                      </a:endParaRPr>
                    </a:p>
                    <a:p>
                      <a:pPr algn="ctr">
                        <a:spcAft>
                          <a:spcPts val="0"/>
                        </a:spcAft>
                      </a:pPr>
                      <a:r>
                        <a:rPr lang="en-US" sz="1000" kern="100" dirty="0">
                          <a:effectLst/>
                        </a:rPr>
                        <a:t> </a:t>
                      </a:r>
                      <a:endParaRPr lang="zh-CN" sz="1000" kern="100" dirty="0">
                        <a:effectLst/>
                      </a:endParaRPr>
                    </a:p>
                    <a:p>
                      <a:pPr algn="ctr">
                        <a:spcAft>
                          <a:spcPts val="0"/>
                        </a:spcAft>
                      </a:pPr>
                      <a:r>
                        <a:rPr lang="en-US" sz="1000" kern="100" dirty="0">
                          <a:effectLst/>
                        </a:rPr>
                        <a:t> </a:t>
                      </a:r>
                      <a:endParaRPr lang="zh-CN" sz="1000" kern="100" dirty="0">
                        <a:effectLst/>
                      </a:endParaRPr>
                    </a:p>
                    <a:p>
                      <a:pPr algn="ctr">
                        <a:spcAft>
                          <a:spcPts val="0"/>
                        </a:spcAft>
                      </a:pPr>
                      <a:r>
                        <a:rPr lang="en-US" sz="1000" kern="100" dirty="0">
                          <a:effectLst/>
                        </a:rPr>
                        <a:t>23465</a:t>
                      </a:r>
                      <a:endParaRPr lang="zh-CN" sz="1000" kern="100" dirty="0">
                        <a:effectLst/>
                        <a:latin typeface="Times New Roman"/>
                        <a:ea typeface="宋体"/>
                      </a:endParaRPr>
                    </a:p>
                  </a:txBody>
                  <a:tcPr marL="66302" marR="66302" marT="0" marB="0" anchor="ctr"/>
                </a:tc>
                <a:tc>
                  <a:txBody>
                    <a:bodyPr/>
                    <a:lstStyle/>
                    <a:p>
                      <a:pPr algn="ctr">
                        <a:spcAft>
                          <a:spcPts val="0"/>
                        </a:spcAft>
                      </a:pPr>
                      <a:r>
                        <a:rPr lang="en-US" sz="1000" kern="100" dirty="0">
                          <a:effectLst/>
                        </a:rPr>
                        <a:t> </a:t>
                      </a:r>
                      <a:endParaRPr lang="zh-CN" sz="1000" kern="100" dirty="0">
                        <a:effectLst/>
                      </a:endParaRPr>
                    </a:p>
                    <a:p>
                      <a:pPr algn="ctr">
                        <a:spcAft>
                          <a:spcPts val="0"/>
                        </a:spcAft>
                      </a:pPr>
                      <a:r>
                        <a:rPr lang="en-US" sz="1000" kern="100" dirty="0">
                          <a:effectLst/>
                        </a:rPr>
                        <a:t> </a:t>
                      </a:r>
                      <a:endParaRPr lang="zh-CN" sz="1000" kern="100" dirty="0">
                        <a:effectLst/>
                      </a:endParaRPr>
                    </a:p>
                    <a:p>
                      <a:pPr algn="ctr">
                        <a:spcAft>
                          <a:spcPts val="0"/>
                        </a:spcAft>
                      </a:pPr>
                      <a:r>
                        <a:rPr lang="zh-CN" sz="1000" kern="100" dirty="0">
                          <a:effectLst/>
                        </a:rPr>
                        <a:t>引用可能为</a:t>
                      </a:r>
                      <a:r>
                        <a:rPr lang="en-US" sz="1000" kern="100" dirty="0">
                          <a:effectLst/>
                        </a:rPr>
                        <a:t>null</a:t>
                      </a:r>
                      <a:r>
                        <a:rPr lang="zh-CN" sz="1000" kern="100" dirty="0">
                          <a:effectLst/>
                        </a:rPr>
                        <a:t>的变量之前，对其进行</a:t>
                      </a:r>
                      <a:r>
                        <a:rPr lang="en-US" sz="1000" kern="100" dirty="0">
                          <a:effectLst/>
                        </a:rPr>
                        <a:t>null</a:t>
                      </a:r>
                      <a:r>
                        <a:rPr lang="zh-CN" sz="1000" kern="100" dirty="0">
                          <a:effectLst/>
                        </a:rPr>
                        <a:t>判断</a:t>
                      </a:r>
                      <a:endParaRPr lang="zh-CN" sz="1000" kern="100" dirty="0">
                        <a:effectLst/>
                        <a:latin typeface="Times New Roman"/>
                        <a:ea typeface="宋体"/>
                      </a:endParaRPr>
                    </a:p>
                  </a:txBody>
                  <a:tcPr marL="66302" marR="66302" marT="0" marB="0" anchor="ctr"/>
                </a:tc>
                <a:tc>
                  <a:txBody>
                    <a:bodyPr/>
                    <a:lstStyle/>
                    <a:p>
                      <a:pPr algn="ctr">
                        <a:spcAft>
                          <a:spcPts val="0"/>
                        </a:spcAft>
                      </a:pPr>
                      <a:r>
                        <a:rPr lang="zh-CN" sz="1000" kern="100" dirty="0">
                          <a:effectLst/>
                        </a:rPr>
                        <a:t>写逻辑代码时，尽量避免连续的使用变量中嵌套的变量，要增强代码的可读性和易维护性</a:t>
                      </a:r>
                      <a:endParaRPr lang="zh-CN" sz="1000" kern="100" dirty="0">
                        <a:effectLst/>
                        <a:latin typeface="Times New Roman"/>
                        <a:ea typeface="宋体"/>
                      </a:endParaRPr>
                    </a:p>
                  </a:txBody>
                  <a:tcPr marL="66302" marR="66302" marT="0" marB="0" anchor="ctr"/>
                </a:tc>
              </a:tr>
              <a:tr h="837026">
                <a:tc vMerge="1">
                  <a:txBody>
                    <a:bodyPr/>
                    <a:lstStyle/>
                    <a:p>
                      <a:endParaRPr lang="zh-CN" altLang="en-US"/>
                    </a:p>
                  </a:txBody>
                  <a:tcPr/>
                </a:tc>
                <a:tc>
                  <a:txBody>
                    <a:bodyPr/>
                    <a:lstStyle/>
                    <a:p>
                      <a:pPr algn="ctr">
                        <a:spcAft>
                          <a:spcPts val="0"/>
                        </a:spcAft>
                      </a:pPr>
                      <a:r>
                        <a:rPr lang="en-US" sz="1000" kern="100" dirty="0">
                          <a:effectLst/>
                        </a:rPr>
                        <a:t> </a:t>
                      </a:r>
                      <a:endParaRPr lang="zh-CN" sz="1000" kern="100" dirty="0">
                        <a:effectLst/>
                      </a:endParaRPr>
                    </a:p>
                    <a:p>
                      <a:pPr algn="ctr">
                        <a:spcAft>
                          <a:spcPts val="0"/>
                        </a:spcAft>
                      </a:pPr>
                      <a:r>
                        <a:rPr lang="en-US" sz="1000" kern="100" dirty="0">
                          <a:effectLst/>
                        </a:rPr>
                        <a:t> </a:t>
                      </a:r>
                      <a:endParaRPr lang="zh-CN" sz="1000" kern="100" dirty="0">
                        <a:effectLst/>
                      </a:endParaRPr>
                    </a:p>
                    <a:p>
                      <a:pPr algn="ctr">
                        <a:spcAft>
                          <a:spcPts val="0"/>
                        </a:spcAft>
                      </a:pPr>
                      <a:r>
                        <a:rPr lang="zh-CN" sz="1000" kern="100" dirty="0">
                          <a:effectLst/>
                        </a:rPr>
                        <a:t>造成</a:t>
                      </a:r>
                      <a:r>
                        <a:rPr lang="en-US" sz="1000" kern="100" dirty="0">
                          <a:effectLst/>
                        </a:rPr>
                        <a:t>null</a:t>
                      </a:r>
                      <a:r>
                        <a:rPr lang="zh-CN" sz="1000" kern="100" dirty="0">
                          <a:effectLst/>
                        </a:rPr>
                        <a:t>引用的一种情况</a:t>
                      </a:r>
                      <a:endParaRPr lang="zh-CN" sz="1000" kern="100" dirty="0">
                        <a:effectLst/>
                        <a:latin typeface="Times New Roman"/>
                        <a:ea typeface="宋体"/>
                      </a:endParaRPr>
                    </a:p>
                  </a:txBody>
                  <a:tcPr marL="66302" marR="66302" marT="0" marB="0" anchor="ctr"/>
                </a:tc>
                <a:tc>
                  <a:txBody>
                    <a:bodyPr/>
                    <a:lstStyle/>
                    <a:p>
                      <a:pPr algn="ctr">
                        <a:spcAft>
                          <a:spcPts val="0"/>
                        </a:spcAft>
                      </a:pPr>
                      <a:r>
                        <a:rPr lang="en-US" sz="1000" kern="100" dirty="0">
                          <a:effectLst/>
                        </a:rPr>
                        <a:t> </a:t>
                      </a:r>
                      <a:endParaRPr lang="zh-CN" sz="1000" kern="100" dirty="0">
                        <a:effectLst/>
                      </a:endParaRPr>
                    </a:p>
                    <a:p>
                      <a:pPr algn="ctr">
                        <a:spcAft>
                          <a:spcPts val="0"/>
                        </a:spcAft>
                      </a:pPr>
                      <a:r>
                        <a:rPr lang="en-US" sz="1000" kern="100" dirty="0">
                          <a:effectLst/>
                        </a:rPr>
                        <a:t> </a:t>
                      </a:r>
                      <a:endParaRPr lang="zh-CN" sz="1000" kern="100" dirty="0">
                        <a:effectLst/>
                      </a:endParaRPr>
                    </a:p>
                    <a:p>
                      <a:pPr algn="ctr">
                        <a:spcAft>
                          <a:spcPts val="0"/>
                        </a:spcAft>
                      </a:pPr>
                      <a:r>
                        <a:rPr lang="zh-CN" sz="1000" kern="100" dirty="0">
                          <a:effectLst/>
                        </a:rPr>
                        <a:t>避免直接返回</a:t>
                      </a:r>
                      <a:r>
                        <a:rPr lang="en-US" sz="1000" kern="100" dirty="0">
                          <a:effectLst/>
                        </a:rPr>
                        <a:t>null</a:t>
                      </a:r>
                      <a:r>
                        <a:rPr lang="zh-CN" sz="1000" kern="100" dirty="0">
                          <a:effectLst/>
                        </a:rPr>
                        <a:t>值</a:t>
                      </a:r>
                      <a:endParaRPr lang="zh-CN" sz="1000" kern="100" dirty="0">
                        <a:effectLst/>
                        <a:latin typeface="Times New Roman"/>
                        <a:ea typeface="宋体"/>
                      </a:endParaRPr>
                    </a:p>
                  </a:txBody>
                  <a:tcPr marL="66302" marR="66302" marT="0" marB="0" anchor="ctr"/>
                </a:tc>
                <a:tc>
                  <a:txBody>
                    <a:bodyPr/>
                    <a:lstStyle/>
                    <a:p>
                      <a:pPr algn="ctr">
                        <a:spcAft>
                          <a:spcPts val="0"/>
                        </a:spcAft>
                      </a:pPr>
                      <a:r>
                        <a:rPr lang="zh-CN" sz="1000" kern="100" dirty="0">
                          <a:effectLst/>
                        </a:rPr>
                        <a:t>在返回值为集合的方法中，避免直接返回</a:t>
                      </a:r>
                      <a:r>
                        <a:rPr lang="en-US" sz="1000" kern="100" dirty="0">
                          <a:effectLst/>
                        </a:rPr>
                        <a:t>null</a:t>
                      </a:r>
                      <a:r>
                        <a:rPr lang="zh-CN" sz="1000" kern="100" dirty="0">
                          <a:effectLst/>
                        </a:rPr>
                        <a:t>值，可以返回大小为</a:t>
                      </a:r>
                      <a:r>
                        <a:rPr lang="en-US" sz="1000" kern="100" dirty="0">
                          <a:effectLst/>
                        </a:rPr>
                        <a:t>0</a:t>
                      </a:r>
                      <a:r>
                        <a:rPr lang="zh-CN" sz="1000" kern="100" dirty="0">
                          <a:effectLst/>
                        </a:rPr>
                        <a:t>的集合取代</a:t>
                      </a:r>
                      <a:r>
                        <a:rPr lang="en-US" sz="1000" kern="100" dirty="0">
                          <a:effectLst/>
                        </a:rPr>
                        <a:t>null</a:t>
                      </a:r>
                      <a:endParaRPr lang="zh-CN" sz="1000" kern="100" dirty="0">
                        <a:effectLst/>
                        <a:latin typeface="Times New Roman"/>
                        <a:ea typeface="宋体"/>
                      </a:endParaRPr>
                    </a:p>
                  </a:txBody>
                  <a:tcPr marL="66302" marR="66302" marT="0" marB="0" anchor="ctr"/>
                </a:tc>
              </a:tr>
              <a:tr h="1004432">
                <a:tc vMerge="1">
                  <a:txBody>
                    <a:bodyPr/>
                    <a:lstStyle/>
                    <a:p>
                      <a:endParaRPr lang="zh-CN" altLang="en-US"/>
                    </a:p>
                  </a:txBody>
                  <a:tcPr/>
                </a:tc>
                <a:tc>
                  <a:txBody>
                    <a:bodyPr/>
                    <a:lstStyle/>
                    <a:p>
                      <a:pPr algn="ctr">
                        <a:spcAft>
                          <a:spcPts val="0"/>
                        </a:spcAft>
                      </a:pPr>
                      <a:r>
                        <a:rPr lang="en-US" sz="1000" kern="100" dirty="0" smtClean="0">
                          <a:effectLst/>
                        </a:rPr>
                        <a:t>24762</a:t>
                      </a:r>
                      <a:endParaRPr lang="zh-CN" sz="1000" kern="100" dirty="0">
                        <a:effectLst/>
                        <a:latin typeface="Times New Roman"/>
                        <a:ea typeface="宋体"/>
                      </a:endParaRPr>
                    </a:p>
                  </a:txBody>
                  <a:tcPr marL="66302" marR="66302" marT="0" marB="0" anchor="ctr"/>
                </a:tc>
                <a:tc>
                  <a:txBody>
                    <a:bodyPr/>
                    <a:lstStyle/>
                    <a:p>
                      <a:pPr algn="ctr">
                        <a:spcAft>
                          <a:spcPts val="0"/>
                        </a:spcAft>
                      </a:pPr>
                      <a:r>
                        <a:rPr lang="zh-CN" sz="1000" kern="100" dirty="0">
                          <a:effectLst/>
                        </a:rPr>
                        <a:t>在对象为</a:t>
                      </a:r>
                      <a:r>
                        <a:rPr lang="en-US" sz="1000" kern="100" dirty="0">
                          <a:effectLst/>
                        </a:rPr>
                        <a:t>null</a:t>
                      </a:r>
                      <a:r>
                        <a:rPr lang="zh-CN" sz="1000" kern="100" dirty="0">
                          <a:effectLst/>
                        </a:rPr>
                        <a:t>时，代码中的逻辑已经抛出了相应的异常处理，因此代码走不到改</a:t>
                      </a:r>
                      <a:r>
                        <a:rPr lang="en-US" sz="1000" kern="100" dirty="0">
                          <a:effectLst/>
                        </a:rPr>
                        <a:t>null</a:t>
                      </a:r>
                      <a:r>
                        <a:rPr lang="zh-CN" sz="1000" kern="100" dirty="0">
                          <a:effectLst/>
                        </a:rPr>
                        <a:t>引用</a:t>
                      </a:r>
                      <a:endParaRPr lang="zh-CN" sz="1000" kern="100" dirty="0">
                        <a:effectLst/>
                        <a:latin typeface="Times New Roman"/>
                        <a:ea typeface="宋体"/>
                      </a:endParaRPr>
                    </a:p>
                  </a:txBody>
                  <a:tcPr marL="66302" marR="66302" marT="0" marB="0" anchor="ctr"/>
                </a:tc>
                <a:tc>
                  <a:txBody>
                    <a:bodyPr/>
                    <a:lstStyle/>
                    <a:p>
                      <a:pPr algn="ctr">
                        <a:spcAft>
                          <a:spcPts val="0"/>
                        </a:spcAft>
                      </a:pPr>
                      <a:r>
                        <a:rPr lang="zh-CN" sz="1000" kern="100" dirty="0">
                          <a:effectLst/>
                        </a:rPr>
                        <a:t>在对象为</a:t>
                      </a:r>
                      <a:r>
                        <a:rPr lang="en-US" sz="1000" kern="100" dirty="0">
                          <a:effectLst/>
                        </a:rPr>
                        <a:t>null</a:t>
                      </a:r>
                      <a:r>
                        <a:rPr lang="zh-CN" sz="1000" kern="100" dirty="0">
                          <a:effectLst/>
                        </a:rPr>
                        <a:t>时，代码中的逻辑已经抛出了相应的异常处理，因此代码走不到改</a:t>
                      </a:r>
                      <a:r>
                        <a:rPr lang="en-US" sz="1000" kern="100" dirty="0">
                          <a:effectLst/>
                        </a:rPr>
                        <a:t>null</a:t>
                      </a:r>
                      <a:r>
                        <a:rPr lang="zh-CN" sz="1000" kern="100" dirty="0">
                          <a:effectLst/>
                        </a:rPr>
                        <a:t>引用</a:t>
                      </a:r>
                      <a:endParaRPr lang="zh-CN" sz="1000" kern="100" dirty="0">
                        <a:effectLst/>
                        <a:latin typeface="Times New Roman"/>
                        <a:ea typeface="宋体"/>
                      </a:endParaRPr>
                    </a:p>
                  </a:txBody>
                  <a:tcPr marL="66302" marR="66302" marT="0" marB="0" anchor="ctr"/>
                </a:tc>
              </a:tr>
            </a:tbl>
          </a:graphicData>
        </a:graphic>
      </p:graphicFrame>
    </p:spTree>
    <p:extLst>
      <p:ext uri="{BB962C8B-B14F-4D97-AF65-F5344CB8AC3E}">
        <p14:creationId xmlns:p14="http://schemas.microsoft.com/office/powerpoint/2010/main" val="17204701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936104"/>
          </a:xfrm>
        </p:spPr>
        <p:txBody>
          <a:bodyPr/>
          <a:lstStyle/>
          <a:p>
            <a:r>
              <a:rPr lang="zh-CN" altLang="en-US" dirty="0"/>
              <a:t>修改过程中的经验总结</a:t>
            </a:r>
          </a:p>
        </p:txBody>
      </p:sp>
      <p:sp>
        <p:nvSpPr>
          <p:cNvPr id="3" name="内容占位符 2"/>
          <p:cNvSpPr>
            <a:spLocks noGrp="1"/>
          </p:cNvSpPr>
          <p:nvPr>
            <p:ph idx="1"/>
          </p:nvPr>
        </p:nvSpPr>
        <p:spPr>
          <a:xfrm>
            <a:off x="457200" y="908720"/>
            <a:ext cx="8229600" cy="5256584"/>
          </a:xfrm>
        </p:spPr>
        <p:txBody>
          <a:bodyPr/>
          <a:lstStyle/>
          <a:p>
            <a:pPr marL="0" indent="0">
              <a:spcBef>
                <a:spcPct val="0"/>
              </a:spcBef>
              <a:buNone/>
            </a:pPr>
            <a:r>
              <a:rPr lang="zh-CN" altLang="en-US" sz="2400" b="1" dirty="0">
                <a:solidFill>
                  <a:srgbClr val="0950A0"/>
                </a:solidFill>
              </a:rPr>
              <a:t>案例分析</a:t>
            </a:r>
            <a:r>
              <a:rPr lang="zh-CN" altLang="en-US" sz="2400" b="1" dirty="0" smtClean="0">
                <a:solidFill>
                  <a:srgbClr val="0950A0"/>
                </a:solidFill>
              </a:rPr>
              <a:t>：资源泄漏</a:t>
            </a:r>
            <a:endParaRPr lang="en-US" altLang="zh-CN" sz="2400" b="1" dirty="0">
              <a:solidFill>
                <a:srgbClr val="0950A0"/>
              </a:solidFill>
            </a:endParaRPr>
          </a:p>
          <a:p>
            <a:pPr marL="0" indent="0">
              <a:spcBef>
                <a:spcPct val="0"/>
              </a:spcBef>
              <a:buNone/>
            </a:pPr>
            <a:endParaRPr lang="en-US" altLang="zh-CN" b="1" dirty="0">
              <a:solidFill>
                <a:srgbClr val="0950A0"/>
              </a:solidFill>
            </a:endParaRPr>
          </a:p>
          <a:p>
            <a:pPr marL="0" indent="0">
              <a:spcBef>
                <a:spcPct val="0"/>
              </a:spcBef>
              <a:buNone/>
            </a:pPr>
            <a:r>
              <a:rPr lang="en-US" altLang="zh-CN" b="1" dirty="0">
                <a:solidFill>
                  <a:srgbClr val="0950A0"/>
                </a:solidFill>
              </a:rPr>
              <a:t>	</a:t>
            </a:r>
            <a:endParaRPr lang="en-US" altLang="zh-CN" b="1" dirty="0"/>
          </a:p>
          <a:p>
            <a:pPr marL="0" lvl="0" indent="0" defTabSz="457200">
              <a:lnSpc>
                <a:spcPct val="117999"/>
              </a:lnSpc>
              <a:spcBef>
                <a:spcPts val="0"/>
              </a:spcBef>
              <a:buNone/>
              <a:defRPr/>
            </a:pPr>
            <a:endParaRPr lang="en-US" altLang="zh-CN" dirty="0"/>
          </a:p>
          <a:p>
            <a:pPr marL="0" lvl="0" indent="0" defTabSz="457200">
              <a:lnSpc>
                <a:spcPct val="117999"/>
              </a:lnSpc>
              <a:spcBef>
                <a:spcPts val="0"/>
              </a:spcBef>
              <a:buNone/>
              <a:defRPr/>
            </a:pPr>
            <a:endParaRPr lang="en-US" altLang="zh-CN" dirty="0"/>
          </a:p>
          <a:p>
            <a:pPr marL="0" lvl="0" indent="0" defTabSz="457200">
              <a:lnSpc>
                <a:spcPct val="117999"/>
              </a:lnSpc>
              <a:spcBef>
                <a:spcPts val="0"/>
              </a:spcBef>
              <a:buNone/>
              <a:defRPr/>
            </a:pPr>
            <a:endParaRPr lang="zh-CN" altLang="en-US" dirty="0"/>
          </a:p>
          <a:p>
            <a:pPr marL="0" indent="0">
              <a:buNone/>
            </a:pPr>
            <a:endParaRPr lang="zh-CN" altLang="en-US" dirty="0"/>
          </a:p>
        </p:txBody>
      </p:sp>
      <p:graphicFrame>
        <p:nvGraphicFramePr>
          <p:cNvPr id="12" name="表格 11"/>
          <p:cNvGraphicFramePr>
            <a:graphicFrameLocks noGrp="1"/>
          </p:cNvGraphicFramePr>
          <p:nvPr>
            <p:extLst>
              <p:ext uri="{D42A27DB-BD31-4B8C-83A1-F6EECF244321}">
                <p14:modId xmlns:p14="http://schemas.microsoft.com/office/powerpoint/2010/main" val="4012874339"/>
              </p:ext>
            </p:extLst>
          </p:nvPr>
        </p:nvGraphicFramePr>
        <p:xfrm>
          <a:off x="611560" y="1628800"/>
          <a:ext cx="8136904" cy="4183011"/>
        </p:xfrm>
        <a:graphic>
          <a:graphicData uri="http://schemas.openxmlformats.org/drawingml/2006/table">
            <a:tbl>
              <a:tblPr firstRow="1" firstCol="1" bandRow="1">
                <a:tableStyleId>{5C22544A-7EE6-4342-B048-85BDC9FD1C3A}</a:tableStyleId>
              </a:tblPr>
              <a:tblGrid>
                <a:gridCol w="1784409"/>
                <a:gridCol w="1784409"/>
                <a:gridCol w="1582436"/>
                <a:gridCol w="2985650"/>
              </a:tblGrid>
              <a:tr h="929558">
                <a:tc>
                  <a:txBody>
                    <a:bodyPr/>
                    <a:lstStyle/>
                    <a:p>
                      <a:pPr algn="ctr">
                        <a:spcAft>
                          <a:spcPts val="0"/>
                        </a:spcAft>
                      </a:pPr>
                      <a:r>
                        <a:rPr lang="zh-CN" sz="1050" kern="100" dirty="0">
                          <a:effectLst/>
                        </a:rPr>
                        <a:t>错误类型</a:t>
                      </a:r>
                      <a:endParaRPr lang="zh-CN" sz="1050" kern="100" dirty="0">
                        <a:effectLst/>
                        <a:latin typeface="Times New Roman"/>
                        <a:ea typeface="宋体"/>
                      </a:endParaRPr>
                    </a:p>
                  </a:txBody>
                  <a:tcPr marL="68580" marR="68580" marT="0" marB="0" anchor="ctr"/>
                </a:tc>
                <a:tc>
                  <a:txBody>
                    <a:bodyPr/>
                    <a:lstStyle/>
                    <a:p>
                      <a:pPr algn="ctr">
                        <a:spcAft>
                          <a:spcPts val="0"/>
                        </a:spcAft>
                      </a:pPr>
                      <a:r>
                        <a:rPr lang="en-US" sz="1050" kern="100" dirty="0" err="1">
                          <a:effectLst/>
                        </a:rPr>
                        <a:t>CoverityID</a:t>
                      </a:r>
                      <a:endParaRPr lang="zh-CN" sz="1050" kern="100" dirty="0">
                        <a:effectLst/>
                        <a:latin typeface="Times New Roman"/>
                        <a:ea typeface="宋体"/>
                      </a:endParaRPr>
                    </a:p>
                  </a:txBody>
                  <a:tcPr marL="68580" marR="68580" marT="0" marB="0" anchor="ctr"/>
                </a:tc>
                <a:tc>
                  <a:txBody>
                    <a:bodyPr/>
                    <a:lstStyle/>
                    <a:p>
                      <a:pPr algn="ctr">
                        <a:spcAft>
                          <a:spcPts val="0"/>
                        </a:spcAft>
                      </a:pPr>
                      <a:r>
                        <a:rPr lang="zh-CN" sz="1050" kern="100" dirty="0">
                          <a:effectLst/>
                        </a:rPr>
                        <a:t>修改过程</a:t>
                      </a:r>
                      <a:endParaRPr lang="zh-CN" sz="1050" kern="100" dirty="0">
                        <a:effectLst/>
                        <a:latin typeface="Times New Roman"/>
                        <a:ea typeface="宋体"/>
                      </a:endParaRPr>
                    </a:p>
                  </a:txBody>
                  <a:tcPr marL="68580" marR="68580" marT="0" marB="0" anchor="ctr"/>
                </a:tc>
                <a:tc>
                  <a:txBody>
                    <a:bodyPr/>
                    <a:lstStyle/>
                    <a:p>
                      <a:pPr algn="ctr">
                        <a:spcAft>
                          <a:spcPts val="0"/>
                        </a:spcAft>
                      </a:pPr>
                      <a:r>
                        <a:rPr lang="zh-CN" sz="1050" kern="100" dirty="0">
                          <a:effectLst/>
                        </a:rPr>
                        <a:t>经验总结和今后编码建议</a:t>
                      </a:r>
                      <a:endParaRPr lang="zh-CN" sz="1050" kern="100" dirty="0">
                        <a:effectLst/>
                        <a:latin typeface="Times New Roman"/>
                        <a:ea typeface="宋体"/>
                      </a:endParaRPr>
                    </a:p>
                  </a:txBody>
                  <a:tcPr marL="68580" marR="68580" marT="0" marB="0" anchor="ctr"/>
                </a:tc>
              </a:tr>
              <a:tr h="1859116">
                <a:tc rowSpan="2">
                  <a:txBody>
                    <a:bodyPr/>
                    <a:lstStyle/>
                    <a:p>
                      <a:pPr algn="ctr">
                        <a:spcAft>
                          <a:spcPts val="0"/>
                        </a:spcAft>
                      </a:pPr>
                      <a:r>
                        <a:rPr lang="zh-CN" sz="1100" kern="0" dirty="0">
                          <a:effectLst/>
                        </a:rPr>
                        <a:t>资源泄漏</a:t>
                      </a:r>
                      <a:endParaRPr lang="zh-CN" sz="1050" kern="100" dirty="0">
                        <a:effectLst/>
                        <a:latin typeface="Times New Roman"/>
                        <a:ea typeface="宋体"/>
                      </a:endParaRPr>
                    </a:p>
                  </a:txBody>
                  <a:tcPr marL="68580" marR="68580" marT="0" marB="0" anchor="ctr"/>
                </a:tc>
                <a:tc>
                  <a:txBody>
                    <a:bodyPr/>
                    <a:lstStyle/>
                    <a:p>
                      <a:pPr algn="ctr">
                        <a:spcAft>
                          <a:spcPts val="0"/>
                        </a:spcAft>
                      </a:pPr>
                      <a:r>
                        <a:rPr lang="en-US" sz="1050" kern="100" dirty="0">
                          <a:effectLst/>
                        </a:rPr>
                        <a:t>23782</a:t>
                      </a:r>
                      <a:endParaRPr lang="zh-CN" sz="1050" kern="100" dirty="0">
                        <a:effectLst/>
                        <a:latin typeface="Times New Roman"/>
                        <a:ea typeface="宋体"/>
                      </a:endParaRPr>
                    </a:p>
                  </a:txBody>
                  <a:tcPr marL="68580" marR="68580" marT="0" marB="0" anchor="ctr"/>
                </a:tc>
                <a:tc>
                  <a:txBody>
                    <a:bodyPr/>
                    <a:lstStyle/>
                    <a:p>
                      <a:pPr algn="ctr">
                        <a:spcAft>
                          <a:spcPts val="0"/>
                        </a:spcAft>
                      </a:pPr>
                      <a:r>
                        <a:rPr lang="zh-CN" altLang="en-US" sz="1050" kern="100" dirty="0" smtClean="0">
                          <a:effectLst/>
                          <a:latin typeface="+mn-lt"/>
                          <a:ea typeface="+mn-ea"/>
                        </a:rPr>
                        <a:t>关闭资源</a:t>
                      </a:r>
                      <a:endParaRPr lang="zh-CN" sz="1050" kern="100" dirty="0">
                        <a:effectLst/>
                        <a:latin typeface="Times New Roman"/>
                        <a:ea typeface="宋体"/>
                      </a:endParaRPr>
                    </a:p>
                  </a:txBody>
                  <a:tcPr marL="68580" marR="68580" marT="0" marB="0" anchor="ctr"/>
                </a:tc>
                <a:tc>
                  <a:txBody>
                    <a:bodyPr/>
                    <a:lstStyle/>
                    <a:p>
                      <a:pPr algn="ctr">
                        <a:spcAft>
                          <a:spcPts val="0"/>
                        </a:spcAft>
                      </a:pPr>
                      <a:r>
                        <a:rPr lang="zh-CN" sz="1050" kern="100" dirty="0">
                          <a:effectLst/>
                        </a:rPr>
                        <a:t>在使用完文件流后及时关闭，在异常条件下也要关闭</a:t>
                      </a:r>
                      <a:endParaRPr lang="zh-CN" sz="1050" kern="100" dirty="0">
                        <a:effectLst/>
                        <a:latin typeface="Times New Roman"/>
                        <a:ea typeface="宋体"/>
                      </a:endParaRPr>
                    </a:p>
                  </a:txBody>
                  <a:tcPr marL="68580" marR="68580" marT="0" marB="0" anchor="ctr"/>
                </a:tc>
              </a:tr>
              <a:tr h="1394337">
                <a:tc vMerge="1">
                  <a:txBody>
                    <a:bodyPr/>
                    <a:lstStyle/>
                    <a:p>
                      <a:endParaRPr lang="zh-CN" altLang="en-US"/>
                    </a:p>
                  </a:txBody>
                  <a:tcPr/>
                </a:tc>
                <a:tc>
                  <a:txBody>
                    <a:bodyPr/>
                    <a:lstStyle/>
                    <a:p>
                      <a:pPr algn="ctr">
                        <a:spcAft>
                          <a:spcPts val="0"/>
                        </a:spcAft>
                      </a:pPr>
                      <a:r>
                        <a:rPr lang="en-US" sz="1050" kern="100" dirty="0">
                          <a:effectLst/>
                        </a:rPr>
                        <a:t>23291</a:t>
                      </a:r>
                      <a:endParaRPr lang="zh-CN" sz="1050" kern="100" dirty="0">
                        <a:effectLst/>
                        <a:latin typeface="Times New Roman"/>
                        <a:ea typeface="宋体"/>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050" kern="100" dirty="0" smtClean="0">
                          <a:effectLst/>
                          <a:latin typeface="+mn-lt"/>
                          <a:ea typeface="+mn-ea"/>
                        </a:rPr>
                        <a:t>关闭资源</a:t>
                      </a:r>
                      <a:endParaRPr lang="zh-CN" altLang="zh-CN" sz="1050" kern="100" dirty="0" smtClean="0">
                        <a:effectLst/>
                        <a:latin typeface="Times New Roman"/>
                        <a:ea typeface="+mn-ea"/>
                      </a:endParaRPr>
                    </a:p>
                    <a:p>
                      <a:pPr algn="ctr">
                        <a:spcAft>
                          <a:spcPts val="0"/>
                        </a:spcAft>
                      </a:pPr>
                      <a:r>
                        <a:rPr lang="en-US" sz="1050" kern="100" dirty="0">
                          <a:effectLst/>
                        </a:rPr>
                        <a:t> </a:t>
                      </a:r>
                      <a:endParaRPr lang="zh-CN" sz="1050" kern="100" dirty="0">
                        <a:effectLst/>
                        <a:latin typeface="Times New Roman"/>
                        <a:ea typeface="宋体"/>
                      </a:endParaRPr>
                    </a:p>
                  </a:txBody>
                  <a:tcPr marL="68580" marR="68580" marT="0" marB="0" anchor="ctr"/>
                </a:tc>
                <a:tc>
                  <a:txBody>
                    <a:bodyPr/>
                    <a:lstStyle/>
                    <a:p>
                      <a:pPr algn="ctr">
                        <a:spcAft>
                          <a:spcPts val="0"/>
                        </a:spcAft>
                      </a:pPr>
                      <a:r>
                        <a:rPr lang="zh-CN" sz="1050" kern="100" dirty="0">
                          <a:effectLst/>
                        </a:rPr>
                        <a:t>建议用</a:t>
                      </a:r>
                      <a:r>
                        <a:rPr lang="en-US" sz="1050" kern="100" dirty="0">
                          <a:effectLst/>
                        </a:rPr>
                        <a:t>try-catch</a:t>
                      </a:r>
                      <a:r>
                        <a:rPr lang="zh-CN" sz="1050" kern="100" dirty="0">
                          <a:effectLst/>
                        </a:rPr>
                        <a:t>语句在</a:t>
                      </a:r>
                      <a:r>
                        <a:rPr lang="en-US" sz="1050" kern="100" dirty="0">
                          <a:effectLst/>
                        </a:rPr>
                        <a:t>finally</a:t>
                      </a:r>
                      <a:r>
                        <a:rPr lang="zh-CN" sz="1050" kern="100" dirty="0">
                          <a:effectLst/>
                        </a:rPr>
                        <a:t>中关闭文件流</a:t>
                      </a:r>
                      <a:endParaRPr lang="zh-CN" sz="1050" kern="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35008926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936104"/>
          </a:xfrm>
        </p:spPr>
        <p:txBody>
          <a:bodyPr/>
          <a:lstStyle/>
          <a:p>
            <a:r>
              <a:rPr lang="zh-CN" altLang="en-US" dirty="0"/>
              <a:t>修改过程中的经验总结</a:t>
            </a:r>
          </a:p>
        </p:txBody>
      </p:sp>
      <p:sp>
        <p:nvSpPr>
          <p:cNvPr id="3" name="内容占位符 2"/>
          <p:cNvSpPr>
            <a:spLocks noGrp="1"/>
          </p:cNvSpPr>
          <p:nvPr>
            <p:ph idx="1"/>
          </p:nvPr>
        </p:nvSpPr>
        <p:spPr>
          <a:xfrm>
            <a:off x="457200" y="908720"/>
            <a:ext cx="8229600" cy="5256584"/>
          </a:xfrm>
        </p:spPr>
        <p:txBody>
          <a:bodyPr/>
          <a:lstStyle/>
          <a:p>
            <a:pPr marL="0" indent="0">
              <a:spcBef>
                <a:spcPct val="0"/>
              </a:spcBef>
              <a:buNone/>
            </a:pPr>
            <a:r>
              <a:rPr lang="zh-CN" altLang="en-US" sz="2400" b="1" dirty="0">
                <a:solidFill>
                  <a:srgbClr val="0950A0"/>
                </a:solidFill>
              </a:rPr>
              <a:t>案例分析</a:t>
            </a:r>
            <a:r>
              <a:rPr lang="zh-CN" altLang="en-US" sz="2400" b="1" dirty="0" smtClean="0">
                <a:solidFill>
                  <a:srgbClr val="0950A0"/>
                </a:solidFill>
              </a:rPr>
              <a:t>：多线程问题</a:t>
            </a:r>
            <a:endParaRPr lang="en-US" altLang="zh-CN" sz="2400" b="1" dirty="0">
              <a:solidFill>
                <a:srgbClr val="0950A0"/>
              </a:solidFill>
            </a:endParaRPr>
          </a:p>
          <a:p>
            <a:pPr marL="0" indent="0">
              <a:spcBef>
                <a:spcPct val="0"/>
              </a:spcBef>
              <a:buNone/>
            </a:pPr>
            <a:endParaRPr lang="en-US" altLang="zh-CN" b="1" dirty="0">
              <a:solidFill>
                <a:srgbClr val="0950A0"/>
              </a:solidFill>
            </a:endParaRPr>
          </a:p>
          <a:p>
            <a:pPr marL="0" indent="0">
              <a:spcBef>
                <a:spcPct val="0"/>
              </a:spcBef>
              <a:buNone/>
            </a:pPr>
            <a:r>
              <a:rPr lang="en-US" altLang="zh-CN" b="1" dirty="0">
                <a:solidFill>
                  <a:srgbClr val="0950A0"/>
                </a:solidFill>
              </a:rPr>
              <a:t>	</a:t>
            </a:r>
            <a:endParaRPr lang="en-US" altLang="zh-CN" b="1" dirty="0"/>
          </a:p>
          <a:p>
            <a:pPr marL="0" lvl="0" indent="0" defTabSz="457200">
              <a:lnSpc>
                <a:spcPct val="117999"/>
              </a:lnSpc>
              <a:spcBef>
                <a:spcPts val="0"/>
              </a:spcBef>
              <a:buNone/>
              <a:defRPr/>
            </a:pPr>
            <a:endParaRPr lang="en-US" altLang="zh-CN" dirty="0"/>
          </a:p>
          <a:p>
            <a:pPr marL="0" lvl="0" indent="0" defTabSz="457200">
              <a:lnSpc>
                <a:spcPct val="117999"/>
              </a:lnSpc>
              <a:spcBef>
                <a:spcPts val="0"/>
              </a:spcBef>
              <a:buNone/>
              <a:defRPr/>
            </a:pPr>
            <a:endParaRPr lang="en-US" altLang="zh-CN" dirty="0"/>
          </a:p>
          <a:p>
            <a:pPr marL="0" lvl="0" indent="0" defTabSz="457200">
              <a:lnSpc>
                <a:spcPct val="117999"/>
              </a:lnSpc>
              <a:spcBef>
                <a:spcPts val="0"/>
              </a:spcBef>
              <a:buNone/>
              <a:defRPr/>
            </a:pPr>
            <a:endParaRPr lang="zh-CN" altLang="en-US" dirty="0"/>
          </a:p>
          <a:p>
            <a:pPr marL="0" indent="0">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461124395"/>
              </p:ext>
            </p:extLst>
          </p:nvPr>
        </p:nvGraphicFramePr>
        <p:xfrm>
          <a:off x="539552" y="1556792"/>
          <a:ext cx="8208912" cy="5109296"/>
        </p:xfrm>
        <a:graphic>
          <a:graphicData uri="http://schemas.openxmlformats.org/drawingml/2006/table">
            <a:tbl>
              <a:tblPr firstRow="1" firstCol="1" bandRow="1">
                <a:tableStyleId>{5C22544A-7EE6-4342-B048-85BDC9FD1C3A}</a:tableStyleId>
              </a:tblPr>
              <a:tblGrid>
                <a:gridCol w="1641397"/>
                <a:gridCol w="1193481"/>
                <a:gridCol w="2047893"/>
                <a:gridCol w="3326141"/>
              </a:tblGrid>
              <a:tr h="504056">
                <a:tc>
                  <a:txBody>
                    <a:bodyPr/>
                    <a:lstStyle/>
                    <a:p>
                      <a:pPr algn="ctr">
                        <a:spcAft>
                          <a:spcPts val="0"/>
                        </a:spcAft>
                      </a:pPr>
                      <a:r>
                        <a:rPr lang="zh-CN" sz="1050" kern="100" dirty="0">
                          <a:effectLst/>
                        </a:rPr>
                        <a:t>错误类型</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CoverityID</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dirty="0">
                          <a:effectLst/>
                        </a:rPr>
                        <a:t>修改过程</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经验总结和今后编码建议</a:t>
                      </a:r>
                      <a:endParaRPr lang="zh-CN" sz="1050" kern="100">
                        <a:effectLst/>
                        <a:latin typeface="Calibri"/>
                        <a:ea typeface="宋体"/>
                        <a:cs typeface="Times New Roman"/>
                      </a:endParaRPr>
                    </a:p>
                  </a:txBody>
                  <a:tcPr marL="68580" marR="68580" marT="0" marB="0" anchor="ctr"/>
                </a:tc>
              </a:tr>
              <a:tr h="877189">
                <a:tc>
                  <a:txBody>
                    <a:bodyPr/>
                    <a:lstStyle/>
                    <a:p>
                      <a:pPr algn="ctr">
                        <a:spcAft>
                          <a:spcPts val="0"/>
                        </a:spcAft>
                      </a:pPr>
                      <a:r>
                        <a:rPr lang="zh-CN" sz="1050" kern="100" dirty="0">
                          <a:effectLst/>
                          <a:latin typeface="Calibri"/>
                          <a:ea typeface="宋体"/>
                          <a:cs typeface="Times New Roman"/>
                        </a:rPr>
                        <a:t>无保护的读取</a:t>
                      </a:r>
                    </a:p>
                  </a:txBody>
                  <a:tcPr marL="68580" marR="68580" marT="0" marB="0" anchor="ctr"/>
                </a:tc>
                <a:tc>
                  <a:txBody>
                    <a:bodyPr/>
                    <a:lstStyle/>
                    <a:p>
                      <a:pPr algn="ctr">
                        <a:spcAft>
                          <a:spcPts val="0"/>
                        </a:spcAft>
                      </a:pPr>
                      <a:r>
                        <a:rPr lang="en-US" sz="1050" kern="100" dirty="0">
                          <a:effectLst/>
                          <a:latin typeface="Calibri"/>
                          <a:ea typeface="宋体"/>
                          <a:cs typeface="Times New Roman"/>
                        </a:rPr>
                        <a:t>24246</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sz="1050" kern="100" dirty="0">
                          <a:effectLst/>
                          <a:latin typeface="Calibri"/>
                          <a:ea typeface="宋体"/>
                          <a:cs typeface="Times New Roman"/>
                        </a:rPr>
                        <a:t>修改前增加当前对象同步控制</a:t>
                      </a:r>
                    </a:p>
                  </a:txBody>
                  <a:tcPr marL="68580" marR="68580" marT="0" marB="0" anchor="ctr"/>
                </a:tc>
                <a:tc>
                  <a:txBody>
                    <a:bodyPr/>
                    <a:lstStyle/>
                    <a:p>
                      <a:pPr algn="ctr">
                        <a:spcAft>
                          <a:spcPts val="0"/>
                        </a:spcAft>
                      </a:pPr>
                      <a:r>
                        <a:rPr lang="zh-CN" sz="1050" kern="100" dirty="0">
                          <a:effectLst/>
                          <a:latin typeface="Calibri"/>
                          <a:ea typeface="宋体"/>
                          <a:cs typeface="Times New Roman"/>
                        </a:rPr>
                        <a:t>在未持有锁</a:t>
                      </a:r>
                      <a:r>
                        <a:rPr lang="en-US" sz="1050" kern="100" dirty="0">
                          <a:effectLst/>
                          <a:latin typeface="Calibri"/>
                          <a:ea typeface="宋体"/>
                          <a:cs typeface="Times New Roman"/>
                        </a:rPr>
                        <a:t>List</a:t>
                      </a:r>
                      <a:r>
                        <a:rPr lang="zh-CN" sz="1050" kern="100" dirty="0">
                          <a:effectLst/>
                          <a:latin typeface="Calibri"/>
                          <a:ea typeface="宋体"/>
                          <a:cs typeface="Times New Roman"/>
                        </a:rPr>
                        <a:t>的情况下访问了</a:t>
                      </a:r>
                      <a:r>
                        <a:rPr lang="en-US" sz="1050" kern="100" dirty="0">
                          <a:effectLst/>
                          <a:latin typeface="Calibri"/>
                          <a:ea typeface="宋体"/>
                          <a:cs typeface="Times New Roman"/>
                        </a:rPr>
                        <a:t>List</a:t>
                      </a:r>
                      <a:r>
                        <a:rPr lang="zh-CN" sz="1050" kern="100" dirty="0">
                          <a:effectLst/>
                          <a:latin typeface="Calibri"/>
                          <a:ea typeface="宋体"/>
                          <a:cs typeface="Times New Roman"/>
                        </a:rPr>
                        <a:t>，该</a:t>
                      </a:r>
                      <a:r>
                        <a:rPr lang="en-US" sz="1050" kern="100" dirty="0">
                          <a:effectLst/>
                          <a:latin typeface="Calibri"/>
                          <a:ea typeface="宋体"/>
                          <a:cs typeface="Times New Roman"/>
                        </a:rPr>
                        <a:t>List</a:t>
                      </a:r>
                      <a:r>
                        <a:rPr lang="zh-CN" sz="1050" kern="100" dirty="0">
                          <a:effectLst/>
                          <a:latin typeface="Calibri"/>
                          <a:ea typeface="宋体"/>
                          <a:cs typeface="Times New Roman"/>
                        </a:rPr>
                        <a:t>在其他地方被访问了多次，因此，如果要操作该</a:t>
                      </a:r>
                      <a:r>
                        <a:rPr lang="en-US" sz="1050" kern="100" dirty="0">
                          <a:effectLst/>
                          <a:latin typeface="Calibri"/>
                          <a:ea typeface="宋体"/>
                          <a:cs typeface="Times New Roman"/>
                        </a:rPr>
                        <a:t>List</a:t>
                      </a:r>
                      <a:r>
                        <a:rPr lang="zh-CN" sz="1050" kern="100" dirty="0">
                          <a:effectLst/>
                          <a:latin typeface="Calibri"/>
                          <a:ea typeface="宋体"/>
                          <a:cs typeface="Times New Roman"/>
                        </a:rPr>
                        <a:t>需要先同步该对象；。</a:t>
                      </a:r>
                    </a:p>
                  </a:txBody>
                  <a:tcPr marL="68580" marR="68580" marT="0" marB="0" anchor="ctr"/>
                </a:tc>
              </a:tr>
              <a:tr h="877189">
                <a:tc>
                  <a:txBody>
                    <a:bodyPr/>
                    <a:lstStyle/>
                    <a:p>
                      <a:pPr algn="ctr">
                        <a:spcAft>
                          <a:spcPts val="0"/>
                        </a:spcAft>
                      </a:pPr>
                      <a:r>
                        <a:rPr lang="zh-CN" sz="1050" kern="100" dirty="0">
                          <a:effectLst/>
                        </a:rPr>
                        <a:t>无保护的写入</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dirty="0">
                          <a:effectLst/>
                        </a:rPr>
                        <a:t>23245</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sz="1050" kern="100" dirty="0">
                          <a:effectLst/>
                        </a:rPr>
                        <a:t>修改前增加当前对象同步</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sz="1050" kern="100" dirty="0">
                          <a:effectLst/>
                        </a:rPr>
                        <a:t>对于类似这种工具类，在多个位置同时使用的情况下如果要修改该对象，修改前一定要增加对当前对象同步操作。</a:t>
                      </a:r>
                      <a:endParaRPr lang="zh-CN" sz="1050" kern="100" dirty="0">
                        <a:effectLst/>
                        <a:latin typeface="Calibri"/>
                        <a:ea typeface="宋体"/>
                        <a:cs typeface="Times New Roman"/>
                      </a:endParaRPr>
                    </a:p>
                  </a:txBody>
                  <a:tcPr marL="68580" marR="68580" marT="0" marB="0" anchor="ctr"/>
                </a:tc>
              </a:tr>
              <a:tr h="1096485">
                <a:tc>
                  <a:txBody>
                    <a:bodyPr/>
                    <a:lstStyle/>
                    <a:p>
                      <a:pPr algn="ctr">
                        <a:spcAft>
                          <a:spcPts val="0"/>
                        </a:spcAft>
                      </a:pPr>
                      <a:r>
                        <a:rPr lang="zh-CN" sz="1050" kern="100" dirty="0">
                          <a:effectLst/>
                          <a:latin typeface="Calibri"/>
                          <a:ea typeface="宋体"/>
                          <a:cs typeface="Times New Roman"/>
                        </a:rPr>
                        <a:t>数据竞态条件</a:t>
                      </a:r>
                    </a:p>
                  </a:txBody>
                  <a:tcPr marL="68580" marR="68580" marT="0" marB="0" anchor="ctr"/>
                </a:tc>
                <a:tc>
                  <a:txBody>
                    <a:bodyPr/>
                    <a:lstStyle/>
                    <a:p>
                      <a:pPr algn="ctr">
                        <a:spcAft>
                          <a:spcPts val="0"/>
                        </a:spcAft>
                      </a:pPr>
                      <a:r>
                        <a:rPr lang="en-US" sz="1050" kern="100">
                          <a:effectLst/>
                          <a:latin typeface="Calibri"/>
                          <a:ea typeface="宋体"/>
                          <a:cs typeface="Times New Roman"/>
                        </a:rPr>
                        <a:t>23255</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dirty="0">
                          <a:effectLst/>
                          <a:latin typeface="Calibri"/>
                          <a:ea typeface="宋体"/>
                          <a:cs typeface="Times New Roman"/>
                        </a:rPr>
                        <a:t>修改前增加当前对象同步</a:t>
                      </a:r>
                    </a:p>
                  </a:txBody>
                  <a:tcPr marL="68580" marR="68580" marT="0" marB="0" anchor="ctr"/>
                </a:tc>
                <a:tc>
                  <a:txBody>
                    <a:bodyPr/>
                    <a:lstStyle/>
                    <a:p>
                      <a:pPr algn="ctr">
                        <a:spcAft>
                          <a:spcPts val="0"/>
                        </a:spcAft>
                      </a:pPr>
                      <a:r>
                        <a:rPr lang="zh-CN" sz="1050" kern="100" dirty="0">
                          <a:effectLst/>
                          <a:latin typeface="Calibri"/>
                          <a:ea typeface="宋体"/>
                          <a:cs typeface="Times New Roman"/>
                        </a:rPr>
                        <a:t>在非静态类上带有锁保护时访问静态字段可能无法确保线程安全，此时，需要获取当前类对象锁才可以安全操作静态对象；。</a:t>
                      </a:r>
                    </a:p>
                  </a:txBody>
                  <a:tcPr marL="68580" marR="68580" marT="0" marB="0" anchor="ctr"/>
                </a:tc>
              </a:tr>
              <a:tr h="1096485">
                <a:tc>
                  <a:txBody>
                    <a:bodyPr/>
                    <a:lstStyle/>
                    <a:p>
                      <a:pPr algn="ctr">
                        <a:spcAft>
                          <a:spcPts val="0"/>
                        </a:spcAft>
                      </a:pPr>
                      <a:r>
                        <a:rPr lang="zh-CN" sz="1050" kern="100" dirty="0">
                          <a:effectLst/>
                          <a:latin typeface="Calibri"/>
                          <a:ea typeface="宋体"/>
                          <a:cs typeface="Times New Roman"/>
                        </a:rPr>
                        <a:t>数据竞态条件</a:t>
                      </a:r>
                    </a:p>
                  </a:txBody>
                  <a:tcPr marL="68580" marR="68580" marT="0" marB="0" anchor="ctr"/>
                </a:tc>
                <a:tc>
                  <a:txBody>
                    <a:bodyPr/>
                    <a:lstStyle/>
                    <a:p>
                      <a:pPr algn="ctr">
                        <a:spcAft>
                          <a:spcPts val="0"/>
                        </a:spcAft>
                      </a:pPr>
                      <a:r>
                        <a:rPr lang="en-US" sz="1050" kern="100">
                          <a:effectLst/>
                          <a:latin typeface="Calibri"/>
                          <a:ea typeface="宋体"/>
                          <a:cs typeface="Times New Roman"/>
                        </a:rPr>
                        <a:t>24123</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dirty="0">
                          <a:effectLst/>
                          <a:latin typeface="Calibri"/>
                          <a:ea typeface="宋体"/>
                          <a:cs typeface="Times New Roman"/>
                        </a:rPr>
                        <a:t>修改前增加当前对象同步</a:t>
                      </a:r>
                    </a:p>
                  </a:txBody>
                  <a:tcPr marL="68580" marR="68580" marT="0" marB="0" anchor="ctr"/>
                </a:tc>
                <a:tc>
                  <a:txBody>
                    <a:bodyPr/>
                    <a:lstStyle/>
                    <a:p>
                      <a:pPr algn="ctr">
                        <a:spcAft>
                          <a:spcPts val="0"/>
                        </a:spcAft>
                      </a:pPr>
                      <a:r>
                        <a:rPr lang="zh-CN" sz="1050" kern="100" dirty="0">
                          <a:effectLst/>
                          <a:latin typeface="Calibri"/>
                          <a:ea typeface="宋体"/>
                          <a:cs typeface="Times New Roman"/>
                        </a:rPr>
                        <a:t>在非静态类上带有锁保护时访问静态字段可能无法确保线程安全，此时，需要获取当前类对象锁才可以安全操作静态对象；。</a:t>
                      </a:r>
                    </a:p>
                  </a:txBody>
                  <a:tcPr marL="68580" marR="68580" marT="0" marB="0" anchor="ctr"/>
                </a:tc>
              </a:tr>
              <a:tr h="657892">
                <a:tc>
                  <a:txBody>
                    <a:bodyPr/>
                    <a:lstStyle/>
                    <a:p>
                      <a:pPr algn="ctr">
                        <a:spcAft>
                          <a:spcPts val="0"/>
                        </a:spcAft>
                      </a:pPr>
                      <a:r>
                        <a:rPr lang="zh-CN" sz="1050" kern="100">
                          <a:effectLst/>
                          <a:latin typeface="Calibri"/>
                          <a:ea typeface="宋体"/>
                          <a:cs typeface="Times New Roman"/>
                        </a:rPr>
                        <a:t>数据竞态条件</a:t>
                      </a:r>
                    </a:p>
                  </a:txBody>
                  <a:tcPr marL="68580" marR="68580" marT="0" marB="0" anchor="ctr"/>
                </a:tc>
                <a:tc>
                  <a:txBody>
                    <a:bodyPr/>
                    <a:lstStyle/>
                    <a:p>
                      <a:pPr algn="ctr">
                        <a:spcAft>
                          <a:spcPts val="0"/>
                        </a:spcAft>
                      </a:pPr>
                      <a:r>
                        <a:rPr lang="en-US" sz="1050" kern="100">
                          <a:effectLst/>
                          <a:latin typeface="Calibri"/>
                          <a:ea typeface="宋体"/>
                          <a:cs typeface="Times New Roman"/>
                        </a:rPr>
                        <a:t>24290</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latin typeface="Calibri"/>
                          <a:ea typeface="宋体"/>
                          <a:cs typeface="Times New Roman"/>
                        </a:rPr>
                        <a:t>修改前增加当前对象同步</a:t>
                      </a:r>
                    </a:p>
                  </a:txBody>
                  <a:tcPr marL="68580" marR="68580" marT="0" marB="0" anchor="ctr"/>
                </a:tc>
                <a:tc>
                  <a:txBody>
                    <a:bodyPr/>
                    <a:lstStyle/>
                    <a:p>
                      <a:pPr algn="ctr">
                        <a:spcAft>
                          <a:spcPts val="0"/>
                        </a:spcAft>
                      </a:pPr>
                      <a:r>
                        <a:rPr lang="zh-CN" sz="1050" kern="100" dirty="0">
                          <a:effectLst/>
                          <a:latin typeface="Calibri"/>
                          <a:ea typeface="宋体"/>
                          <a:cs typeface="Times New Roman"/>
                        </a:rPr>
                        <a:t>对只有当前线程可以访问的对象进行锁定，对此对象进行锁定将无作用，去除无用锁定。</a:t>
                      </a:r>
                    </a:p>
                  </a:txBody>
                  <a:tcPr marL="68580" marR="68580" marT="0" marB="0" anchor="ctr"/>
                </a:tc>
              </a:tr>
            </a:tbl>
          </a:graphicData>
        </a:graphic>
      </p:graphicFrame>
    </p:spTree>
    <p:extLst>
      <p:ext uri="{BB962C8B-B14F-4D97-AF65-F5344CB8AC3E}">
        <p14:creationId xmlns:p14="http://schemas.microsoft.com/office/powerpoint/2010/main" val="611207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936104"/>
          </a:xfrm>
        </p:spPr>
        <p:txBody>
          <a:bodyPr/>
          <a:lstStyle/>
          <a:p>
            <a:r>
              <a:rPr lang="zh-CN" altLang="en-US" dirty="0"/>
              <a:t>修改过程中的经验总结</a:t>
            </a:r>
          </a:p>
        </p:txBody>
      </p:sp>
      <p:sp>
        <p:nvSpPr>
          <p:cNvPr id="3" name="内容占位符 2"/>
          <p:cNvSpPr>
            <a:spLocks noGrp="1"/>
          </p:cNvSpPr>
          <p:nvPr>
            <p:ph idx="1"/>
          </p:nvPr>
        </p:nvSpPr>
        <p:spPr>
          <a:xfrm>
            <a:off x="457200" y="908720"/>
            <a:ext cx="8229600" cy="5256584"/>
          </a:xfrm>
        </p:spPr>
        <p:txBody>
          <a:bodyPr/>
          <a:lstStyle/>
          <a:p>
            <a:pPr marL="0" indent="0">
              <a:spcBef>
                <a:spcPct val="0"/>
              </a:spcBef>
              <a:buNone/>
            </a:pPr>
            <a:r>
              <a:rPr lang="zh-CN" altLang="en-US" sz="2400" b="1" dirty="0">
                <a:solidFill>
                  <a:srgbClr val="0950A0"/>
                </a:solidFill>
              </a:rPr>
              <a:t>案例分析</a:t>
            </a:r>
            <a:r>
              <a:rPr lang="zh-CN" altLang="en-US" sz="2400" b="1" dirty="0" smtClean="0">
                <a:solidFill>
                  <a:srgbClr val="0950A0"/>
                </a:solidFill>
              </a:rPr>
              <a:t>：逻辑问题、代码问题</a:t>
            </a:r>
            <a:endParaRPr lang="en-US" altLang="zh-CN" sz="2400" b="1" dirty="0">
              <a:solidFill>
                <a:srgbClr val="0950A0"/>
              </a:solidFill>
            </a:endParaRPr>
          </a:p>
          <a:p>
            <a:pPr marL="0" indent="0">
              <a:spcBef>
                <a:spcPct val="0"/>
              </a:spcBef>
              <a:buNone/>
            </a:pPr>
            <a:endParaRPr lang="en-US" altLang="zh-CN" b="1" dirty="0">
              <a:solidFill>
                <a:srgbClr val="0950A0"/>
              </a:solidFill>
            </a:endParaRPr>
          </a:p>
          <a:p>
            <a:pPr marL="0" indent="0">
              <a:spcBef>
                <a:spcPct val="0"/>
              </a:spcBef>
              <a:buNone/>
            </a:pPr>
            <a:r>
              <a:rPr lang="en-US" altLang="zh-CN" b="1" dirty="0">
                <a:solidFill>
                  <a:srgbClr val="0950A0"/>
                </a:solidFill>
              </a:rPr>
              <a:t>	</a:t>
            </a:r>
            <a:endParaRPr lang="en-US" altLang="zh-CN" b="1" dirty="0"/>
          </a:p>
          <a:p>
            <a:pPr marL="0" lvl="0" indent="0" defTabSz="457200">
              <a:lnSpc>
                <a:spcPct val="117999"/>
              </a:lnSpc>
              <a:spcBef>
                <a:spcPts val="0"/>
              </a:spcBef>
              <a:buNone/>
              <a:defRPr/>
            </a:pPr>
            <a:endParaRPr lang="en-US" altLang="zh-CN" dirty="0"/>
          </a:p>
          <a:p>
            <a:pPr marL="0" lvl="0" indent="0" defTabSz="457200">
              <a:lnSpc>
                <a:spcPct val="117999"/>
              </a:lnSpc>
              <a:spcBef>
                <a:spcPts val="0"/>
              </a:spcBef>
              <a:buNone/>
              <a:defRPr/>
            </a:pPr>
            <a:endParaRPr lang="en-US" altLang="zh-CN" dirty="0"/>
          </a:p>
          <a:p>
            <a:pPr marL="0" lvl="0" indent="0" defTabSz="457200">
              <a:lnSpc>
                <a:spcPct val="117999"/>
              </a:lnSpc>
              <a:spcBef>
                <a:spcPts val="0"/>
              </a:spcBef>
              <a:buNone/>
              <a:defRPr/>
            </a:pPr>
            <a:endParaRPr lang="zh-CN" altLang="en-US" dirty="0"/>
          </a:p>
          <a:p>
            <a:pPr marL="0" indent="0">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691342159"/>
              </p:ext>
            </p:extLst>
          </p:nvPr>
        </p:nvGraphicFramePr>
        <p:xfrm>
          <a:off x="539552" y="1556792"/>
          <a:ext cx="8208912" cy="4965283"/>
        </p:xfrm>
        <a:graphic>
          <a:graphicData uri="http://schemas.openxmlformats.org/drawingml/2006/table">
            <a:tbl>
              <a:tblPr firstRow="1" firstCol="1" bandRow="1">
                <a:tableStyleId>{5C22544A-7EE6-4342-B048-85BDC9FD1C3A}</a:tableStyleId>
              </a:tblPr>
              <a:tblGrid>
                <a:gridCol w="1641397"/>
                <a:gridCol w="1193481"/>
                <a:gridCol w="2047893"/>
                <a:gridCol w="3326141"/>
              </a:tblGrid>
              <a:tr h="504056">
                <a:tc>
                  <a:txBody>
                    <a:bodyPr/>
                    <a:lstStyle/>
                    <a:p>
                      <a:pPr algn="ctr">
                        <a:spcAft>
                          <a:spcPts val="0"/>
                        </a:spcAft>
                      </a:pPr>
                      <a:r>
                        <a:rPr lang="zh-CN" sz="1050" kern="100" dirty="0">
                          <a:effectLst/>
                        </a:rPr>
                        <a:t>错误类型</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100">
                          <a:effectLst/>
                        </a:rPr>
                        <a:t>CoverityID</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dirty="0">
                          <a:effectLst/>
                        </a:rPr>
                        <a:t>修改过程</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经验总结和今后编码建议</a:t>
                      </a:r>
                      <a:endParaRPr lang="zh-CN" sz="1050" kern="100">
                        <a:effectLst/>
                        <a:latin typeface="Calibri"/>
                        <a:ea typeface="宋体"/>
                        <a:cs typeface="Times New Roman"/>
                      </a:endParaRPr>
                    </a:p>
                  </a:txBody>
                  <a:tcPr marL="68580" marR="68580" marT="0" marB="0" anchor="ctr"/>
                </a:tc>
              </a:tr>
              <a:tr h="720080">
                <a:tc>
                  <a:txBody>
                    <a:bodyPr/>
                    <a:lstStyle/>
                    <a:p>
                      <a:pPr algn="ctr">
                        <a:spcAft>
                          <a:spcPts val="0"/>
                        </a:spcAft>
                      </a:pPr>
                      <a:r>
                        <a:rPr lang="zh-CN" altLang="en-US" sz="1800" b="0" i="0" kern="1200" dirty="0" smtClean="0">
                          <a:solidFill>
                            <a:schemeClr val="lt1"/>
                          </a:solidFill>
                          <a:effectLst/>
                          <a:latin typeface="+mn-lt"/>
                          <a:ea typeface="+mn-ea"/>
                          <a:cs typeface="+mn-cs"/>
                        </a:rPr>
                        <a:t>缺少</a:t>
                      </a:r>
                      <a:r>
                        <a:rPr lang="en-US" altLang="zh-CN" sz="1800" b="0" i="0" kern="1200" dirty="0" smtClean="0">
                          <a:solidFill>
                            <a:schemeClr val="lt1"/>
                          </a:solidFill>
                          <a:effectLst/>
                          <a:latin typeface="+mn-lt"/>
                          <a:ea typeface="+mn-ea"/>
                          <a:cs typeface="+mn-cs"/>
                        </a:rPr>
                        <a:t>break</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altLang="zh-CN" sz="1050" b="0" i="0" kern="1200" dirty="0" smtClean="0">
                          <a:solidFill>
                            <a:schemeClr val="tx1"/>
                          </a:solidFill>
                          <a:effectLst/>
                          <a:latin typeface="+mn-lt"/>
                          <a:ea typeface="+mn-ea"/>
                          <a:cs typeface="+mn-cs"/>
                        </a:rPr>
                        <a:t>23770 </a:t>
                      </a:r>
                      <a:endParaRPr lang="zh-CN" sz="1050" kern="100" dirty="0">
                        <a:solidFill>
                          <a:schemeClr val="tx1"/>
                        </a:solidFill>
                        <a:effectLst/>
                        <a:latin typeface="Calibri"/>
                        <a:ea typeface="宋体"/>
                        <a:cs typeface="Times New Roman"/>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050" b="0" i="0" kern="1200" dirty="0" smtClean="0">
                          <a:solidFill>
                            <a:schemeClr val="tx1"/>
                          </a:solidFill>
                          <a:effectLst/>
                          <a:latin typeface="+mn-lt"/>
                          <a:ea typeface="+mn-ea"/>
                          <a:cs typeface="+mn-cs"/>
                        </a:rPr>
                        <a:t>增加</a:t>
                      </a:r>
                      <a:r>
                        <a:rPr lang="en-US" altLang="zh-CN" sz="1050" b="0" i="0" kern="1200" dirty="0" smtClean="0">
                          <a:solidFill>
                            <a:schemeClr val="tx1"/>
                          </a:solidFill>
                          <a:effectLst/>
                          <a:latin typeface="+mn-lt"/>
                          <a:ea typeface="+mn-ea"/>
                          <a:cs typeface="+mn-cs"/>
                        </a:rPr>
                        <a:t>break</a:t>
                      </a:r>
                      <a:endParaRPr lang="zh-CN" sz="1050" kern="100" dirty="0">
                        <a:solidFill>
                          <a:schemeClr val="tx1"/>
                        </a:solidFill>
                        <a:effectLst/>
                        <a:latin typeface="Calibri"/>
                        <a:ea typeface="宋体"/>
                        <a:cs typeface="Times New Roman"/>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050" b="0" i="0" kern="1200" dirty="0" smtClean="0">
                          <a:solidFill>
                            <a:schemeClr val="tx1"/>
                          </a:solidFill>
                          <a:effectLst/>
                          <a:latin typeface="+mn-lt"/>
                          <a:ea typeface="+mn-ea"/>
                          <a:cs typeface="+mn-cs"/>
                        </a:rPr>
                        <a:t>在</a:t>
                      </a:r>
                      <a:r>
                        <a:rPr lang="en-US" altLang="zh-CN" sz="1050" b="0" i="0" kern="1200" dirty="0" smtClean="0">
                          <a:solidFill>
                            <a:schemeClr val="tx1"/>
                          </a:solidFill>
                          <a:effectLst/>
                          <a:latin typeface="+mn-lt"/>
                          <a:ea typeface="+mn-ea"/>
                          <a:cs typeface="+mn-cs"/>
                        </a:rPr>
                        <a:t>case</a:t>
                      </a:r>
                      <a:r>
                        <a:rPr lang="zh-CN" altLang="en-US" sz="1050" b="0" i="0" kern="1200" dirty="0" smtClean="0">
                          <a:solidFill>
                            <a:schemeClr val="tx1"/>
                          </a:solidFill>
                          <a:effectLst/>
                          <a:latin typeface="+mn-lt"/>
                          <a:ea typeface="+mn-ea"/>
                          <a:cs typeface="+mn-cs"/>
                        </a:rPr>
                        <a:t>之后要带</a:t>
                      </a:r>
                      <a:r>
                        <a:rPr lang="en-US" altLang="zh-CN" sz="1050" b="0" i="0" kern="1200" dirty="0" smtClean="0">
                          <a:solidFill>
                            <a:schemeClr val="tx1"/>
                          </a:solidFill>
                          <a:effectLst/>
                          <a:latin typeface="+mn-lt"/>
                          <a:ea typeface="+mn-ea"/>
                          <a:cs typeface="+mn-cs"/>
                        </a:rPr>
                        <a:t>break</a:t>
                      </a:r>
                      <a:endParaRPr lang="zh-CN" altLang="zh-CN" sz="800" kern="100" dirty="0" smtClean="0">
                        <a:solidFill>
                          <a:schemeClr val="tx1"/>
                        </a:solidFill>
                        <a:effectLst/>
                        <a:latin typeface="+mn-lt"/>
                        <a:ea typeface="+mn-ea"/>
                        <a:cs typeface="Times New Roman"/>
                      </a:endParaRPr>
                    </a:p>
                  </a:txBody>
                  <a:tcPr marL="68580" marR="68580" marT="0" marB="0" anchor="ctr"/>
                </a:tc>
              </a:tr>
              <a:tr h="576064">
                <a:tc rowSpan="2">
                  <a:txBody>
                    <a:bodyPr/>
                    <a:lstStyle/>
                    <a:p>
                      <a:pPr algn="ctr">
                        <a:spcAft>
                          <a:spcPts val="0"/>
                        </a:spcAft>
                      </a:pPr>
                      <a:r>
                        <a:rPr lang="zh-CN" altLang="en-US" sz="1050" kern="100" dirty="0" smtClean="0">
                          <a:effectLst/>
                          <a:latin typeface="+mn-lt"/>
                          <a:ea typeface="+mn-ea"/>
                          <a:cs typeface="+mn-cs"/>
                        </a:rPr>
                        <a:t>最大值溢出</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altLang="zh-CN" sz="1050" b="0" i="0" kern="1200" dirty="0" smtClean="0">
                          <a:solidFill>
                            <a:schemeClr val="dk1"/>
                          </a:solidFill>
                          <a:effectLst/>
                          <a:latin typeface="+mn-lt"/>
                          <a:ea typeface="+mn-ea"/>
                          <a:cs typeface="+mn-cs"/>
                        </a:rPr>
                        <a:t>23314</a:t>
                      </a:r>
                      <a:r>
                        <a:rPr lang="en-US" altLang="zh-CN" sz="1800" b="0" i="0" kern="1200" dirty="0" smtClean="0">
                          <a:solidFill>
                            <a:schemeClr val="dk1"/>
                          </a:solidFill>
                          <a:effectLst/>
                          <a:latin typeface="+mn-lt"/>
                          <a:ea typeface="+mn-ea"/>
                          <a:cs typeface="+mn-cs"/>
                        </a:rPr>
                        <a:t>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altLang="en-US" sz="1050" b="0" i="0" kern="1200" dirty="0" smtClean="0">
                          <a:solidFill>
                            <a:schemeClr val="dk1"/>
                          </a:solidFill>
                          <a:effectLst/>
                          <a:latin typeface="+mn-lt"/>
                          <a:ea typeface="+mn-ea"/>
                          <a:cs typeface="+mn-cs"/>
                        </a:rPr>
                        <a:t>修改数据类型为</a:t>
                      </a:r>
                      <a:r>
                        <a:rPr lang="en-US" altLang="zh-CN" sz="1050" b="0" i="0" kern="1200" dirty="0" smtClean="0">
                          <a:solidFill>
                            <a:schemeClr val="dk1"/>
                          </a:solidFill>
                          <a:effectLst/>
                          <a:latin typeface="+mn-lt"/>
                          <a:ea typeface="+mn-ea"/>
                          <a:cs typeface="+mn-cs"/>
                        </a:rPr>
                        <a:t>long</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altLang="en-US" sz="1050" b="0" i="0" kern="1200" dirty="0" smtClean="0">
                          <a:solidFill>
                            <a:schemeClr val="dk1"/>
                          </a:solidFill>
                          <a:effectLst/>
                          <a:latin typeface="+mn-lt"/>
                          <a:ea typeface="+mn-ea"/>
                          <a:cs typeface="+mn-cs"/>
                        </a:rPr>
                        <a:t>整型数字进行运算时建议使用</a:t>
                      </a:r>
                      <a:r>
                        <a:rPr lang="en-US" altLang="zh-CN" sz="1050" b="0" i="0" kern="1200" dirty="0" smtClean="0">
                          <a:solidFill>
                            <a:schemeClr val="dk1"/>
                          </a:solidFill>
                          <a:effectLst/>
                          <a:latin typeface="+mn-lt"/>
                          <a:ea typeface="+mn-ea"/>
                          <a:cs typeface="+mn-cs"/>
                        </a:rPr>
                        <a:t>long</a:t>
                      </a:r>
                      <a:r>
                        <a:rPr lang="zh-CN" altLang="en-US" sz="1050" b="0" i="0" kern="1200" dirty="0" smtClean="0">
                          <a:solidFill>
                            <a:schemeClr val="dk1"/>
                          </a:solidFill>
                          <a:effectLst/>
                          <a:latin typeface="+mn-lt"/>
                          <a:ea typeface="+mn-ea"/>
                          <a:cs typeface="+mn-cs"/>
                        </a:rPr>
                        <a:t>类型</a:t>
                      </a:r>
                      <a:endParaRPr lang="zh-CN" sz="1050" kern="100" dirty="0">
                        <a:effectLst/>
                        <a:latin typeface="Calibri"/>
                        <a:ea typeface="宋体"/>
                        <a:cs typeface="Times New Roman"/>
                      </a:endParaRPr>
                    </a:p>
                  </a:txBody>
                  <a:tcPr marL="68580" marR="68580" marT="0" marB="0" anchor="ctr"/>
                </a:tc>
              </a:tr>
              <a:tr h="517149">
                <a:tc vMerge="1">
                  <a:txBody>
                    <a:bodyPr/>
                    <a:lstStyle/>
                    <a:p>
                      <a:pPr algn="ctr">
                        <a:spcAft>
                          <a:spcPts val="0"/>
                        </a:spcAft>
                      </a:pP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altLang="zh-CN" sz="1050" b="0" i="0" kern="1200" dirty="0" smtClean="0">
                          <a:solidFill>
                            <a:schemeClr val="dk1"/>
                          </a:solidFill>
                          <a:effectLst/>
                          <a:latin typeface="+mn-lt"/>
                          <a:ea typeface="+mn-ea"/>
                          <a:cs typeface="+mn-cs"/>
                        </a:rPr>
                        <a:t>24269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altLang="en-US" sz="1050" b="0" i="0" kern="1200" dirty="0" smtClean="0">
                          <a:solidFill>
                            <a:schemeClr val="dk1"/>
                          </a:solidFill>
                          <a:effectLst/>
                          <a:latin typeface="+mn-lt"/>
                          <a:ea typeface="+mn-ea"/>
                          <a:cs typeface="+mn-cs"/>
                        </a:rPr>
                        <a:t>乘法变除法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altLang="en-US" sz="1050" b="0" i="0" kern="1200" dirty="0" smtClean="0">
                          <a:solidFill>
                            <a:schemeClr val="dk1"/>
                          </a:solidFill>
                          <a:effectLst/>
                          <a:latin typeface="+mn-lt"/>
                          <a:ea typeface="+mn-ea"/>
                          <a:cs typeface="+mn-cs"/>
                        </a:rPr>
                        <a:t>应将数据类型变为</a:t>
                      </a:r>
                      <a:r>
                        <a:rPr lang="en-US" altLang="zh-CN" sz="1050" b="0" i="0" kern="1200" dirty="0" smtClean="0">
                          <a:solidFill>
                            <a:schemeClr val="dk1"/>
                          </a:solidFill>
                          <a:effectLst/>
                          <a:latin typeface="+mn-lt"/>
                          <a:ea typeface="+mn-ea"/>
                          <a:cs typeface="+mn-cs"/>
                        </a:rPr>
                        <a:t>long</a:t>
                      </a:r>
                      <a:r>
                        <a:rPr lang="zh-CN" altLang="en-US" sz="1050" b="0" i="0" kern="1200" dirty="0" smtClean="0">
                          <a:solidFill>
                            <a:schemeClr val="dk1"/>
                          </a:solidFill>
                          <a:effectLst/>
                          <a:latin typeface="+mn-lt"/>
                          <a:ea typeface="+mn-ea"/>
                          <a:cs typeface="+mn-cs"/>
                        </a:rPr>
                        <a:t>后再进行运算</a:t>
                      </a:r>
                      <a:endParaRPr lang="zh-CN" sz="1050" kern="100" dirty="0">
                        <a:effectLst/>
                        <a:latin typeface="Calibri"/>
                        <a:ea typeface="宋体"/>
                        <a:cs typeface="Times New Roman"/>
                      </a:endParaRPr>
                    </a:p>
                  </a:txBody>
                  <a:tcPr marL="68580" marR="68580" marT="0" marB="0" anchor="ctr"/>
                </a:tc>
              </a:tr>
              <a:tr h="674258">
                <a:tc rowSpan="2">
                  <a:txBody>
                    <a:bodyPr/>
                    <a:lstStyle/>
                    <a:p>
                      <a:pPr algn="ctr">
                        <a:spcAft>
                          <a:spcPts val="0"/>
                        </a:spcAft>
                      </a:pPr>
                      <a:r>
                        <a:rPr lang="zh-CN" altLang="en-US" sz="1050" kern="100" dirty="0" smtClean="0">
                          <a:effectLst/>
                          <a:latin typeface="Calibri"/>
                          <a:ea typeface="宋体"/>
                          <a:cs typeface="Times New Roman"/>
                        </a:rPr>
                        <a:t>无效迭代</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altLang="zh-CN" sz="1050" b="0" i="0" kern="1200" dirty="0" smtClean="0">
                          <a:solidFill>
                            <a:schemeClr val="dk1"/>
                          </a:solidFill>
                          <a:effectLst/>
                          <a:latin typeface="+mn-lt"/>
                          <a:ea typeface="+mn-ea"/>
                          <a:cs typeface="+mn-cs"/>
                        </a:rPr>
                        <a:t>23251 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altLang="en-US" sz="1050" b="0" i="0" kern="1200" dirty="0" smtClean="0">
                          <a:solidFill>
                            <a:schemeClr val="dk1"/>
                          </a:solidFill>
                          <a:effectLst/>
                          <a:latin typeface="+mn-lt"/>
                          <a:ea typeface="+mn-ea"/>
                          <a:cs typeface="+mn-cs"/>
                        </a:rPr>
                        <a:t>在迭代器中修改数据</a:t>
                      </a:r>
                      <a:endParaRPr lang="zh-CN" sz="1050" kern="100" dirty="0">
                        <a:effectLst/>
                        <a:latin typeface="Calibri"/>
                        <a:ea typeface="宋体"/>
                        <a:cs typeface="Times New Roman"/>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050" b="0" i="0" kern="1200" dirty="0" smtClean="0">
                          <a:solidFill>
                            <a:schemeClr val="dk1"/>
                          </a:solidFill>
                          <a:effectLst/>
                          <a:latin typeface="+mn-lt"/>
                          <a:ea typeface="+mn-ea"/>
                          <a:cs typeface="+mn-cs"/>
                        </a:rPr>
                        <a:t>在迭代器中修改数据</a:t>
                      </a:r>
                      <a:endParaRPr lang="zh-CN" altLang="zh-CN" sz="1050" kern="100" dirty="0" smtClean="0">
                        <a:effectLst/>
                        <a:latin typeface="+mn-lt"/>
                        <a:ea typeface="+mn-ea"/>
                        <a:cs typeface="Times New Roman"/>
                      </a:endParaRPr>
                    </a:p>
                  </a:txBody>
                  <a:tcPr marL="68580" marR="68580" marT="0" marB="0" anchor="ctr"/>
                </a:tc>
              </a:tr>
              <a:tr h="657892">
                <a:tc vMerge="1">
                  <a:txBody>
                    <a:bodyPr/>
                    <a:lstStyle/>
                    <a:p>
                      <a:pPr algn="ctr">
                        <a:spcAft>
                          <a:spcPts val="0"/>
                        </a:spcAft>
                      </a:pP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altLang="zh-CN" sz="1050" b="0" i="0" kern="1200" dirty="0" smtClean="0">
                          <a:solidFill>
                            <a:schemeClr val="dk1"/>
                          </a:solidFill>
                          <a:effectLst/>
                          <a:latin typeface="+mn-lt"/>
                          <a:ea typeface="+mn-ea"/>
                          <a:cs typeface="+mn-cs"/>
                        </a:rPr>
                        <a:t>23306  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altLang="en-US" sz="1050" b="0" i="0" kern="1200" dirty="0" smtClean="0">
                          <a:solidFill>
                            <a:schemeClr val="dk1"/>
                          </a:solidFill>
                          <a:effectLst/>
                          <a:latin typeface="+mn-lt"/>
                          <a:ea typeface="+mn-ea"/>
                          <a:cs typeface="+mn-cs"/>
                        </a:rPr>
                        <a:t>在迭代器中修改数据</a:t>
                      </a:r>
                      <a:endParaRPr lang="zh-CN" sz="1050" kern="100" dirty="0">
                        <a:effectLst/>
                        <a:latin typeface="Calibri"/>
                        <a:ea typeface="宋体"/>
                        <a:cs typeface="Times New Roman"/>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050" b="0" i="0" kern="1200" dirty="0" smtClean="0">
                          <a:solidFill>
                            <a:schemeClr val="dk1"/>
                          </a:solidFill>
                          <a:effectLst/>
                          <a:latin typeface="+mn-lt"/>
                          <a:ea typeface="+mn-ea"/>
                          <a:cs typeface="+mn-cs"/>
                        </a:rPr>
                        <a:t>在迭代器中修改数据</a:t>
                      </a:r>
                      <a:endParaRPr lang="zh-CN" altLang="zh-CN" sz="1050" kern="100" dirty="0" smtClean="0">
                        <a:effectLst/>
                        <a:latin typeface="+mn-lt"/>
                        <a:ea typeface="+mn-ea"/>
                        <a:cs typeface="Times New Roman"/>
                      </a:endParaRPr>
                    </a:p>
                  </a:txBody>
                  <a:tcPr marL="68580" marR="68580" marT="0" marB="0" anchor="ctr"/>
                </a:tc>
              </a:tr>
              <a:tr h="657892">
                <a:tc>
                  <a:txBody>
                    <a:bodyPr/>
                    <a:lstStyle/>
                    <a:p>
                      <a:pPr algn="ctr">
                        <a:spcAft>
                          <a:spcPts val="0"/>
                        </a:spcAft>
                      </a:pPr>
                      <a:r>
                        <a:rPr lang="zh-CN" altLang="en-US" sz="1050" kern="100" dirty="0" smtClean="0">
                          <a:effectLst/>
                          <a:latin typeface="Calibri"/>
                          <a:ea typeface="宋体"/>
                          <a:cs typeface="Times New Roman"/>
                        </a:rPr>
                        <a:t>相同分支</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altLang="zh-CN" sz="1050" b="0" i="0" kern="1200" dirty="0" smtClean="0">
                          <a:solidFill>
                            <a:schemeClr val="dk1"/>
                          </a:solidFill>
                          <a:effectLst/>
                          <a:latin typeface="+mn-lt"/>
                          <a:ea typeface="+mn-ea"/>
                          <a:cs typeface="+mn-cs"/>
                        </a:rPr>
                        <a:t>24675 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altLang="en-US" sz="1050" b="0" i="0" kern="1200" dirty="0" smtClean="0">
                          <a:solidFill>
                            <a:schemeClr val="dk1"/>
                          </a:solidFill>
                          <a:effectLst/>
                          <a:latin typeface="+mn-lt"/>
                          <a:ea typeface="+mn-ea"/>
                          <a:cs typeface="+mn-cs"/>
                        </a:rPr>
                        <a:t>去掉无用的分支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altLang="en-US" sz="1050" b="0" i="0" kern="1200" dirty="0" smtClean="0">
                          <a:solidFill>
                            <a:schemeClr val="dk1"/>
                          </a:solidFill>
                          <a:effectLst/>
                          <a:latin typeface="+mn-lt"/>
                          <a:ea typeface="+mn-ea"/>
                          <a:cs typeface="+mn-cs"/>
                        </a:rPr>
                        <a:t>去掉无用的分支 </a:t>
                      </a:r>
                      <a:endParaRPr lang="zh-CN" sz="1050" kern="100" dirty="0">
                        <a:effectLst/>
                        <a:latin typeface="Calibri"/>
                        <a:ea typeface="宋体"/>
                        <a:cs typeface="Times New Roman"/>
                      </a:endParaRPr>
                    </a:p>
                  </a:txBody>
                  <a:tcPr marL="68580" marR="68580" marT="0" marB="0" anchor="ctr"/>
                </a:tc>
              </a:tr>
              <a:tr h="657892">
                <a:tc>
                  <a:txBody>
                    <a:bodyPr/>
                    <a:lstStyle/>
                    <a:p>
                      <a:pPr algn="ctr">
                        <a:spcAft>
                          <a:spcPts val="0"/>
                        </a:spcAft>
                      </a:pPr>
                      <a:r>
                        <a:rPr lang="zh-CN" altLang="en-US" sz="1050" kern="100" dirty="0" smtClean="0">
                          <a:effectLst/>
                          <a:latin typeface="Calibri"/>
                          <a:ea typeface="宋体"/>
                          <a:cs typeface="Times New Roman"/>
                        </a:rPr>
                        <a:t>调用父类方法</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altLang="zh-CN" sz="1050" b="0" i="0" kern="1200" dirty="0" smtClean="0">
                          <a:solidFill>
                            <a:schemeClr val="dk1"/>
                          </a:solidFill>
                          <a:effectLst/>
                          <a:latin typeface="+mn-lt"/>
                          <a:ea typeface="+mn-ea"/>
                          <a:cs typeface="+mn-cs"/>
                        </a:rPr>
                        <a:t>23322 </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zh-CN" altLang="en-US" sz="1050" b="0" i="0" kern="1200" dirty="0" smtClean="0">
                          <a:solidFill>
                            <a:schemeClr val="dk1"/>
                          </a:solidFill>
                          <a:effectLst/>
                          <a:latin typeface="+mn-lt"/>
                          <a:ea typeface="+mn-ea"/>
                          <a:cs typeface="+mn-cs"/>
                        </a:rPr>
                        <a:t>调用父类克隆</a:t>
                      </a:r>
                      <a:endParaRPr lang="zh-CN" sz="1050" kern="100" dirty="0">
                        <a:effectLst/>
                        <a:latin typeface="Calibri"/>
                        <a:ea typeface="宋体"/>
                        <a:cs typeface="Times New Roman"/>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050" b="0" i="0" kern="1200" dirty="0" smtClean="0">
                          <a:solidFill>
                            <a:schemeClr val="dk1"/>
                          </a:solidFill>
                          <a:effectLst/>
                          <a:latin typeface="+mn-lt"/>
                          <a:ea typeface="+mn-ea"/>
                          <a:cs typeface="+mn-cs"/>
                        </a:rPr>
                        <a:t>调用父类克隆</a:t>
                      </a:r>
                      <a:endParaRPr lang="zh-CN" altLang="zh-CN" sz="1050" kern="100" dirty="0" smtClean="0">
                        <a:effectLst/>
                        <a:latin typeface="+mn-lt"/>
                        <a:ea typeface="+mn-ea"/>
                        <a:cs typeface="Times New Roman"/>
                      </a:endParaRPr>
                    </a:p>
                  </a:txBody>
                  <a:tcPr marL="68580" marR="68580" marT="0" marB="0" anchor="ctr"/>
                </a:tc>
              </a:tr>
            </a:tbl>
          </a:graphicData>
        </a:graphic>
      </p:graphicFrame>
    </p:spTree>
    <p:extLst>
      <p:ext uri="{BB962C8B-B14F-4D97-AF65-F5344CB8AC3E}">
        <p14:creationId xmlns:p14="http://schemas.microsoft.com/office/powerpoint/2010/main" val="3886724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44624"/>
            <a:ext cx="8229600" cy="1008112"/>
          </a:xfrm>
        </p:spPr>
        <p:txBody>
          <a:bodyPr/>
          <a:lstStyle/>
          <a:p>
            <a:r>
              <a:rPr lang="zh-CN" altLang="en-US" dirty="0" smtClean="0"/>
              <a:t>今后工作中怎么做？</a:t>
            </a:r>
            <a:endParaRPr lang="zh-CN" altLang="en-US" dirty="0"/>
          </a:p>
        </p:txBody>
      </p:sp>
      <p:sp>
        <p:nvSpPr>
          <p:cNvPr id="7" name="内容占位符 4"/>
          <p:cNvSpPr>
            <a:spLocks noGrp="1"/>
          </p:cNvSpPr>
          <p:nvPr>
            <p:ph idx="1"/>
          </p:nvPr>
        </p:nvSpPr>
        <p:spPr>
          <a:xfrm>
            <a:off x="467544" y="1268760"/>
            <a:ext cx="8229600" cy="4795118"/>
          </a:xfrm>
        </p:spPr>
        <p:txBody>
          <a:bodyPr>
            <a:normAutofit/>
          </a:bodyPr>
          <a:lstStyle/>
          <a:p>
            <a:pPr marL="0" indent="0">
              <a:spcBef>
                <a:spcPct val="0"/>
              </a:spcBef>
              <a:buNone/>
            </a:pPr>
            <a:r>
              <a:rPr lang="en-US" altLang="zh-CN" dirty="0"/>
              <a:t> </a:t>
            </a:r>
            <a:r>
              <a:rPr lang="en-US" altLang="zh-CN" dirty="0" smtClean="0"/>
              <a:t>        </a:t>
            </a:r>
            <a:r>
              <a:rPr lang="zh-CN" altLang="en-US" dirty="0" smtClean="0"/>
              <a:t>通过上面的案例分析我们很容易就得出一个结论那就是我们系统中存在的错误都是因为编码粗心，没有做到良好的代码自检和互检导致的，这些错误我们都是可以避免的。那我们今后应该怎么做呢？</a:t>
            </a:r>
            <a:endParaRPr lang="en-US" altLang="zh-CN" dirty="0" smtClean="0"/>
          </a:p>
          <a:p>
            <a:pPr>
              <a:spcBef>
                <a:spcPct val="0"/>
              </a:spcBef>
              <a:buFont typeface="Wingdings" panose="05000000000000000000" pitchFamily="2" charset="2"/>
              <a:buChar char="Ø"/>
            </a:pPr>
            <a:r>
              <a:rPr lang="zh-CN" altLang="en-US" b="1" dirty="0"/>
              <a:t>主观</a:t>
            </a:r>
            <a:r>
              <a:rPr lang="zh-CN" altLang="en-US" b="1" dirty="0" smtClean="0"/>
              <a:t>方面：编码时要做到认真仔细，心中常有可能导致的问题，比如获取到一个对象我们就需要辨别一下对象是否为空、占用系统资源时时候记得释放</a:t>
            </a:r>
            <a:endParaRPr lang="en-US" altLang="zh-CN" b="1" dirty="0" smtClean="0"/>
          </a:p>
          <a:p>
            <a:pPr>
              <a:spcBef>
                <a:spcPct val="0"/>
              </a:spcBef>
              <a:buFont typeface="Wingdings" panose="05000000000000000000" pitchFamily="2" charset="2"/>
              <a:buChar char="Ø"/>
            </a:pPr>
            <a:r>
              <a:rPr lang="zh-CN" altLang="en-US" b="1" dirty="0" smtClean="0"/>
              <a:t>客观方面：目前没有自动化的一站式的解决方案，道可道小组会每周定时检查定时督导，各个小组的代码静态检查工作，建议将工程中存在的错误和个人量化</a:t>
            </a:r>
            <a:r>
              <a:rPr lang="zh-CN" altLang="en-US" b="1" dirty="0"/>
              <a:t>关联</a:t>
            </a:r>
            <a:r>
              <a:rPr lang="zh-CN" altLang="en-US" b="1" dirty="0" smtClean="0"/>
              <a:t>。</a:t>
            </a:r>
            <a:endParaRPr lang="en-US" altLang="zh-CN" b="1" dirty="0" smtClean="0"/>
          </a:p>
          <a:p>
            <a:pPr marL="0" lvl="0" indent="0" defTabSz="457200">
              <a:lnSpc>
                <a:spcPct val="117999"/>
              </a:lnSpc>
              <a:spcBef>
                <a:spcPts val="0"/>
              </a:spcBef>
              <a:buNone/>
              <a:defRPr/>
            </a:pPr>
            <a:endParaRPr lang="en-US" altLang="zh-CN" dirty="0" smtClean="0"/>
          </a:p>
          <a:p>
            <a:pPr marL="0" lvl="0" indent="0" defTabSz="457200">
              <a:lnSpc>
                <a:spcPct val="117999"/>
              </a:lnSpc>
              <a:spcBef>
                <a:spcPts val="0"/>
              </a:spcBef>
              <a:buNone/>
              <a:defRPr/>
            </a:pPr>
            <a:endParaRPr lang="en-US" altLang="zh-CN" dirty="0" smtClean="0"/>
          </a:p>
          <a:p>
            <a:pPr marL="0" lvl="0" indent="0" defTabSz="457200">
              <a:lnSpc>
                <a:spcPct val="117999"/>
              </a:lnSpc>
              <a:spcBef>
                <a:spcPts val="0"/>
              </a:spcBef>
              <a:buNone/>
              <a:defRPr/>
            </a:pPr>
            <a:endParaRPr lang="zh-CN" altLang="en-US" dirty="0" smtClean="0"/>
          </a:p>
        </p:txBody>
      </p:sp>
    </p:spTree>
    <p:extLst>
      <p:ext uri="{BB962C8B-B14F-4D97-AF65-F5344CB8AC3E}">
        <p14:creationId xmlns:p14="http://schemas.microsoft.com/office/powerpoint/2010/main" val="6281255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3568" y="3048040"/>
            <a:ext cx="7772400" cy="1470025"/>
          </a:xfrm>
        </p:spPr>
        <p:txBody>
          <a:bodyPr>
            <a:normAutofit/>
          </a:bodyPr>
          <a:lstStyle/>
          <a:p>
            <a:pPr algn="l"/>
            <a:r>
              <a:rPr kumimoji="1" lang="en-US" altLang="zh-CN" sz="4800" dirty="0" smtClean="0">
                <a:solidFill>
                  <a:schemeClr val="bg1"/>
                </a:solidFill>
                <a:latin typeface="Arial"/>
              </a:rPr>
              <a:t>THANK  YOU</a:t>
            </a:r>
            <a:endParaRPr lang="zh-CN" altLang="en-US" sz="4800" dirty="0">
              <a:solidFill>
                <a:schemeClr val="bg1"/>
              </a:solidFill>
            </a:endParaRPr>
          </a:p>
        </p:txBody>
      </p:sp>
      <p:sp>
        <p:nvSpPr>
          <p:cNvPr id="6" name="文本框 7"/>
          <p:cNvSpPr txBox="1"/>
          <p:nvPr/>
        </p:nvSpPr>
        <p:spPr>
          <a:xfrm>
            <a:off x="755576" y="4509120"/>
            <a:ext cx="4638940" cy="380960"/>
          </a:xfrm>
          <a:prstGeom prst="rect">
            <a:avLst/>
          </a:prstGeom>
          <a:noFill/>
        </p:spPr>
        <p:txBody>
          <a:bodyPr wrap="square" rtlCol="0">
            <a:spAutoFit/>
          </a:bodyPr>
          <a:lstStyle/>
          <a:p>
            <a:r>
              <a:rPr lang="en-US" altLang="zh-CN" spc="100" dirty="0" err="1">
                <a:solidFill>
                  <a:schemeClr val="bg1"/>
                </a:solidFill>
                <a:latin typeface="Arial"/>
              </a:rPr>
              <a:t>www.datangmobile.cn</a:t>
            </a:r>
            <a:endParaRPr kumimoji="1" lang="zh-CN" altLang="en-US" spc="100" dirty="0">
              <a:solidFill>
                <a:schemeClr val="bg1"/>
              </a:solidFill>
              <a:latin typeface="Arial"/>
            </a:endParaRPr>
          </a:p>
        </p:txBody>
      </p:sp>
    </p:spTree>
    <p:extLst>
      <p:ext uri="{BB962C8B-B14F-4D97-AF65-F5344CB8AC3E}">
        <p14:creationId xmlns:p14="http://schemas.microsoft.com/office/powerpoint/2010/main" val="3560161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副标题 8"/>
          <p:cNvSpPr>
            <a:spLocks noGrp="1"/>
          </p:cNvSpPr>
          <p:nvPr>
            <p:ph type="subTitle" idx="1"/>
          </p:nvPr>
        </p:nvSpPr>
        <p:spPr>
          <a:xfrm>
            <a:off x="179512" y="3140968"/>
            <a:ext cx="6840760" cy="2088232"/>
          </a:xfrm>
        </p:spPr>
        <p:txBody>
          <a:bodyPr>
            <a:normAutofit/>
          </a:bodyPr>
          <a:lstStyle/>
          <a:p>
            <a:pPr marL="1600200"/>
            <a:r>
              <a:rPr lang="en-US" altLang="zh-CN" sz="2400" dirty="0" smtClean="0"/>
              <a:t>1.</a:t>
            </a:r>
            <a:r>
              <a:rPr lang="zh-CN" altLang="en-US" sz="2400" dirty="0" smtClean="0"/>
              <a:t>静态检查的概述</a:t>
            </a:r>
            <a:endParaRPr lang="zh-CN" altLang="en-US" sz="2400" dirty="0"/>
          </a:p>
          <a:p>
            <a:pPr marL="1600200"/>
            <a:r>
              <a:rPr lang="en-US" altLang="zh-CN" sz="2400" dirty="0" smtClean="0"/>
              <a:t>2.</a:t>
            </a:r>
            <a:r>
              <a:rPr lang="zh-CN" altLang="en-US" sz="2400" dirty="0" smtClean="0"/>
              <a:t>小组成员介绍和成果</a:t>
            </a:r>
            <a:endParaRPr lang="en-US" altLang="zh-CN" sz="2400" dirty="0" smtClean="0"/>
          </a:p>
          <a:p>
            <a:pPr marL="1600200"/>
            <a:r>
              <a:rPr lang="en-US" altLang="zh-CN" sz="2400" dirty="0" smtClean="0"/>
              <a:t>3.</a:t>
            </a:r>
            <a:r>
              <a:rPr lang="zh-CN" altLang="en-US" sz="2400" dirty="0" smtClean="0"/>
              <a:t>已解决问题统计和经验总结</a:t>
            </a:r>
            <a:endParaRPr lang="en-US" altLang="zh-CN" sz="2400" dirty="0" smtClean="0"/>
          </a:p>
          <a:p>
            <a:pPr marL="1600200"/>
            <a:r>
              <a:rPr lang="en-US" altLang="zh-CN" sz="2400" dirty="0" smtClean="0"/>
              <a:t>4.</a:t>
            </a:r>
            <a:r>
              <a:rPr lang="zh-CN" altLang="en-US" sz="2400" dirty="0" smtClean="0"/>
              <a:t>目前的概况和存在的特殊问题</a:t>
            </a:r>
            <a:endParaRPr lang="zh-CN" altLang="en-US" sz="2400" dirty="0"/>
          </a:p>
        </p:txBody>
      </p:sp>
      <p:sp>
        <p:nvSpPr>
          <p:cNvPr id="2" name="标题 1"/>
          <p:cNvSpPr>
            <a:spLocks noGrp="1"/>
          </p:cNvSpPr>
          <p:nvPr>
            <p:ph type="ctrTitle"/>
          </p:nvPr>
        </p:nvSpPr>
        <p:spPr/>
        <p:txBody>
          <a:bodyPr/>
          <a:lstStyle/>
          <a:p>
            <a:r>
              <a:rPr lang="zh-CN" altLang="en-US" dirty="0" smtClean="0"/>
              <a:t>主要内容</a:t>
            </a:r>
            <a:endParaRPr lang="zh-CN" altLang="en-US" dirty="0"/>
          </a:p>
        </p:txBody>
      </p:sp>
    </p:spTree>
    <p:extLst>
      <p:ext uri="{BB962C8B-B14F-4D97-AF65-F5344CB8AC3E}">
        <p14:creationId xmlns:p14="http://schemas.microsoft.com/office/powerpoint/2010/main" val="32592230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静态检查的</a:t>
            </a:r>
            <a:r>
              <a:rPr lang="zh-CN" altLang="en-US" dirty="0" smtClean="0"/>
              <a:t>概述</a:t>
            </a:r>
            <a:endParaRPr lang="en-US" altLang="zh-CN" dirty="0">
              <a:sym typeface="微软雅黑" pitchFamily="34" charset="-122"/>
            </a:endParaRPr>
          </a:p>
        </p:txBody>
      </p:sp>
      <p:sp>
        <p:nvSpPr>
          <p:cNvPr id="5" name="内容占位符 4"/>
          <p:cNvSpPr>
            <a:spLocks noGrp="1"/>
          </p:cNvSpPr>
          <p:nvPr>
            <p:ph idx="1"/>
          </p:nvPr>
        </p:nvSpPr>
        <p:spPr>
          <a:xfrm>
            <a:off x="457200" y="980728"/>
            <a:ext cx="8229600" cy="5760640"/>
          </a:xfrm>
        </p:spPr>
        <p:txBody>
          <a:bodyPr>
            <a:normAutofit/>
          </a:bodyPr>
          <a:lstStyle/>
          <a:p>
            <a:pPr marL="0" indent="0">
              <a:spcBef>
                <a:spcPct val="0"/>
              </a:spcBef>
              <a:buNone/>
            </a:pPr>
            <a:r>
              <a:rPr lang="zh-CN" altLang="en-US" sz="3200" b="1" dirty="0">
                <a:solidFill>
                  <a:srgbClr val="0950A0"/>
                </a:solidFill>
                <a:cs typeface="+mj-cs"/>
                <a:sym typeface="微软雅黑" pitchFamily="34" charset="-122"/>
              </a:rPr>
              <a:t>静态</a:t>
            </a:r>
            <a:r>
              <a:rPr lang="zh-CN" altLang="en-US" sz="3200" b="1" dirty="0" smtClean="0">
                <a:solidFill>
                  <a:srgbClr val="0950A0"/>
                </a:solidFill>
                <a:cs typeface="+mj-cs"/>
                <a:sym typeface="微软雅黑" pitchFamily="34" charset="-122"/>
              </a:rPr>
              <a:t>检查的概念</a:t>
            </a:r>
            <a:endParaRPr lang="en-US" altLang="zh-CN" sz="3200" b="1" dirty="0">
              <a:solidFill>
                <a:srgbClr val="0950A0"/>
              </a:solidFill>
              <a:cs typeface="+mj-cs"/>
              <a:sym typeface="微软雅黑" pitchFamily="34" charset="-122"/>
            </a:endParaRPr>
          </a:p>
          <a:p>
            <a:r>
              <a:rPr lang="zh-CN" altLang="en-US" sz="2200" dirty="0"/>
              <a:t>指</a:t>
            </a:r>
            <a:r>
              <a:rPr lang="zh-CN" altLang="en-US" sz="2200" b="1" dirty="0"/>
              <a:t>不运行</a:t>
            </a:r>
            <a:r>
              <a:rPr lang="zh-CN" altLang="en-US" sz="2200" dirty="0"/>
              <a:t>被测程序本身，仅通过分析或检查</a:t>
            </a:r>
            <a:r>
              <a:rPr lang="zh-CN" altLang="en-US" sz="2200" b="1" dirty="0"/>
              <a:t>源程序的语法、结构、过程、接口</a:t>
            </a:r>
            <a:r>
              <a:rPr lang="zh-CN" altLang="en-US" sz="2200" dirty="0"/>
              <a:t>等来检查程序的正确性</a:t>
            </a:r>
            <a:endParaRPr lang="en-US" altLang="zh-CN" sz="2200" dirty="0"/>
          </a:p>
          <a:p>
            <a:r>
              <a:rPr lang="zh-CN" altLang="en-US" sz="2200" dirty="0"/>
              <a:t>静态检查是人工检查的辅助</a:t>
            </a:r>
            <a:endParaRPr lang="en-US" altLang="zh-CN" sz="2200" dirty="0"/>
          </a:p>
          <a:p>
            <a:r>
              <a:rPr lang="zh-CN" altLang="en-US" sz="2200" dirty="0"/>
              <a:t>静态检查常常依赖第三方软件实现</a:t>
            </a:r>
            <a:r>
              <a:rPr lang="zh-CN" altLang="en-US" sz="2200" dirty="0" smtClean="0"/>
              <a:t>检查</a:t>
            </a:r>
            <a:endParaRPr lang="en-US" altLang="zh-CN" sz="2200" dirty="0" smtClean="0"/>
          </a:p>
          <a:p>
            <a:pPr marL="0" indent="0">
              <a:buNone/>
            </a:pPr>
            <a:r>
              <a:rPr lang="en-US" altLang="zh-CN" sz="2200" dirty="0" smtClean="0"/>
              <a:t>     </a:t>
            </a:r>
            <a:r>
              <a:rPr lang="zh-CN" altLang="en-US" sz="2200" dirty="0" smtClean="0"/>
              <a:t>目前主要采用</a:t>
            </a:r>
            <a:r>
              <a:rPr lang="en-US" altLang="zh-CN" sz="2200" dirty="0" err="1" smtClean="0"/>
              <a:t>coverity</a:t>
            </a:r>
            <a:r>
              <a:rPr lang="zh-CN" altLang="en-US" sz="2200" dirty="0" smtClean="0"/>
              <a:t>实现静态检查检测和错误统计。</a:t>
            </a:r>
            <a:endParaRPr lang="zh-CN" altLang="en-US" sz="2200" dirty="0"/>
          </a:p>
          <a:p>
            <a:pPr marL="1600200" lvl="0"/>
            <a:endParaRPr lang="zh-CN" altLang="en-US" sz="2800" dirty="0"/>
          </a:p>
          <a:p>
            <a:pPr marL="1600200"/>
            <a:endParaRPr lang="en-US" altLang="zh-CN" sz="2800" dirty="0" smtClean="0"/>
          </a:p>
          <a:p>
            <a:pPr marL="1600200"/>
            <a:endParaRPr lang="en-US" altLang="zh-CN" sz="2800" dirty="0" smtClean="0"/>
          </a:p>
        </p:txBody>
      </p:sp>
    </p:spTree>
    <p:extLst>
      <p:ext uri="{BB962C8B-B14F-4D97-AF65-F5344CB8AC3E}">
        <p14:creationId xmlns:p14="http://schemas.microsoft.com/office/powerpoint/2010/main" val="41714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静态检查的概述</a:t>
            </a:r>
          </a:p>
        </p:txBody>
      </p:sp>
      <p:sp>
        <p:nvSpPr>
          <p:cNvPr id="5" name="内容占位符 4"/>
          <p:cNvSpPr>
            <a:spLocks noGrp="1"/>
          </p:cNvSpPr>
          <p:nvPr>
            <p:ph idx="1"/>
          </p:nvPr>
        </p:nvSpPr>
        <p:spPr>
          <a:xfrm>
            <a:off x="457200" y="980728"/>
            <a:ext cx="8229600" cy="5616624"/>
          </a:xfrm>
        </p:spPr>
        <p:txBody>
          <a:bodyPr>
            <a:normAutofit/>
          </a:bodyPr>
          <a:lstStyle/>
          <a:p>
            <a:pPr marL="0" indent="0">
              <a:spcBef>
                <a:spcPct val="0"/>
              </a:spcBef>
              <a:buNone/>
            </a:pPr>
            <a:r>
              <a:rPr lang="zh-CN" altLang="en-US" sz="3200" b="1" dirty="0">
                <a:solidFill>
                  <a:srgbClr val="0950A0"/>
                </a:solidFill>
                <a:cs typeface="+mj-cs"/>
                <a:sym typeface="微软雅黑" pitchFamily="34" charset="-122"/>
              </a:rPr>
              <a:t>静态</a:t>
            </a:r>
            <a:r>
              <a:rPr lang="zh-CN" altLang="en-US" sz="3200" b="1" dirty="0" smtClean="0">
                <a:solidFill>
                  <a:srgbClr val="0950A0"/>
                </a:solidFill>
                <a:cs typeface="+mj-cs"/>
                <a:sym typeface="微软雅黑" pitchFamily="34" charset="-122"/>
              </a:rPr>
              <a:t>检查的意义</a:t>
            </a:r>
            <a:endParaRPr lang="en-US" altLang="zh-CN" sz="3200" b="1" dirty="0" smtClean="0">
              <a:solidFill>
                <a:srgbClr val="0950A0"/>
              </a:solidFill>
              <a:cs typeface="+mj-cs"/>
              <a:sym typeface="微软雅黑" pitchFamily="34" charset="-122"/>
            </a:endParaRPr>
          </a:p>
          <a:p>
            <a:r>
              <a:rPr lang="zh-CN" altLang="en-US" sz="2200" b="1" dirty="0" smtClean="0"/>
              <a:t>快速定位代码</a:t>
            </a:r>
            <a:r>
              <a:rPr lang="en-US" altLang="zh-CN" sz="2200" b="1" dirty="0" smtClean="0"/>
              <a:t>bug </a:t>
            </a:r>
            <a:r>
              <a:rPr lang="zh-CN" altLang="en-US" sz="2200" dirty="0" smtClean="0"/>
              <a:t>静态检查从源码的语法</a:t>
            </a:r>
            <a:r>
              <a:rPr lang="zh-CN" altLang="en-US" sz="2200" dirty="0"/>
              <a:t>、结构</a:t>
            </a:r>
            <a:r>
              <a:rPr lang="zh-CN" altLang="en-US" sz="2200" dirty="0" smtClean="0"/>
              <a:t>、执行过程</a:t>
            </a:r>
            <a:r>
              <a:rPr lang="zh-CN" altLang="en-US" sz="2200" dirty="0"/>
              <a:t>、</a:t>
            </a:r>
            <a:r>
              <a:rPr lang="zh-CN" altLang="en-US" sz="2200" dirty="0" smtClean="0"/>
              <a:t>接口正确性判断，从而快速定位代码</a:t>
            </a:r>
            <a:r>
              <a:rPr lang="en-US" altLang="zh-CN" sz="2200" dirty="0" smtClean="0"/>
              <a:t>bug</a:t>
            </a:r>
          </a:p>
          <a:p>
            <a:r>
              <a:rPr lang="zh-CN" altLang="en-US" sz="2200" b="1" dirty="0" smtClean="0"/>
              <a:t>减少调试的时间 </a:t>
            </a:r>
            <a:r>
              <a:rPr lang="zh-CN" altLang="en-US" sz="2200" dirty="0" smtClean="0"/>
              <a:t>将</a:t>
            </a:r>
            <a:r>
              <a:rPr lang="en-US" altLang="zh-CN" sz="2200" dirty="0" smtClean="0"/>
              <a:t>bug</a:t>
            </a:r>
            <a:r>
              <a:rPr lang="zh-CN" altLang="en-US" sz="2200" dirty="0" smtClean="0"/>
              <a:t>提前发现于代码运行之前而不是暴露在运行时，将</a:t>
            </a:r>
            <a:r>
              <a:rPr lang="en-US" altLang="zh-CN" sz="2200" dirty="0" smtClean="0"/>
              <a:t>bug</a:t>
            </a:r>
            <a:r>
              <a:rPr lang="zh-CN" altLang="en-US" sz="2200" dirty="0" smtClean="0"/>
              <a:t>消灭在摇篮中从而减少调试的阻碍和时间</a:t>
            </a:r>
            <a:endParaRPr lang="en-US" altLang="zh-CN" sz="2200" dirty="0" smtClean="0"/>
          </a:p>
          <a:p>
            <a:pPr lvl="0"/>
            <a:r>
              <a:rPr lang="zh-CN" altLang="en-US" sz="2200" b="1" dirty="0">
                <a:solidFill>
                  <a:prstClr val="black"/>
                </a:solidFill>
              </a:rPr>
              <a:t>培养良好的编码习惯  </a:t>
            </a:r>
            <a:r>
              <a:rPr lang="zh-CN" altLang="en-US" sz="2200" dirty="0"/>
              <a:t>通过静态检查</a:t>
            </a:r>
            <a:r>
              <a:rPr lang="en-US" altLang="zh-CN" sz="2200" dirty="0"/>
              <a:t>bug</a:t>
            </a:r>
            <a:r>
              <a:rPr lang="zh-CN" altLang="en-US" sz="2200" dirty="0"/>
              <a:t>的发现和修改，不断积累代码编写人的编码经验，避免下次产生同样的</a:t>
            </a:r>
            <a:r>
              <a:rPr lang="en-US" altLang="zh-CN" sz="2200" dirty="0" smtClean="0"/>
              <a:t>bug</a:t>
            </a:r>
            <a:endParaRPr lang="en-US" altLang="zh-CN" sz="2200" dirty="0"/>
          </a:p>
        </p:txBody>
      </p:sp>
    </p:spTree>
    <p:extLst>
      <p:ext uri="{BB962C8B-B14F-4D97-AF65-F5344CB8AC3E}">
        <p14:creationId xmlns:p14="http://schemas.microsoft.com/office/powerpoint/2010/main" val="3752556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a:lnSpc>
                <a:spcPct val="130000"/>
              </a:lnSpc>
            </a:pPr>
            <a:r>
              <a:rPr lang="zh-CN" altLang="en-US" dirty="0" smtClean="0"/>
              <a:t>小组成员介绍和目前成果</a:t>
            </a:r>
            <a:endParaRPr lang="en-US" altLang="zh-CN" dirty="0"/>
          </a:p>
        </p:txBody>
      </p:sp>
      <p:sp>
        <p:nvSpPr>
          <p:cNvPr id="5" name="内容占位符 4"/>
          <p:cNvSpPr>
            <a:spLocks noGrp="1"/>
          </p:cNvSpPr>
          <p:nvPr>
            <p:ph idx="1"/>
          </p:nvPr>
        </p:nvSpPr>
        <p:spPr>
          <a:xfrm>
            <a:off x="467544" y="980728"/>
            <a:ext cx="8219256" cy="5760640"/>
          </a:xfrm>
        </p:spPr>
        <p:txBody>
          <a:bodyPr>
            <a:normAutofit/>
          </a:bodyPr>
          <a:lstStyle/>
          <a:p>
            <a:pPr marL="0" indent="0">
              <a:lnSpc>
                <a:spcPct val="130000"/>
              </a:lnSpc>
              <a:spcBef>
                <a:spcPct val="0"/>
              </a:spcBef>
              <a:spcAft>
                <a:spcPts val="0"/>
              </a:spcAft>
              <a:buNone/>
            </a:pPr>
            <a:r>
              <a:rPr lang="zh-CN" altLang="en-US" sz="2800" b="1" dirty="0">
                <a:solidFill>
                  <a:srgbClr val="0950A0"/>
                </a:solidFill>
                <a:cs typeface="+mj-cs"/>
              </a:rPr>
              <a:t>小组成员介绍和负责项目</a:t>
            </a:r>
            <a:r>
              <a:rPr lang="zh-CN" altLang="en-US" sz="2800" b="1" dirty="0" smtClean="0">
                <a:solidFill>
                  <a:srgbClr val="0950A0"/>
                </a:solidFill>
                <a:cs typeface="+mj-cs"/>
              </a:rPr>
              <a:t>分配</a:t>
            </a:r>
            <a:endParaRPr lang="en-US" altLang="zh-CN" sz="2800" b="1" dirty="0" smtClean="0">
              <a:solidFill>
                <a:srgbClr val="0950A0"/>
              </a:solidFill>
              <a:cs typeface="+mj-cs"/>
            </a:endParaRPr>
          </a:p>
          <a:p>
            <a:pPr marL="0" indent="0">
              <a:lnSpc>
                <a:spcPct val="130000"/>
              </a:lnSpc>
              <a:spcBef>
                <a:spcPct val="0"/>
              </a:spcBef>
              <a:spcAft>
                <a:spcPts val="0"/>
              </a:spcAft>
              <a:buNone/>
            </a:pPr>
            <a:r>
              <a:rPr lang="zh-CN" altLang="en-US" sz="2400" dirty="0" smtClean="0">
                <a:cs typeface="+mj-cs"/>
              </a:rPr>
              <a:t>      静态检查小组（道可道）负责对</a:t>
            </a:r>
            <a:r>
              <a:rPr lang="en-US" altLang="zh-CN" sz="2400" dirty="0" smtClean="0">
                <a:cs typeface="+mj-cs"/>
              </a:rPr>
              <a:t>dev</a:t>
            </a:r>
            <a:r>
              <a:rPr lang="zh-CN" altLang="en-US" sz="2400" dirty="0" smtClean="0">
                <a:cs typeface="+mj-cs"/>
              </a:rPr>
              <a:t>分支存在的</a:t>
            </a:r>
            <a:r>
              <a:rPr lang="en-US" altLang="zh-CN" sz="2400" dirty="0" smtClean="0">
                <a:cs typeface="+mj-cs"/>
              </a:rPr>
              <a:t>bug</a:t>
            </a:r>
            <a:r>
              <a:rPr lang="zh-CN" altLang="en-US" sz="2400" dirty="0" smtClean="0">
                <a:cs typeface="+mj-cs"/>
              </a:rPr>
              <a:t>进行修改或者督促修改，目前成员为：张文铭、康杰、白泽文、罗亦俊、陈志国、韩东、霍其明、娄永峰。</a:t>
            </a:r>
            <a:r>
              <a:rPr lang="zh-CN" altLang="en-US" sz="2400" dirty="0">
                <a:cs typeface="+mj-cs"/>
              </a:rPr>
              <a:t>具体</a:t>
            </a:r>
            <a:r>
              <a:rPr lang="zh-CN" altLang="en-US" sz="2400" dirty="0" smtClean="0">
                <a:cs typeface="+mj-cs"/>
              </a:rPr>
              <a:t>任务分配情况如下表：</a:t>
            </a:r>
            <a:endParaRPr lang="en-US" altLang="zh-CN" sz="2400" dirty="0" smtClean="0">
              <a:cs typeface="+mj-cs"/>
            </a:endParaRPr>
          </a:p>
          <a:p>
            <a:pPr marL="0" indent="0">
              <a:lnSpc>
                <a:spcPct val="130000"/>
              </a:lnSpc>
              <a:spcBef>
                <a:spcPct val="0"/>
              </a:spcBef>
              <a:spcAft>
                <a:spcPts val="0"/>
              </a:spcAft>
              <a:buNone/>
            </a:pPr>
            <a:r>
              <a:rPr lang="en-US" altLang="zh-CN" sz="2400" dirty="0">
                <a:cs typeface="+mj-cs"/>
              </a:rPr>
              <a:t> </a:t>
            </a:r>
            <a:endParaRPr lang="en-US" altLang="zh-CN" sz="2400" dirty="0" smtClean="0">
              <a:cs typeface="+mj-cs"/>
            </a:endParaRPr>
          </a:p>
          <a:p>
            <a:pPr marL="0" indent="0">
              <a:lnSpc>
                <a:spcPct val="130000"/>
              </a:lnSpc>
              <a:spcBef>
                <a:spcPct val="0"/>
              </a:spcBef>
              <a:spcAft>
                <a:spcPts val="0"/>
              </a:spcAft>
              <a:buNone/>
            </a:pPr>
            <a:endParaRPr lang="en-US" altLang="zh-CN" sz="2400" dirty="0" smtClean="0">
              <a:cs typeface="+mj-cs"/>
            </a:endParaRPr>
          </a:p>
          <a:p>
            <a:pPr marL="0" indent="0">
              <a:lnSpc>
                <a:spcPct val="130000"/>
              </a:lnSpc>
              <a:spcBef>
                <a:spcPct val="0"/>
              </a:spcBef>
              <a:spcAft>
                <a:spcPts val="0"/>
              </a:spcAft>
              <a:buNone/>
            </a:pPr>
            <a:endParaRPr lang="en-US" altLang="zh-CN" sz="2400" dirty="0">
              <a:cs typeface="+mj-cs"/>
            </a:endParaRPr>
          </a:p>
          <a:p>
            <a:pPr indent="0" algn="just">
              <a:spcAft>
                <a:spcPts val="0"/>
              </a:spcAft>
              <a:buNone/>
            </a:pPr>
            <a:endParaRPr lang="zh-CN" altLang="zh-CN" sz="2400" kern="100" dirty="0">
              <a:latin typeface="Calibri"/>
              <a:ea typeface="宋体"/>
              <a:cs typeface="Times New Roman"/>
            </a:endParaRPr>
          </a:p>
          <a:p>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953632513"/>
              </p:ext>
            </p:extLst>
          </p:nvPr>
        </p:nvGraphicFramePr>
        <p:xfrm>
          <a:off x="1547664" y="3449529"/>
          <a:ext cx="6192688" cy="3291840"/>
        </p:xfrm>
        <a:graphic>
          <a:graphicData uri="http://schemas.openxmlformats.org/drawingml/2006/table">
            <a:tbl>
              <a:tblPr firstRow="1" bandRow="1">
                <a:tableStyleId>{5C22544A-7EE6-4342-B048-85BDC9FD1C3A}</a:tableStyleId>
              </a:tblPr>
              <a:tblGrid>
                <a:gridCol w="2016224"/>
                <a:gridCol w="4176464"/>
              </a:tblGrid>
              <a:tr h="149736">
                <a:tc>
                  <a:txBody>
                    <a:bodyPr/>
                    <a:lstStyle/>
                    <a:p>
                      <a:r>
                        <a:rPr lang="zh-CN" altLang="en-US" dirty="0" smtClean="0"/>
                        <a:t>负责人</a:t>
                      </a:r>
                      <a:endParaRPr lang="zh-CN" altLang="en-US" dirty="0"/>
                    </a:p>
                  </a:txBody>
                  <a:tcPr/>
                </a:tc>
                <a:tc>
                  <a:txBody>
                    <a:bodyPr/>
                    <a:lstStyle/>
                    <a:p>
                      <a:r>
                        <a:rPr lang="zh-CN" altLang="en-US" dirty="0" smtClean="0"/>
                        <a:t>对应工程</a:t>
                      </a:r>
                      <a:endParaRPr lang="zh-CN" altLang="en-US" dirty="0"/>
                    </a:p>
                  </a:txBody>
                  <a:tcPr/>
                </a:tc>
              </a:tr>
              <a:tr h="346801">
                <a:tc>
                  <a:txBody>
                    <a:bodyPr/>
                    <a:lstStyle/>
                    <a:p>
                      <a:r>
                        <a:rPr lang="zh-CN" altLang="en-US" sz="1800" kern="1200" dirty="0" smtClean="0">
                          <a:solidFill>
                            <a:schemeClr val="dk1"/>
                          </a:solidFill>
                          <a:latin typeface="+mn-lt"/>
                          <a:ea typeface="+mn-ea"/>
                          <a:cs typeface="+mn-cs"/>
                        </a:rPr>
                        <a:t>张文铭</a:t>
                      </a:r>
                      <a:endParaRPr lang="zh-CN" altLang="en-US" dirty="0"/>
                    </a:p>
                  </a:txBody>
                  <a:tcPr/>
                </a:tc>
                <a:tc>
                  <a:txBody>
                    <a:bodyPr/>
                    <a:lstStyle/>
                    <a:p>
                      <a:r>
                        <a:rPr lang="en-US" altLang="zh-CN" dirty="0" smtClean="0"/>
                        <a:t>license</a:t>
                      </a:r>
                      <a:r>
                        <a:rPr lang="zh-CN" altLang="en-US" dirty="0" smtClean="0"/>
                        <a:t>、</a:t>
                      </a:r>
                      <a:r>
                        <a:rPr lang="en-US" altLang="zh-CN" dirty="0" err="1" smtClean="0"/>
                        <a:t>nmc</a:t>
                      </a:r>
                      <a:r>
                        <a:rPr lang="zh-CN" altLang="en-US" dirty="0" smtClean="0"/>
                        <a:t>、</a:t>
                      </a:r>
                      <a:r>
                        <a:rPr lang="en-US" altLang="zh-CN" dirty="0" err="1" smtClean="0"/>
                        <a:t>nma</a:t>
                      </a:r>
                      <a:endParaRPr lang="zh-CN" altLang="en-US" dirty="0"/>
                    </a:p>
                  </a:txBody>
                  <a:tcPr/>
                </a:tc>
              </a:tr>
              <a:tr h="346801">
                <a:tc>
                  <a:txBody>
                    <a:bodyPr/>
                    <a:lstStyle/>
                    <a:p>
                      <a:r>
                        <a:rPr lang="zh-CN" altLang="en-US" dirty="0" smtClean="0"/>
                        <a:t>康杰</a:t>
                      </a:r>
                      <a:endParaRPr lang="zh-CN" altLang="en-US" dirty="0"/>
                    </a:p>
                  </a:txBody>
                  <a:tcPr/>
                </a:tc>
                <a:tc>
                  <a:txBody>
                    <a:bodyPr/>
                    <a:lstStyle/>
                    <a:p>
                      <a:r>
                        <a:rPr lang="en-US" altLang="zh-CN" dirty="0" err="1" smtClean="0"/>
                        <a:t>nhcm</a:t>
                      </a:r>
                      <a:r>
                        <a:rPr lang="zh-CN" altLang="en-US" dirty="0" smtClean="0"/>
                        <a:t>、</a:t>
                      </a:r>
                      <a:r>
                        <a:rPr lang="en-US" altLang="zh-CN" dirty="0" smtClean="0"/>
                        <a:t>doc</a:t>
                      </a:r>
                      <a:endParaRPr lang="zh-CN" altLang="en-US" dirty="0"/>
                    </a:p>
                  </a:txBody>
                  <a:tcPr/>
                </a:tc>
              </a:tr>
              <a:tr h="346801">
                <a:tc>
                  <a:txBody>
                    <a:bodyPr/>
                    <a:lstStyle/>
                    <a:p>
                      <a:r>
                        <a:rPr lang="zh-CN" altLang="en-US" dirty="0" smtClean="0"/>
                        <a:t>霍其明</a:t>
                      </a:r>
                      <a:endParaRPr lang="zh-CN" altLang="en-US" dirty="0"/>
                    </a:p>
                  </a:txBody>
                  <a:tcPr/>
                </a:tc>
                <a:tc>
                  <a:txBody>
                    <a:bodyPr/>
                    <a:lstStyle/>
                    <a:p>
                      <a:r>
                        <a:rPr lang="en-US" altLang="zh-CN" dirty="0" err="1" smtClean="0"/>
                        <a:t>sm</a:t>
                      </a:r>
                      <a:r>
                        <a:rPr lang="zh-CN" altLang="en-US" dirty="0" smtClean="0"/>
                        <a:t>、</a:t>
                      </a:r>
                      <a:r>
                        <a:rPr lang="en-US" altLang="zh-CN" dirty="0" err="1" smtClean="0"/>
                        <a:t>dhcp</a:t>
                      </a:r>
                      <a:r>
                        <a:rPr lang="zh-CN" altLang="en-US" dirty="0" smtClean="0"/>
                        <a:t>、</a:t>
                      </a:r>
                      <a:r>
                        <a:rPr lang="en-US" altLang="zh-CN" dirty="0" smtClean="0"/>
                        <a:t>son</a:t>
                      </a:r>
                      <a:r>
                        <a:rPr lang="zh-CN" altLang="en-US" dirty="0" smtClean="0"/>
                        <a:t>、</a:t>
                      </a:r>
                      <a:r>
                        <a:rPr lang="en-US" altLang="zh-CN" dirty="0" err="1" smtClean="0"/>
                        <a:t>fm</a:t>
                      </a:r>
                      <a:r>
                        <a:rPr lang="zh-CN" altLang="en-US" dirty="0" smtClean="0"/>
                        <a:t>、</a:t>
                      </a:r>
                      <a:r>
                        <a:rPr lang="en-US" altLang="zh-CN" dirty="0" err="1" smtClean="0"/>
                        <a:t>nea</a:t>
                      </a:r>
                      <a:endParaRPr lang="zh-CN" altLang="en-US" dirty="0"/>
                    </a:p>
                  </a:txBody>
                  <a:tcPr/>
                </a:tc>
              </a:tr>
              <a:tr h="346801">
                <a:tc>
                  <a:txBody>
                    <a:bodyPr/>
                    <a:lstStyle/>
                    <a:p>
                      <a:r>
                        <a:rPr lang="zh-CN" altLang="en-US" dirty="0" smtClean="0"/>
                        <a:t>韩东</a:t>
                      </a:r>
                      <a:endParaRPr lang="zh-CN" altLang="en-US" dirty="0"/>
                    </a:p>
                  </a:txBody>
                  <a:tcPr/>
                </a:tc>
                <a:tc>
                  <a:txBody>
                    <a:bodyPr/>
                    <a:lstStyle/>
                    <a:p>
                      <a:r>
                        <a:rPr lang="en-US" altLang="zh-CN" dirty="0" smtClean="0"/>
                        <a:t>Installer</a:t>
                      </a:r>
                      <a:r>
                        <a:rPr lang="zh-CN" altLang="en-US" dirty="0" smtClean="0"/>
                        <a:t>、</a:t>
                      </a:r>
                      <a:r>
                        <a:rPr lang="en-US" altLang="zh-CN" dirty="0" smtClean="0"/>
                        <a:t>trace</a:t>
                      </a:r>
                      <a:r>
                        <a:rPr lang="zh-CN" altLang="en-US" dirty="0" smtClean="0"/>
                        <a:t>、</a:t>
                      </a:r>
                      <a:r>
                        <a:rPr lang="en-US" altLang="zh-CN" dirty="0" err="1" smtClean="0"/>
                        <a:t>smgr</a:t>
                      </a:r>
                      <a:endParaRPr lang="zh-CN" altLang="en-US" dirty="0"/>
                    </a:p>
                  </a:txBody>
                  <a:tcPr/>
                </a:tc>
              </a:tr>
              <a:tr h="346801">
                <a:tc>
                  <a:txBody>
                    <a:bodyPr/>
                    <a:lstStyle/>
                    <a:p>
                      <a:r>
                        <a:rPr lang="zh-CN" altLang="en-US" dirty="0" smtClean="0"/>
                        <a:t>罗亦俊</a:t>
                      </a:r>
                      <a:endParaRPr lang="zh-CN" altLang="en-US" dirty="0"/>
                    </a:p>
                  </a:txBody>
                  <a:tcPr/>
                </a:tc>
                <a:tc>
                  <a:txBody>
                    <a:bodyPr/>
                    <a:lstStyle/>
                    <a:p>
                      <a:r>
                        <a:rPr lang="en-US" altLang="zh-CN" dirty="0" smtClean="0"/>
                        <a:t>pc</a:t>
                      </a:r>
                      <a:r>
                        <a:rPr lang="zh-CN" altLang="en-US" dirty="0" smtClean="0"/>
                        <a:t>、</a:t>
                      </a:r>
                      <a:r>
                        <a:rPr lang="en-US" altLang="zh-CN" dirty="0" smtClean="0"/>
                        <a:t>pm</a:t>
                      </a:r>
                      <a:r>
                        <a:rPr lang="zh-CN" altLang="en-US" dirty="0" smtClean="0"/>
                        <a:t>、</a:t>
                      </a:r>
                      <a:r>
                        <a:rPr lang="en-US" altLang="zh-CN" dirty="0" err="1" smtClean="0"/>
                        <a:t>mr</a:t>
                      </a:r>
                      <a:r>
                        <a:rPr lang="zh-CN" altLang="en-US" dirty="0" smtClean="0"/>
                        <a:t>、</a:t>
                      </a:r>
                      <a:r>
                        <a:rPr lang="en-US" altLang="zh-CN" dirty="0" err="1" smtClean="0"/>
                        <a:t>nmr</a:t>
                      </a:r>
                      <a:r>
                        <a:rPr lang="zh-CN" altLang="en-US" dirty="0" smtClean="0"/>
                        <a:t>、</a:t>
                      </a:r>
                      <a:r>
                        <a:rPr lang="en-US" altLang="zh-CN" dirty="0" err="1" smtClean="0"/>
                        <a:t>smr</a:t>
                      </a:r>
                      <a:endParaRPr lang="zh-CN" altLang="en-US" dirty="0"/>
                    </a:p>
                  </a:txBody>
                  <a:tcPr/>
                </a:tc>
              </a:tr>
              <a:tr h="346801">
                <a:tc>
                  <a:txBody>
                    <a:bodyPr/>
                    <a:lstStyle/>
                    <a:p>
                      <a:r>
                        <a:rPr lang="zh-CN" altLang="en-US" dirty="0" smtClean="0"/>
                        <a:t>陈志国</a:t>
                      </a:r>
                      <a:endParaRPr lang="zh-CN" altLang="en-US" dirty="0"/>
                    </a:p>
                  </a:txBody>
                  <a:tcPr/>
                </a:tc>
                <a:tc>
                  <a:txBody>
                    <a:bodyPr/>
                    <a:lstStyle/>
                    <a:p>
                      <a:r>
                        <a:rPr lang="en-US" altLang="zh-CN" dirty="0" smtClean="0"/>
                        <a:t>cm</a:t>
                      </a:r>
                      <a:r>
                        <a:rPr lang="zh-CN" altLang="en-US" dirty="0" smtClean="0"/>
                        <a:t>、</a:t>
                      </a:r>
                      <a:r>
                        <a:rPr lang="en-US" altLang="zh-CN" dirty="0" smtClean="0"/>
                        <a:t>model</a:t>
                      </a:r>
                      <a:r>
                        <a:rPr lang="zh-CN" altLang="en-US" dirty="0" smtClean="0"/>
                        <a:t>、</a:t>
                      </a:r>
                      <a:r>
                        <a:rPr lang="en-US" altLang="zh-CN" dirty="0" err="1" smtClean="0"/>
                        <a:t>sshd</a:t>
                      </a:r>
                      <a:endParaRPr lang="zh-CN" altLang="en-US" dirty="0"/>
                    </a:p>
                  </a:txBody>
                  <a:tcPr/>
                </a:tc>
              </a:tr>
              <a:tr h="346801">
                <a:tc>
                  <a:txBody>
                    <a:bodyPr/>
                    <a:lstStyle/>
                    <a:p>
                      <a:r>
                        <a:rPr lang="zh-CN" altLang="en-US" dirty="0" smtClean="0"/>
                        <a:t>白泽文</a:t>
                      </a:r>
                      <a:endParaRPr lang="zh-CN" altLang="en-US" dirty="0"/>
                    </a:p>
                  </a:txBody>
                  <a:tcPr/>
                </a:tc>
                <a:tc>
                  <a:txBody>
                    <a:bodyPr/>
                    <a:lstStyle/>
                    <a:p>
                      <a:r>
                        <a:rPr lang="en-US" altLang="zh-CN" u="none" dirty="0" err="1" smtClean="0"/>
                        <a:t>ladp</a:t>
                      </a:r>
                      <a:r>
                        <a:rPr lang="zh-CN" altLang="en-US" dirty="0" smtClean="0"/>
                        <a:t>、</a:t>
                      </a:r>
                      <a:r>
                        <a:rPr lang="en-US" altLang="zh-CN" dirty="0" smtClean="0"/>
                        <a:t>ma</a:t>
                      </a:r>
                      <a:r>
                        <a:rPr lang="zh-CN" altLang="en-US" dirty="0" smtClean="0"/>
                        <a:t>、</a:t>
                      </a:r>
                      <a:r>
                        <a:rPr lang="en-US" altLang="zh-CN" dirty="0" smtClean="0"/>
                        <a:t>log</a:t>
                      </a:r>
                      <a:r>
                        <a:rPr lang="zh-CN" altLang="en-US" dirty="0" smtClean="0"/>
                        <a:t>、</a:t>
                      </a:r>
                      <a:r>
                        <a:rPr lang="en-US" altLang="zh-CN" dirty="0" smtClean="0"/>
                        <a:t>plan</a:t>
                      </a:r>
                      <a:r>
                        <a:rPr lang="zh-CN" altLang="en-US" dirty="0" smtClean="0"/>
                        <a:t>、</a:t>
                      </a:r>
                      <a:r>
                        <a:rPr lang="en-US" altLang="zh-CN" dirty="0" smtClean="0"/>
                        <a:t>topo</a:t>
                      </a:r>
                      <a:r>
                        <a:rPr lang="zh-CN" altLang="en-US" dirty="0" smtClean="0"/>
                        <a:t>、</a:t>
                      </a:r>
                      <a:r>
                        <a:rPr lang="en-US" altLang="zh-CN" dirty="0" smtClean="0"/>
                        <a:t>ftp</a:t>
                      </a:r>
                      <a:endParaRPr lang="zh-CN" altLang="en-US" dirty="0"/>
                    </a:p>
                  </a:txBody>
                  <a:tcPr/>
                </a:tc>
              </a:tr>
              <a:tr h="284265">
                <a:tc>
                  <a:txBody>
                    <a:bodyPr/>
                    <a:lstStyle/>
                    <a:p>
                      <a:r>
                        <a:rPr lang="zh-CN" altLang="en-US" dirty="0" smtClean="0"/>
                        <a:t>娄永峰</a:t>
                      </a:r>
                      <a:endParaRPr lang="zh-CN" altLang="en-US" dirty="0"/>
                    </a:p>
                  </a:txBody>
                  <a:tcPr/>
                </a:tc>
                <a:tc>
                  <a:txBody>
                    <a:bodyPr/>
                    <a:lstStyle/>
                    <a:p>
                      <a:r>
                        <a:rPr lang="en-US" altLang="zh-CN" dirty="0" err="1" smtClean="0"/>
                        <a:t>ngc</a:t>
                      </a:r>
                      <a:r>
                        <a:rPr lang="en-US" altLang="zh-CN" dirty="0" smtClean="0"/>
                        <a:t>-om</a:t>
                      </a:r>
                      <a:endParaRPr lang="zh-CN" altLang="en-US" dirty="0"/>
                    </a:p>
                  </a:txBody>
                  <a:tcPr/>
                </a:tc>
              </a:tr>
            </a:tbl>
          </a:graphicData>
        </a:graphic>
      </p:graphicFrame>
    </p:spTree>
    <p:extLst>
      <p:ext uri="{BB962C8B-B14F-4D97-AF65-F5344CB8AC3E}">
        <p14:creationId xmlns:p14="http://schemas.microsoft.com/office/powerpoint/2010/main" val="3806818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小组成员介绍和目前成果</a:t>
            </a:r>
            <a:endParaRPr lang="en-US" altLang="zh-CN" dirty="0">
              <a:sym typeface="微软雅黑" pitchFamily="34" charset="-122"/>
            </a:endParaRPr>
          </a:p>
        </p:txBody>
      </p:sp>
      <p:graphicFrame>
        <p:nvGraphicFramePr>
          <p:cNvPr id="5" name="图表 4"/>
          <p:cNvGraphicFramePr>
            <a:graphicFrameLocks/>
          </p:cNvGraphicFramePr>
          <p:nvPr>
            <p:extLst>
              <p:ext uri="{D42A27DB-BD31-4B8C-83A1-F6EECF244321}">
                <p14:modId xmlns:p14="http://schemas.microsoft.com/office/powerpoint/2010/main" val="2007877802"/>
              </p:ext>
            </p:extLst>
          </p:nvPr>
        </p:nvGraphicFramePr>
        <p:xfrm>
          <a:off x="107504" y="1268760"/>
          <a:ext cx="8856984" cy="49339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12932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小组成员介绍和目前成果</a:t>
            </a:r>
          </a:p>
        </p:txBody>
      </p:sp>
      <p:sp>
        <p:nvSpPr>
          <p:cNvPr id="7" name="标题 3"/>
          <p:cNvSpPr txBox="1">
            <a:spLocks/>
          </p:cNvSpPr>
          <p:nvPr/>
        </p:nvSpPr>
        <p:spPr>
          <a:xfrm>
            <a:off x="467544" y="1273324"/>
            <a:ext cx="8229600" cy="3163788"/>
          </a:xfrm>
          <a:prstGeom prst="rect">
            <a:avLst/>
          </a:prstGeom>
        </p:spPr>
        <p:txBody>
          <a:bodyPr vert="horz" lIns="91440" tIns="45720" rIns="91440" bIns="45720" rtlCol="0" anchor="ctr">
            <a:normAutofit/>
          </a:bodyPr>
          <a:lstStyle>
            <a:lvl1pPr marL="0" indent="0" algn="l" defTabSz="914400" rtl="0" eaLnBrk="1" latinLnBrk="0" hangingPunct="1">
              <a:spcBef>
                <a:spcPct val="0"/>
              </a:spcBef>
              <a:buFont typeface="Arial" panose="020B0604020202020204" pitchFamily="34" charset="0"/>
              <a:buNone/>
              <a:defRPr lang="zh-CN" altLang="en-US" sz="3200" b="1" kern="1200">
                <a:solidFill>
                  <a:srgbClr val="0950A0"/>
                </a:solidFill>
                <a:latin typeface="微软雅黑" panose="020B0503020204020204" pitchFamily="34" charset="-122"/>
                <a:ea typeface="微软雅黑" panose="020B0503020204020204" pitchFamily="34" charset="-122"/>
                <a:cs typeface="+mj-cs"/>
              </a:defRPr>
            </a:lvl1pPr>
          </a:lstStyle>
          <a:p>
            <a:r>
              <a:rPr lang="zh-CN" altLang="en-US" b="0" dirty="0" smtClean="0">
                <a:solidFill>
                  <a:schemeClr val="tx1"/>
                </a:solidFill>
              </a:rPr>
              <a:t>      </a:t>
            </a:r>
            <a:r>
              <a:rPr lang="zh-CN" altLang="en-US" sz="2200" b="0" dirty="0" smtClean="0">
                <a:solidFill>
                  <a:schemeClr val="tx1"/>
                </a:solidFill>
              </a:rPr>
              <a:t>以上统计表包含</a:t>
            </a:r>
            <a:r>
              <a:rPr lang="en-US" altLang="zh-CN" sz="2200" b="0" dirty="0" smtClean="0">
                <a:solidFill>
                  <a:schemeClr val="tx1"/>
                </a:solidFill>
              </a:rPr>
              <a:t>uem5000</a:t>
            </a:r>
            <a:r>
              <a:rPr lang="zh-CN" altLang="en-US" sz="2200" b="0" dirty="0" smtClean="0">
                <a:solidFill>
                  <a:schemeClr val="tx1"/>
                </a:solidFill>
              </a:rPr>
              <a:t>项目的和</a:t>
            </a:r>
            <a:r>
              <a:rPr lang="en-US" altLang="zh-CN" sz="2200" b="0" dirty="0" err="1" smtClean="0">
                <a:solidFill>
                  <a:schemeClr val="tx1"/>
                </a:solidFill>
              </a:rPr>
              <a:t>ngc</a:t>
            </a:r>
            <a:r>
              <a:rPr lang="zh-CN" altLang="en-US" sz="2200" b="0" dirty="0" smtClean="0">
                <a:solidFill>
                  <a:schemeClr val="tx1"/>
                </a:solidFill>
              </a:rPr>
              <a:t>中</a:t>
            </a:r>
            <a:r>
              <a:rPr lang="en-US" altLang="zh-CN" sz="2200" b="0" dirty="0" smtClean="0">
                <a:solidFill>
                  <a:schemeClr val="tx1"/>
                </a:solidFill>
              </a:rPr>
              <a:t>om</a:t>
            </a:r>
            <a:r>
              <a:rPr lang="zh-CN" altLang="en-US" sz="2200" b="0" dirty="0" smtClean="0">
                <a:solidFill>
                  <a:schemeClr val="tx1"/>
                </a:solidFill>
              </a:rPr>
              <a:t>工程统计结果从图中我们可以看到，从五月小组成立之初的</a:t>
            </a:r>
            <a:r>
              <a:rPr lang="en-US" altLang="zh-CN" sz="2200" b="0" dirty="0" smtClean="0">
                <a:solidFill>
                  <a:schemeClr val="tx1"/>
                </a:solidFill>
              </a:rPr>
              <a:t>1392</a:t>
            </a:r>
            <a:r>
              <a:rPr lang="zh-CN" altLang="en-US" sz="2200" b="0" dirty="0" smtClean="0">
                <a:solidFill>
                  <a:schemeClr val="tx1"/>
                </a:solidFill>
              </a:rPr>
              <a:t>个错误减少为当前的</a:t>
            </a:r>
            <a:r>
              <a:rPr lang="en-US" altLang="zh-CN" sz="2200" b="0" dirty="0" smtClean="0">
                <a:solidFill>
                  <a:schemeClr val="tx1"/>
                </a:solidFill>
              </a:rPr>
              <a:t>18</a:t>
            </a:r>
            <a:r>
              <a:rPr lang="zh-CN" altLang="en-US" sz="2200" b="0" dirty="0" smtClean="0">
                <a:solidFill>
                  <a:schemeClr val="tx1"/>
                </a:solidFill>
              </a:rPr>
              <a:t>个错误，这跟道可道小组成员的努力以及大家的积极配合是分不开的，今后的工作中我们会一直坚持静态检查的工作，将静态检查工作作为我们日常编码的一部分工作，不断自查、互查使我们的系统更加的健壮、稳定。</a:t>
            </a:r>
            <a:endParaRPr lang="zh-CN" altLang="en-US" sz="2200" b="0" dirty="0">
              <a:solidFill>
                <a:schemeClr val="tx1"/>
              </a:solidFill>
            </a:endParaRPr>
          </a:p>
        </p:txBody>
      </p:sp>
    </p:spTree>
    <p:extLst>
      <p:ext uri="{BB962C8B-B14F-4D97-AF65-F5344CB8AC3E}">
        <p14:creationId xmlns:p14="http://schemas.microsoft.com/office/powerpoint/2010/main" val="25315654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a:lnSpc>
                <a:spcPct val="150000"/>
              </a:lnSpc>
            </a:pPr>
            <a:r>
              <a:rPr lang="zh-CN" altLang="en-US" sz="2800" dirty="0"/>
              <a:t>修改</a:t>
            </a:r>
            <a:r>
              <a:rPr lang="zh-CN" altLang="en-US" sz="2800" dirty="0" smtClean="0"/>
              <a:t>过程中的经验总结</a:t>
            </a:r>
            <a:endParaRPr lang="en-US" altLang="zh-CN" sz="2800" dirty="0"/>
          </a:p>
        </p:txBody>
      </p:sp>
      <p:sp>
        <p:nvSpPr>
          <p:cNvPr id="5" name="内容占位符 4"/>
          <p:cNvSpPr>
            <a:spLocks noGrp="1"/>
          </p:cNvSpPr>
          <p:nvPr>
            <p:ph idx="1"/>
          </p:nvPr>
        </p:nvSpPr>
        <p:spPr/>
        <p:txBody>
          <a:bodyPr>
            <a:normAutofit/>
          </a:bodyPr>
          <a:lstStyle/>
          <a:p>
            <a:pPr marL="0" indent="0">
              <a:spcBef>
                <a:spcPct val="0"/>
              </a:spcBef>
              <a:buNone/>
            </a:pPr>
            <a:r>
              <a:rPr lang="zh-CN" altLang="en-US" sz="2800" b="1" dirty="0" smtClean="0">
                <a:solidFill>
                  <a:srgbClr val="0950A0"/>
                </a:solidFill>
                <a:cs typeface="+mj-cs"/>
              </a:rPr>
              <a:t>系统中存在的错误统计分类和分析</a:t>
            </a:r>
            <a:endParaRPr lang="en-US" altLang="zh-CN" sz="2800" b="1" dirty="0" smtClean="0">
              <a:solidFill>
                <a:srgbClr val="0950A0"/>
              </a:solidFill>
              <a:cs typeface="+mj-cs"/>
            </a:endParaRPr>
          </a:p>
          <a:p>
            <a:pPr marL="0" indent="0">
              <a:spcBef>
                <a:spcPct val="0"/>
              </a:spcBef>
              <a:buNone/>
            </a:pPr>
            <a:r>
              <a:rPr lang="en-US" altLang="zh-CN" dirty="0">
                <a:solidFill>
                  <a:srgbClr val="0950A0"/>
                </a:solidFill>
                <a:cs typeface="+mj-cs"/>
              </a:rPr>
              <a:t> </a:t>
            </a:r>
            <a:r>
              <a:rPr lang="en-US" altLang="zh-CN" dirty="0" smtClean="0">
                <a:solidFill>
                  <a:srgbClr val="0950A0"/>
                </a:solidFill>
                <a:cs typeface="+mj-cs"/>
              </a:rPr>
              <a:t>      </a:t>
            </a:r>
            <a:r>
              <a:rPr lang="zh-CN" altLang="en-US" sz="2200" dirty="0" smtClean="0">
                <a:cs typeface="+mj-cs"/>
              </a:rPr>
              <a:t>常见错误分为：空指针、资源泄漏、多线程锁问题、编程语法问题、业务逻辑问题、死代码。</a:t>
            </a:r>
            <a:endParaRPr lang="en-US" altLang="zh-CN" sz="2200" dirty="0">
              <a:cs typeface="+mj-cs"/>
            </a:endParaRPr>
          </a:p>
          <a:p>
            <a:pPr marL="0" indent="0">
              <a:spcBef>
                <a:spcPct val="0"/>
              </a:spcBef>
              <a:buNone/>
            </a:pPr>
            <a:r>
              <a:rPr lang="en-US" altLang="zh-CN" sz="2200" dirty="0">
                <a:cs typeface="+mj-cs"/>
              </a:rPr>
              <a:t> </a:t>
            </a:r>
            <a:r>
              <a:rPr lang="en-US" altLang="zh-CN" sz="2200" dirty="0" smtClean="0">
                <a:cs typeface="+mj-cs"/>
              </a:rPr>
              <a:t>     </a:t>
            </a:r>
            <a:r>
              <a:rPr lang="zh-CN" altLang="en-US" sz="2200" dirty="0" smtClean="0">
                <a:cs typeface="+mj-cs"/>
              </a:rPr>
              <a:t>各个错误占比如下图：</a:t>
            </a:r>
            <a:endParaRPr lang="en-US" altLang="zh-CN" sz="2200" dirty="0" smtClean="0">
              <a:cs typeface="+mj-cs"/>
            </a:endParaRPr>
          </a:p>
          <a:p>
            <a:pPr marL="0" indent="0">
              <a:spcBef>
                <a:spcPct val="0"/>
              </a:spcBef>
              <a:buNone/>
            </a:pPr>
            <a:r>
              <a:rPr lang="en-US" altLang="zh-CN" sz="2200" dirty="0">
                <a:cs typeface="+mj-cs"/>
              </a:rPr>
              <a:t> </a:t>
            </a:r>
            <a:r>
              <a:rPr lang="en-US" altLang="zh-CN" sz="2200" dirty="0" smtClean="0">
                <a:cs typeface="+mj-cs"/>
              </a:rPr>
              <a:t>     </a:t>
            </a:r>
            <a:endParaRPr lang="en-US" altLang="zh-CN" sz="2200" dirty="0">
              <a:cs typeface="+mj-cs"/>
            </a:endParaRPr>
          </a:p>
          <a:p>
            <a:pPr marL="0" indent="0">
              <a:spcBef>
                <a:spcPct val="0"/>
              </a:spcBef>
              <a:buNone/>
            </a:pPr>
            <a:endParaRPr lang="en-US" altLang="zh-CN" sz="2800" b="1" dirty="0" smtClean="0">
              <a:solidFill>
                <a:srgbClr val="0950A0"/>
              </a:solidFill>
              <a:cs typeface="+mj-cs"/>
            </a:endParaRPr>
          </a:p>
        </p:txBody>
      </p:sp>
      <p:graphicFrame>
        <p:nvGraphicFramePr>
          <p:cNvPr id="7" name="图表 6"/>
          <p:cNvGraphicFramePr>
            <a:graphicFrameLocks/>
          </p:cNvGraphicFramePr>
          <p:nvPr>
            <p:extLst>
              <p:ext uri="{D42A27DB-BD31-4B8C-83A1-F6EECF244321}">
                <p14:modId xmlns:p14="http://schemas.microsoft.com/office/powerpoint/2010/main" val="2752443633"/>
              </p:ext>
            </p:extLst>
          </p:nvPr>
        </p:nvGraphicFramePr>
        <p:xfrm>
          <a:off x="611560" y="3717032"/>
          <a:ext cx="7776864" cy="30243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10014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44624"/>
            <a:ext cx="8229600" cy="1008112"/>
          </a:xfrm>
        </p:spPr>
        <p:txBody>
          <a:bodyPr/>
          <a:lstStyle/>
          <a:p>
            <a:r>
              <a:rPr lang="zh-CN" altLang="en-US" dirty="0"/>
              <a:t>修改过程中的经验总结</a:t>
            </a:r>
          </a:p>
        </p:txBody>
      </p:sp>
      <p:sp>
        <p:nvSpPr>
          <p:cNvPr id="7" name="内容占位符 4"/>
          <p:cNvSpPr>
            <a:spLocks noGrp="1"/>
          </p:cNvSpPr>
          <p:nvPr>
            <p:ph idx="1"/>
          </p:nvPr>
        </p:nvSpPr>
        <p:spPr>
          <a:xfrm>
            <a:off x="467544" y="1268760"/>
            <a:ext cx="8229600" cy="4795118"/>
          </a:xfrm>
        </p:spPr>
        <p:txBody>
          <a:bodyPr>
            <a:normAutofit/>
          </a:bodyPr>
          <a:lstStyle/>
          <a:p>
            <a:pPr marL="0" lvl="0" indent="0" defTabSz="457200">
              <a:lnSpc>
                <a:spcPct val="117999"/>
              </a:lnSpc>
              <a:spcBef>
                <a:spcPts val="0"/>
              </a:spcBef>
              <a:buNone/>
              <a:defRPr/>
            </a:pPr>
            <a:endParaRPr lang="en-US" altLang="zh-CN" dirty="0"/>
          </a:p>
          <a:p>
            <a:pPr marL="0" indent="0">
              <a:spcBef>
                <a:spcPct val="0"/>
              </a:spcBef>
              <a:buNone/>
            </a:pPr>
            <a:r>
              <a:rPr lang="zh-CN" altLang="en-US" sz="2400" b="1" dirty="0">
                <a:solidFill>
                  <a:srgbClr val="0950A0"/>
                </a:solidFill>
              </a:rPr>
              <a:t>系统中存在的错误统计分类和分析</a:t>
            </a:r>
            <a:endParaRPr lang="en-US" altLang="zh-CN" sz="2400" b="1" dirty="0">
              <a:solidFill>
                <a:srgbClr val="0950A0"/>
              </a:solidFill>
            </a:endParaRPr>
          </a:p>
          <a:p>
            <a:pPr marL="0" indent="0">
              <a:spcBef>
                <a:spcPct val="0"/>
              </a:spcBef>
              <a:buNone/>
            </a:pPr>
            <a:r>
              <a:rPr lang="en-US" altLang="zh-CN" sz="2400" b="1" dirty="0" smtClean="0">
                <a:solidFill>
                  <a:srgbClr val="0950A0"/>
                </a:solidFill>
              </a:rPr>
              <a:t>	</a:t>
            </a:r>
            <a:r>
              <a:rPr lang="zh-CN" altLang="en-US" dirty="0" smtClean="0"/>
              <a:t>上面</a:t>
            </a:r>
            <a:r>
              <a:rPr lang="zh-CN" altLang="en-US" dirty="0"/>
              <a:t>的饼状图中我们可以看到大部分是空值针引起的错误、资源泄漏，这两个占了总数里面的</a:t>
            </a:r>
            <a:r>
              <a:rPr lang="en-US" altLang="zh-CN" dirty="0"/>
              <a:t>80%</a:t>
            </a:r>
            <a:r>
              <a:rPr lang="zh-CN" altLang="en-US" dirty="0"/>
              <a:t>，剩下的占了</a:t>
            </a:r>
            <a:r>
              <a:rPr lang="en-US" altLang="zh-CN" dirty="0"/>
              <a:t>20%</a:t>
            </a:r>
            <a:r>
              <a:rPr lang="zh-CN" altLang="en-US" dirty="0"/>
              <a:t>。由此可见我们系统中很多问题都是编码疏忽而导致的问题，其实分析所有的错误类型我们都会发现导出错误产生的原因只有一个：编码不够认真仔细</a:t>
            </a:r>
            <a:r>
              <a:rPr lang="zh-CN" altLang="en-US" sz="2400" dirty="0"/>
              <a:t>。</a:t>
            </a:r>
            <a:r>
              <a:rPr lang="zh-CN" altLang="en-US" dirty="0"/>
              <a:t>所以说认真仔细的编码和代码自查、复查的必要性。</a:t>
            </a:r>
            <a:endParaRPr lang="en-US" altLang="zh-CN" dirty="0"/>
          </a:p>
          <a:p>
            <a:pPr marL="0" lvl="0" indent="0" defTabSz="457200">
              <a:lnSpc>
                <a:spcPct val="117999"/>
              </a:lnSpc>
              <a:spcBef>
                <a:spcPts val="0"/>
              </a:spcBef>
              <a:buNone/>
              <a:defRPr/>
            </a:pPr>
            <a:endParaRPr lang="en-US" altLang="zh-CN" b="1" dirty="0" smtClean="0"/>
          </a:p>
          <a:p>
            <a:pPr marL="0" lvl="0" indent="0" defTabSz="457200">
              <a:lnSpc>
                <a:spcPct val="117999"/>
              </a:lnSpc>
              <a:spcBef>
                <a:spcPts val="0"/>
              </a:spcBef>
              <a:buNone/>
              <a:defRPr/>
            </a:pPr>
            <a:endParaRPr lang="en-US" altLang="zh-CN" dirty="0" smtClean="0"/>
          </a:p>
          <a:p>
            <a:pPr marL="0" lvl="0" indent="0" defTabSz="457200">
              <a:lnSpc>
                <a:spcPct val="117999"/>
              </a:lnSpc>
              <a:spcBef>
                <a:spcPts val="0"/>
              </a:spcBef>
              <a:buNone/>
              <a:defRPr/>
            </a:pPr>
            <a:endParaRPr lang="en-US" altLang="zh-CN" dirty="0" smtClean="0"/>
          </a:p>
          <a:p>
            <a:pPr marL="0" lvl="0" indent="0" defTabSz="457200">
              <a:lnSpc>
                <a:spcPct val="117999"/>
              </a:lnSpc>
              <a:spcBef>
                <a:spcPts val="0"/>
              </a:spcBef>
              <a:buNone/>
              <a:defRPr/>
            </a:pPr>
            <a:endParaRPr lang="zh-CN" altLang="en-US" dirty="0" smtClean="0"/>
          </a:p>
        </p:txBody>
      </p:sp>
    </p:spTree>
    <p:extLst>
      <p:ext uri="{BB962C8B-B14F-4D97-AF65-F5344CB8AC3E}">
        <p14:creationId xmlns:p14="http://schemas.microsoft.com/office/powerpoint/2010/main" val="4171338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5108</TotalTime>
  <Words>1241</Words>
  <Application>Microsoft Office PowerPoint</Application>
  <PresentationFormat>全屏显示(4:3)</PresentationFormat>
  <Paragraphs>190</Paragraphs>
  <Slides>15</Slides>
  <Notes>1</Notes>
  <HiddenSlides>0</HiddenSlides>
  <MMClips>0</MMClips>
  <ScaleCrop>false</ScaleCrop>
  <HeadingPairs>
    <vt:vector size="4" baseType="variant">
      <vt:variant>
        <vt:lpstr>主题</vt:lpstr>
      </vt:variant>
      <vt:variant>
        <vt:i4>6</vt:i4>
      </vt:variant>
      <vt:variant>
        <vt:lpstr>幻灯片标题</vt:lpstr>
      </vt:variant>
      <vt:variant>
        <vt:i4>15</vt:i4>
      </vt:variant>
    </vt:vector>
  </HeadingPairs>
  <TitlesOfParts>
    <vt:vector size="21" baseType="lpstr">
      <vt:lpstr>Office 主题</vt:lpstr>
      <vt:lpstr>2_自定义设计方案</vt:lpstr>
      <vt:lpstr>自定义设计方案</vt:lpstr>
      <vt:lpstr>1_自定义设计方案</vt:lpstr>
      <vt:lpstr>3_自定义设计方案</vt:lpstr>
      <vt:lpstr>4_自定义设计方案</vt:lpstr>
      <vt:lpstr>静态检查培训册</vt:lpstr>
      <vt:lpstr>主要内容</vt:lpstr>
      <vt:lpstr>静态检查的概述</vt:lpstr>
      <vt:lpstr>静态检查的概述</vt:lpstr>
      <vt:lpstr>小组成员介绍和目前成果</vt:lpstr>
      <vt:lpstr>小组成员介绍和目前成果</vt:lpstr>
      <vt:lpstr>小组成员介绍和目前成果</vt:lpstr>
      <vt:lpstr>修改过程中的经验总结</vt:lpstr>
      <vt:lpstr>修改过程中的经验总结</vt:lpstr>
      <vt:lpstr>修改过程中的经验总结</vt:lpstr>
      <vt:lpstr>修改过程中的经验总结</vt:lpstr>
      <vt:lpstr>修改过程中的经验总结</vt:lpstr>
      <vt:lpstr>修改过程中的经验总结</vt:lpstr>
      <vt:lpstr>今后工作中怎么做？</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周禄江</dc:creator>
  <cp:lastModifiedBy>张文铭</cp:lastModifiedBy>
  <cp:revision>716</cp:revision>
  <dcterms:created xsi:type="dcterms:W3CDTF">2016-04-27T01:28:31Z</dcterms:created>
  <dcterms:modified xsi:type="dcterms:W3CDTF">2019-09-28T11:58:17Z</dcterms:modified>
</cp:coreProperties>
</file>