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4" r:id="rId1"/>
    <p:sldMasterId id="2147484126" r:id="rId2"/>
    <p:sldMasterId id="2147484128" r:id="rId3"/>
    <p:sldMasterId id="2147484173" r:id="rId4"/>
  </p:sldMasterIdLst>
  <p:notesMasterIdLst>
    <p:notesMasterId r:id="rId19"/>
  </p:notesMasterIdLst>
  <p:handoutMasterIdLst>
    <p:handoutMasterId r:id="rId20"/>
  </p:handoutMasterIdLst>
  <p:sldIdLst>
    <p:sldId id="256" r:id="rId5"/>
    <p:sldId id="320" r:id="rId6"/>
    <p:sldId id="556" r:id="rId7"/>
    <p:sldId id="554" r:id="rId8"/>
    <p:sldId id="555" r:id="rId9"/>
    <p:sldId id="536" r:id="rId10"/>
    <p:sldId id="552" r:id="rId11"/>
    <p:sldId id="531" r:id="rId12"/>
    <p:sldId id="539" r:id="rId13"/>
    <p:sldId id="559" r:id="rId14"/>
    <p:sldId id="560" r:id="rId15"/>
    <p:sldId id="561" r:id="rId16"/>
    <p:sldId id="553" r:id="rId17"/>
    <p:sldId id="517" r:id="rId18"/>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66FF"/>
    <a:srgbClr val="000000"/>
    <a:srgbClr val="003399"/>
    <a:srgbClr val="008000"/>
    <a:srgbClr val="3399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0" autoAdjust="0"/>
    <p:restoredTop sz="90370" autoAdjust="0"/>
  </p:normalViewPr>
  <p:slideViewPr>
    <p:cSldViewPr>
      <p:cViewPr>
        <p:scale>
          <a:sx n="100" d="100"/>
          <a:sy n="100" d="100"/>
        </p:scale>
        <p:origin x="-1086"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238"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hangwenming\Desktop\&#26434;&#36135;\&#36947;&#21487;&#36947;&#23567;&#32452;\&#38745;&#24577;&#26816;&#26597;&#20462;&#25913;&#32479;&#35745;&#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错误</a:t>
            </a:r>
            <a:r>
              <a:rPr lang="zh-CN" altLang="en-US" dirty="0"/>
              <a:t>占比</a:t>
            </a:r>
          </a:p>
        </c:rich>
      </c:tx>
      <c:layout/>
      <c:overlay val="0"/>
    </c:title>
    <c:autoTitleDeleted val="0"/>
    <c:plotArea>
      <c:layout/>
      <c:pieChart>
        <c:varyColors val="1"/>
        <c:ser>
          <c:idx val="0"/>
          <c:order val="0"/>
          <c:dLbls>
            <c:showLegendKey val="0"/>
            <c:showVal val="0"/>
            <c:showCatName val="0"/>
            <c:showSerName val="0"/>
            <c:showPercent val="1"/>
            <c:showBubbleSize val="0"/>
            <c:showLeaderLines val="1"/>
          </c:dLbls>
          <c:cat>
            <c:strRef>
              <c:f>修改统计!$A$35:$A$41</c:f>
              <c:strCache>
                <c:ptCount val="7"/>
                <c:pt idx="0">
                  <c:v>空指针问题</c:v>
                </c:pt>
                <c:pt idx="1">
                  <c:v>资源泄漏问题</c:v>
                </c:pt>
                <c:pt idx="2">
                  <c:v>多线程锁问题</c:v>
                </c:pt>
                <c:pt idx="3">
                  <c:v>业务逻辑问题</c:v>
                </c:pt>
                <c:pt idx="4">
                  <c:v>语法问题</c:v>
                </c:pt>
                <c:pt idx="5">
                  <c:v>死代码</c:v>
                </c:pt>
                <c:pt idx="6">
                  <c:v>其他</c:v>
                </c:pt>
              </c:strCache>
            </c:strRef>
          </c:cat>
          <c:val>
            <c:numRef>
              <c:f>修改统计!$B$35:$B$41</c:f>
              <c:numCache>
                <c:formatCode>General</c:formatCode>
                <c:ptCount val="7"/>
                <c:pt idx="0">
                  <c:v>950</c:v>
                </c:pt>
                <c:pt idx="1">
                  <c:v>215</c:v>
                </c:pt>
                <c:pt idx="2">
                  <c:v>155</c:v>
                </c:pt>
                <c:pt idx="3">
                  <c:v>83</c:v>
                </c:pt>
                <c:pt idx="4">
                  <c:v>31</c:v>
                </c:pt>
                <c:pt idx="5">
                  <c:v>15</c:v>
                </c:pt>
                <c:pt idx="6">
                  <c:v>11</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A7BB0-8F7B-4E64-94DA-910DCBA29FB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0232170-0A5A-4E7E-A282-2DC1A38FC54A}">
      <dgm:prSet phldrT="[文本]">
        <dgm:style>
          <a:lnRef idx="1">
            <a:schemeClr val="accent1"/>
          </a:lnRef>
          <a:fillRef idx="2">
            <a:schemeClr val="accent1"/>
          </a:fillRef>
          <a:effectRef idx="1">
            <a:schemeClr val="accent1"/>
          </a:effectRef>
          <a:fontRef idx="minor">
            <a:schemeClr val="dk1"/>
          </a:fontRef>
        </dgm:style>
      </dgm:prSet>
      <dgm:spPr/>
      <dgm:t>
        <a:bodyPr/>
        <a:lstStyle/>
        <a:p>
          <a:r>
            <a:rPr lang="zh-CN" altLang="en-US" dirty="0" smtClean="0"/>
            <a:t>系统错误清零</a:t>
          </a:r>
          <a:endParaRPr lang="zh-CN" altLang="en-US" dirty="0"/>
        </a:p>
      </dgm:t>
    </dgm:pt>
    <dgm:pt modelId="{2392AB7F-9A5F-4111-A7B0-989254CFCABC}" type="parTrans" cxnId="{03832968-4DF9-44F9-9C8C-2D1646366F70}">
      <dgm:prSet/>
      <dgm:spPr/>
      <dgm:t>
        <a:bodyPr/>
        <a:lstStyle/>
        <a:p>
          <a:endParaRPr lang="zh-CN" altLang="en-US"/>
        </a:p>
      </dgm:t>
    </dgm:pt>
    <dgm:pt modelId="{A36ADC8D-E7A5-4B70-B01A-36E6516353D3}" type="sibTrans" cxnId="{03832968-4DF9-44F9-9C8C-2D1646366F70}">
      <dgm:prSet/>
      <dgm:spPr/>
      <dgm:t>
        <a:bodyPr/>
        <a:lstStyle/>
        <a:p>
          <a:endParaRPr lang="zh-CN" altLang="en-US"/>
        </a:p>
      </dgm:t>
    </dgm:pt>
    <dgm:pt modelId="{DE70A07C-9116-4516-997F-710F9A4382E5}">
      <dgm:prSet phldrT="[文本]">
        <dgm:style>
          <a:lnRef idx="1">
            <a:schemeClr val="accent1"/>
          </a:lnRef>
          <a:fillRef idx="2">
            <a:schemeClr val="accent1"/>
          </a:fillRef>
          <a:effectRef idx="1">
            <a:schemeClr val="accent1"/>
          </a:effectRef>
          <a:fontRef idx="minor">
            <a:schemeClr val="dk1"/>
          </a:fontRef>
        </dgm:style>
      </dgm:prSet>
      <dgm:spPr/>
      <dgm:t>
        <a:bodyPr/>
        <a:lstStyle/>
        <a:p>
          <a:r>
            <a:rPr lang="zh-CN" altLang="en-US" dirty="0" smtClean="0"/>
            <a:t>经验总结成册部门普及</a:t>
          </a:r>
          <a:endParaRPr lang="zh-CN" altLang="en-US" dirty="0"/>
        </a:p>
      </dgm:t>
    </dgm:pt>
    <dgm:pt modelId="{4C5197CE-5E0B-4408-A1A6-64135F6FBB81}" type="parTrans" cxnId="{7AFE817E-42C9-4375-B93F-C63098A7007E}">
      <dgm:prSet/>
      <dgm:spPr/>
      <dgm:t>
        <a:bodyPr/>
        <a:lstStyle/>
        <a:p>
          <a:endParaRPr lang="zh-CN" altLang="en-US"/>
        </a:p>
      </dgm:t>
    </dgm:pt>
    <dgm:pt modelId="{9F1F864D-4916-47CD-8516-A894207CE67F}" type="sibTrans" cxnId="{7AFE817E-42C9-4375-B93F-C63098A7007E}">
      <dgm:prSet/>
      <dgm:spPr/>
      <dgm:t>
        <a:bodyPr/>
        <a:lstStyle/>
        <a:p>
          <a:endParaRPr lang="zh-CN" altLang="en-US"/>
        </a:p>
      </dgm:t>
    </dgm:pt>
    <dgm:pt modelId="{121AC1DC-8CEB-4E40-B202-57684C606293}">
      <dgm:prSet phldrT="[文本]">
        <dgm:style>
          <a:lnRef idx="1">
            <a:schemeClr val="accent1"/>
          </a:lnRef>
          <a:fillRef idx="2">
            <a:schemeClr val="accent1"/>
          </a:fillRef>
          <a:effectRef idx="1">
            <a:schemeClr val="accent1"/>
          </a:effectRef>
          <a:fontRef idx="minor">
            <a:schemeClr val="dk1"/>
          </a:fontRef>
        </dgm:style>
      </dgm:prSet>
      <dgm:spPr/>
      <dgm:t>
        <a:bodyPr/>
        <a:lstStyle/>
        <a:p>
          <a:r>
            <a:rPr lang="zh-CN" altLang="en-US" dirty="0" smtClean="0"/>
            <a:t>统一方法统一监管</a:t>
          </a:r>
          <a:endParaRPr lang="zh-CN" altLang="en-US" dirty="0"/>
        </a:p>
      </dgm:t>
    </dgm:pt>
    <dgm:pt modelId="{35F5258A-92DB-4661-8FEB-B1565374C215}" type="parTrans" cxnId="{F00066CE-6DD5-4749-B21F-5A6F50667F93}">
      <dgm:prSet/>
      <dgm:spPr/>
      <dgm:t>
        <a:bodyPr/>
        <a:lstStyle/>
        <a:p>
          <a:endParaRPr lang="zh-CN" altLang="en-US"/>
        </a:p>
      </dgm:t>
    </dgm:pt>
    <dgm:pt modelId="{D2B8F1D0-3C20-48A9-812B-836740393E06}" type="sibTrans" cxnId="{F00066CE-6DD5-4749-B21F-5A6F50667F93}">
      <dgm:prSet/>
      <dgm:spPr/>
      <dgm:t>
        <a:bodyPr/>
        <a:lstStyle/>
        <a:p>
          <a:endParaRPr lang="zh-CN" altLang="en-US"/>
        </a:p>
      </dgm:t>
    </dgm:pt>
    <dgm:pt modelId="{57DFD657-9954-4223-924F-1D6C8AF991B2}" type="pres">
      <dgm:prSet presAssocID="{B38A7BB0-8F7B-4E64-94DA-910DCBA29FBA}" presName="linear" presStyleCnt="0">
        <dgm:presLayoutVars>
          <dgm:dir/>
          <dgm:animLvl val="lvl"/>
          <dgm:resizeHandles val="exact"/>
        </dgm:presLayoutVars>
      </dgm:prSet>
      <dgm:spPr/>
      <dgm:t>
        <a:bodyPr/>
        <a:lstStyle/>
        <a:p>
          <a:endParaRPr lang="zh-CN" altLang="en-US"/>
        </a:p>
      </dgm:t>
    </dgm:pt>
    <dgm:pt modelId="{33DBD1DB-6FA4-45BF-AD33-DF8A1CAD4CAD}" type="pres">
      <dgm:prSet presAssocID="{C0232170-0A5A-4E7E-A282-2DC1A38FC54A}" presName="parentLin" presStyleCnt="0"/>
      <dgm:spPr/>
    </dgm:pt>
    <dgm:pt modelId="{AD7A7169-EED5-437C-9EE0-96049DC05652}" type="pres">
      <dgm:prSet presAssocID="{C0232170-0A5A-4E7E-A282-2DC1A38FC54A}" presName="parentLeftMargin" presStyleLbl="node1" presStyleIdx="0" presStyleCnt="3"/>
      <dgm:spPr/>
      <dgm:t>
        <a:bodyPr/>
        <a:lstStyle/>
        <a:p>
          <a:endParaRPr lang="zh-CN" altLang="en-US"/>
        </a:p>
      </dgm:t>
    </dgm:pt>
    <dgm:pt modelId="{001136D6-E996-41B3-8E98-414BB95CA8C2}" type="pres">
      <dgm:prSet presAssocID="{C0232170-0A5A-4E7E-A282-2DC1A38FC54A}" presName="parentText" presStyleLbl="node1" presStyleIdx="0" presStyleCnt="3">
        <dgm:presLayoutVars>
          <dgm:chMax val="0"/>
          <dgm:bulletEnabled val="1"/>
        </dgm:presLayoutVars>
      </dgm:prSet>
      <dgm:spPr/>
      <dgm:t>
        <a:bodyPr/>
        <a:lstStyle/>
        <a:p>
          <a:endParaRPr lang="zh-CN" altLang="en-US"/>
        </a:p>
      </dgm:t>
    </dgm:pt>
    <dgm:pt modelId="{29A28315-F103-4C55-9AA6-9B8858644C83}" type="pres">
      <dgm:prSet presAssocID="{C0232170-0A5A-4E7E-A282-2DC1A38FC54A}" presName="negativeSpace" presStyleCnt="0"/>
      <dgm:spPr/>
    </dgm:pt>
    <dgm:pt modelId="{9FD69D42-2C05-4CB2-B069-2F2A7FA2FC42}" type="pres">
      <dgm:prSet presAssocID="{C0232170-0A5A-4E7E-A282-2DC1A38FC54A}" presName="childText" presStyleLbl="conFgAcc1" presStyleIdx="0" presStyleCnt="3">
        <dgm:presLayoutVars>
          <dgm:bulletEnabled val="1"/>
        </dgm:presLayoutVars>
      </dgm:prSet>
      <dgm:spPr/>
    </dgm:pt>
    <dgm:pt modelId="{90A540D2-73E0-4AFE-86C1-326D57160EE3}" type="pres">
      <dgm:prSet presAssocID="{A36ADC8D-E7A5-4B70-B01A-36E6516353D3}" presName="spaceBetweenRectangles" presStyleCnt="0"/>
      <dgm:spPr/>
    </dgm:pt>
    <dgm:pt modelId="{C3619E03-2E73-4503-8D87-7BFF1FBFC54C}" type="pres">
      <dgm:prSet presAssocID="{DE70A07C-9116-4516-997F-710F9A4382E5}" presName="parentLin" presStyleCnt="0"/>
      <dgm:spPr/>
    </dgm:pt>
    <dgm:pt modelId="{4A286313-D059-4EEC-B9FF-C12E152F83E7}" type="pres">
      <dgm:prSet presAssocID="{DE70A07C-9116-4516-997F-710F9A4382E5}" presName="parentLeftMargin" presStyleLbl="node1" presStyleIdx="0" presStyleCnt="3"/>
      <dgm:spPr/>
      <dgm:t>
        <a:bodyPr/>
        <a:lstStyle/>
        <a:p>
          <a:endParaRPr lang="zh-CN" altLang="en-US"/>
        </a:p>
      </dgm:t>
    </dgm:pt>
    <dgm:pt modelId="{7FCE7B30-AF77-48C5-AE24-15CDA9FD4518}" type="pres">
      <dgm:prSet presAssocID="{DE70A07C-9116-4516-997F-710F9A4382E5}" presName="parentText" presStyleLbl="node1" presStyleIdx="1" presStyleCnt="3">
        <dgm:presLayoutVars>
          <dgm:chMax val="0"/>
          <dgm:bulletEnabled val="1"/>
        </dgm:presLayoutVars>
      </dgm:prSet>
      <dgm:spPr/>
      <dgm:t>
        <a:bodyPr/>
        <a:lstStyle/>
        <a:p>
          <a:endParaRPr lang="zh-CN" altLang="en-US"/>
        </a:p>
      </dgm:t>
    </dgm:pt>
    <dgm:pt modelId="{07293664-3BF7-41E5-B4D8-ADA12C045064}" type="pres">
      <dgm:prSet presAssocID="{DE70A07C-9116-4516-997F-710F9A4382E5}" presName="negativeSpace" presStyleCnt="0"/>
      <dgm:spPr/>
    </dgm:pt>
    <dgm:pt modelId="{37C89906-1153-4311-87C0-CFC2D108E4D9}" type="pres">
      <dgm:prSet presAssocID="{DE70A07C-9116-4516-997F-710F9A4382E5}" presName="childText" presStyleLbl="conFgAcc1" presStyleIdx="1" presStyleCnt="3">
        <dgm:presLayoutVars>
          <dgm:bulletEnabled val="1"/>
        </dgm:presLayoutVars>
      </dgm:prSet>
      <dgm:spPr/>
    </dgm:pt>
    <dgm:pt modelId="{4EC96605-9B9D-4733-AB07-0800FAB0E7A2}" type="pres">
      <dgm:prSet presAssocID="{9F1F864D-4916-47CD-8516-A894207CE67F}" presName="spaceBetweenRectangles" presStyleCnt="0"/>
      <dgm:spPr/>
    </dgm:pt>
    <dgm:pt modelId="{3927467E-958F-40FE-A798-BF48CC4BF781}" type="pres">
      <dgm:prSet presAssocID="{121AC1DC-8CEB-4E40-B202-57684C606293}" presName="parentLin" presStyleCnt="0"/>
      <dgm:spPr/>
    </dgm:pt>
    <dgm:pt modelId="{A601B045-D071-4389-8A96-73AB96F7DB30}" type="pres">
      <dgm:prSet presAssocID="{121AC1DC-8CEB-4E40-B202-57684C606293}" presName="parentLeftMargin" presStyleLbl="node1" presStyleIdx="1" presStyleCnt="3"/>
      <dgm:spPr/>
      <dgm:t>
        <a:bodyPr/>
        <a:lstStyle/>
        <a:p>
          <a:endParaRPr lang="zh-CN" altLang="en-US"/>
        </a:p>
      </dgm:t>
    </dgm:pt>
    <dgm:pt modelId="{24EBEB67-C7AF-4B8E-9307-7B89887C2D87}" type="pres">
      <dgm:prSet presAssocID="{121AC1DC-8CEB-4E40-B202-57684C606293}" presName="parentText" presStyleLbl="node1" presStyleIdx="2" presStyleCnt="3">
        <dgm:presLayoutVars>
          <dgm:chMax val="0"/>
          <dgm:bulletEnabled val="1"/>
        </dgm:presLayoutVars>
      </dgm:prSet>
      <dgm:spPr/>
      <dgm:t>
        <a:bodyPr/>
        <a:lstStyle/>
        <a:p>
          <a:endParaRPr lang="zh-CN" altLang="en-US"/>
        </a:p>
      </dgm:t>
    </dgm:pt>
    <dgm:pt modelId="{A64B5997-63A1-46C9-B611-703757FBBFAC}" type="pres">
      <dgm:prSet presAssocID="{121AC1DC-8CEB-4E40-B202-57684C606293}" presName="negativeSpace" presStyleCnt="0"/>
      <dgm:spPr/>
    </dgm:pt>
    <dgm:pt modelId="{9873E32E-1B04-4C9F-B1A0-A0812A816551}" type="pres">
      <dgm:prSet presAssocID="{121AC1DC-8CEB-4E40-B202-57684C606293}" presName="childText" presStyleLbl="conFgAcc1" presStyleIdx="2" presStyleCnt="3">
        <dgm:presLayoutVars>
          <dgm:bulletEnabled val="1"/>
        </dgm:presLayoutVars>
      </dgm:prSet>
      <dgm:spPr/>
    </dgm:pt>
  </dgm:ptLst>
  <dgm:cxnLst>
    <dgm:cxn modelId="{B1109943-C432-4754-AED0-F5DF7CD5BEDB}" type="presOf" srcId="{C0232170-0A5A-4E7E-A282-2DC1A38FC54A}" destId="{AD7A7169-EED5-437C-9EE0-96049DC05652}" srcOrd="0" destOrd="0" presId="urn:microsoft.com/office/officeart/2005/8/layout/list1"/>
    <dgm:cxn modelId="{3DB87578-E612-4BAE-BF12-DB98BAD27731}" type="presOf" srcId="{121AC1DC-8CEB-4E40-B202-57684C606293}" destId="{A601B045-D071-4389-8A96-73AB96F7DB30}" srcOrd="0" destOrd="0" presId="urn:microsoft.com/office/officeart/2005/8/layout/list1"/>
    <dgm:cxn modelId="{03832968-4DF9-44F9-9C8C-2D1646366F70}" srcId="{B38A7BB0-8F7B-4E64-94DA-910DCBA29FBA}" destId="{C0232170-0A5A-4E7E-A282-2DC1A38FC54A}" srcOrd="0" destOrd="0" parTransId="{2392AB7F-9A5F-4111-A7B0-989254CFCABC}" sibTransId="{A36ADC8D-E7A5-4B70-B01A-36E6516353D3}"/>
    <dgm:cxn modelId="{E863E67C-DEA3-41C9-B722-B3788F55879A}" type="presOf" srcId="{DE70A07C-9116-4516-997F-710F9A4382E5}" destId="{7FCE7B30-AF77-48C5-AE24-15CDA9FD4518}" srcOrd="1" destOrd="0" presId="urn:microsoft.com/office/officeart/2005/8/layout/list1"/>
    <dgm:cxn modelId="{F00066CE-6DD5-4749-B21F-5A6F50667F93}" srcId="{B38A7BB0-8F7B-4E64-94DA-910DCBA29FBA}" destId="{121AC1DC-8CEB-4E40-B202-57684C606293}" srcOrd="2" destOrd="0" parTransId="{35F5258A-92DB-4661-8FEB-B1565374C215}" sibTransId="{D2B8F1D0-3C20-48A9-812B-836740393E06}"/>
    <dgm:cxn modelId="{D9C8ABB2-0A6C-440D-876E-E91FDEC50990}" type="presOf" srcId="{C0232170-0A5A-4E7E-A282-2DC1A38FC54A}" destId="{001136D6-E996-41B3-8E98-414BB95CA8C2}" srcOrd="1" destOrd="0" presId="urn:microsoft.com/office/officeart/2005/8/layout/list1"/>
    <dgm:cxn modelId="{765EB434-96D4-44C0-834D-E78010F6DA90}" type="presOf" srcId="{DE70A07C-9116-4516-997F-710F9A4382E5}" destId="{4A286313-D059-4EEC-B9FF-C12E152F83E7}" srcOrd="0" destOrd="0" presId="urn:microsoft.com/office/officeart/2005/8/layout/list1"/>
    <dgm:cxn modelId="{DC584445-F8CD-4203-BB2E-001541D04467}" type="presOf" srcId="{121AC1DC-8CEB-4E40-B202-57684C606293}" destId="{24EBEB67-C7AF-4B8E-9307-7B89887C2D87}" srcOrd="1" destOrd="0" presId="urn:microsoft.com/office/officeart/2005/8/layout/list1"/>
    <dgm:cxn modelId="{EA8E8E73-72D3-4E36-A5F7-EB43C52BD12D}" type="presOf" srcId="{B38A7BB0-8F7B-4E64-94DA-910DCBA29FBA}" destId="{57DFD657-9954-4223-924F-1D6C8AF991B2}" srcOrd="0" destOrd="0" presId="urn:microsoft.com/office/officeart/2005/8/layout/list1"/>
    <dgm:cxn modelId="{7AFE817E-42C9-4375-B93F-C63098A7007E}" srcId="{B38A7BB0-8F7B-4E64-94DA-910DCBA29FBA}" destId="{DE70A07C-9116-4516-997F-710F9A4382E5}" srcOrd="1" destOrd="0" parTransId="{4C5197CE-5E0B-4408-A1A6-64135F6FBB81}" sibTransId="{9F1F864D-4916-47CD-8516-A894207CE67F}"/>
    <dgm:cxn modelId="{78CECAA7-F1E1-46B9-947E-495728F98B30}" type="presParOf" srcId="{57DFD657-9954-4223-924F-1D6C8AF991B2}" destId="{33DBD1DB-6FA4-45BF-AD33-DF8A1CAD4CAD}" srcOrd="0" destOrd="0" presId="urn:microsoft.com/office/officeart/2005/8/layout/list1"/>
    <dgm:cxn modelId="{C6192451-1103-4376-94AF-BDA4E85B62CA}" type="presParOf" srcId="{33DBD1DB-6FA4-45BF-AD33-DF8A1CAD4CAD}" destId="{AD7A7169-EED5-437C-9EE0-96049DC05652}" srcOrd="0" destOrd="0" presId="urn:microsoft.com/office/officeart/2005/8/layout/list1"/>
    <dgm:cxn modelId="{73D71D8C-2ECF-4FB6-ADD5-A65051914107}" type="presParOf" srcId="{33DBD1DB-6FA4-45BF-AD33-DF8A1CAD4CAD}" destId="{001136D6-E996-41B3-8E98-414BB95CA8C2}" srcOrd="1" destOrd="0" presId="urn:microsoft.com/office/officeart/2005/8/layout/list1"/>
    <dgm:cxn modelId="{982BA06B-1649-42A3-A56F-26EB34C574FC}" type="presParOf" srcId="{57DFD657-9954-4223-924F-1D6C8AF991B2}" destId="{29A28315-F103-4C55-9AA6-9B8858644C83}" srcOrd="1" destOrd="0" presId="urn:microsoft.com/office/officeart/2005/8/layout/list1"/>
    <dgm:cxn modelId="{1AA99222-25DF-4D0F-B2E0-37FEE3FE0952}" type="presParOf" srcId="{57DFD657-9954-4223-924F-1D6C8AF991B2}" destId="{9FD69D42-2C05-4CB2-B069-2F2A7FA2FC42}" srcOrd="2" destOrd="0" presId="urn:microsoft.com/office/officeart/2005/8/layout/list1"/>
    <dgm:cxn modelId="{B94563C2-4D5A-4AF3-A4C2-7126675F6AC8}" type="presParOf" srcId="{57DFD657-9954-4223-924F-1D6C8AF991B2}" destId="{90A540D2-73E0-4AFE-86C1-326D57160EE3}" srcOrd="3" destOrd="0" presId="urn:microsoft.com/office/officeart/2005/8/layout/list1"/>
    <dgm:cxn modelId="{F5666C0B-BB27-4FB8-BB21-C7C02390A4DC}" type="presParOf" srcId="{57DFD657-9954-4223-924F-1D6C8AF991B2}" destId="{C3619E03-2E73-4503-8D87-7BFF1FBFC54C}" srcOrd="4" destOrd="0" presId="urn:microsoft.com/office/officeart/2005/8/layout/list1"/>
    <dgm:cxn modelId="{118813D3-5951-4D22-B6C0-434B9C9A6A6C}" type="presParOf" srcId="{C3619E03-2E73-4503-8D87-7BFF1FBFC54C}" destId="{4A286313-D059-4EEC-B9FF-C12E152F83E7}" srcOrd="0" destOrd="0" presId="urn:microsoft.com/office/officeart/2005/8/layout/list1"/>
    <dgm:cxn modelId="{A5FCC7A6-7801-4F1F-A6BE-177F8DEAE21C}" type="presParOf" srcId="{C3619E03-2E73-4503-8D87-7BFF1FBFC54C}" destId="{7FCE7B30-AF77-48C5-AE24-15CDA9FD4518}" srcOrd="1" destOrd="0" presId="urn:microsoft.com/office/officeart/2005/8/layout/list1"/>
    <dgm:cxn modelId="{65409382-55A0-4850-B093-A8F1236FCE64}" type="presParOf" srcId="{57DFD657-9954-4223-924F-1D6C8AF991B2}" destId="{07293664-3BF7-41E5-B4D8-ADA12C045064}" srcOrd="5" destOrd="0" presId="urn:microsoft.com/office/officeart/2005/8/layout/list1"/>
    <dgm:cxn modelId="{45357926-EB06-4C5B-BE83-7B1A28BB4009}" type="presParOf" srcId="{57DFD657-9954-4223-924F-1D6C8AF991B2}" destId="{37C89906-1153-4311-87C0-CFC2D108E4D9}" srcOrd="6" destOrd="0" presId="urn:microsoft.com/office/officeart/2005/8/layout/list1"/>
    <dgm:cxn modelId="{EE158865-511D-44D2-88DD-AB1090002996}" type="presParOf" srcId="{57DFD657-9954-4223-924F-1D6C8AF991B2}" destId="{4EC96605-9B9D-4733-AB07-0800FAB0E7A2}" srcOrd="7" destOrd="0" presId="urn:microsoft.com/office/officeart/2005/8/layout/list1"/>
    <dgm:cxn modelId="{D603B665-6E03-4DEF-8996-1C8BF36AFDBD}" type="presParOf" srcId="{57DFD657-9954-4223-924F-1D6C8AF991B2}" destId="{3927467E-958F-40FE-A798-BF48CC4BF781}" srcOrd="8" destOrd="0" presId="urn:microsoft.com/office/officeart/2005/8/layout/list1"/>
    <dgm:cxn modelId="{2D8D8EB0-677D-489B-9A84-197B7FFA93AF}" type="presParOf" srcId="{3927467E-958F-40FE-A798-BF48CC4BF781}" destId="{A601B045-D071-4389-8A96-73AB96F7DB30}" srcOrd="0" destOrd="0" presId="urn:microsoft.com/office/officeart/2005/8/layout/list1"/>
    <dgm:cxn modelId="{21255238-9E6C-4F30-9830-1065CF195F47}" type="presParOf" srcId="{3927467E-958F-40FE-A798-BF48CC4BF781}" destId="{24EBEB67-C7AF-4B8E-9307-7B89887C2D87}" srcOrd="1" destOrd="0" presId="urn:microsoft.com/office/officeart/2005/8/layout/list1"/>
    <dgm:cxn modelId="{3100E2D4-0020-4323-BEED-5D92D4E25449}" type="presParOf" srcId="{57DFD657-9954-4223-924F-1D6C8AF991B2}" destId="{A64B5997-63A1-46C9-B611-703757FBBFAC}" srcOrd="9" destOrd="0" presId="urn:microsoft.com/office/officeart/2005/8/layout/list1"/>
    <dgm:cxn modelId="{57510AD2-178A-42F1-8236-F93CA45ED4F5}" type="presParOf" srcId="{57DFD657-9954-4223-924F-1D6C8AF991B2}" destId="{9873E32E-1B04-4C9F-B1A0-A0812A81655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69D42-2C05-4CB2-B069-2F2A7FA2FC42}">
      <dsp:nvSpPr>
        <dsp:cNvPr id="0" name=""/>
        <dsp:cNvSpPr/>
      </dsp:nvSpPr>
      <dsp:spPr>
        <a:xfrm>
          <a:off x="0" y="514599"/>
          <a:ext cx="60960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1136D6-E996-41B3-8E98-414BB95CA8C2}">
      <dsp:nvSpPr>
        <dsp:cNvPr id="0" name=""/>
        <dsp:cNvSpPr/>
      </dsp:nvSpPr>
      <dsp:spPr>
        <a:xfrm>
          <a:off x="304800" y="71799"/>
          <a:ext cx="4267200" cy="885600"/>
        </a:xfrm>
        <a:prstGeom prst="roundRect">
          <a:avLst/>
        </a:prstGeom>
        <a:gradFill rotWithShape="1">
          <a:gsLst>
            <a:gs pos="0">
              <a:schemeClr val="accent1">
                <a:tint val="0"/>
              </a:schemeClr>
            </a:gs>
            <a:gs pos="44000">
              <a:schemeClr val="accent1">
                <a:tint val="60000"/>
                <a:satMod val="120000"/>
              </a:schemeClr>
            </a:gs>
            <a:gs pos="100000">
              <a:schemeClr val="accent1">
                <a:tint val="90000"/>
                <a:alpha val="100000"/>
                <a:lumMod val="90000"/>
              </a:schemeClr>
            </a:gs>
          </a:gsLst>
          <a:lin ang="5400000" scaled="0"/>
        </a:gra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zh-CN" altLang="en-US" sz="3000" kern="1200" dirty="0" smtClean="0"/>
            <a:t>系统错误清零</a:t>
          </a:r>
          <a:endParaRPr lang="zh-CN" altLang="en-US" sz="3000" kern="1200" dirty="0"/>
        </a:p>
      </dsp:txBody>
      <dsp:txXfrm>
        <a:off x="348031" y="115030"/>
        <a:ext cx="4180738" cy="799138"/>
      </dsp:txXfrm>
    </dsp:sp>
    <dsp:sp modelId="{37C89906-1153-4311-87C0-CFC2D108E4D9}">
      <dsp:nvSpPr>
        <dsp:cNvPr id="0" name=""/>
        <dsp:cNvSpPr/>
      </dsp:nvSpPr>
      <dsp:spPr>
        <a:xfrm>
          <a:off x="0" y="1875399"/>
          <a:ext cx="60960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E7B30-AF77-48C5-AE24-15CDA9FD4518}">
      <dsp:nvSpPr>
        <dsp:cNvPr id="0" name=""/>
        <dsp:cNvSpPr/>
      </dsp:nvSpPr>
      <dsp:spPr>
        <a:xfrm>
          <a:off x="304800" y="1432599"/>
          <a:ext cx="4267200" cy="885600"/>
        </a:xfrm>
        <a:prstGeom prst="roundRect">
          <a:avLst/>
        </a:prstGeom>
        <a:gradFill rotWithShape="1">
          <a:gsLst>
            <a:gs pos="0">
              <a:schemeClr val="accent1">
                <a:tint val="0"/>
              </a:schemeClr>
            </a:gs>
            <a:gs pos="44000">
              <a:schemeClr val="accent1">
                <a:tint val="60000"/>
                <a:satMod val="120000"/>
              </a:schemeClr>
            </a:gs>
            <a:gs pos="100000">
              <a:schemeClr val="accent1">
                <a:tint val="90000"/>
                <a:alpha val="100000"/>
                <a:lumMod val="90000"/>
              </a:schemeClr>
            </a:gs>
          </a:gsLst>
          <a:lin ang="5400000" scaled="0"/>
        </a:gra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zh-CN" altLang="en-US" sz="3000" kern="1200" dirty="0" smtClean="0"/>
            <a:t>经验总结成册部门普及</a:t>
          </a:r>
          <a:endParaRPr lang="zh-CN" altLang="en-US" sz="3000" kern="1200" dirty="0"/>
        </a:p>
      </dsp:txBody>
      <dsp:txXfrm>
        <a:off x="348031" y="1475830"/>
        <a:ext cx="4180738" cy="799138"/>
      </dsp:txXfrm>
    </dsp:sp>
    <dsp:sp modelId="{9873E32E-1B04-4C9F-B1A0-A0812A816551}">
      <dsp:nvSpPr>
        <dsp:cNvPr id="0" name=""/>
        <dsp:cNvSpPr/>
      </dsp:nvSpPr>
      <dsp:spPr>
        <a:xfrm>
          <a:off x="0" y="3236200"/>
          <a:ext cx="6096000"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EBEB67-C7AF-4B8E-9307-7B89887C2D87}">
      <dsp:nvSpPr>
        <dsp:cNvPr id="0" name=""/>
        <dsp:cNvSpPr/>
      </dsp:nvSpPr>
      <dsp:spPr>
        <a:xfrm>
          <a:off x="304800" y="2793399"/>
          <a:ext cx="4267200" cy="885600"/>
        </a:xfrm>
        <a:prstGeom prst="roundRect">
          <a:avLst/>
        </a:prstGeom>
        <a:gradFill rotWithShape="1">
          <a:gsLst>
            <a:gs pos="0">
              <a:schemeClr val="accent1">
                <a:tint val="0"/>
              </a:schemeClr>
            </a:gs>
            <a:gs pos="44000">
              <a:schemeClr val="accent1">
                <a:tint val="60000"/>
                <a:satMod val="120000"/>
              </a:schemeClr>
            </a:gs>
            <a:gs pos="100000">
              <a:schemeClr val="accent1">
                <a:tint val="90000"/>
                <a:alpha val="100000"/>
                <a:lumMod val="90000"/>
              </a:schemeClr>
            </a:gs>
          </a:gsLst>
          <a:lin ang="5400000" scaled="0"/>
        </a:gradFill>
        <a:ln w="9525"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61290" tIns="0" rIns="161290" bIns="0" numCol="1" spcCol="1270" anchor="ctr" anchorCtr="0">
          <a:noAutofit/>
        </a:bodyPr>
        <a:lstStyle/>
        <a:p>
          <a:pPr lvl="0" algn="l" defTabSz="1333500">
            <a:lnSpc>
              <a:spcPct val="90000"/>
            </a:lnSpc>
            <a:spcBef>
              <a:spcPct val="0"/>
            </a:spcBef>
            <a:spcAft>
              <a:spcPct val="35000"/>
            </a:spcAft>
          </a:pPr>
          <a:r>
            <a:rPr lang="zh-CN" altLang="en-US" sz="3000" kern="1200" dirty="0" smtClean="0"/>
            <a:t>统一方法统一监管</a:t>
          </a:r>
          <a:endParaRPr lang="zh-CN" altLang="en-US" sz="3000" kern="1200" dirty="0"/>
        </a:p>
      </dsp:txBody>
      <dsp:txXfrm>
        <a:off x="348031" y="2836630"/>
        <a:ext cx="41807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164C4349-2976-4A55-B7C3-DBEBC72F151D}" type="datetimeFigureOut">
              <a:rPr lang="zh-CN" altLang="en-US"/>
              <a:pPr>
                <a:defRPr/>
              </a:pPr>
              <a:t>2019/9/28</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7128DE89-6F51-4F4E-8FA1-87CA30035F03}" type="slidenum">
              <a:rPr lang="zh-CN" altLang="en-US"/>
              <a:pPr>
                <a:defRPr/>
              </a:pPr>
              <a:t>‹#›</a:t>
            </a:fld>
            <a:endParaRPr lang="zh-CN" altLang="en-US"/>
          </a:p>
        </p:txBody>
      </p:sp>
    </p:spTree>
    <p:extLst>
      <p:ext uri="{BB962C8B-B14F-4D97-AF65-F5344CB8AC3E}">
        <p14:creationId xmlns:p14="http://schemas.microsoft.com/office/powerpoint/2010/main" val="3700497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itchFamily="2" charset="-122"/>
                <a:cs typeface="+mn-cs"/>
              </a:defRPr>
            </a:lvl1pPr>
          </a:lstStyle>
          <a:p>
            <a:pPr>
              <a:defRPr/>
            </a:pPr>
            <a:endParaRPr lang="en-US" altLang="zh-CN"/>
          </a:p>
        </p:txBody>
      </p:sp>
      <p:sp>
        <p:nvSpPr>
          <p:cNvPr id="296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cs typeface="+mn-cs"/>
              </a:defRPr>
            </a:lvl1pPr>
          </a:lstStyle>
          <a:p>
            <a:pPr>
              <a:defRPr/>
            </a:pPr>
            <a:endParaRPr lang="en-US" altLang="zh-CN"/>
          </a:p>
        </p:txBody>
      </p:sp>
      <p:sp>
        <p:nvSpPr>
          <p:cNvPr id="2355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70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itchFamily="2" charset="-122"/>
                <a:cs typeface="+mn-cs"/>
              </a:defRPr>
            </a:lvl1pPr>
          </a:lstStyle>
          <a:p>
            <a:pPr>
              <a:defRPr/>
            </a:pPr>
            <a:endParaRPr lang="en-US" altLang="zh-CN"/>
          </a:p>
        </p:txBody>
      </p:sp>
      <p:sp>
        <p:nvSpPr>
          <p:cNvPr id="2970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宋体" pitchFamily="2" charset="-122"/>
                <a:cs typeface="+mn-cs"/>
              </a:defRPr>
            </a:lvl1pPr>
          </a:lstStyle>
          <a:p>
            <a:pPr>
              <a:defRPr/>
            </a:pPr>
            <a:fld id="{B1A40042-D718-4231-8317-B3A86D6564DA}" type="slidenum">
              <a:rPr lang="en-US" altLang="zh-CN"/>
              <a:pPr>
                <a:defRPr/>
              </a:pPr>
              <a:t>‹#›</a:t>
            </a:fld>
            <a:endParaRPr lang="en-US" altLang="zh-CN" dirty="0"/>
          </a:p>
        </p:txBody>
      </p:sp>
    </p:spTree>
    <p:extLst>
      <p:ext uri="{BB962C8B-B14F-4D97-AF65-F5344CB8AC3E}">
        <p14:creationId xmlns:p14="http://schemas.microsoft.com/office/powerpoint/2010/main" val="217526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1A40042-D718-4231-8317-B3A86D6564DA}" type="slidenum">
              <a:rPr lang="en-US" altLang="zh-CN" smtClean="0"/>
              <a:pPr>
                <a:defRPr/>
              </a:pPr>
              <a:t>5</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1A40042-D718-4231-8317-B3A86D6564DA}" type="slidenum">
              <a:rPr lang="en-US" altLang="zh-CN" smtClean="0"/>
              <a:pPr>
                <a:defRPr/>
              </a:pPr>
              <a:t>9</a:t>
            </a:fld>
            <a:endParaRPr lang="en-US" altLang="zh-CN" dirty="0"/>
          </a:p>
        </p:txBody>
      </p:sp>
    </p:spTree>
    <p:extLst>
      <p:ext uri="{BB962C8B-B14F-4D97-AF65-F5344CB8AC3E}">
        <p14:creationId xmlns:p14="http://schemas.microsoft.com/office/powerpoint/2010/main" val="115970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50443" y="9428583"/>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F5E87276-BCBE-440D-986C-2A2539BC50F3}" type="slidenum">
              <a:rPr lang="zh-CN" altLang="en-US" sz="1200">
                <a:latin typeface="Calibri" pitchFamily="34" charset="0"/>
              </a:rPr>
              <a:pPr algn="r" eaLnBrk="1" hangingPunct="1"/>
              <a:t>13</a:t>
            </a:fld>
            <a:endParaRPr lang="en-US" altLang="zh-CN" sz="1200">
              <a:latin typeface="Calibri" pitchFamily="34" charset="0"/>
            </a:endParaRPr>
          </a:p>
        </p:txBody>
      </p:sp>
      <p:sp>
        <p:nvSpPr>
          <p:cNvPr id="23555" name="Rectangle 2050"/>
          <p:cNvSpPr>
            <a:spLocks noGrp="1" noRot="1" noChangeAspect="1" noChangeArrowheads="1" noTextEdit="1"/>
          </p:cNvSpPr>
          <p:nvPr>
            <p:ph type="sldImg"/>
          </p:nvPr>
        </p:nvSpPr>
        <p:spPr>
          <a:ln/>
        </p:spPr>
      </p:sp>
      <p:sp>
        <p:nvSpPr>
          <p:cNvPr id="23556" name="Rectangle 2051"/>
          <p:cNvSpPr>
            <a:spLocks noGrp="1" noChangeArrowheads="1"/>
          </p:cNvSpPr>
          <p:nvPr>
            <p:ph type="body" idx="1"/>
          </p:nvPr>
        </p:nvSpPr>
        <p:spPr>
          <a:noFill/>
        </p:spPr>
        <p:txBody>
          <a:bodyPr/>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l">
              <a:defRPr b="1">
                <a:solidFill>
                  <a:srgbClr val="000099"/>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14348" y="3886200"/>
            <a:ext cx="6400800" cy="1752600"/>
          </a:xfrm>
          <a:prstGeom prst="rect">
            <a:avLst/>
          </a:prstGeom>
        </p:spPr>
        <p:txBody>
          <a:bodyPr/>
          <a:lstStyle>
            <a:lvl1pPr marL="0" indent="0" algn="l">
              <a:buNone/>
              <a:defRPr>
                <a:solidFill>
                  <a:srgbClr val="000066"/>
                </a:solidFill>
                <a:latin typeface="黑体" pitchFamily="2" charset="-122"/>
                <a:ea typeface="黑体"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9/28/2019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9/28/2019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9/28/2019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B8280F6-CAFC-4D65-A8AD-AC51BE009557}" type="datetimeFigureOut">
              <a:rPr lang="zh-CN" altLang="en-US" smtClean="0"/>
              <a:pPr/>
              <a:t>2019/9/28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9BA9D5E-0044-4950-8F5D-05EAE9F604FA}"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9/28/2019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9/28/2019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4B8280F6-CAFC-4D65-A8AD-AC51BE009557}" type="datetimeFigureOut">
              <a:rPr lang="zh-CN" altLang="en-US" smtClean="0"/>
              <a:pPr/>
              <a:t>2019/9/28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9BA9D5E-0044-4950-8F5D-05EAE9F604F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4B8280F6-CAFC-4D65-A8AD-AC51BE009557}" type="datetimeFigureOut">
              <a:rPr lang="zh-CN" altLang="en-US" smtClean="0"/>
              <a:pPr/>
              <a:t>2019/9/28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9BA9D5E-0044-4950-8F5D-05EAE9F604F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50838" y="1600200"/>
            <a:ext cx="8437562" cy="47545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629400"/>
            <a:ext cx="2133600" cy="1682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629400"/>
            <a:ext cx="2895600" cy="1682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629400"/>
            <a:ext cx="2133600" cy="168275"/>
          </a:xfrm>
          <a:prstGeom prst="rect">
            <a:avLst/>
          </a:prstGeom>
        </p:spPr>
        <p:txBody>
          <a:bodyPr/>
          <a:lstStyle>
            <a:lvl1pPr>
              <a:defRPr/>
            </a:lvl1pPr>
          </a:lstStyle>
          <a:p>
            <a:fld id="{005BD298-2151-4490-BC58-74C0E5F24E94}"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l">
              <a:defRPr b="1">
                <a:solidFill>
                  <a:srgbClr val="000099"/>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14348" y="3886200"/>
            <a:ext cx="6400800" cy="1752600"/>
          </a:xfrm>
          <a:prstGeom prst="rect">
            <a:avLst/>
          </a:prstGeom>
        </p:spPr>
        <p:txBody>
          <a:bodyPr/>
          <a:lstStyle>
            <a:lvl1pPr marL="0" indent="0" algn="l">
              <a:buNone/>
              <a:defRPr>
                <a:solidFill>
                  <a:srgbClr val="000066"/>
                </a:solidFill>
                <a:latin typeface="黑体" pitchFamily="2" charset="-122"/>
                <a:ea typeface="黑体"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4B8280F6-CAFC-4D65-A8AD-AC51BE009557}" type="datetimeFigureOut">
              <a:rPr lang="zh-CN" altLang="en-US" smtClean="0"/>
              <a:pPr/>
              <a:t>2019/9/28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9BA9D5E-0044-4950-8F5D-05EAE9F604F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51" name="Text Box 27"/>
          <p:cNvSpPr txBox="1">
            <a:spLocks noChangeArrowheads="1"/>
          </p:cNvSpPr>
          <p:nvPr/>
        </p:nvSpPr>
        <p:spPr bwMode="auto">
          <a:xfrm>
            <a:off x="-2197100" y="1700213"/>
            <a:ext cx="1968500" cy="3330575"/>
          </a:xfrm>
          <a:prstGeom prst="rect">
            <a:avLst/>
          </a:prstGeom>
          <a:noFill/>
          <a:ln w="9525" algn="ctr">
            <a:noFill/>
            <a:miter lim="800000"/>
            <a:headEnd/>
            <a:tailEnd/>
          </a:ln>
          <a:effectLst/>
        </p:spPr>
        <p:txBody>
          <a:bodyPr lIns="80119" tIns="40058" rIns="80119" bIns="40058">
            <a:spAutoFit/>
          </a:bodyPr>
          <a:lstStyle/>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英文标题</a:t>
            </a:r>
            <a:r>
              <a:rPr lang="en-US" altLang="zh-CN" sz="1100">
                <a:solidFill>
                  <a:schemeClr val="bg1"/>
                </a:solidFill>
                <a:latin typeface="华文细黑" pitchFamily="2" charset="-122"/>
                <a:ea typeface="华文细黑" pitchFamily="2" charset="-122"/>
              </a:rPr>
              <a:t>:40-48pt  </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副标题</a:t>
            </a:r>
            <a:r>
              <a:rPr lang="en-US" altLang="zh-CN" sz="1100">
                <a:solidFill>
                  <a:schemeClr val="bg1"/>
                </a:solidFill>
                <a:latin typeface="华文细黑" pitchFamily="2" charset="-122"/>
                <a:ea typeface="华文细黑" pitchFamily="2" charset="-122"/>
              </a:rPr>
              <a:t>:26-30pt</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字体颜色</a:t>
            </a:r>
            <a:r>
              <a:rPr lang="en-US" altLang="zh-CN" sz="1100">
                <a:solidFill>
                  <a:schemeClr val="bg1"/>
                </a:solidFill>
                <a:latin typeface="华文细黑" pitchFamily="2" charset="-122"/>
                <a:ea typeface="华文细黑" pitchFamily="2" charset="-122"/>
              </a:rPr>
              <a:t>:</a:t>
            </a:r>
            <a:r>
              <a:rPr lang="zh-CN" altLang="en-US" sz="1100">
                <a:solidFill>
                  <a:schemeClr val="bg1"/>
                </a:solidFill>
                <a:latin typeface="华文细黑" pitchFamily="2" charset="-122"/>
                <a:ea typeface="华文细黑" pitchFamily="2" charset="-122"/>
              </a:rPr>
              <a:t>蓝色</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字体 </a:t>
            </a:r>
            <a:r>
              <a:rPr lang="en-US" altLang="zh-CN" sz="1100">
                <a:solidFill>
                  <a:schemeClr val="bg1"/>
                </a:solidFill>
                <a:latin typeface="华文细黑" pitchFamily="2" charset="-122"/>
                <a:ea typeface="华文细黑" pitchFamily="2" charset="-122"/>
              </a:rPr>
              <a:t>: Arial</a:t>
            </a:r>
          </a:p>
          <a:p>
            <a:pPr algn="r" defTabSz="801688" eaLnBrk="0" hangingPunct="0">
              <a:lnSpc>
                <a:spcPct val="125000"/>
              </a:lnSpc>
              <a:defRPr/>
            </a:pPr>
            <a:endParaRPr lang="en-US" altLang="zh-CN" sz="1100">
              <a:solidFill>
                <a:schemeClr val="bg1"/>
              </a:solidFill>
              <a:latin typeface="华文细黑" pitchFamily="2" charset="-122"/>
              <a:ea typeface="华文细黑" pitchFamily="2" charset="-122"/>
            </a:endParaRPr>
          </a:p>
          <a:p>
            <a:pPr algn="r" defTabSz="801688" eaLnBrk="0" hangingPunct="0">
              <a:lnSpc>
                <a:spcPct val="125000"/>
              </a:lnSpc>
              <a:defRPr/>
            </a:pPr>
            <a:endParaRPr lang="en-US" altLang="zh-CN" sz="1100">
              <a:solidFill>
                <a:schemeClr val="bg1"/>
              </a:solidFill>
              <a:latin typeface="华文细黑" pitchFamily="2" charset="-122"/>
              <a:ea typeface="华文细黑" pitchFamily="2" charset="-122"/>
            </a:endParaRP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中文标题</a:t>
            </a:r>
            <a:r>
              <a:rPr lang="en-US" altLang="zh-CN" sz="1100">
                <a:solidFill>
                  <a:schemeClr val="bg1"/>
                </a:solidFill>
                <a:latin typeface="华文细黑" pitchFamily="2" charset="-122"/>
                <a:ea typeface="华文细黑" pitchFamily="2" charset="-122"/>
              </a:rPr>
              <a:t>:35-47pt</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字体</a:t>
            </a:r>
            <a:r>
              <a:rPr lang="en-US" altLang="zh-CN" sz="1100">
                <a:solidFill>
                  <a:schemeClr val="bg1"/>
                </a:solidFill>
                <a:latin typeface="华文细黑" pitchFamily="2" charset="-122"/>
                <a:ea typeface="华文细黑" pitchFamily="2" charset="-122"/>
              </a:rPr>
              <a:t>:</a:t>
            </a:r>
            <a:r>
              <a:rPr lang="zh-CN" altLang="en-US" sz="1100">
                <a:solidFill>
                  <a:schemeClr val="bg1"/>
                </a:solidFill>
                <a:latin typeface="华文细黑" pitchFamily="2" charset="-122"/>
                <a:ea typeface="华文细黑" pitchFamily="2" charset="-122"/>
              </a:rPr>
              <a:t>黑体</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  副标题</a:t>
            </a:r>
            <a:r>
              <a:rPr lang="en-US" altLang="zh-CN" sz="1100">
                <a:solidFill>
                  <a:schemeClr val="bg1"/>
                </a:solidFill>
                <a:latin typeface="华文细黑" pitchFamily="2" charset="-122"/>
                <a:ea typeface="华文细黑" pitchFamily="2" charset="-122"/>
              </a:rPr>
              <a:t>:24-28pt</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字体颜色</a:t>
            </a:r>
            <a:r>
              <a:rPr lang="en-US" altLang="zh-CN" sz="1100">
                <a:solidFill>
                  <a:schemeClr val="bg1"/>
                </a:solidFill>
                <a:latin typeface="华文细黑" pitchFamily="2" charset="-122"/>
                <a:ea typeface="华文细黑" pitchFamily="2" charset="-122"/>
              </a:rPr>
              <a:t>:</a:t>
            </a:r>
            <a:r>
              <a:rPr lang="zh-CN" altLang="en-US" sz="1100">
                <a:solidFill>
                  <a:schemeClr val="bg1"/>
                </a:solidFill>
                <a:latin typeface="华文细黑" pitchFamily="2" charset="-122"/>
                <a:ea typeface="华文细黑" pitchFamily="2" charset="-122"/>
              </a:rPr>
              <a:t>蓝色</a:t>
            </a:r>
          </a:p>
          <a:p>
            <a:pPr algn="r" defTabSz="801688" eaLnBrk="0" hangingPunct="0">
              <a:lnSpc>
                <a:spcPct val="125000"/>
              </a:lnSpc>
              <a:defRPr/>
            </a:pPr>
            <a:r>
              <a:rPr lang="zh-CN" altLang="en-US" sz="1100">
                <a:solidFill>
                  <a:schemeClr val="bg1"/>
                </a:solidFill>
                <a:latin typeface="华文细黑" pitchFamily="2" charset="-122"/>
                <a:ea typeface="华文细黑" pitchFamily="2" charset="-122"/>
              </a:rPr>
              <a:t>字体</a:t>
            </a:r>
            <a:r>
              <a:rPr lang="en-US" altLang="zh-CN" sz="1100">
                <a:solidFill>
                  <a:schemeClr val="bg1"/>
                </a:solidFill>
                <a:latin typeface="华文细黑" pitchFamily="2" charset="-122"/>
                <a:ea typeface="华文细黑" pitchFamily="2" charset="-122"/>
              </a:rPr>
              <a:t>:</a:t>
            </a:r>
            <a:r>
              <a:rPr lang="zh-CN" altLang="en-US" sz="1100">
                <a:solidFill>
                  <a:schemeClr val="bg1"/>
                </a:solidFill>
                <a:latin typeface="华文细黑" pitchFamily="2" charset="-122"/>
                <a:ea typeface="华文细黑" pitchFamily="2" charset="-122"/>
              </a:rPr>
              <a:t>黑体</a:t>
            </a:r>
          </a:p>
          <a:p>
            <a:pPr algn="r" defTabSz="801688" eaLnBrk="0" hangingPunct="0">
              <a:lnSpc>
                <a:spcPct val="125000"/>
              </a:lnSpc>
              <a:defRPr/>
            </a:pPr>
            <a:endParaRPr lang="zh-CN" altLang="en-US" sz="1100">
              <a:solidFill>
                <a:schemeClr val="bg1"/>
              </a:solidFill>
              <a:latin typeface="华文细黑" pitchFamily="2" charset="-122"/>
              <a:ea typeface="华文细黑" pitchFamily="2" charset="-122"/>
            </a:endParaRPr>
          </a:p>
          <a:p>
            <a:pPr algn="r" defTabSz="801688" eaLnBrk="0" hangingPunct="0">
              <a:lnSpc>
                <a:spcPct val="125000"/>
              </a:lnSpc>
              <a:defRPr/>
            </a:pPr>
            <a:endParaRPr lang="zh-CN" altLang="en-US" sz="1100">
              <a:ea typeface="华文细黑" pitchFamily="2" charset="-122"/>
            </a:endParaRPr>
          </a:p>
          <a:p>
            <a:pPr algn="r" defTabSz="801688" eaLnBrk="0" hangingPunct="0">
              <a:lnSpc>
                <a:spcPct val="125000"/>
              </a:lnSpc>
              <a:defRPr/>
            </a:pPr>
            <a:endParaRPr lang="zh-CN" altLang="en-US" sz="1100">
              <a:ea typeface="华文细黑" pitchFamily="2" charset="-122"/>
            </a:endParaRPr>
          </a:p>
          <a:p>
            <a:pPr algn="r" defTabSz="801688" eaLnBrk="0" hangingPunct="0">
              <a:lnSpc>
                <a:spcPct val="125000"/>
              </a:lnSpc>
              <a:spcBef>
                <a:spcPct val="50000"/>
              </a:spcBef>
              <a:defRPr/>
            </a:pPr>
            <a:endParaRPr lang="en-US" altLang="zh-CN" sz="110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125" r:id="rId1"/>
    <p:sldLayoutId id="2147484130"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89" name="Rectangle 17"/>
          <p:cNvSpPr>
            <a:spLocks noChangeArrowheads="1"/>
          </p:cNvSpPr>
          <p:nvPr/>
        </p:nvSpPr>
        <p:spPr bwMode="auto">
          <a:xfrm>
            <a:off x="-1908175" y="714375"/>
            <a:ext cx="1844675" cy="5307013"/>
          </a:xfrm>
          <a:prstGeom prst="rect">
            <a:avLst/>
          </a:prstGeom>
          <a:noFill/>
          <a:ln w="9525">
            <a:noFill/>
            <a:miter lim="800000"/>
            <a:headEnd/>
            <a:tailEnd/>
          </a:ln>
          <a:effectLst/>
        </p:spPr>
        <p:txBody>
          <a:bodyPr lIns="80124" tIns="40063" rIns="80124" bIns="40063"/>
          <a:lstStyle/>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英文标题</a:t>
            </a:r>
            <a:r>
              <a:rPr lang="en-US" altLang="zh-CN" sz="1000">
                <a:solidFill>
                  <a:schemeClr val="bg1"/>
                </a:solidFill>
                <a:latin typeface="华文细黑" pitchFamily="2" charset="-122"/>
                <a:ea typeface="华文细黑" pitchFamily="2" charset="-122"/>
              </a:rPr>
              <a:t>:32-35pt  </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使用字体 </a:t>
            </a:r>
            <a:r>
              <a:rPr lang="en-US" altLang="zh-CN" sz="1000">
                <a:solidFill>
                  <a:schemeClr val="bg1"/>
                </a:solidFill>
                <a:latin typeface="华文细黑" pitchFamily="2" charset="-122"/>
                <a:ea typeface="华文细黑" pitchFamily="2" charset="-122"/>
              </a:rPr>
              <a:t>: Arial</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颜色：蓝色</a:t>
            </a:r>
          </a:p>
          <a:p>
            <a:pPr marL="342900" indent="-342900" algn="r">
              <a:lnSpc>
                <a:spcPct val="75000"/>
              </a:lnSpc>
              <a:spcBef>
                <a:spcPct val="20000"/>
              </a:spcBef>
              <a:defRPr/>
            </a:pPr>
            <a:endParaRPr lang="zh-CN" altLang="en-US"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中文标题</a:t>
            </a:r>
            <a:r>
              <a:rPr lang="en-US" altLang="zh-CN" sz="1000">
                <a:solidFill>
                  <a:schemeClr val="bg1"/>
                </a:solidFill>
                <a:latin typeface="华文细黑" pitchFamily="2" charset="-122"/>
                <a:ea typeface="华文细黑" pitchFamily="2" charset="-122"/>
              </a:rPr>
              <a:t>:30-32pt  </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颜色</a:t>
            </a:r>
            <a:r>
              <a:rPr lang="en-US" altLang="zh-CN" sz="1000">
                <a:solidFill>
                  <a:schemeClr val="bg1"/>
                </a:solidFill>
                <a:latin typeface="华文细黑" pitchFamily="2" charset="-122"/>
                <a:ea typeface="华文细黑" pitchFamily="2" charset="-122"/>
              </a:rPr>
              <a:t>: </a:t>
            </a:r>
            <a:r>
              <a:rPr lang="zh-CN" altLang="en-US" sz="1000">
                <a:solidFill>
                  <a:schemeClr val="bg1"/>
                </a:solidFill>
                <a:latin typeface="华文细黑" pitchFamily="2" charset="-122"/>
                <a:ea typeface="华文细黑" pitchFamily="2" charset="-122"/>
              </a:rPr>
              <a:t>蓝色</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字体</a:t>
            </a:r>
            <a:r>
              <a:rPr lang="en-US" altLang="zh-CN" sz="1000">
                <a:solidFill>
                  <a:schemeClr val="bg1"/>
                </a:solidFill>
                <a:latin typeface="华文细黑" pitchFamily="2" charset="-122"/>
                <a:ea typeface="华文细黑" pitchFamily="2" charset="-122"/>
              </a:rPr>
              <a:t>:</a:t>
            </a:r>
            <a:r>
              <a:rPr lang="zh-CN" altLang="en-US" sz="1000">
                <a:solidFill>
                  <a:schemeClr val="bg1"/>
                </a:solidFill>
                <a:latin typeface="华文细黑" pitchFamily="2" charset="-122"/>
                <a:ea typeface="华文细黑" pitchFamily="2" charset="-122"/>
              </a:rPr>
              <a:t>华文细黑</a:t>
            </a:r>
          </a:p>
          <a:p>
            <a:pPr marL="342900" indent="-342900" algn="r">
              <a:lnSpc>
                <a:spcPct val="125000"/>
              </a:lnSpc>
              <a:spcBef>
                <a:spcPct val="20000"/>
              </a:spcBef>
              <a:defRPr/>
            </a:pPr>
            <a:endParaRPr lang="zh-CN" altLang="en-US"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endParaRPr lang="zh-CN" altLang="en-US"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endParaRPr lang="zh-CN" altLang="en-US"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英文正文</a:t>
            </a:r>
            <a:r>
              <a:rPr lang="en-US" altLang="zh-CN" sz="1000">
                <a:solidFill>
                  <a:schemeClr val="bg1"/>
                </a:solidFill>
                <a:latin typeface="华文细黑" pitchFamily="2" charset="-122"/>
                <a:ea typeface="华文细黑" pitchFamily="2" charset="-122"/>
              </a:rPr>
              <a:t>:20-22pt</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子目录 </a:t>
            </a:r>
            <a:r>
              <a:rPr lang="en-US" altLang="zh-CN" sz="1000">
                <a:solidFill>
                  <a:schemeClr val="bg1"/>
                </a:solidFill>
                <a:latin typeface="华文细黑" pitchFamily="2" charset="-122"/>
                <a:ea typeface="华文细黑" pitchFamily="2" charset="-122"/>
              </a:rPr>
              <a:t>(2-5</a:t>
            </a:r>
            <a:r>
              <a:rPr lang="zh-CN" altLang="en-US" sz="1000">
                <a:solidFill>
                  <a:schemeClr val="bg1"/>
                </a:solidFill>
                <a:latin typeface="华文细黑" pitchFamily="2" charset="-122"/>
                <a:ea typeface="华文细黑" pitchFamily="2" charset="-122"/>
              </a:rPr>
              <a:t>级</a:t>
            </a:r>
            <a:r>
              <a:rPr lang="en-US" altLang="zh-CN" sz="1000">
                <a:solidFill>
                  <a:schemeClr val="bg1"/>
                </a:solidFill>
                <a:latin typeface="华文细黑" pitchFamily="2" charset="-122"/>
                <a:ea typeface="华文细黑" pitchFamily="2" charset="-122"/>
              </a:rPr>
              <a:t>) :18pt  </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颜色</a:t>
            </a:r>
            <a:r>
              <a:rPr lang="en-US" altLang="zh-CN" sz="1000">
                <a:solidFill>
                  <a:schemeClr val="bg1"/>
                </a:solidFill>
                <a:latin typeface="华文细黑" pitchFamily="2" charset="-122"/>
                <a:ea typeface="华文细黑" pitchFamily="2" charset="-122"/>
              </a:rPr>
              <a:t>:</a:t>
            </a:r>
            <a:r>
              <a:rPr lang="zh-CN" altLang="en-US" sz="1000">
                <a:solidFill>
                  <a:schemeClr val="bg1"/>
                </a:solidFill>
                <a:latin typeface="华文细黑" pitchFamily="2" charset="-122"/>
                <a:ea typeface="华文细黑" pitchFamily="2" charset="-122"/>
              </a:rPr>
              <a:t>黑色</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使用字体 </a:t>
            </a:r>
            <a:r>
              <a:rPr lang="en-US" altLang="zh-CN" sz="1000">
                <a:solidFill>
                  <a:schemeClr val="bg1"/>
                </a:solidFill>
                <a:latin typeface="华文细黑" pitchFamily="2" charset="-122"/>
                <a:ea typeface="华文细黑" pitchFamily="2" charset="-122"/>
              </a:rPr>
              <a:t>: Arial</a:t>
            </a:r>
          </a:p>
          <a:p>
            <a:pPr marL="342900" indent="-342900" algn="r">
              <a:lnSpc>
                <a:spcPct val="75000"/>
              </a:lnSpc>
              <a:spcBef>
                <a:spcPct val="20000"/>
              </a:spcBef>
              <a:defRPr/>
            </a:pPr>
            <a:endParaRPr lang="en-US" altLang="zh-CN"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中文正文</a:t>
            </a:r>
            <a:r>
              <a:rPr lang="en-US" altLang="zh-CN" sz="1000">
                <a:solidFill>
                  <a:schemeClr val="bg1"/>
                </a:solidFill>
                <a:latin typeface="华文细黑" pitchFamily="2" charset="-122"/>
                <a:ea typeface="华文细黑" pitchFamily="2" charset="-122"/>
              </a:rPr>
              <a:t>:18-20pt</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子目录</a:t>
            </a:r>
            <a:r>
              <a:rPr lang="en-US" altLang="zh-CN" sz="1000">
                <a:solidFill>
                  <a:schemeClr val="bg1"/>
                </a:solidFill>
                <a:latin typeface="华文细黑" pitchFamily="2" charset="-122"/>
                <a:ea typeface="华文细黑" pitchFamily="2" charset="-122"/>
              </a:rPr>
              <a:t>(2-5</a:t>
            </a:r>
            <a:r>
              <a:rPr lang="zh-CN" altLang="en-US" sz="1000">
                <a:solidFill>
                  <a:schemeClr val="bg1"/>
                </a:solidFill>
                <a:latin typeface="华文细黑" pitchFamily="2" charset="-122"/>
                <a:ea typeface="华文细黑" pitchFamily="2" charset="-122"/>
              </a:rPr>
              <a:t>级</a:t>
            </a:r>
            <a:r>
              <a:rPr lang="en-US" altLang="zh-CN" sz="1000">
                <a:solidFill>
                  <a:schemeClr val="bg1"/>
                </a:solidFill>
                <a:latin typeface="华文细黑" pitchFamily="2" charset="-122"/>
                <a:ea typeface="华文细黑" pitchFamily="2" charset="-122"/>
              </a:rPr>
              <a:t>):18pt </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颜色</a:t>
            </a:r>
            <a:r>
              <a:rPr lang="en-US" altLang="zh-CN" sz="1000">
                <a:solidFill>
                  <a:schemeClr val="bg1"/>
                </a:solidFill>
                <a:latin typeface="华文细黑" pitchFamily="2" charset="-122"/>
                <a:ea typeface="华文细黑" pitchFamily="2" charset="-122"/>
              </a:rPr>
              <a:t>:</a:t>
            </a:r>
            <a:r>
              <a:rPr lang="zh-CN" altLang="en-US" sz="1000">
                <a:solidFill>
                  <a:schemeClr val="bg1"/>
                </a:solidFill>
                <a:latin typeface="华文细黑" pitchFamily="2" charset="-122"/>
                <a:ea typeface="华文细黑" pitchFamily="2" charset="-122"/>
              </a:rPr>
              <a:t>黑色</a:t>
            </a:r>
          </a:p>
          <a:p>
            <a:pPr marL="342900" indent="-342900" algn="r">
              <a:lnSpc>
                <a:spcPct val="125000"/>
              </a:lnSpc>
              <a:spcBef>
                <a:spcPct val="20000"/>
              </a:spcBef>
              <a:defRPr/>
            </a:pPr>
            <a:r>
              <a:rPr lang="zh-CN" altLang="en-US" sz="1000">
                <a:solidFill>
                  <a:schemeClr val="bg1"/>
                </a:solidFill>
                <a:latin typeface="华文细黑" pitchFamily="2" charset="-122"/>
                <a:ea typeface="华文细黑" pitchFamily="2" charset="-122"/>
              </a:rPr>
              <a:t>字体</a:t>
            </a:r>
            <a:r>
              <a:rPr lang="en-US" altLang="zh-CN" sz="1000">
                <a:solidFill>
                  <a:schemeClr val="bg1"/>
                </a:solidFill>
                <a:latin typeface="华文细黑" pitchFamily="2" charset="-122"/>
                <a:ea typeface="华文细黑" pitchFamily="2" charset="-122"/>
              </a:rPr>
              <a:t>:</a:t>
            </a:r>
            <a:r>
              <a:rPr lang="zh-CN" altLang="en-US" sz="1000">
                <a:solidFill>
                  <a:schemeClr val="bg1"/>
                </a:solidFill>
                <a:latin typeface="华文细黑" pitchFamily="2" charset="-122"/>
                <a:ea typeface="华文细黑" pitchFamily="2" charset="-122"/>
              </a:rPr>
              <a:t>华文细黑</a:t>
            </a:r>
          </a:p>
          <a:p>
            <a:pPr marL="342900" indent="-342900" algn="r">
              <a:lnSpc>
                <a:spcPct val="125000"/>
              </a:lnSpc>
              <a:spcBef>
                <a:spcPct val="20000"/>
              </a:spcBef>
              <a:defRPr/>
            </a:pPr>
            <a:endParaRPr lang="zh-CN" altLang="en-US"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endParaRPr lang="zh-CN" altLang="en-US" sz="1000">
              <a:solidFill>
                <a:schemeClr val="bg1"/>
              </a:solidFill>
              <a:latin typeface="华文细黑" pitchFamily="2" charset="-122"/>
              <a:ea typeface="华文细黑" pitchFamily="2" charset="-122"/>
            </a:endParaRPr>
          </a:p>
          <a:p>
            <a:pPr marL="342900" indent="-342900" algn="r">
              <a:lnSpc>
                <a:spcPct val="125000"/>
              </a:lnSpc>
              <a:spcBef>
                <a:spcPct val="20000"/>
              </a:spcBef>
              <a:defRPr/>
            </a:pPr>
            <a:endParaRPr lang="zh-CN" altLang="en-US" sz="1000" b="1">
              <a:latin typeface="华文细黑" pitchFamily="2" charset="-122"/>
              <a:ea typeface="华文细黑" pitchFamily="2" charset="-122"/>
            </a:endParaRPr>
          </a:p>
          <a:p>
            <a:pPr marL="342900" indent="-342900" algn="r">
              <a:lnSpc>
                <a:spcPct val="125000"/>
              </a:lnSpc>
              <a:spcBef>
                <a:spcPct val="20000"/>
              </a:spcBef>
              <a:defRPr/>
            </a:pPr>
            <a:endParaRPr lang="zh-CN" altLang="en-US" sz="1000" b="1">
              <a:latin typeface="华文细黑" pitchFamily="2" charset="-122"/>
              <a:ea typeface="华文细黑" pitchFamily="2" charset="-122"/>
            </a:endParaRPr>
          </a:p>
          <a:p>
            <a:pPr marL="342900" indent="-342900" algn="r">
              <a:lnSpc>
                <a:spcPct val="125000"/>
              </a:lnSpc>
              <a:spcBef>
                <a:spcPct val="20000"/>
              </a:spcBef>
              <a:defRPr/>
            </a:pPr>
            <a:endParaRPr lang="en-US" altLang="zh-CN" sz="1000" b="1">
              <a:latin typeface="华文细黑" pitchFamily="2" charset="-122"/>
              <a:ea typeface="华文细黑" pitchFamily="2" charset="-122"/>
            </a:endParaRPr>
          </a:p>
        </p:txBody>
      </p:sp>
      <p:sp>
        <p:nvSpPr>
          <p:cNvPr id="3090" name="Rectangle 18"/>
          <p:cNvSpPr>
            <a:spLocks noChangeArrowheads="1"/>
          </p:cNvSpPr>
          <p:nvPr/>
        </p:nvSpPr>
        <p:spPr bwMode="auto">
          <a:xfrm>
            <a:off x="9299575" y="1557338"/>
            <a:ext cx="1104900" cy="1871662"/>
          </a:xfrm>
          <a:prstGeom prst="rect">
            <a:avLst/>
          </a:prstGeom>
          <a:noFill/>
          <a:ln w="9525">
            <a:noFill/>
            <a:miter lim="800000"/>
            <a:headEnd/>
            <a:tailEnd/>
          </a:ln>
          <a:effectLst/>
        </p:spPr>
        <p:txBody>
          <a:bodyPr lIns="80124" tIns="40063" rIns="80124" bIns="40063"/>
          <a:lstStyle/>
          <a:p>
            <a:pPr>
              <a:lnSpc>
                <a:spcPct val="120000"/>
              </a:lnSpc>
              <a:spcBef>
                <a:spcPct val="20000"/>
              </a:spcBef>
              <a:defRPr/>
            </a:pPr>
            <a:r>
              <a:rPr lang="zh-CN" altLang="en-US" sz="1200">
                <a:solidFill>
                  <a:schemeClr val="bg1"/>
                </a:solidFill>
                <a:latin typeface="华文细黑" pitchFamily="2" charset="-122"/>
              </a:rPr>
              <a:t>配色参考：</a:t>
            </a:r>
          </a:p>
          <a:p>
            <a:pPr>
              <a:lnSpc>
                <a:spcPct val="120000"/>
              </a:lnSpc>
              <a:spcBef>
                <a:spcPct val="20000"/>
              </a:spcBef>
              <a:defRPr/>
            </a:pPr>
            <a:r>
              <a:rPr lang="zh-CN" altLang="en-US" sz="1200">
                <a:solidFill>
                  <a:schemeClr val="bg1"/>
                </a:solidFill>
                <a:latin typeface="华文细黑" pitchFamily="2" charset="-122"/>
              </a:rPr>
              <a:t>建议同一页面内不超过四种颜色，以下是几种组配色方案（仅供参考） 。</a:t>
            </a:r>
          </a:p>
          <a:p>
            <a:pPr>
              <a:lnSpc>
                <a:spcPct val="125000"/>
              </a:lnSpc>
              <a:spcBef>
                <a:spcPct val="20000"/>
              </a:spcBef>
              <a:defRPr/>
            </a:pPr>
            <a:endParaRPr lang="zh-CN" altLang="en-US" sz="1200">
              <a:solidFill>
                <a:schemeClr val="bg1"/>
              </a:solidFill>
              <a:latin typeface="华文细黑" pitchFamily="2" charset="-122"/>
            </a:endParaRPr>
          </a:p>
          <a:p>
            <a:pPr>
              <a:lnSpc>
                <a:spcPct val="125000"/>
              </a:lnSpc>
              <a:spcBef>
                <a:spcPct val="20000"/>
              </a:spcBef>
              <a:buFontTx/>
              <a:buChar char="•"/>
              <a:defRPr/>
            </a:pPr>
            <a:endParaRPr lang="zh-CN" altLang="en-US" sz="1200">
              <a:solidFill>
                <a:schemeClr val="bg1"/>
              </a:solidFill>
              <a:latin typeface="华文细黑" pitchFamily="2" charset="-122"/>
            </a:endParaRPr>
          </a:p>
          <a:p>
            <a:pPr>
              <a:lnSpc>
                <a:spcPct val="125000"/>
              </a:lnSpc>
              <a:spcBef>
                <a:spcPct val="20000"/>
              </a:spcBef>
              <a:buFontTx/>
              <a:buChar char="•"/>
              <a:defRPr/>
            </a:pPr>
            <a:endParaRPr lang="en-US" altLang="zh-CN" sz="1000">
              <a:solidFill>
                <a:schemeClr val="bg1"/>
              </a:solidFill>
              <a:latin typeface="华文细黑" pitchFamily="2" charset="-122"/>
            </a:endParaRPr>
          </a:p>
        </p:txBody>
      </p:sp>
      <p:sp>
        <p:nvSpPr>
          <p:cNvPr id="3091" name="Rectangle 19"/>
          <p:cNvSpPr>
            <a:spLocks noChangeArrowheads="1"/>
          </p:cNvSpPr>
          <p:nvPr/>
        </p:nvSpPr>
        <p:spPr bwMode="auto">
          <a:xfrm>
            <a:off x="9340850" y="3500438"/>
            <a:ext cx="919163" cy="1871662"/>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2" name="Group 20"/>
          <p:cNvGrpSpPr>
            <a:grpSpLocks/>
          </p:cNvGrpSpPr>
          <p:nvPr/>
        </p:nvGrpSpPr>
        <p:grpSpPr bwMode="auto">
          <a:xfrm>
            <a:off x="9426575" y="3606800"/>
            <a:ext cx="739775" cy="182563"/>
            <a:chOff x="5893" y="2387"/>
            <a:chExt cx="466" cy="115"/>
          </a:xfrm>
        </p:grpSpPr>
        <p:sp>
          <p:nvSpPr>
            <p:cNvPr id="3093" name="Rectangle 2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3094" name="Rectangle 2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3095" name="Rectangle 2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3096" name="Rectangle 2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3" name="Group 25"/>
          <p:cNvGrpSpPr>
            <a:grpSpLocks/>
          </p:cNvGrpSpPr>
          <p:nvPr/>
        </p:nvGrpSpPr>
        <p:grpSpPr bwMode="auto">
          <a:xfrm>
            <a:off x="9426575" y="3822700"/>
            <a:ext cx="739775" cy="182563"/>
            <a:chOff x="5893" y="2523"/>
            <a:chExt cx="466" cy="115"/>
          </a:xfrm>
        </p:grpSpPr>
        <p:sp>
          <p:nvSpPr>
            <p:cNvPr id="3098" name="Rectangle 2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3099" name="Rectangle 2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3100" name="Rectangle 2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3101" name="Rectangle 2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4" name="Group 30"/>
          <p:cNvGrpSpPr>
            <a:grpSpLocks/>
          </p:cNvGrpSpPr>
          <p:nvPr/>
        </p:nvGrpSpPr>
        <p:grpSpPr bwMode="auto">
          <a:xfrm>
            <a:off x="9426575" y="4038600"/>
            <a:ext cx="739775" cy="182563"/>
            <a:chOff x="5893" y="2659"/>
            <a:chExt cx="466" cy="115"/>
          </a:xfrm>
        </p:grpSpPr>
        <p:sp>
          <p:nvSpPr>
            <p:cNvPr id="3103" name="Rectangle 3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3104" name="Rectangle 3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3105" name="Rectangle 3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3106" name="Rectangle 3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5" name="Group 35"/>
          <p:cNvGrpSpPr>
            <a:grpSpLocks/>
          </p:cNvGrpSpPr>
          <p:nvPr/>
        </p:nvGrpSpPr>
        <p:grpSpPr bwMode="auto">
          <a:xfrm>
            <a:off x="9423400" y="4292600"/>
            <a:ext cx="739775" cy="182563"/>
            <a:chOff x="5893" y="3022"/>
            <a:chExt cx="466" cy="115"/>
          </a:xfrm>
        </p:grpSpPr>
        <p:sp>
          <p:nvSpPr>
            <p:cNvPr id="3108" name="Rectangle 3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3109" name="Rectangle 3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3110" name="Rectangle 3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3111" name="Rectangle 3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6" name="Group 40"/>
          <p:cNvGrpSpPr>
            <a:grpSpLocks/>
          </p:cNvGrpSpPr>
          <p:nvPr/>
        </p:nvGrpSpPr>
        <p:grpSpPr bwMode="auto">
          <a:xfrm>
            <a:off x="9423400" y="4579938"/>
            <a:ext cx="739775" cy="182562"/>
            <a:chOff x="5893" y="3158"/>
            <a:chExt cx="466" cy="115"/>
          </a:xfrm>
        </p:grpSpPr>
        <p:sp>
          <p:nvSpPr>
            <p:cNvPr id="3113" name="Rectangle 4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3114" name="Rectangle 4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3115" name="Rectangle 4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3116" name="Rectangle 4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7" name="Group 45"/>
          <p:cNvGrpSpPr>
            <a:grpSpLocks/>
          </p:cNvGrpSpPr>
          <p:nvPr/>
        </p:nvGrpSpPr>
        <p:grpSpPr bwMode="auto">
          <a:xfrm>
            <a:off x="9426575" y="4868863"/>
            <a:ext cx="739775" cy="182562"/>
            <a:chOff x="5893" y="3521"/>
            <a:chExt cx="466" cy="115"/>
          </a:xfrm>
        </p:grpSpPr>
        <p:sp>
          <p:nvSpPr>
            <p:cNvPr id="3118" name="Rectangle 4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3119" name="Rectangle 4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3120" name="Rectangle 4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3121" name="Rectangle 49"/>
            <p:cNvSpPr>
              <a:spLocks noChangeArrowheads="1"/>
            </p:cNvSpPr>
            <p:nvPr userDrawn="1"/>
          </p:nvSpPr>
          <p:spPr bwMode="auto">
            <a:xfrm flipV="1">
              <a:off x="5893" y="3521"/>
              <a:ext cx="117" cy="115"/>
            </a:xfrm>
            <a:prstGeom prst="rect">
              <a:avLst/>
            </a:prstGeom>
            <a:solidFill>
              <a:srgbClr val="000066"/>
            </a:solidFill>
            <a:ln w="9525">
              <a:noFill/>
              <a:miter lim="800000"/>
              <a:headEnd/>
              <a:tailEnd/>
            </a:ln>
            <a:effectLst/>
          </p:spPr>
          <p:txBody>
            <a:bodyPr wrap="none" anchor="ctr"/>
            <a:lstStyle/>
            <a:p>
              <a:pPr>
                <a:defRPr/>
              </a:pPr>
              <a:endParaRPr lang="zh-CN" altLang="en-US"/>
            </a:p>
          </p:txBody>
        </p:sp>
      </p:grpSp>
      <p:grpSp>
        <p:nvGrpSpPr>
          <p:cNvPr id="8" name="Group 50"/>
          <p:cNvGrpSpPr>
            <a:grpSpLocks/>
          </p:cNvGrpSpPr>
          <p:nvPr/>
        </p:nvGrpSpPr>
        <p:grpSpPr bwMode="auto">
          <a:xfrm>
            <a:off x="9426575" y="5084763"/>
            <a:ext cx="739775" cy="182562"/>
            <a:chOff x="5893" y="3657"/>
            <a:chExt cx="466" cy="115"/>
          </a:xfrm>
        </p:grpSpPr>
        <p:sp>
          <p:nvSpPr>
            <p:cNvPr id="3123" name="Rectangle 5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3124" name="Rectangle 5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3125" name="Rectangle 5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3126" name="Rectangle 54"/>
            <p:cNvSpPr>
              <a:spLocks noChangeArrowheads="1"/>
            </p:cNvSpPr>
            <p:nvPr userDrawn="1"/>
          </p:nvSpPr>
          <p:spPr bwMode="auto">
            <a:xfrm flipV="1">
              <a:off x="5893" y="3657"/>
              <a:ext cx="117" cy="115"/>
            </a:xfrm>
            <a:prstGeom prst="rect">
              <a:avLst/>
            </a:prstGeom>
            <a:solidFill>
              <a:srgbClr val="000066"/>
            </a:solidFill>
            <a:ln w="9525">
              <a:noFill/>
              <a:miter lim="800000"/>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4133" r:id="rId1"/>
    <p:sldLayoutId id="2147484136"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4" r:id="rId1"/>
    <p:sldLayoutId id="2147484135"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9/28/2019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0" y="2071688"/>
            <a:ext cx="8892480" cy="1470025"/>
          </a:xfrm>
          <a:prstGeom prst="rect">
            <a:avLst/>
          </a:prstGeom>
        </p:spPr>
        <p:txBody>
          <a:bodyPr/>
          <a:lstStyle/>
          <a:p>
            <a:pPr eaLnBrk="1" hangingPunct="1"/>
            <a:r>
              <a:rPr lang="zh-CN" altLang="en-US" sz="4000" b="1" dirty="0" smtClean="0">
                <a:solidFill>
                  <a:schemeClr val="tx1"/>
                </a:solidFill>
              </a:rPr>
              <a:t>     “道可道”</a:t>
            </a:r>
            <a:r>
              <a:rPr lang="en-US" altLang="zh-CN" sz="4000" b="1" dirty="0" smtClean="0">
                <a:solidFill>
                  <a:schemeClr val="tx1"/>
                </a:solidFill>
              </a:rPr>
              <a:t>QC</a:t>
            </a:r>
            <a:r>
              <a:rPr lang="zh-CN" altLang="en-US" sz="4000" b="1" dirty="0" smtClean="0">
                <a:solidFill>
                  <a:schemeClr val="tx1"/>
                </a:solidFill>
              </a:rPr>
              <a:t>小组成果汇报</a:t>
            </a:r>
            <a:r>
              <a:rPr lang="zh-CN" altLang="en-US" sz="4000" b="1" dirty="0" smtClean="0"/>
              <a:t>书</a:t>
            </a:r>
            <a:endParaRPr lang="zh-CN" altLang="en-US" sz="4000" b="1" dirty="0" smtClean="0">
              <a:latin typeface="黑体" pitchFamily="2" charset="-122"/>
              <a:ea typeface="黑体" pitchFamily="2" charset="-122"/>
            </a:endParaRPr>
          </a:p>
        </p:txBody>
      </p:sp>
      <p:sp>
        <p:nvSpPr>
          <p:cNvPr id="4099" name="TextBox 2"/>
          <p:cNvSpPr txBox="1">
            <a:spLocks noChangeArrowheads="1"/>
          </p:cNvSpPr>
          <p:nvPr/>
        </p:nvSpPr>
        <p:spPr bwMode="auto">
          <a:xfrm>
            <a:off x="6143636" y="5214950"/>
            <a:ext cx="1819729" cy="646331"/>
          </a:xfrm>
          <a:prstGeom prst="rect">
            <a:avLst/>
          </a:prstGeom>
          <a:noFill/>
          <a:ln w="9525">
            <a:noFill/>
            <a:miter lim="800000"/>
            <a:headEnd/>
            <a:tailEnd/>
          </a:ln>
        </p:spPr>
        <p:txBody>
          <a:bodyPr wrap="none">
            <a:spAutoFit/>
          </a:bodyPr>
          <a:lstStyle/>
          <a:p>
            <a:r>
              <a:rPr lang="zh-CN" altLang="en-US" dirty="0">
                <a:latin typeface="微软雅黑" pitchFamily="34" charset="-122"/>
                <a:ea typeface="微软雅黑" pitchFamily="34" charset="-122"/>
              </a:rPr>
              <a:t>西安分公司</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2019</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月</a:t>
            </a:r>
            <a:r>
              <a:rPr lang="en-US" altLang="zh-CN" dirty="0" smtClean="0">
                <a:latin typeface="微软雅黑" pitchFamily="34" charset="-122"/>
                <a:ea typeface="微软雅黑" pitchFamily="34" charset="-122"/>
              </a:rPr>
              <a:t>30</a:t>
            </a:r>
            <a:r>
              <a:rPr lang="zh-CN" altLang="en-US" dirty="0" smtClean="0">
                <a:latin typeface="微软雅黑" pitchFamily="34" charset="-122"/>
                <a:ea typeface="微软雅黑" pitchFamily="34" charset="-122"/>
              </a:rPr>
              <a:t>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1142976" y="142852"/>
            <a:ext cx="6624638" cy="584775"/>
          </a:xfrm>
          <a:prstGeom prst="rect">
            <a:avLst/>
          </a:prstGeom>
          <a:noFill/>
          <a:ln w="9525">
            <a:noFill/>
            <a:miter lim="800000"/>
            <a:headEnd/>
            <a:tailEnd/>
          </a:ln>
        </p:spPr>
        <p:txBody>
          <a:bodyPr>
            <a:spAutoFit/>
          </a:bodyPr>
          <a:lstStyle/>
          <a:p>
            <a:pPr algn="ctr">
              <a:spcBef>
                <a:spcPct val="20000"/>
              </a:spcBef>
            </a:pPr>
            <a:r>
              <a:rPr lang="zh-CN" altLang="zh-CN" sz="3200" b="1" dirty="0">
                <a:effectLst>
                  <a:outerShdw blurRad="38100" dist="38100" dir="2700000" algn="tl">
                    <a:srgbClr val="000000">
                      <a:alpha val="43137"/>
                    </a:srgbClr>
                  </a:outerShdw>
                </a:effectLst>
                <a:latin typeface="黑体" pitchFamily="49" charset="-122"/>
                <a:ea typeface="黑体" pitchFamily="49" charset="-122"/>
              </a:rPr>
              <a:t>实施</a:t>
            </a:r>
            <a:r>
              <a:rPr lang="zh-CN" altLang="zh-CN" sz="3200" b="1" dirty="0">
                <a:effectLst>
                  <a:outerShdw blurRad="38100" dist="38100" dir="2700000" algn="tl">
                    <a:srgbClr val="000000">
                      <a:alpha val="43137"/>
                    </a:srgbClr>
                  </a:outerShdw>
                </a:effectLst>
                <a:latin typeface="黑体" pitchFamily="49" charset="-122"/>
                <a:ea typeface="黑体" pitchFamily="49" charset="-122"/>
              </a:rPr>
              <a:t>效果 </a:t>
            </a:r>
            <a:endParaRPr lang="zh-CN" altLang="en-US" sz="3200" b="1" dirty="0">
              <a:effectLst>
                <a:outerShdw blurRad="38100" dist="38100" dir="2700000" algn="tl">
                  <a:srgbClr val="000000">
                    <a:alpha val="43137"/>
                  </a:srgbClr>
                </a:outerShdw>
              </a:effectLst>
              <a:latin typeface="黑体" pitchFamily="49" charset="-122"/>
              <a:ea typeface="黑体" pitchFamily="49" charset="-122"/>
            </a:endParaRPr>
          </a:p>
        </p:txBody>
      </p:sp>
      <p:sp>
        <p:nvSpPr>
          <p:cNvPr id="3" name="AutoShape 11"/>
          <p:cNvSpPr>
            <a:spLocks noChangeArrowheads="1"/>
          </p:cNvSpPr>
          <p:nvPr/>
        </p:nvSpPr>
        <p:spPr bwMode="gray">
          <a:xfrm>
            <a:off x="357158" y="1496230"/>
            <a:ext cx="8358246" cy="642942"/>
          </a:xfrm>
          <a:prstGeom prst="roundRect">
            <a:avLst>
              <a:gd name="adj" fmla="val 11505"/>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lvl="0">
              <a:defRPr/>
            </a:pPr>
            <a:r>
              <a:rPr lang="zh-CN" altLang="en-US" b="1" kern="100" dirty="0">
                <a:solidFill>
                  <a:srgbClr val="0000CC"/>
                </a:solidFill>
                <a:latin typeface="微软雅黑" pitchFamily="34" charset="-122"/>
                <a:ea typeface="微软雅黑" pitchFamily="34" charset="-122"/>
              </a:rPr>
              <a:t>成果</a:t>
            </a:r>
            <a:r>
              <a:rPr lang="zh-CN" altLang="en-US" b="1" kern="100" dirty="0" smtClean="0">
                <a:solidFill>
                  <a:srgbClr val="0000CC"/>
                </a:solidFill>
                <a:latin typeface="微软雅黑" pitchFamily="34" charset="-122"/>
                <a:ea typeface="微软雅黑" pitchFamily="34" charset="-122"/>
              </a:rPr>
              <a:t>一：</a:t>
            </a:r>
            <a:r>
              <a:rPr lang="zh-CN" altLang="en-US" sz="2000" b="1" dirty="0" smtClean="0">
                <a:solidFill>
                  <a:srgbClr val="0000FF"/>
                </a:solidFill>
              </a:rPr>
              <a:t>系统中存在错误</a:t>
            </a:r>
            <a:r>
              <a:rPr lang="zh-CN" altLang="en-US" sz="2000" b="1" dirty="0">
                <a:solidFill>
                  <a:srgbClr val="0000FF"/>
                </a:solidFill>
              </a:rPr>
              <a:t>清</a:t>
            </a:r>
            <a:r>
              <a:rPr lang="zh-CN" altLang="en-US" sz="2000" b="1" dirty="0" smtClean="0">
                <a:solidFill>
                  <a:srgbClr val="0000FF"/>
                </a:solidFill>
              </a:rPr>
              <a:t>零</a:t>
            </a:r>
            <a:endParaRPr lang="zh-CN" altLang="en-US" sz="2000" b="1" dirty="0">
              <a:solidFill>
                <a:srgbClr val="0000FF"/>
              </a:solidFill>
            </a:endParaRPr>
          </a:p>
        </p:txBody>
      </p:sp>
      <p:sp>
        <p:nvSpPr>
          <p:cNvPr id="4" name="TextBox 3"/>
          <p:cNvSpPr txBox="1"/>
          <p:nvPr/>
        </p:nvSpPr>
        <p:spPr>
          <a:xfrm>
            <a:off x="357158" y="2348880"/>
            <a:ext cx="8501122" cy="646331"/>
          </a:xfrm>
          <a:prstGeom prst="rect">
            <a:avLst/>
          </a:prstGeom>
          <a:noFill/>
        </p:spPr>
        <p:txBody>
          <a:bodyPr wrap="square" rtlCol="0">
            <a:spAutoFit/>
          </a:bodyPr>
          <a:lstStyle/>
          <a:p>
            <a:r>
              <a:rPr lang="zh-CN" altLang="en-US" dirty="0" smtClean="0"/>
              <a:t>经过四个月的努力道可道小组将</a:t>
            </a:r>
            <a:r>
              <a:rPr lang="en-US" altLang="zh-CN" dirty="0" smtClean="0"/>
              <a:t>5G</a:t>
            </a:r>
            <a:r>
              <a:rPr lang="zh-CN" altLang="en-US" dirty="0" smtClean="0"/>
              <a:t>网管的系统原先</a:t>
            </a:r>
            <a:r>
              <a:rPr lang="en-US" altLang="zh-CN" dirty="0" smtClean="0"/>
              <a:t>1392</a:t>
            </a:r>
            <a:r>
              <a:rPr lang="zh-CN" altLang="en-US" dirty="0" smtClean="0"/>
              <a:t>个错误基本实现清零（系统中存在特定实现），如下图：</a:t>
            </a:r>
            <a:endParaRPr lang="en-US" altLang="zh-CN" dirty="0" smtClean="0"/>
          </a:p>
        </p:txBody>
      </p:sp>
      <p:pic>
        <p:nvPicPr>
          <p:cNvPr id="3074" name="Picture 2" descr="C:\Users\zhangwenming\Desktop\t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3" y="3501008"/>
            <a:ext cx="4089828" cy="24601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zhangwenming\Desktop\t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2647" y="3501008"/>
            <a:ext cx="4032448" cy="2460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500" fill="hold"/>
                                        <p:tgtEl>
                                          <p:spTgt spid="3075"/>
                                        </p:tgtEl>
                                        <p:attrNameLst>
                                          <p:attrName>ppt_x</p:attrName>
                                        </p:attrNameLst>
                                      </p:cBhvr>
                                      <p:tavLst>
                                        <p:tav tm="0">
                                          <p:val>
                                            <p:strVal val="#ppt_x"/>
                                          </p:val>
                                        </p:tav>
                                        <p:tav tm="100000">
                                          <p:val>
                                            <p:strVal val="#ppt_x"/>
                                          </p:val>
                                        </p:tav>
                                      </p:tavLst>
                                    </p:anim>
                                    <p:anim calcmode="lin" valueType="num">
                                      <p:cBhvr additive="base">
                                        <p:cTn id="26"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1142976" y="357166"/>
            <a:ext cx="6624638" cy="579438"/>
          </a:xfrm>
          <a:prstGeom prst="rect">
            <a:avLst/>
          </a:prstGeom>
          <a:noFill/>
          <a:ln w="9525">
            <a:noFill/>
            <a:miter lim="800000"/>
            <a:headEnd/>
            <a:tailEnd/>
          </a:ln>
        </p:spPr>
        <p:txBody>
          <a:bodyPr>
            <a:spAutoFit/>
          </a:bodyPr>
          <a:lstStyle/>
          <a:p>
            <a:pPr algn="ctr">
              <a:spcBef>
                <a:spcPct val="20000"/>
              </a:spcBef>
            </a:pPr>
            <a:r>
              <a:rPr lang="zh-CN" altLang="zh-CN" sz="3200" b="1" dirty="0">
                <a:effectLst>
                  <a:outerShdw blurRad="38100" dist="38100" dir="2700000" algn="tl">
                    <a:srgbClr val="000000">
                      <a:alpha val="43137"/>
                    </a:srgbClr>
                  </a:outerShdw>
                </a:effectLst>
                <a:latin typeface="黑体" pitchFamily="49" charset="-122"/>
                <a:ea typeface="黑体" pitchFamily="49" charset="-122"/>
              </a:rPr>
              <a:t>实施</a:t>
            </a:r>
            <a:r>
              <a:rPr lang="zh-CN" altLang="zh-CN" sz="3200" b="1" dirty="0">
                <a:latin typeface="黑体" panose="02010609060101010101" pitchFamily="49" charset="-122"/>
                <a:ea typeface="黑体" panose="02010609060101010101" pitchFamily="49" charset="-122"/>
              </a:rPr>
              <a:t>效果</a:t>
            </a:r>
            <a:r>
              <a:rPr lang="zh-CN" altLang="zh-CN" sz="3200" dirty="0"/>
              <a:t> </a:t>
            </a:r>
            <a:endParaRPr lang="zh-CN" altLang="en-US" sz="3200" b="1" dirty="0">
              <a:latin typeface="黑体" pitchFamily="2" charset="-122"/>
              <a:ea typeface="黑体" pitchFamily="2" charset="-122"/>
            </a:endParaRPr>
          </a:p>
        </p:txBody>
      </p:sp>
      <p:sp>
        <p:nvSpPr>
          <p:cNvPr id="10" name="AutoShape 11"/>
          <p:cNvSpPr>
            <a:spLocks noChangeArrowheads="1"/>
          </p:cNvSpPr>
          <p:nvPr/>
        </p:nvSpPr>
        <p:spPr bwMode="gray">
          <a:xfrm>
            <a:off x="357158" y="1628800"/>
            <a:ext cx="8535322" cy="642942"/>
          </a:xfrm>
          <a:prstGeom prst="roundRect">
            <a:avLst>
              <a:gd name="adj" fmla="val 11505"/>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lvl="0">
              <a:defRPr/>
            </a:pPr>
            <a:r>
              <a:rPr lang="zh-CN" altLang="en-US" b="1" kern="100" dirty="0">
                <a:solidFill>
                  <a:srgbClr val="0000CC"/>
                </a:solidFill>
                <a:latin typeface="微软雅黑" pitchFamily="34" charset="-122"/>
                <a:ea typeface="微软雅黑" pitchFamily="34" charset="-122"/>
              </a:rPr>
              <a:t>成果二</a:t>
            </a:r>
            <a:r>
              <a:rPr lang="zh-CN" altLang="en-US" b="1" kern="100" dirty="0" smtClean="0">
                <a:solidFill>
                  <a:srgbClr val="0000CC"/>
                </a:solidFill>
                <a:latin typeface="微软雅黑" pitchFamily="34" charset="-122"/>
                <a:ea typeface="微软雅黑" pitchFamily="34" charset="-122"/>
              </a:rPr>
              <a:t>：</a:t>
            </a:r>
            <a:r>
              <a:rPr lang="zh-CN" altLang="en-US" sz="2000" b="1" dirty="0" smtClean="0">
                <a:solidFill>
                  <a:srgbClr val="0000FF"/>
                </a:solidFill>
              </a:rPr>
              <a:t>经验总结成册</a:t>
            </a:r>
            <a:endParaRPr lang="zh-CN" altLang="en-US" sz="2000" b="1" dirty="0">
              <a:solidFill>
                <a:srgbClr val="0000FF"/>
              </a:solidFill>
            </a:endParaRPr>
          </a:p>
        </p:txBody>
      </p:sp>
      <p:sp>
        <p:nvSpPr>
          <p:cNvPr id="11" name="TextBox 10"/>
          <p:cNvSpPr txBox="1"/>
          <p:nvPr/>
        </p:nvSpPr>
        <p:spPr>
          <a:xfrm>
            <a:off x="357158" y="2348880"/>
            <a:ext cx="8501122" cy="646331"/>
          </a:xfrm>
          <a:prstGeom prst="rect">
            <a:avLst/>
          </a:prstGeom>
          <a:noFill/>
        </p:spPr>
        <p:txBody>
          <a:bodyPr wrap="square" rtlCol="0">
            <a:spAutoFit/>
          </a:bodyPr>
          <a:lstStyle/>
          <a:p>
            <a:r>
              <a:rPr lang="zh-CN" altLang="en-US" dirty="0" smtClean="0"/>
              <a:t>道可道小组将修改过程中的经验总结之后汇聚成并将经验方法编进日常编码规范统一部门内推行。下面是生成的普及</a:t>
            </a:r>
            <a:r>
              <a:rPr lang="en-US" altLang="zh-CN" dirty="0" smtClean="0"/>
              <a:t>PPT</a:t>
            </a:r>
            <a:r>
              <a:rPr lang="zh-CN" altLang="en-US" dirty="0" smtClean="0"/>
              <a:t>，并将总结加入规范。</a:t>
            </a:r>
            <a:endParaRPr lang="en-US" altLang="zh-CN"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3632864936"/>
              </p:ext>
            </p:extLst>
          </p:nvPr>
        </p:nvGraphicFramePr>
        <p:xfrm>
          <a:off x="467544" y="2995211"/>
          <a:ext cx="4570413" cy="3427413"/>
        </p:xfrm>
        <a:graphic>
          <a:graphicData uri="http://schemas.openxmlformats.org/presentationml/2006/ole">
            <mc:AlternateContent xmlns:mc="http://schemas.openxmlformats.org/markup-compatibility/2006">
              <mc:Choice xmlns:v="urn:schemas-microsoft-com:vml" Requires="v">
                <p:oleObj spid="_x0000_s4156" name="演示文稿" r:id="rId3" imgW="4561498" imgH="3421554" progId="PowerPoint.Show.12">
                  <p:embed/>
                </p:oleObj>
              </mc:Choice>
              <mc:Fallback>
                <p:oleObj name="演示文稿" r:id="rId3" imgW="4561498" imgH="3421554" progId="PowerPoint.Show.12">
                  <p:embed/>
                  <p:pic>
                    <p:nvPicPr>
                      <p:cNvPr id="0" name=""/>
                      <p:cNvPicPr/>
                      <p:nvPr/>
                    </p:nvPicPr>
                    <p:blipFill>
                      <a:blip r:embed="rId4"/>
                      <a:stretch>
                        <a:fillRect/>
                      </a:stretch>
                    </p:blipFill>
                    <p:spPr>
                      <a:xfrm>
                        <a:off x="467544" y="2995211"/>
                        <a:ext cx="4570413" cy="3427413"/>
                      </a:xfrm>
                      <a:prstGeom prst="rect">
                        <a:avLst/>
                      </a:prstGeom>
                    </p:spPr>
                  </p:pic>
                </p:oleObj>
              </mc:Fallback>
            </mc:AlternateContent>
          </a:graphicData>
        </a:graphic>
      </p:graphicFrame>
      <p:sp>
        <p:nvSpPr>
          <p:cNvPr id="7" name="矩形 6"/>
          <p:cNvSpPr/>
          <p:nvPr/>
        </p:nvSpPr>
        <p:spPr>
          <a:xfrm>
            <a:off x="5092778" y="3710935"/>
            <a:ext cx="379970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6350" stA="55000" endA="300" endPos="45500" dir="5400000" sy="-100000" algn="bl" rotWithShape="0"/>
                </a:effectLst>
              </a:rPr>
              <a:t>欢迎指出不足！</a:t>
            </a:r>
            <a:endParaRPr lang="zh-CN" alt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6350" stA="55000" endA="300" endPos="455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1142976" y="357166"/>
            <a:ext cx="6624638" cy="579438"/>
          </a:xfrm>
          <a:prstGeom prst="rect">
            <a:avLst/>
          </a:prstGeom>
          <a:noFill/>
          <a:ln w="9525">
            <a:noFill/>
            <a:miter lim="800000"/>
            <a:headEnd/>
            <a:tailEnd/>
          </a:ln>
        </p:spPr>
        <p:txBody>
          <a:bodyPr>
            <a:spAutoFit/>
          </a:bodyPr>
          <a:lstStyle/>
          <a:p>
            <a:pPr algn="ctr">
              <a:spcBef>
                <a:spcPct val="20000"/>
              </a:spcBef>
            </a:pPr>
            <a:r>
              <a:rPr lang="zh-CN" altLang="zh-CN" sz="3200" b="1" dirty="0">
                <a:effectLst>
                  <a:outerShdw blurRad="38100" dist="38100" dir="2700000" algn="tl">
                    <a:srgbClr val="000000">
                      <a:alpha val="43137"/>
                    </a:srgbClr>
                  </a:outerShdw>
                </a:effectLst>
                <a:latin typeface="黑体" pitchFamily="49" charset="-122"/>
                <a:ea typeface="黑体" pitchFamily="49" charset="-122"/>
              </a:rPr>
              <a:t>实施效果 </a:t>
            </a:r>
            <a:endParaRPr lang="zh-CN" altLang="en-US" sz="3200" b="1" dirty="0">
              <a:effectLst>
                <a:outerShdw blurRad="38100" dist="38100" dir="2700000" algn="tl">
                  <a:srgbClr val="000000">
                    <a:alpha val="43137"/>
                  </a:srgbClr>
                </a:outerShdw>
              </a:effectLst>
              <a:latin typeface="黑体" pitchFamily="49" charset="-122"/>
              <a:ea typeface="黑体" pitchFamily="49" charset="-122"/>
            </a:endParaRPr>
          </a:p>
        </p:txBody>
      </p:sp>
      <p:sp>
        <p:nvSpPr>
          <p:cNvPr id="10" name="AutoShape 11"/>
          <p:cNvSpPr>
            <a:spLocks noChangeArrowheads="1"/>
          </p:cNvSpPr>
          <p:nvPr/>
        </p:nvSpPr>
        <p:spPr bwMode="gray">
          <a:xfrm>
            <a:off x="357158" y="1628800"/>
            <a:ext cx="8535322" cy="642942"/>
          </a:xfrm>
          <a:prstGeom prst="roundRect">
            <a:avLst>
              <a:gd name="adj" fmla="val 11505"/>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r>
              <a:rPr lang="zh-CN" altLang="en-US" b="1" kern="100" dirty="0" smtClean="0">
                <a:solidFill>
                  <a:srgbClr val="0000CC"/>
                </a:solidFill>
                <a:latin typeface="微软雅黑" pitchFamily="34" charset="-122"/>
                <a:ea typeface="微软雅黑" pitchFamily="34" charset="-122"/>
              </a:rPr>
              <a:t>成果三：</a:t>
            </a:r>
            <a:r>
              <a:rPr lang="zh-CN" altLang="en-US" sz="2000" dirty="0"/>
              <a:t>统一方法统一</a:t>
            </a:r>
            <a:r>
              <a:rPr lang="zh-CN" altLang="en-US" sz="2000" dirty="0" smtClean="0"/>
              <a:t>监管</a:t>
            </a:r>
            <a:endParaRPr lang="zh-CN" altLang="en-US" sz="2000" dirty="0"/>
          </a:p>
        </p:txBody>
      </p:sp>
      <p:sp>
        <p:nvSpPr>
          <p:cNvPr id="11" name="TextBox 10"/>
          <p:cNvSpPr txBox="1"/>
          <p:nvPr/>
        </p:nvSpPr>
        <p:spPr>
          <a:xfrm>
            <a:off x="389513" y="2708920"/>
            <a:ext cx="8501122"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spcAft>
                <a:spcPts val="0"/>
              </a:spcAft>
            </a:pPr>
            <a:r>
              <a:rPr lang="zh-CN" altLang="en-US" dirty="0" smtClean="0"/>
              <a:t>          道可道小组实现采用统一工具</a:t>
            </a:r>
            <a:r>
              <a:rPr lang="en-US" altLang="zh-CN" dirty="0" err="1" smtClean="0"/>
              <a:t>Coverity</a:t>
            </a:r>
            <a:r>
              <a:rPr lang="zh-CN" altLang="en-US" dirty="0" smtClean="0"/>
              <a:t>进行统计、修改、监理；</a:t>
            </a:r>
            <a:r>
              <a:rPr lang="zh-CN" altLang="en-US" dirty="0"/>
              <a:t>小组部门内技术统一、编码规范统一、错误判断标准</a:t>
            </a:r>
            <a:r>
              <a:rPr lang="zh-CN" altLang="en-US" dirty="0"/>
              <a:t>统一</a:t>
            </a:r>
            <a:r>
              <a:rPr lang="zh-CN" altLang="en-US" dirty="0" smtClean="0"/>
              <a:t>；</a:t>
            </a:r>
            <a:r>
              <a:rPr lang="en-US" altLang="zh-CN" dirty="0"/>
              <a:t>   </a:t>
            </a:r>
            <a:endParaRPr lang="zh-CN" altLang="zh-CN" dirty="0"/>
          </a:p>
        </p:txBody>
      </p:sp>
      <p:sp>
        <p:nvSpPr>
          <p:cNvPr id="8" name="TextBox 7"/>
          <p:cNvSpPr txBox="1"/>
          <p:nvPr/>
        </p:nvSpPr>
        <p:spPr>
          <a:xfrm>
            <a:off x="333544" y="3933056"/>
            <a:ext cx="8501122"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spcAft>
                <a:spcPts val="0"/>
              </a:spcAft>
            </a:pPr>
            <a:r>
              <a:rPr lang="zh-CN" altLang="en-US" dirty="0" smtClean="0"/>
              <a:t>          </a:t>
            </a:r>
            <a:r>
              <a:rPr lang="zh-CN" altLang="en-US" dirty="0"/>
              <a:t>道可道</a:t>
            </a:r>
            <a:r>
              <a:rPr lang="zh-CN" altLang="en-US" dirty="0" smtClean="0"/>
              <a:t>小组实现每</a:t>
            </a:r>
            <a:r>
              <a:rPr lang="zh-CN" altLang="en-US" dirty="0"/>
              <a:t>周统计、每周评审、每周公布，个人排比、小组排比、部门排比</a:t>
            </a:r>
            <a:r>
              <a:rPr lang="en-US" altLang="zh-CN" dirty="0"/>
              <a:t> </a:t>
            </a:r>
            <a:r>
              <a:rPr lang="zh-CN" altLang="en-US" dirty="0"/>
              <a:t>、红黑榜单、奖优惩劣</a:t>
            </a:r>
            <a:r>
              <a:rPr lang="en-US" altLang="zh-CN" dirty="0"/>
              <a:t> </a:t>
            </a:r>
            <a:r>
              <a:rPr lang="zh-CN" altLang="en-US" dirty="0" smtClean="0"/>
              <a:t>，提升编码错误意识</a:t>
            </a:r>
            <a:r>
              <a:rPr lang="en-US" altLang="zh-CN" dirty="0" smtClean="0"/>
              <a:t>;</a:t>
            </a:r>
            <a:endParaRPr lang="zh-CN" altLang="zh-CN" dirty="0"/>
          </a:p>
        </p:txBody>
      </p:sp>
    </p:spTree>
    <p:extLst>
      <p:ext uri="{BB962C8B-B14F-4D97-AF65-F5344CB8AC3E}">
        <p14:creationId xmlns:p14="http://schemas.microsoft.com/office/powerpoint/2010/main" val="353264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27"/>
          <p:cNvSpPr txBox="1">
            <a:spLocks noChangeArrowheads="1"/>
          </p:cNvSpPr>
          <p:nvPr/>
        </p:nvSpPr>
        <p:spPr bwMode="auto">
          <a:xfrm>
            <a:off x="3995936" y="1978025"/>
            <a:ext cx="48432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5425" indent="-2254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eaLnBrk="1" hangingPunct="1">
              <a:spcBef>
                <a:spcPct val="20000"/>
              </a:spcBef>
              <a:buClr>
                <a:srgbClr val="000000"/>
              </a:buClr>
              <a:buSzPct val="100000"/>
              <a:buFont typeface="Arial" pitchFamily="34" charset="0"/>
              <a:buChar char="•"/>
            </a:pPr>
            <a:r>
              <a:rPr lang="zh-CN" altLang="en-US" sz="1600" dirty="0" smtClean="0"/>
              <a:t>编码人员今后编码统一遵循总结</a:t>
            </a:r>
            <a:r>
              <a:rPr lang="en-US" altLang="zh-CN" sz="1600" dirty="0" smtClean="0"/>
              <a:t>PPT</a:t>
            </a:r>
            <a:r>
              <a:rPr lang="zh-CN" altLang="en-US" sz="1600" dirty="0" smtClean="0"/>
              <a:t>中的方式实现代码编写。</a:t>
            </a:r>
            <a:endParaRPr lang="zh-CN" altLang="en-US" sz="1500" dirty="0">
              <a:solidFill>
                <a:srgbClr val="000000"/>
              </a:solidFill>
            </a:endParaRPr>
          </a:p>
        </p:txBody>
      </p:sp>
      <p:sp>
        <p:nvSpPr>
          <p:cNvPr id="11267" name="Text Box 1028"/>
          <p:cNvSpPr txBox="1">
            <a:spLocks noChangeArrowheads="1"/>
          </p:cNvSpPr>
          <p:nvPr/>
        </p:nvSpPr>
        <p:spPr bwMode="auto">
          <a:xfrm>
            <a:off x="967718" y="2070357"/>
            <a:ext cx="1911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40000"/>
              </a:spcBef>
            </a:pPr>
            <a:r>
              <a:rPr lang="zh-CN" altLang="en-US" sz="2000" b="1" dirty="0" smtClean="0">
                <a:solidFill>
                  <a:srgbClr val="000000"/>
                </a:solidFill>
              </a:rPr>
              <a:t>编码统一化</a:t>
            </a:r>
            <a:endParaRPr lang="zh-CN" altLang="en-US" sz="1900" b="1" dirty="0">
              <a:solidFill>
                <a:srgbClr val="000000"/>
              </a:solidFill>
            </a:endParaRPr>
          </a:p>
        </p:txBody>
      </p:sp>
      <p:sp>
        <p:nvSpPr>
          <p:cNvPr id="11268" name="Text Box 1029"/>
          <p:cNvSpPr txBox="1">
            <a:spLocks noChangeArrowheads="1"/>
          </p:cNvSpPr>
          <p:nvPr/>
        </p:nvSpPr>
        <p:spPr bwMode="auto">
          <a:xfrm>
            <a:off x="533400" y="5301208"/>
            <a:ext cx="3102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40000"/>
              </a:spcBef>
            </a:pPr>
            <a:r>
              <a:rPr lang="zh-CN" altLang="en-US" sz="2000" b="1" dirty="0" smtClean="0">
                <a:solidFill>
                  <a:srgbClr val="000000"/>
                </a:solidFill>
              </a:rPr>
              <a:t>出现的错误统一统计监管</a:t>
            </a:r>
            <a:endParaRPr lang="en-US" altLang="zh-CN" sz="2000" b="1" dirty="0" smtClean="0">
              <a:solidFill>
                <a:srgbClr val="000000"/>
              </a:solidFill>
            </a:endParaRPr>
          </a:p>
        </p:txBody>
      </p:sp>
      <p:sp>
        <p:nvSpPr>
          <p:cNvPr id="11269" name="Text Box 1030"/>
          <p:cNvSpPr txBox="1">
            <a:spLocks noChangeArrowheads="1"/>
          </p:cNvSpPr>
          <p:nvPr/>
        </p:nvSpPr>
        <p:spPr bwMode="auto">
          <a:xfrm>
            <a:off x="3995936" y="5280025"/>
            <a:ext cx="5040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5425" indent="-2254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a:buFont typeface="Arial" pitchFamily="34" charset="0"/>
              <a:buChar char="•"/>
            </a:pPr>
            <a:r>
              <a:rPr lang="zh-CN" altLang="en-US" sz="1600" dirty="0" smtClean="0"/>
              <a:t>运用统一的工具实现统一统计统一监管统一标准。</a:t>
            </a:r>
            <a:endParaRPr lang="en-US" altLang="zh-CN" sz="1600" dirty="0"/>
          </a:p>
        </p:txBody>
      </p:sp>
      <p:sp>
        <p:nvSpPr>
          <p:cNvPr id="11271" name="Line 1034"/>
          <p:cNvSpPr>
            <a:spLocks noChangeShapeType="1"/>
          </p:cNvSpPr>
          <p:nvPr/>
        </p:nvSpPr>
        <p:spPr bwMode="auto">
          <a:xfrm>
            <a:off x="533400" y="3319463"/>
            <a:ext cx="80772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1035"/>
          <p:cNvSpPr>
            <a:spLocks noChangeShapeType="1"/>
          </p:cNvSpPr>
          <p:nvPr/>
        </p:nvSpPr>
        <p:spPr bwMode="auto">
          <a:xfrm>
            <a:off x="533400" y="4892675"/>
            <a:ext cx="80772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Text Box 1036"/>
          <p:cNvSpPr txBox="1">
            <a:spLocks noChangeArrowheads="1"/>
          </p:cNvSpPr>
          <p:nvPr/>
        </p:nvSpPr>
        <p:spPr bwMode="auto">
          <a:xfrm>
            <a:off x="967718" y="3705225"/>
            <a:ext cx="2236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40000"/>
              </a:spcBef>
            </a:pPr>
            <a:r>
              <a:rPr lang="zh-CN" altLang="en-US" sz="2000" b="1" dirty="0">
                <a:solidFill>
                  <a:srgbClr val="000000"/>
                </a:solidFill>
              </a:rPr>
              <a:t>相同错误统一避免</a:t>
            </a:r>
          </a:p>
        </p:txBody>
      </p:sp>
      <p:sp>
        <p:nvSpPr>
          <p:cNvPr id="11274" name="Text Box 1037"/>
          <p:cNvSpPr txBox="1">
            <a:spLocks noChangeArrowheads="1"/>
          </p:cNvSpPr>
          <p:nvPr/>
        </p:nvSpPr>
        <p:spPr bwMode="auto">
          <a:xfrm>
            <a:off x="3923928" y="3552111"/>
            <a:ext cx="484326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225425" indent="-2254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buFont typeface="Arial" pitchFamily="34" charset="0"/>
              <a:buChar char="•"/>
            </a:pPr>
            <a:r>
              <a:rPr lang="zh-CN" altLang="en-US" sz="1600" dirty="0" smtClean="0"/>
              <a:t>根据总结</a:t>
            </a:r>
            <a:r>
              <a:rPr lang="en-US" altLang="zh-CN" sz="1600" dirty="0" smtClean="0"/>
              <a:t>PPT</a:t>
            </a:r>
            <a:r>
              <a:rPr lang="zh-CN" altLang="en-US" sz="1600" dirty="0" smtClean="0"/>
              <a:t>判断错误点。</a:t>
            </a:r>
            <a:endParaRPr lang="en-US" altLang="zh-CN" sz="1600" dirty="0" smtClean="0"/>
          </a:p>
          <a:p>
            <a:pPr marL="342900" indent="-342900" eaLnBrk="1" hangingPunct="1">
              <a:spcBef>
                <a:spcPct val="20000"/>
              </a:spcBef>
              <a:buClr>
                <a:srgbClr val="000000"/>
              </a:buClr>
              <a:buSzPct val="100000"/>
              <a:buFont typeface="Arial" pitchFamily="34" charset="0"/>
              <a:buChar char="•"/>
            </a:pPr>
            <a:r>
              <a:rPr lang="zh-CN" altLang="en-US" sz="1600" dirty="0"/>
              <a:t>根据总结</a:t>
            </a:r>
            <a:r>
              <a:rPr lang="en-US" altLang="zh-CN" sz="1600" dirty="0" smtClean="0"/>
              <a:t>PPT</a:t>
            </a:r>
            <a:r>
              <a:rPr lang="zh-CN" altLang="en-US" sz="1600" dirty="0" smtClean="0"/>
              <a:t>避免错误</a:t>
            </a:r>
            <a:r>
              <a:rPr lang="zh-CN" altLang="en-US" sz="1600" dirty="0"/>
              <a:t>点</a:t>
            </a:r>
            <a:r>
              <a:rPr lang="zh-CN" altLang="en-US" sz="1600" dirty="0" smtClean="0">
                <a:solidFill>
                  <a:srgbClr val="000000"/>
                </a:solidFill>
              </a:rPr>
              <a:t>。</a:t>
            </a:r>
          </a:p>
          <a:p>
            <a:pPr marL="342900" indent="-342900" eaLnBrk="1" hangingPunct="1">
              <a:spcBef>
                <a:spcPct val="20000"/>
              </a:spcBef>
              <a:buClr>
                <a:srgbClr val="000000"/>
              </a:buClr>
              <a:buSzPct val="100000"/>
              <a:buFont typeface="Arial" pitchFamily="34" charset="0"/>
              <a:buChar char="•"/>
            </a:pPr>
            <a:r>
              <a:rPr lang="zh-CN" altLang="en-US" sz="1600" dirty="0"/>
              <a:t>根据总结</a:t>
            </a:r>
            <a:r>
              <a:rPr lang="en-US" altLang="zh-CN" sz="1600" dirty="0"/>
              <a:t>PPT </a:t>
            </a:r>
            <a:r>
              <a:rPr lang="zh-CN" altLang="en-US" sz="1600" dirty="0" smtClean="0"/>
              <a:t>修改错误</a:t>
            </a:r>
            <a:r>
              <a:rPr lang="zh-CN" altLang="en-US" sz="1600" dirty="0"/>
              <a:t>点</a:t>
            </a:r>
            <a:r>
              <a:rPr lang="zh-CN" altLang="en-US" sz="1600" dirty="0" smtClean="0">
                <a:solidFill>
                  <a:srgbClr val="000000"/>
                </a:solidFill>
              </a:rPr>
              <a:t>。</a:t>
            </a:r>
          </a:p>
          <a:p>
            <a:endParaRPr lang="zh-CN" altLang="en-US" sz="1600" dirty="0"/>
          </a:p>
        </p:txBody>
      </p:sp>
      <p:sp>
        <p:nvSpPr>
          <p:cNvPr id="17" name="Rectangle 12"/>
          <p:cNvSpPr txBox="1">
            <a:spLocks/>
          </p:cNvSpPr>
          <p:nvPr/>
        </p:nvSpPr>
        <p:spPr bwMode="auto">
          <a:xfrm>
            <a:off x="1134268" y="266912"/>
            <a:ext cx="6875463" cy="476672"/>
          </a:xfrm>
          <a:prstGeom prst="rect">
            <a:avLst/>
          </a:prstGeom>
          <a:noFill/>
          <a:ln w="9525">
            <a:noFill/>
            <a:miter lim="800000"/>
            <a:headEnd/>
            <a:tailEnd/>
          </a:ln>
        </p:spPr>
        <p:txBody>
          <a:bodyPr anchor="ctr"/>
          <a:lstStyle/>
          <a:p>
            <a:pPr algn="ctr"/>
            <a:r>
              <a:rPr lang="zh-CN" altLang="en-US" sz="3200" b="1" dirty="0">
                <a:effectLst>
                  <a:outerShdw blurRad="38100" dist="38100" dir="2700000" algn="tl">
                    <a:srgbClr val="000000">
                      <a:alpha val="43137"/>
                    </a:srgbClr>
                  </a:outerShdw>
                </a:effectLst>
                <a:latin typeface="黑体" pitchFamily="49" charset="-122"/>
                <a:ea typeface="黑体" pitchFamily="49" charset="-122"/>
              </a:rPr>
              <a:t>成果巩固和标准化</a:t>
            </a:r>
          </a:p>
        </p:txBody>
      </p:sp>
    </p:spTree>
    <p:extLst>
      <p:ext uri="{BB962C8B-B14F-4D97-AF65-F5344CB8AC3E}">
        <p14:creationId xmlns:p14="http://schemas.microsoft.com/office/powerpoint/2010/main" val="36929990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38" name="AutoShape 30"/>
          <p:cNvSpPr>
            <a:spLocks noChangeArrowheads="1"/>
          </p:cNvSpPr>
          <p:nvPr/>
        </p:nvSpPr>
        <p:spPr bwMode="auto">
          <a:xfrm>
            <a:off x="392892" y="1648049"/>
            <a:ext cx="8501092" cy="5021311"/>
          </a:xfrm>
          <a:prstGeom prst="roundRect">
            <a:avLst>
              <a:gd name="adj" fmla="val 9106"/>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en-US" dirty="0">
              <a:latin typeface="Arial" charset="0"/>
            </a:endParaRPr>
          </a:p>
        </p:txBody>
      </p:sp>
      <p:sp>
        <p:nvSpPr>
          <p:cNvPr id="21507" name="TextBox 5"/>
          <p:cNvSpPr txBox="1">
            <a:spLocks noChangeArrowheads="1"/>
          </p:cNvSpPr>
          <p:nvPr/>
        </p:nvSpPr>
        <p:spPr bwMode="auto">
          <a:xfrm>
            <a:off x="971600" y="188640"/>
            <a:ext cx="6624638" cy="579438"/>
          </a:xfrm>
          <a:prstGeom prst="rect">
            <a:avLst/>
          </a:prstGeom>
          <a:noFill/>
          <a:ln w="9525">
            <a:noFill/>
            <a:miter lim="800000"/>
            <a:headEnd/>
            <a:tailEnd/>
          </a:ln>
        </p:spPr>
        <p:txBody>
          <a:bodyPr>
            <a:spAutoFit/>
          </a:bodyPr>
          <a:lstStyle/>
          <a:p>
            <a:pPr algn="ctr">
              <a:spcBef>
                <a:spcPct val="20000"/>
              </a:spcBef>
            </a:pPr>
            <a:r>
              <a:rPr lang="zh-CN" altLang="en-US" sz="3200" b="1" dirty="0">
                <a:latin typeface="黑体" pitchFamily="2" charset="-122"/>
                <a:ea typeface="黑体" pitchFamily="2" charset="-122"/>
              </a:rPr>
              <a:t>总结和展望</a:t>
            </a:r>
          </a:p>
        </p:txBody>
      </p:sp>
      <p:sp>
        <p:nvSpPr>
          <p:cNvPr id="21508" name="Rectangle 250"/>
          <p:cNvSpPr>
            <a:spLocks noChangeArrowheads="1"/>
          </p:cNvSpPr>
          <p:nvPr/>
        </p:nvSpPr>
        <p:spPr bwMode="auto">
          <a:xfrm>
            <a:off x="539750" y="2500313"/>
            <a:ext cx="8135938" cy="646112"/>
          </a:xfrm>
          <a:prstGeom prst="rect">
            <a:avLst/>
          </a:prstGeom>
          <a:noFill/>
          <a:ln w="9525">
            <a:noFill/>
            <a:miter lim="800000"/>
            <a:headEnd/>
            <a:tailEnd/>
          </a:ln>
        </p:spPr>
        <p:txBody>
          <a:bodyPr>
            <a:spAutoFit/>
          </a:bodyPr>
          <a:lstStyle/>
          <a:p>
            <a:endParaRPr lang="en-US" altLang="zh-CN">
              <a:latin typeface="黑体" pitchFamily="2" charset="-122"/>
              <a:ea typeface="黑体" pitchFamily="2" charset="-122"/>
            </a:endParaRPr>
          </a:p>
          <a:p>
            <a:endParaRPr lang="zh-CN" altLang="en-US">
              <a:latin typeface="黑体" pitchFamily="2" charset="-122"/>
              <a:ea typeface="黑体" pitchFamily="2" charset="-122"/>
            </a:endParaRPr>
          </a:p>
        </p:txBody>
      </p:sp>
      <p:sp>
        <p:nvSpPr>
          <p:cNvPr id="21509" name="TextBox 7"/>
          <p:cNvSpPr txBox="1">
            <a:spLocks noChangeArrowheads="1"/>
          </p:cNvSpPr>
          <p:nvPr/>
        </p:nvSpPr>
        <p:spPr bwMode="auto">
          <a:xfrm>
            <a:off x="642938" y="1643063"/>
            <a:ext cx="7572375" cy="418191"/>
          </a:xfrm>
          <a:prstGeom prst="rect">
            <a:avLst/>
          </a:prstGeom>
          <a:noFill/>
          <a:ln w="9525">
            <a:noFill/>
            <a:miter lim="800000"/>
            <a:headEnd/>
            <a:tailEnd/>
          </a:ln>
        </p:spPr>
        <p:txBody>
          <a:bodyPr>
            <a:spAutoFit/>
          </a:bodyPr>
          <a:lstStyle/>
          <a:p>
            <a:pPr>
              <a:lnSpc>
                <a:spcPct val="150000"/>
              </a:lnSpc>
            </a:pPr>
            <a:r>
              <a:rPr lang="zh-CN" altLang="en-US" sz="1600"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p:txBody>
      </p:sp>
      <p:sp>
        <p:nvSpPr>
          <p:cNvPr id="7" name="TextBox 6"/>
          <p:cNvSpPr txBox="1"/>
          <p:nvPr/>
        </p:nvSpPr>
        <p:spPr>
          <a:xfrm>
            <a:off x="571472" y="1643050"/>
            <a:ext cx="8143932" cy="3924151"/>
          </a:xfrm>
          <a:prstGeom prst="rect">
            <a:avLst/>
          </a:prstGeom>
          <a:noFill/>
        </p:spPr>
        <p:txBody>
          <a:bodyPr wrap="square" rtlCol="0">
            <a:spAutoFit/>
          </a:bodyPr>
          <a:lstStyle/>
          <a:p>
            <a:pPr>
              <a:lnSpc>
                <a:spcPct val="150000"/>
              </a:lnSpc>
            </a:pPr>
            <a:r>
              <a:rPr lang="zh-CN" alt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通过</a:t>
            </a:r>
            <a:r>
              <a:rPr lang="en-US" altLang="zh-CN" sz="1400" dirty="0" smtClean="0">
                <a:latin typeface="微软雅黑" pitchFamily="34" charset="-122"/>
                <a:ea typeface="微软雅黑" pitchFamily="34" charset="-122"/>
              </a:rPr>
              <a:t>QC</a:t>
            </a:r>
            <a:r>
              <a:rPr lang="zh-CN" altLang="en-US" sz="1400" dirty="0" smtClean="0">
                <a:latin typeface="微软雅黑" pitchFamily="34" charset="-122"/>
                <a:ea typeface="微软雅黑" pitchFamily="34" charset="-122"/>
              </a:rPr>
              <a:t>活动的进行，我们实现了将系统中现存的巨量错误数清零，制定统一的量化措施、统一的编码规范、统一的错误判断标准，培养部门同事的错误意识，统一奖惩措施，保持了错误数一直维持在很低的水平，今后的编码过程中会大大减少曾经大量出现的错误和经常出现的错误，“排雷”工作已经步入正轨，意义在于系统中的错误的避免即为现场问题的解决，现场问题突显的话将会造成巨大的损失，无形之中为公司提供了经济效益，健壮、安全、稳定的系统将会得到保证，客户的好评将会接踵而至！</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未来，任重而道远！系统中的错误他就想病毒一样，我们想要完全的消灭它但是它一直存在，目前我们只能通过一切举措方法实现错误的最低水平，想要完全避免要走的路还很长！道可道小组会不断努力不断更进，寻求一站式解决方案！提升各个组员自身素质然后扩散到他人，做网管开发部的质量监督者、促进者，随着经验、知识的不断积累，我们系统中的问题会越来越少！</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        </a:t>
            </a:r>
            <a:endParaRPr lang="zh-CN" altLang="en-US" sz="1400" dirty="0" smtClean="0">
              <a:latin typeface="微软雅黑" pitchFamily="34" charset="-122"/>
              <a:ea typeface="微软雅黑" pitchFamily="34" charset="-122"/>
            </a:endParaRP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on01"/>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179512" y="980728"/>
            <a:ext cx="2357438" cy="514350"/>
          </a:xfrm>
          <a:prstGeom prst="rect">
            <a:avLst/>
          </a:prstGeom>
          <a:noFill/>
          <a:ln w="9525">
            <a:noFill/>
            <a:miter lim="800000"/>
            <a:headEnd/>
            <a:tailEnd/>
          </a:ln>
        </p:spPr>
      </p:pic>
      <p:grpSp>
        <p:nvGrpSpPr>
          <p:cNvPr id="5123" name="Group 122"/>
          <p:cNvGrpSpPr>
            <a:grpSpLocks/>
          </p:cNvGrpSpPr>
          <p:nvPr/>
        </p:nvGrpSpPr>
        <p:grpSpPr bwMode="auto">
          <a:xfrm>
            <a:off x="2641394" y="1651000"/>
            <a:ext cx="4929188" cy="492125"/>
            <a:chOff x="1247" y="1502"/>
            <a:chExt cx="3298" cy="358"/>
          </a:xfrm>
        </p:grpSpPr>
        <p:sp>
          <p:nvSpPr>
            <p:cNvPr id="5171" name="Freeform 123"/>
            <p:cNvSpPr>
              <a:spLocks/>
            </p:cNvSpPr>
            <p:nvPr/>
          </p:nvSpPr>
          <p:spPr bwMode="gray">
            <a:xfrm>
              <a:off x="1689" y="1502"/>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zh-CN" altLang="en-US"/>
            </a:p>
          </p:txBody>
        </p:sp>
        <p:sp>
          <p:nvSpPr>
            <p:cNvPr id="5172" name="Freeform 124"/>
            <p:cNvSpPr>
              <a:spLocks/>
            </p:cNvSpPr>
            <p:nvPr/>
          </p:nvSpPr>
          <p:spPr bwMode="gray">
            <a:xfrm>
              <a:off x="1247" y="1502"/>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3D7AC3"/>
                </a:gs>
                <a:gs pos="50000">
                  <a:srgbClr val="C4D7ED"/>
                </a:gs>
                <a:gs pos="100000">
                  <a:srgbClr val="3D7AC3"/>
                </a:gs>
              </a:gsLst>
              <a:lin ang="5400000" scaled="1"/>
            </a:gradFill>
            <a:ln w="12700">
              <a:solidFill>
                <a:schemeClr val="bg1"/>
              </a:solidFill>
              <a:round/>
              <a:headEnd/>
              <a:tailEnd/>
            </a:ln>
          </p:spPr>
          <p:txBody>
            <a:bodyPr wrap="none" anchor="ctr"/>
            <a:lstStyle/>
            <a:p>
              <a:endParaRPr lang="zh-CN" altLang="en-US"/>
            </a:p>
          </p:txBody>
        </p:sp>
        <p:sp>
          <p:nvSpPr>
            <p:cNvPr id="5173" name="Text Box 125"/>
            <p:cNvSpPr txBox="1">
              <a:spLocks noChangeArrowheads="1"/>
            </p:cNvSpPr>
            <p:nvPr/>
          </p:nvSpPr>
          <p:spPr bwMode="gray">
            <a:xfrm>
              <a:off x="1701" y="1547"/>
              <a:ext cx="2844" cy="291"/>
            </a:xfrm>
            <a:prstGeom prst="rect">
              <a:avLst/>
            </a:prstGeom>
            <a:noFill/>
            <a:ln w="9525">
              <a:noFill/>
              <a:miter lim="800000"/>
              <a:headEnd/>
              <a:tailEnd/>
            </a:ln>
          </p:spPr>
          <p:txBody>
            <a:bodyPr>
              <a:spAutoFit/>
            </a:bodyPr>
            <a:lstStyle/>
            <a:p>
              <a:pPr algn="ctr">
                <a:spcBef>
                  <a:spcPct val="50000"/>
                </a:spcBef>
              </a:pPr>
              <a:r>
                <a:rPr lang="zh-CN" altLang="en-US" sz="2000" b="1" dirty="0" smtClean="0">
                  <a:latin typeface="黑体" pitchFamily="2" charset="-122"/>
                  <a:ea typeface="黑体" pitchFamily="2" charset="-122"/>
                </a:rPr>
                <a:t>小组</a:t>
              </a:r>
              <a:r>
                <a:rPr lang="zh-CN" altLang="en-US" sz="2000" b="1" dirty="0">
                  <a:latin typeface="黑体" pitchFamily="2" charset="-122"/>
                  <a:ea typeface="黑体" pitchFamily="2" charset="-122"/>
                </a:rPr>
                <a:t>介绍</a:t>
              </a:r>
              <a:endParaRPr lang="en-US" altLang="zh-CN" sz="2000" b="1" dirty="0">
                <a:latin typeface="黑体" pitchFamily="2" charset="-122"/>
                <a:ea typeface="黑体" pitchFamily="2" charset="-122"/>
              </a:endParaRPr>
            </a:p>
          </p:txBody>
        </p:sp>
        <p:sp>
          <p:nvSpPr>
            <p:cNvPr id="5174" name="Text Box 126"/>
            <p:cNvSpPr txBox="1">
              <a:spLocks noChangeArrowheads="1"/>
            </p:cNvSpPr>
            <p:nvPr/>
          </p:nvSpPr>
          <p:spPr bwMode="gray">
            <a:xfrm>
              <a:off x="1307" y="1538"/>
              <a:ext cx="308" cy="291"/>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latin typeface="黑体" pitchFamily="2" charset="-122"/>
                  <a:ea typeface="黑体" pitchFamily="2" charset="-122"/>
                </a:rPr>
                <a:t>一</a:t>
              </a:r>
              <a:endParaRPr lang="zh-CN" altLang="en-US" sz="2000" b="1" dirty="0">
                <a:latin typeface="黑体" pitchFamily="2" charset="-122"/>
                <a:ea typeface="黑体" pitchFamily="2" charset="-122"/>
              </a:endParaRPr>
            </a:p>
          </p:txBody>
        </p:sp>
      </p:grpSp>
      <p:grpSp>
        <p:nvGrpSpPr>
          <p:cNvPr id="5124" name="Group 127"/>
          <p:cNvGrpSpPr>
            <a:grpSpLocks/>
          </p:cNvGrpSpPr>
          <p:nvPr/>
        </p:nvGrpSpPr>
        <p:grpSpPr bwMode="auto">
          <a:xfrm>
            <a:off x="2641394" y="2159000"/>
            <a:ext cx="4929188" cy="492125"/>
            <a:chOff x="1247" y="1998"/>
            <a:chExt cx="3298" cy="358"/>
          </a:xfrm>
        </p:grpSpPr>
        <p:sp>
          <p:nvSpPr>
            <p:cNvPr id="5167" name="Freeform 128"/>
            <p:cNvSpPr>
              <a:spLocks/>
            </p:cNvSpPr>
            <p:nvPr/>
          </p:nvSpPr>
          <p:spPr bwMode="gray">
            <a:xfrm>
              <a:off x="1689" y="1998"/>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adFill rotWithShape="1">
              <a:gsLst>
                <a:gs pos="0">
                  <a:srgbClr val="42BAF0"/>
                </a:gs>
                <a:gs pos="50000">
                  <a:srgbClr val="D9F1FC"/>
                </a:gs>
                <a:gs pos="100000">
                  <a:srgbClr val="42BAF0"/>
                </a:gs>
              </a:gsLst>
              <a:lin ang="5400000" scaled="1"/>
            </a:gradFill>
            <a:ln w="12700">
              <a:solidFill>
                <a:schemeClr val="bg1"/>
              </a:solidFill>
              <a:round/>
              <a:headEnd/>
              <a:tailEnd/>
            </a:ln>
          </p:spPr>
          <p:txBody>
            <a:bodyPr wrap="none" anchor="ctr"/>
            <a:lstStyle/>
            <a:p>
              <a:endParaRPr lang="zh-CN" altLang="en-US"/>
            </a:p>
          </p:txBody>
        </p:sp>
        <p:sp>
          <p:nvSpPr>
            <p:cNvPr id="5168" name="Freeform 129"/>
            <p:cNvSpPr>
              <a:spLocks/>
            </p:cNvSpPr>
            <p:nvPr/>
          </p:nvSpPr>
          <p:spPr bwMode="gray">
            <a:xfrm>
              <a:off x="1247" y="1998"/>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42BAF0"/>
                </a:gs>
                <a:gs pos="50000">
                  <a:srgbClr val="C6EAFA"/>
                </a:gs>
                <a:gs pos="100000">
                  <a:srgbClr val="42BAF0"/>
                </a:gs>
              </a:gsLst>
              <a:lin ang="5400000" scaled="1"/>
            </a:gradFill>
            <a:ln w="12700">
              <a:solidFill>
                <a:schemeClr val="bg1"/>
              </a:solidFill>
              <a:round/>
              <a:headEnd/>
              <a:tailEnd/>
            </a:ln>
          </p:spPr>
          <p:txBody>
            <a:bodyPr wrap="none" anchor="ctr"/>
            <a:lstStyle/>
            <a:p>
              <a:endParaRPr lang="zh-CN" altLang="en-US"/>
            </a:p>
          </p:txBody>
        </p:sp>
        <p:sp>
          <p:nvSpPr>
            <p:cNvPr id="5169" name="Text Box 130"/>
            <p:cNvSpPr txBox="1">
              <a:spLocks noChangeArrowheads="1"/>
            </p:cNvSpPr>
            <p:nvPr/>
          </p:nvSpPr>
          <p:spPr bwMode="gray">
            <a:xfrm>
              <a:off x="1701" y="2034"/>
              <a:ext cx="2844" cy="291"/>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选择课题</a:t>
              </a:r>
              <a:endParaRPr lang="en-US" altLang="zh-CN" sz="2000" b="1" dirty="0">
                <a:latin typeface="黑体" pitchFamily="2" charset="-122"/>
                <a:ea typeface="黑体" pitchFamily="2" charset="-122"/>
              </a:endParaRPr>
            </a:p>
          </p:txBody>
        </p:sp>
        <p:sp>
          <p:nvSpPr>
            <p:cNvPr id="5170" name="Text Box 131"/>
            <p:cNvSpPr txBox="1">
              <a:spLocks noChangeArrowheads="1"/>
            </p:cNvSpPr>
            <p:nvPr/>
          </p:nvSpPr>
          <p:spPr bwMode="gray">
            <a:xfrm>
              <a:off x="1315" y="2034"/>
              <a:ext cx="300" cy="250"/>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二</a:t>
              </a:r>
            </a:p>
          </p:txBody>
        </p:sp>
      </p:grpSp>
      <p:grpSp>
        <p:nvGrpSpPr>
          <p:cNvPr id="5125" name="Group 132"/>
          <p:cNvGrpSpPr>
            <a:grpSpLocks/>
          </p:cNvGrpSpPr>
          <p:nvPr/>
        </p:nvGrpSpPr>
        <p:grpSpPr bwMode="auto">
          <a:xfrm>
            <a:off x="2641394" y="2659062"/>
            <a:ext cx="4929188" cy="492125"/>
            <a:chOff x="1247" y="2495"/>
            <a:chExt cx="3298" cy="358"/>
          </a:xfrm>
        </p:grpSpPr>
        <p:sp>
          <p:nvSpPr>
            <p:cNvPr id="5163" name="Freeform 133"/>
            <p:cNvSpPr>
              <a:spLocks/>
            </p:cNvSpPr>
            <p:nvPr/>
          </p:nvSpPr>
          <p:spPr bwMode="gray">
            <a:xfrm>
              <a:off x="1689" y="2495"/>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164" name="Freeform 134"/>
            <p:cNvSpPr>
              <a:spLocks/>
            </p:cNvSpPr>
            <p:nvPr/>
          </p:nvSpPr>
          <p:spPr bwMode="gray">
            <a:xfrm>
              <a:off x="1247" y="2495"/>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AF67FF"/>
                </a:gs>
                <a:gs pos="50000">
                  <a:srgbClr val="E7D1FF"/>
                </a:gs>
                <a:gs pos="100000">
                  <a:srgbClr val="AF67FF"/>
                </a:gs>
              </a:gsLst>
              <a:lin ang="5400000" scaled="1"/>
            </a:gradFill>
            <a:ln w="12700">
              <a:solidFill>
                <a:schemeClr val="bg1"/>
              </a:solidFill>
              <a:round/>
              <a:headEnd/>
              <a:tailEnd/>
            </a:ln>
          </p:spPr>
          <p:txBody>
            <a:bodyPr wrap="none" anchor="ctr"/>
            <a:lstStyle/>
            <a:p>
              <a:endParaRPr lang="zh-CN" altLang="en-US"/>
            </a:p>
          </p:txBody>
        </p:sp>
        <p:sp>
          <p:nvSpPr>
            <p:cNvPr id="5165" name="Text Box 135"/>
            <p:cNvSpPr txBox="1">
              <a:spLocks noChangeArrowheads="1"/>
            </p:cNvSpPr>
            <p:nvPr/>
          </p:nvSpPr>
          <p:spPr bwMode="gray">
            <a:xfrm>
              <a:off x="1701" y="2531"/>
              <a:ext cx="2844" cy="291"/>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选择课题</a:t>
              </a:r>
              <a:endParaRPr lang="en-US" altLang="zh-CN" sz="2000" b="1" dirty="0">
                <a:latin typeface="黑体" pitchFamily="2" charset="-122"/>
                <a:ea typeface="黑体" pitchFamily="2" charset="-122"/>
              </a:endParaRPr>
            </a:p>
          </p:txBody>
        </p:sp>
        <p:sp>
          <p:nvSpPr>
            <p:cNvPr id="5166" name="Text Box 136"/>
            <p:cNvSpPr txBox="1">
              <a:spLocks noChangeArrowheads="1"/>
            </p:cNvSpPr>
            <p:nvPr/>
          </p:nvSpPr>
          <p:spPr bwMode="gray">
            <a:xfrm>
              <a:off x="1315" y="2531"/>
              <a:ext cx="300" cy="250"/>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三</a:t>
              </a:r>
            </a:p>
          </p:txBody>
        </p:sp>
      </p:grpSp>
      <p:grpSp>
        <p:nvGrpSpPr>
          <p:cNvPr id="5126" name="Group 137"/>
          <p:cNvGrpSpPr>
            <a:grpSpLocks/>
          </p:cNvGrpSpPr>
          <p:nvPr/>
        </p:nvGrpSpPr>
        <p:grpSpPr bwMode="auto">
          <a:xfrm>
            <a:off x="2628694" y="3159125"/>
            <a:ext cx="4941888" cy="496887"/>
            <a:chOff x="1247" y="2988"/>
            <a:chExt cx="3306" cy="362"/>
          </a:xfrm>
        </p:grpSpPr>
        <p:sp>
          <p:nvSpPr>
            <p:cNvPr id="5159" name="Freeform 138"/>
            <p:cNvSpPr>
              <a:spLocks/>
            </p:cNvSpPr>
            <p:nvPr/>
          </p:nvSpPr>
          <p:spPr bwMode="gray">
            <a:xfrm>
              <a:off x="1697" y="2988"/>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adFill rotWithShape="1">
              <a:gsLst>
                <a:gs pos="0">
                  <a:srgbClr val="959EF3"/>
                </a:gs>
                <a:gs pos="50000">
                  <a:srgbClr val="EAECFD"/>
                </a:gs>
                <a:gs pos="100000">
                  <a:srgbClr val="959EF3"/>
                </a:gs>
              </a:gsLst>
              <a:lin ang="5400000" scaled="1"/>
            </a:gradFill>
            <a:ln w="12700">
              <a:solidFill>
                <a:schemeClr val="bg1"/>
              </a:solidFill>
              <a:round/>
              <a:headEnd/>
              <a:tailEnd/>
            </a:ln>
          </p:spPr>
          <p:txBody>
            <a:bodyPr wrap="none" anchor="ctr"/>
            <a:lstStyle/>
            <a:p>
              <a:endParaRPr lang="zh-CN" altLang="en-US"/>
            </a:p>
          </p:txBody>
        </p:sp>
        <p:sp>
          <p:nvSpPr>
            <p:cNvPr id="5160" name="Freeform 139"/>
            <p:cNvSpPr>
              <a:spLocks/>
            </p:cNvSpPr>
            <p:nvPr/>
          </p:nvSpPr>
          <p:spPr bwMode="gray">
            <a:xfrm>
              <a:off x="1247" y="2992"/>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959EF3"/>
                </a:gs>
                <a:gs pos="50000">
                  <a:srgbClr val="DFE2FB"/>
                </a:gs>
                <a:gs pos="100000">
                  <a:srgbClr val="959EF3"/>
                </a:gs>
              </a:gsLst>
              <a:lin ang="5400000" scaled="1"/>
            </a:gradFill>
            <a:ln w="12700">
              <a:solidFill>
                <a:schemeClr val="bg1"/>
              </a:solidFill>
              <a:round/>
              <a:headEnd/>
              <a:tailEnd/>
            </a:ln>
          </p:spPr>
          <p:txBody>
            <a:bodyPr wrap="none" anchor="ctr"/>
            <a:lstStyle/>
            <a:p>
              <a:endParaRPr lang="zh-CN" altLang="en-US"/>
            </a:p>
          </p:txBody>
        </p:sp>
        <p:sp>
          <p:nvSpPr>
            <p:cNvPr id="5161" name="Text Box 140"/>
            <p:cNvSpPr txBox="1">
              <a:spLocks noChangeArrowheads="1"/>
            </p:cNvSpPr>
            <p:nvPr/>
          </p:nvSpPr>
          <p:spPr bwMode="gray">
            <a:xfrm>
              <a:off x="1701" y="3028"/>
              <a:ext cx="2844" cy="291"/>
            </a:xfrm>
            <a:prstGeom prst="rect">
              <a:avLst/>
            </a:prstGeom>
            <a:noFill/>
            <a:ln w="9525">
              <a:noFill/>
              <a:miter lim="800000"/>
              <a:headEnd/>
              <a:tailEnd/>
            </a:ln>
          </p:spPr>
          <p:txBody>
            <a:bodyPr>
              <a:spAutoFit/>
            </a:bodyPr>
            <a:lstStyle/>
            <a:p>
              <a:pPr algn="ctr">
                <a:spcBef>
                  <a:spcPct val="50000"/>
                </a:spcBef>
              </a:pPr>
              <a:r>
                <a:rPr lang="zh-CN" altLang="en-US" sz="2000" b="1" dirty="0" smtClean="0">
                  <a:latin typeface="黑体" pitchFamily="2" charset="-122"/>
                  <a:ea typeface="黑体" pitchFamily="2" charset="-122"/>
                </a:rPr>
                <a:t>现状展示</a:t>
              </a:r>
              <a:endParaRPr lang="en-US" altLang="zh-CN" sz="2000" b="1" dirty="0">
                <a:latin typeface="黑体" pitchFamily="2" charset="-122"/>
                <a:ea typeface="黑体" pitchFamily="2" charset="-122"/>
              </a:endParaRPr>
            </a:p>
          </p:txBody>
        </p:sp>
        <p:sp>
          <p:nvSpPr>
            <p:cNvPr id="5162" name="Text Box 141"/>
            <p:cNvSpPr txBox="1">
              <a:spLocks noChangeArrowheads="1"/>
            </p:cNvSpPr>
            <p:nvPr/>
          </p:nvSpPr>
          <p:spPr bwMode="gray">
            <a:xfrm>
              <a:off x="1315" y="3028"/>
              <a:ext cx="300" cy="250"/>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四</a:t>
              </a:r>
            </a:p>
          </p:txBody>
        </p:sp>
      </p:grpSp>
      <p:grpSp>
        <p:nvGrpSpPr>
          <p:cNvPr id="5127" name="Group 142"/>
          <p:cNvGrpSpPr>
            <a:grpSpLocks/>
          </p:cNvGrpSpPr>
          <p:nvPr/>
        </p:nvGrpSpPr>
        <p:grpSpPr bwMode="auto">
          <a:xfrm>
            <a:off x="2641394" y="3659187"/>
            <a:ext cx="4929188" cy="500063"/>
            <a:chOff x="1247" y="3483"/>
            <a:chExt cx="3298" cy="364"/>
          </a:xfrm>
        </p:grpSpPr>
        <p:sp>
          <p:nvSpPr>
            <p:cNvPr id="5155" name="Freeform 143"/>
            <p:cNvSpPr>
              <a:spLocks/>
            </p:cNvSpPr>
            <p:nvPr/>
          </p:nvSpPr>
          <p:spPr bwMode="gray">
            <a:xfrm>
              <a:off x="1689" y="3483"/>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5156" name="Freeform 144"/>
            <p:cNvSpPr>
              <a:spLocks/>
            </p:cNvSpPr>
            <p:nvPr/>
          </p:nvSpPr>
          <p:spPr bwMode="gray">
            <a:xfrm>
              <a:off x="1247" y="3489"/>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699D5F"/>
                </a:gs>
                <a:gs pos="50000">
                  <a:srgbClr val="D2E1CF"/>
                </a:gs>
                <a:gs pos="100000">
                  <a:srgbClr val="699D5F"/>
                </a:gs>
              </a:gsLst>
              <a:lin ang="5400000" scaled="1"/>
            </a:gradFill>
            <a:ln w="12700">
              <a:solidFill>
                <a:schemeClr val="bg1"/>
              </a:solidFill>
              <a:round/>
              <a:headEnd/>
              <a:tailEnd/>
            </a:ln>
          </p:spPr>
          <p:txBody>
            <a:bodyPr wrap="none" anchor="ctr"/>
            <a:lstStyle/>
            <a:p>
              <a:endParaRPr lang="zh-CN" altLang="en-US"/>
            </a:p>
          </p:txBody>
        </p:sp>
        <p:sp>
          <p:nvSpPr>
            <p:cNvPr id="5157" name="Text Box 145"/>
            <p:cNvSpPr txBox="1">
              <a:spLocks noChangeArrowheads="1"/>
            </p:cNvSpPr>
            <p:nvPr/>
          </p:nvSpPr>
          <p:spPr bwMode="gray">
            <a:xfrm>
              <a:off x="1701" y="3525"/>
              <a:ext cx="2844" cy="250"/>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设定目标</a:t>
              </a:r>
              <a:endParaRPr lang="en-US" altLang="zh-CN" sz="2000" b="1" dirty="0">
                <a:latin typeface="黑体" pitchFamily="2" charset="-122"/>
                <a:ea typeface="黑体" pitchFamily="2" charset="-122"/>
              </a:endParaRPr>
            </a:p>
          </p:txBody>
        </p:sp>
        <p:sp>
          <p:nvSpPr>
            <p:cNvPr id="5158" name="Text Box 146"/>
            <p:cNvSpPr txBox="1">
              <a:spLocks noChangeArrowheads="1"/>
            </p:cNvSpPr>
            <p:nvPr/>
          </p:nvSpPr>
          <p:spPr bwMode="gray">
            <a:xfrm>
              <a:off x="1315" y="3525"/>
              <a:ext cx="300" cy="250"/>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五</a:t>
              </a:r>
            </a:p>
          </p:txBody>
        </p:sp>
      </p:grpSp>
      <p:grpSp>
        <p:nvGrpSpPr>
          <p:cNvPr id="5128" name="Group 142"/>
          <p:cNvGrpSpPr>
            <a:grpSpLocks/>
          </p:cNvGrpSpPr>
          <p:nvPr/>
        </p:nvGrpSpPr>
        <p:grpSpPr bwMode="auto">
          <a:xfrm>
            <a:off x="2641394" y="4159250"/>
            <a:ext cx="4929188" cy="500062"/>
            <a:chOff x="1247" y="3483"/>
            <a:chExt cx="3298" cy="364"/>
          </a:xfrm>
        </p:grpSpPr>
        <p:sp>
          <p:nvSpPr>
            <p:cNvPr id="5151" name="Freeform 143"/>
            <p:cNvSpPr>
              <a:spLocks/>
            </p:cNvSpPr>
            <p:nvPr/>
          </p:nvSpPr>
          <p:spPr bwMode="gray">
            <a:xfrm>
              <a:off x="1689" y="3483"/>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5152" name="Freeform 144"/>
            <p:cNvSpPr>
              <a:spLocks/>
            </p:cNvSpPr>
            <p:nvPr/>
          </p:nvSpPr>
          <p:spPr bwMode="gray">
            <a:xfrm>
              <a:off x="1247" y="3489"/>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5153" name="Text Box 145"/>
            <p:cNvSpPr txBox="1">
              <a:spLocks noChangeArrowheads="1"/>
            </p:cNvSpPr>
            <p:nvPr/>
          </p:nvSpPr>
          <p:spPr bwMode="gray">
            <a:xfrm>
              <a:off x="1701" y="3525"/>
              <a:ext cx="2844" cy="250"/>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原因分析</a:t>
              </a:r>
              <a:endParaRPr lang="en-US" altLang="zh-CN" sz="2000" b="1">
                <a:latin typeface="黑体" pitchFamily="2" charset="-122"/>
                <a:ea typeface="黑体" pitchFamily="2" charset="-122"/>
              </a:endParaRPr>
            </a:p>
          </p:txBody>
        </p:sp>
        <p:sp>
          <p:nvSpPr>
            <p:cNvPr id="5154" name="Text Box 146"/>
            <p:cNvSpPr txBox="1">
              <a:spLocks noChangeArrowheads="1"/>
            </p:cNvSpPr>
            <p:nvPr/>
          </p:nvSpPr>
          <p:spPr bwMode="gray">
            <a:xfrm>
              <a:off x="1315" y="3525"/>
              <a:ext cx="300" cy="250"/>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六</a:t>
              </a:r>
            </a:p>
          </p:txBody>
        </p:sp>
      </p:grpSp>
      <p:grpSp>
        <p:nvGrpSpPr>
          <p:cNvPr id="5129" name="Group 142"/>
          <p:cNvGrpSpPr>
            <a:grpSpLocks/>
          </p:cNvGrpSpPr>
          <p:nvPr/>
        </p:nvGrpSpPr>
        <p:grpSpPr bwMode="auto">
          <a:xfrm>
            <a:off x="2641394" y="4659312"/>
            <a:ext cx="4929188" cy="500063"/>
            <a:chOff x="1247" y="3483"/>
            <a:chExt cx="3298" cy="364"/>
          </a:xfrm>
        </p:grpSpPr>
        <p:sp>
          <p:nvSpPr>
            <p:cNvPr id="5147" name="Freeform 143"/>
            <p:cNvSpPr>
              <a:spLocks/>
            </p:cNvSpPr>
            <p:nvPr/>
          </p:nvSpPr>
          <p:spPr bwMode="gray">
            <a:xfrm>
              <a:off x="1689" y="3483"/>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148" name="Freeform 144"/>
            <p:cNvSpPr>
              <a:spLocks/>
            </p:cNvSpPr>
            <p:nvPr/>
          </p:nvSpPr>
          <p:spPr bwMode="gray">
            <a:xfrm>
              <a:off x="1247" y="3489"/>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699D5F"/>
                </a:gs>
                <a:gs pos="50000">
                  <a:srgbClr val="D2E1CF"/>
                </a:gs>
                <a:gs pos="100000">
                  <a:srgbClr val="699D5F"/>
                </a:gs>
              </a:gsLst>
              <a:lin ang="5400000" scaled="1"/>
            </a:gradFill>
            <a:ln w="12700">
              <a:solidFill>
                <a:schemeClr val="bg1"/>
              </a:solidFill>
              <a:round/>
              <a:headEnd/>
              <a:tailEnd/>
            </a:ln>
          </p:spPr>
          <p:txBody>
            <a:bodyPr wrap="none" anchor="ctr"/>
            <a:lstStyle/>
            <a:p>
              <a:endParaRPr lang="zh-CN" altLang="en-US"/>
            </a:p>
          </p:txBody>
        </p:sp>
        <p:sp>
          <p:nvSpPr>
            <p:cNvPr id="5149" name="Text Box 145"/>
            <p:cNvSpPr txBox="1">
              <a:spLocks noChangeArrowheads="1"/>
            </p:cNvSpPr>
            <p:nvPr/>
          </p:nvSpPr>
          <p:spPr bwMode="gray">
            <a:xfrm>
              <a:off x="1701" y="3525"/>
              <a:ext cx="2844" cy="291"/>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对策实施</a:t>
              </a:r>
              <a:endParaRPr lang="en-US" altLang="zh-CN" sz="2000" b="1">
                <a:latin typeface="黑体" pitchFamily="2" charset="-122"/>
                <a:ea typeface="黑体" pitchFamily="2" charset="-122"/>
              </a:endParaRPr>
            </a:p>
          </p:txBody>
        </p:sp>
        <p:sp>
          <p:nvSpPr>
            <p:cNvPr id="5150" name="Text Box 146"/>
            <p:cNvSpPr txBox="1">
              <a:spLocks noChangeArrowheads="1"/>
            </p:cNvSpPr>
            <p:nvPr/>
          </p:nvSpPr>
          <p:spPr bwMode="gray">
            <a:xfrm>
              <a:off x="1315" y="3525"/>
              <a:ext cx="300" cy="291"/>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七</a:t>
              </a:r>
            </a:p>
          </p:txBody>
        </p:sp>
      </p:grpSp>
      <p:grpSp>
        <p:nvGrpSpPr>
          <p:cNvPr id="5130" name="Group 142"/>
          <p:cNvGrpSpPr>
            <a:grpSpLocks/>
          </p:cNvGrpSpPr>
          <p:nvPr/>
        </p:nvGrpSpPr>
        <p:grpSpPr bwMode="auto">
          <a:xfrm>
            <a:off x="2641394" y="5159375"/>
            <a:ext cx="4929188" cy="500062"/>
            <a:chOff x="1247" y="3483"/>
            <a:chExt cx="3298" cy="364"/>
          </a:xfrm>
        </p:grpSpPr>
        <p:sp>
          <p:nvSpPr>
            <p:cNvPr id="5143" name="Freeform 143"/>
            <p:cNvSpPr>
              <a:spLocks/>
            </p:cNvSpPr>
            <p:nvPr/>
          </p:nvSpPr>
          <p:spPr bwMode="gray">
            <a:xfrm>
              <a:off x="1689" y="3483"/>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5144" name="Freeform 144"/>
            <p:cNvSpPr>
              <a:spLocks/>
            </p:cNvSpPr>
            <p:nvPr/>
          </p:nvSpPr>
          <p:spPr bwMode="gray">
            <a:xfrm>
              <a:off x="1247" y="3489"/>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5145" name="Text Box 145"/>
            <p:cNvSpPr txBox="1">
              <a:spLocks noChangeArrowheads="1"/>
            </p:cNvSpPr>
            <p:nvPr/>
          </p:nvSpPr>
          <p:spPr bwMode="gray">
            <a:xfrm>
              <a:off x="1701" y="3525"/>
              <a:ext cx="2844" cy="291"/>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效果确认</a:t>
              </a:r>
              <a:endParaRPr lang="en-US" altLang="zh-CN" sz="2000" b="1" dirty="0">
                <a:latin typeface="黑体" pitchFamily="2" charset="-122"/>
                <a:ea typeface="黑体" pitchFamily="2" charset="-122"/>
              </a:endParaRPr>
            </a:p>
          </p:txBody>
        </p:sp>
        <p:sp>
          <p:nvSpPr>
            <p:cNvPr id="5146" name="Text Box 146"/>
            <p:cNvSpPr txBox="1">
              <a:spLocks noChangeArrowheads="1"/>
            </p:cNvSpPr>
            <p:nvPr/>
          </p:nvSpPr>
          <p:spPr bwMode="gray">
            <a:xfrm>
              <a:off x="1315" y="3525"/>
              <a:ext cx="300" cy="291"/>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八</a:t>
              </a:r>
            </a:p>
          </p:txBody>
        </p:sp>
      </p:grpSp>
      <p:grpSp>
        <p:nvGrpSpPr>
          <p:cNvPr id="5131" name="Group 142"/>
          <p:cNvGrpSpPr>
            <a:grpSpLocks/>
          </p:cNvGrpSpPr>
          <p:nvPr/>
        </p:nvGrpSpPr>
        <p:grpSpPr bwMode="auto">
          <a:xfrm>
            <a:off x="2641394" y="5659437"/>
            <a:ext cx="4929188" cy="500063"/>
            <a:chOff x="1247" y="3483"/>
            <a:chExt cx="3298" cy="364"/>
          </a:xfrm>
        </p:grpSpPr>
        <p:sp>
          <p:nvSpPr>
            <p:cNvPr id="5139" name="Freeform 143"/>
            <p:cNvSpPr>
              <a:spLocks/>
            </p:cNvSpPr>
            <p:nvPr/>
          </p:nvSpPr>
          <p:spPr bwMode="gray">
            <a:xfrm>
              <a:off x="1689" y="3483"/>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zh-CN" altLang="en-US"/>
            </a:p>
          </p:txBody>
        </p:sp>
        <p:sp>
          <p:nvSpPr>
            <p:cNvPr id="5140" name="Freeform 144"/>
            <p:cNvSpPr>
              <a:spLocks/>
            </p:cNvSpPr>
            <p:nvPr/>
          </p:nvSpPr>
          <p:spPr bwMode="gray">
            <a:xfrm>
              <a:off x="1247" y="3489"/>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zh-CN" altLang="en-US"/>
            </a:p>
          </p:txBody>
        </p:sp>
        <p:sp>
          <p:nvSpPr>
            <p:cNvPr id="5141" name="Text Box 145"/>
            <p:cNvSpPr txBox="1">
              <a:spLocks noChangeArrowheads="1"/>
            </p:cNvSpPr>
            <p:nvPr/>
          </p:nvSpPr>
          <p:spPr bwMode="gray">
            <a:xfrm>
              <a:off x="1701" y="3525"/>
              <a:ext cx="2844" cy="291"/>
            </a:xfrm>
            <a:prstGeom prst="rect">
              <a:avLst/>
            </a:prstGeom>
            <a:noFill/>
            <a:ln w="9525">
              <a:noFill/>
              <a:miter lim="800000"/>
              <a:headEnd/>
              <a:tailEnd/>
            </a:ln>
          </p:spPr>
          <p:txBody>
            <a:bodyPr>
              <a:spAutoFit/>
            </a:bodyPr>
            <a:lstStyle/>
            <a:p>
              <a:pPr algn="ctr">
                <a:spcBef>
                  <a:spcPct val="50000"/>
                </a:spcBef>
              </a:pPr>
              <a:r>
                <a:rPr lang="zh-CN" altLang="en-US" sz="2000" b="1" dirty="0">
                  <a:latin typeface="黑体" pitchFamily="2" charset="-122"/>
                  <a:ea typeface="黑体" pitchFamily="2" charset="-122"/>
                </a:rPr>
                <a:t>成果巩固和标准化</a:t>
              </a:r>
              <a:endParaRPr lang="en-US" altLang="zh-CN" sz="2000" b="1" dirty="0">
                <a:latin typeface="黑体" pitchFamily="2" charset="-122"/>
                <a:ea typeface="黑体" pitchFamily="2" charset="-122"/>
              </a:endParaRPr>
            </a:p>
          </p:txBody>
        </p:sp>
        <p:sp>
          <p:nvSpPr>
            <p:cNvPr id="5142" name="Text Box 146"/>
            <p:cNvSpPr txBox="1">
              <a:spLocks noChangeArrowheads="1"/>
            </p:cNvSpPr>
            <p:nvPr/>
          </p:nvSpPr>
          <p:spPr bwMode="gray">
            <a:xfrm>
              <a:off x="1315" y="3525"/>
              <a:ext cx="300" cy="291"/>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九</a:t>
              </a:r>
            </a:p>
          </p:txBody>
        </p:sp>
      </p:grpSp>
      <p:grpSp>
        <p:nvGrpSpPr>
          <p:cNvPr id="5132" name="Group 142"/>
          <p:cNvGrpSpPr>
            <a:grpSpLocks/>
          </p:cNvGrpSpPr>
          <p:nvPr/>
        </p:nvGrpSpPr>
        <p:grpSpPr bwMode="auto">
          <a:xfrm>
            <a:off x="2641394" y="6159500"/>
            <a:ext cx="4929188" cy="500062"/>
            <a:chOff x="1247" y="3483"/>
            <a:chExt cx="3298" cy="364"/>
          </a:xfrm>
        </p:grpSpPr>
        <p:sp>
          <p:nvSpPr>
            <p:cNvPr id="5135" name="Freeform 143"/>
            <p:cNvSpPr>
              <a:spLocks/>
            </p:cNvSpPr>
            <p:nvPr/>
          </p:nvSpPr>
          <p:spPr bwMode="gray">
            <a:xfrm>
              <a:off x="1689" y="3483"/>
              <a:ext cx="2856" cy="358"/>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adFill rotWithShape="1">
              <a:gsLst>
                <a:gs pos="0">
                  <a:srgbClr val="699D5F"/>
                </a:gs>
                <a:gs pos="50000">
                  <a:srgbClr val="E1EBDF"/>
                </a:gs>
                <a:gs pos="100000">
                  <a:srgbClr val="699D5F"/>
                </a:gs>
              </a:gsLst>
              <a:lin ang="5400000" scaled="1"/>
            </a:gradFill>
            <a:ln w="12700">
              <a:solidFill>
                <a:schemeClr val="bg1"/>
              </a:solidFill>
              <a:round/>
              <a:headEnd/>
              <a:tailEnd/>
            </a:ln>
          </p:spPr>
          <p:txBody>
            <a:bodyPr wrap="none" anchor="ctr"/>
            <a:lstStyle/>
            <a:p>
              <a:endParaRPr lang="zh-CN" altLang="en-US"/>
            </a:p>
          </p:txBody>
        </p:sp>
        <p:sp>
          <p:nvSpPr>
            <p:cNvPr id="5136" name="Freeform 144"/>
            <p:cNvSpPr>
              <a:spLocks/>
            </p:cNvSpPr>
            <p:nvPr/>
          </p:nvSpPr>
          <p:spPr bwMode="gray">
            <a:xfrm>
              <a:off x="1247" y="3489"/>
              <a:ext cx="384" cy="358"/>
            </a:xfrm>
            <a:custGeom>
              <a:avLst/>
              <a:gdLst>
                <a:gd name="T0" fmla="*/ 544 w 372"/>
                <a:gd name="T1" fmla="*/ 1 h 358"/>
                <a:gd name="T2" fmla="*/ 544 w 372"/>
                <a:gd name="T3" fmla="*/ 358 h 358"/>
                <a:gd name="T4" fmla="*/ 241 w 372"/>
                <a:gd name="T5" fmla="*/ 357 h 358"/>
                <a:gd name="T6" fmla="*/ 0 w 372"/>
                <a:gd name="T7" fmla="*/ 181 h 358"/>
                <a:gd name="T8" fmla="*/ 239 w 372"/>
                <a:gd name="T9" fmla="*/ 1 h 358"/>
                <a:gd name="T10" fmla="*/ 544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adFill rotWithShape="1">
              <a:gsLst>
                <a:gs pos="0">
                  <a:srgbClr val="699D5F"/>
                </a:gs>
                <a:gs pos="50000">
                  <a:srgbClr val="D2E1CF"/>
                </a:gs>
                <a:gs pos="100000">
                  <a:srgbClr val="699D5F"/>
                </a:gs>
              </a:gsLst>
              <a:lin ang="5400000" scaled="1"/>
            </a:gradFill>
            <a:ln w="12700">
              <a:solidFill>
                <a:schemeClr val="bg1"/>
              </a:solidFill>
              <a:round/>
              <a:headEnd/>
              <a:tailEnd/>
            </a:ln>
          </p:spPr>
          <p:txBody>
            <a:bodyPr wrap="none" anchor="ctr"/>
            <a:lstStyle/>
            <a:p>
              <a:endParaRPr lang="zh-CN" altLang="en-US"/>
            </a:p>
          </p:txBody>
        </p:sp>
        <p:sp>
          <p:nvSpPr>
            <p:cNvPr id="5137" name="Text Box 145"/>
            <p:cNvSpPr txBox="1">
              <a:spLocks noChangeArrowheads="1"/>
            </p:cNvSpPr>
            <p:nvPr/>
          </p:nvSpPr>
          <p:spPr bwMode="gray">
            <a:xfrm>
              <a:off x="1701" y="3525"/>
              <a:ext cx="2844" cy="291"/>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总结和展望</a:t>
              </a:r>
              <a:endParaRPr lang="en-US" altLang="zh-CN" sz="2000" b="1">
                <a:latin typeface="黑体" pitchFamily="2" charset="-122"/>
                <a:ea typeface="黑体" pitchFamily="2" charset="-122"/>
              </a:endParaRPr>
            </a:p>
          </p:txBody>
        </p:sp>
        <p:sp>
          <p:nvSpPr>
            <p:cNvPr id="5138" name="Text Box 146"/>
            <p:cNvSpPr txBox="1">
              <a:spLocks noChangeArrowheads="1"/>
            </p:cNvSpPr>
            <p:nvPr/>
          </p:nvSpPr>
          <p:spPr bwMode="gray">
            <a:xfrm>
              <a:off x="1315" y="3525"/>
              <a:ext cx="300" cy="291"/>
            </a:xfrm>
            <a:prstGeom prst="rect">
              <a:avLst/>
            </a:prstGeom>
            <a:noFill/>
            <a:ln w="9525">
              <a:noFill/>
              <a:miter lim="800000"/>
              <a:headEnd/>
              <a:tailEnd/>
            </a:ln>
          </p:spPr>
          <p:txBody>
            <a:bodyPr>
              <a:spAutoFit/>
            </a:bodyPr>
            <a:lstStyle/>
            <a:p>
              <a:pPr algn="ctr">
                <a:spcBef>
                  <a:spcPct val="50000"/>
                </a:spcBef>
              </a:pPr>
              <a:r>
                <a:rPr lang="zh-CN" altLang="en-US" sz="2000" b="1">
                  <a:latin typeface="黑体" pitchFamily="2" charset="-122"/>
                  <a:ea typeface="黑体" pitchFamily="2" charset="-122"/>
                </a:rPr>
                <a:t>十</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p:cNvSpPr txBox="1">
            <a:spLocks noChangeArrowheads="1"/>
          </p:cNvSpPr>
          <p:nvPr/>
        </p:nvSpPr>
        <p:spPr bwMode="auto">
          <a:xfrm>
            <a:off x="1071538" y="214290"/>
            <a:ext cx="6624637" cy="579438"/>
          </a:xfrm>
          <a:prstGeom prst="rect">
            <a:avLst/>
          </a:prstGeom>
          <a:noFill/>
          <a:ln w="9525">
            <a:noFill/>
            <a:miter lim="800000"/>
            <a:headEnd/>
            <a:tailEnd/>
          </a:ln>
        </p:spPr>
        <p:txBody>
          <a:bodyPr>
            <a:spAutoFit/>
          </a:bodyPr>
          <a:lstStyle/>
          <a:p>
            <a:pPr algn="ctr">
              <a:spcBef>
                <a:spcPct val="20000"/>
              </a:spcBef>
            </a:pPr>
            <a:r>
              <a:rPr lang="zh-CN" altLang="en-US" sz="3200" b="1" dirty="0" smtClean="0">
                <a:latin typeface="黑体" pitchFamily="2" charset="-122"/>
                <a:ea typeface="黑体" pitchFamily="2" charset="-122"/>
              </a:rPr>
              <a:t>小组介绍</a:t>
            </a:r>
            <a:endParaRPr lang="zh-CN" altLang="en-US" sz="3200" b="1" dirty="0">
              <a:latin typeface="黑体" pitchFamily="2" charset="-122"/>
              <a:ea typeface="黑体" pitchFamily="2" charset="-122"/>
            </a:endParaRPr>
          </a:p>
        </p:txBody>
      </p:sp>
      <p:sp>
        <p:nvSpPr>
          <p:cNvPr id="6148" name="Freeform 187"/>
          <p:cNvSpPr>
            <a:spLocks/>
          </p:cNvSpPr>
          <p:nvPr/>
        </p:nvSpPr>
        <p:spPr bwMode="gray">
          <a:xfrm>
            <a:off x="179512" y="5589240"/>
            <a:ext cx="2328862" cy="1195388"/>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rgbClr val="42BAF0">
              <a:alpha val="50195"/>
            </a:srgbClr>
          </a:solidFill>
          <a:ln w="0">
            <a:noFill/>
            <a:round/>
            <a:headEnd/>
            <a:tailEnd/>
          </a:ln>
        </p:spPr>
        <p:txBody>
          <a:bodyPr/>
          <a:lstStyle/>
          <a:p>
            <a:endParaRPr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2309100861"/>
              </p:ext>
            </p:extLst>
          </p:nvPr>
        </p:nvGraphicFramePr>
        <p:xfrm>
          <a:off x="323528" y="1047011"/>
          <a:ext cx="8458347" cy="5550336"/>
        </p:xfrm>
        <a:graphic>
          <a:graphicData uri="http://schemas.openxmlformats.org/drawingml/2006/table">
            <a:tbl>
              <a:tblPr>
                <a:effectLst>
                  <a:innerShdw blurRad="63500" dist="50800">
                    <a:prstClr val="black">
                      <a:alpha val="50000"/>
                    </a:prstClr>
                  </a:innerShdw>
                </a:effectLst>
                <a:tableStyleId>{5940675A-B579-460E-94D1-54222C63F5DA}</a:tableStyleId>
              </a:tblPr>
              <a:tblGrid>
                <a:gridCol w="1248812"/>
                <a:gridCol w="1014684"/>
                <a:gridCol w="1795210"/>
                <a:gridCol w="1248843"/>
                <a:gridCol w="1633882"/>
                <a:gridCol w="1516916"/>
              </a:tblGrid>
              <a:tr h="462528">
                <a:tc>
                  <a:txBody>
                    <a:bodyPr/>
                    <a:lstStyle/>
                    <a:p>
                      <a:pPr indent="266700" algn="ctr">
                        <a:spcAft>
                          <a:spcPts val="0"/>
                        </a:spcAft>
                      </a:pPr>
                      <a:r>
                        <a:rPr lang="zh-CN" sz="1200" kern="100" dirty="0"/>
                        <a:t>课题名称</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indent="266700" algn="ctr">
                        <a:spcAft>
                          <a:spcPts val="0"/>
                        </a:spcAft>
                      </a:pPr>
                      <a:r>
                        <a:rPr lang="zh-CN" altLang="zh-CN" sz="1200" kern="1200" dirty="0" smtClean="0">
                          <a:effectLst/>
                        </a:rPr>
                        <a:t>集成</a:t>
                      </a:r>
                      <a:r>
                        <a:rPr lang="en-US" altLang="zh-CN" sz="1200" kern="1200" dirty="0" err="1" smtClean="0">
                          <a:effectLst/>
                        </a:rPr>
                        <a:t>coverity</a:t>
                      </a:r>
                      <a:r>
                        <a:rPr lang="zh-CN" altLang="en-US" sz="1200" kern="1200" dirty="0" smtClean="0">
                          <a:effectLst/>
                        </a:rPr>
                        <a:t>代码</a:t>
                      </a:r>
                      <a:r>
                        <a:rPr lang="zh-CN" altLang="zh-CN" sz="1200" kern="1200" dirty="0" smtClean="0">
                          <a:effectLst/>
                        </a:rPr>
                        <a:t>静态检查</a:t>
                      </a:r>
                      <a:r>
                        <a:rPr lang="zh-CN" altLang="en-US" sz="1200" kern="1200" dirty="0" smtClean="0">
                          <a:effectLst/>
                        </a:rPr>
                        <a:t>和修改</a:t>
                      </a:r>
                      <a:endParaRPr lang="zh-CN" sz="1200" b="1" kern="100" dirty="0">
                        <a:solidFill>
                          <a:schemeClr val="tx1"/>
                        </a:solidFill>
                        <a:latin typeface="微软雅黑" pitchFamily="34" charset="-122"/>
                        <a:ea typeface="微软雅黑" pitchFamily="34" charset="-122"/>
                        <a:cs typeface="+mn-cs"/>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indent="266700" algn="ctr">
                        <a:spcAft>
                          <a:spcPts val="0"/>
                        </a:spcAft>
                      </a:pPr>
                      <a:r>
                        <a:rPr lang="zh-CN" sz="1200" kern="100" dirty="0"/>
                        <a:t>小组类型</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altLang="en-US" sz="1200" kern="100" dirty="0" smtClean="0"/>
                        <a:t>攻关</a:t>
                      </a:r>
                      <a:r>
                        <a:rPr lang="zh-CN" sz="1200" kern="100" dirty="0" smtClean="0"/>
                        <a:t>型</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zh-CN" altLang="en-US" sz="12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zh-CN" sz="1200" kern="100" dirty="0"/>
                        <a:t>小组名称</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indent="266700" algn="ctr">
                        <a:spcAft>
                          <a:spcPts val="0"/>
                        </a:spcAft>
                      </a:pPr>
                      <a:r>
                        <a:rPr lang="zh-CN" altLang="en-US" sz="1200" kern="100" dirty="0" smtClean="0"/>
                        <a:t>道可道小组</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indent="266700" algn="ctr">
                        <a:spcAft>
                          <a:spcPts val="0"/>
                        </a:spcAft>
                      </a:pPr>
                      <a:r>
                        <a:rPr lang="zh-CN" sz="1200" kern="100" dirty="0"/>
                        <a:t>活动次数</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en-US" sz="1200" kern="100" dirty="0" smtClean="0"/>
                        <a:t>5</a:t>
                      </a:r>
                      <a:r>
                        <a:rPr lang="zh-CN" sz="1200" kern="100" dirty="0" smtClean="0"/>
                        <a:t>次</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marL="47414" marR="47414"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528">
                <a:tc>
                  <a:txBody>
                    <a:bodyPr/>
                    <a:lstStyle/>
                    <a:p>
                      <a:pPr indent="266700" algn="ctr">
                        <a:spcAft>
                          <a:spcPts val="0"/>
                        </a:spcAft>
                      </a:pPr>
                      <a:r>
                        <a:rPr lang="zh-CN" sz="1200" kern="100" dirty="0"/>
                        <a:t>活动时间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indent="266700" algn="ctr">
                        <a:spcAft>
                          <a:spcPts val="0"/>
                        </a:spcAft>
                      </a:pPr>
                      <a:r>
                        <a:rPr lang="en-US" sz="1200" kern="100" dirty="0" smtClean="0"/>
                        <a:t>2019</a:t>
                      </a:r>
                      <a:r>
                        <a:rPr lang="zh-CN" sz="1200" kern="100" dirty="0" smtClean="0"/>
                        <a:t>年</a:t>
                      </a:r>
                      <a:r>
                        <a:rPr lang="en-US" sz="1200" kern="100" dirty="0"/>
                        <a:t>5</a:t>
                      </a:r>
                      <a:r>
                        <a:rPr lang="zh-CN" sz="1200" kern="100" dirty="0"/>
                        <a:t>月至</a:t>
                      </a:r>
                      <a:r>
                        <a:rPr lang="en-US" sz="1200" kern="100" dirty="0" smtClean="0"/>
                        <a:t>2019</a:t>
                      </a:r>
                      <a:r>
                        <a:rPr lang="zh-CN" sz="1200" kern="100" dirty="0" smtClean="0"/>
                        <a:t>年</a:t>
                      </a:r>
                      <a:r>
                        <a:rPr lang="en-US" altLang="zh-CN" sz="1200" kern="100" dirty="0" smtClean="0"/>
                        <a:t>9</a:t>
                      </a:r>
                      <a:r>
                        <a:rPr lang="zh-CN" sz="1200" kern="100" dirty="0" smtClean="0"/>
                        <a:t>月</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indent="266700" algn="ctr">
                        <a:spcAft>
                          <a:spcPts val="0"/>
                        </a:spcAft>
                      </a:pPr>
                      <a:r>
                        <a:rPr lang="zh-CN" sz="1200" kern="100" dirty="0"/>
                        <a:t>出勤率</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en-US" sz="1200" kern="100" dirty="0"/>
                        <a:t>100%</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marL="47414" marR="47414"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528">
                <a:tc>
                  <a:txBody>
                    <a:bodyPr/>
                    <a:lstStyle/>
                    <a:p>
                      <a:pPr indent="266700" algn="ctr">
                        <a:spcAft>
                          <a:spcPts val="0"/>
                        </a:spcAft>
                      </a:pPr>
                      <a:r>
                        <a:rPr lang="zh-CN" sz="1200" kern="100"/>
                        <a:t>序号</a:t>
                      </a:r>
                      <a:endParaRPr lang="zh-CN" sz="1200" kern="10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sz="1200" kern="100" dirty="0"/>
                        <a:t>成员姓名</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sz="1200" kern="100" dirty="0"/>
                        <a:t>专长</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sz="1200" kern="100" dirty="0"/>
                        <a:t>入司年资</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sz="1200" kern="100" dirty="0"/>
                        <a:t>三级部门</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sz="1200" kern="100" dirty="0"/>
                        <a:t>组内职务</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sz="1200" kern="100"/>
                        <a:t>1</a:t>
                      </a:r>
                      <a:endParaRPr lang="zh-CN" sz="1200" kern="10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张文铭</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     </a:t>
                      </a:r>
                      <a:r>
                        <a:rPr lang="zh-CN" altLang="en-US" sz="1200" kern="100" dirty="0" smtClean="0"/>
                        <a:t>软件开发、错误排查</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1</a:t>
                      </a:r>
                      <a:r>
                        <a:rPr lang="zh-CN" sz="1200" kern="100" dirty="0" smtClean="0"/>
                        <a:t>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altLang="en-US" sz="1200" kern="100" dirty="0" smtClean="0"/>
                        <a:t>网管开发部</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zh-CN" sz="1200" kern="100" dirty="0"/>
                        <a:t>组长</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sz="1200" kern="100" dirty="0"/>
                        <a:t>3</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白泽文</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        </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dirty="0" smtClean="0"/>
                        <a:t>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      网管开发部</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         </a:t>
                      </a:r>
                      <a:r>
                        <a:rPr lang="zh-CN" sz="1200" kern="100" dirty="0" smtClean="0"/>
                        <a:t>组员</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sz="1200" kern="100"/>
                        <a:t>4</a:t>
                      </a:r>
                      <a:endParaRPr lang="zh-CN" sz="1200" kern="10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康杰</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dirty="0" smtClean="0"/>
                        <a:t>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      网管开发部</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         </a:t>
                      </a:r>
                      <a:r>
                        <a:rPr lang="zh-CN" sz="1200" kern="100" dirty="0" smtClean="0"/>
                        <a:t>组员</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sz="1200" kern="100"/>
                        <a:t>5</a:t>
                      </a:r>
                      <a:endParaRPr lang="zh-CN" sz="1200" kern="10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霍其明</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  </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      网管开发部</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         </a:t>
                      </a:r>
                      <a:r>
                        <a:rPr lang="zh-CN" sz="1200" kern="100" dirty="0" smtClean="0"/>
                        <a:t>组员</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sz="1200" kern="100"/>
                        <a:t>6</a:t>
                      </a:r>
                      <a:endParaRPr lang="zh-CN" sz="1200" kern="10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陈志国</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      网管开发部</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1200" kern="100" dirty="0" smtClean="0"/>
                        <a:t>         </a:t>
                      </a:r>
                      <a:r>
                        <a:rPr lang="zh-CN" sz="1200" kern="100" dirty="0" smtClean="0"/>
                        <a:t>组员</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altLang="zh-CN" sz="1200" kern="100" dirty="0" smtClean="0"/>
                        <a:t>7</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韩东</a:t>
                      </a:r>
                      <a:endParaRPr lang="en-US"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   </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年</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网管开发部</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spcAft>
                          <a:spcPts val="0"/>
                        </a:spcAft>
                      </a:pPr>
                      <a:r>
                        <a:rPr lang="en-US" altLang="zh-CN" sz="1200" kern="100" dirty="0" smtClean="0"/>
                        <a:t> </a:t>
                      </a:r>
                      <a:r>
                        <a:rPr lang="zh-CN" altLang="zh-CN" sz="1200" kern="100" dirty="0" smtClean="0"/>
                        <a:t>组员</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a:txBody>
                    <a:bodyPr/>
                    <a:lstStyle/>
                    <a:p>
                      <a:pPr indent="266700" algn="ctr">
                        <a:spcAft>
                          <a:spcPts val="0"/>
                        </a:spcAft>
                      </a:pPr>
                      <a:r>
                        <a:rPr lang="en-US" altLang="zh-CN" sz="1200" kern="100" dirty="0" smtClean="0"/>
                        <a:t>8</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200" kern="100" dirty="0" smtClean="0"/>
                        <a:t>娄永峰</a:t>
                      </a:r>
                      <a:endParaRPr lang="en-US"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年</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t>网管开发部</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200" kern="100" dirty="0" smtClean="0"/>
                        <a:t> </a:t>
                      </a:r>
                      <a:r>
                        <a:rPr lang="zh-CN" altLang="zh-CN" sz="1200" kern="100" dirty="0" smtClean="0"/>
                        <a:t>组员</a:t>
                      </a: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28">
                <a:tc gridSpan="6">
                  <a:txBody>
                    <a:bodyPr/>
                    <a:lstStyle/>
                    <a:p>
                      <a:pPr indent="266700" algn="ctr">
                        <a:spcAft>
                          <a:spcPts val="0"/>
                        </a:spcAft>
                      </a:pPr>
                      <a:r>
                        <a:rPr lang="zh-CN" altLang="en-US" sz="1200" kern="100" dirty="0" smtClean="0">
                          <a:latin typeface="微软雅黑" pitchFamily="34" charset="-122"/>
                          <a:ea typeface="微软雅黑" pitchFamily="34" charset="-122"/>
                        </a:rPr>
                        <a:t>道可道，非常道</a:t>
                      </a: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en-US"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zh-CN" sz="1200" kern="100" dirty="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endParaRPr lang="zh-CN" altLang="zh-CN" sz="1200" kern="100" dirty="0" smtClean="0">
                        <a:latin typeface="微软雅黑" pitchFamily="34" charset="-122"/>
                        <a:ea typeface="微软雅黑" pitchFamily="34" charset="-122"/>
                      </a:endParaRPr>
                    </a:p>
                  </a:txBody>
                  <a:tcPr marL="47414" marR="474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312446" y="1124744"/>
            <a:ext cx="144016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23"/>
          <p:cNvSpPr>
            <a:spLocks noChangeArrowheads="1"/>
          </p:cNvSpPr>
          <p:nvPr/>
        </p:nvSpPr>
        <p:spPr bwMode="auto">
          <a:xfrm>
            <a:off x="285690" y="1628800"/>
            <a:ext cx="8678797" cy="5052214"/>
          </a:xfrm>
          <a:prstGeom prst="roundRect">
            <a:avLst>
              <a:gd name="adj" fmla="val 9106"/>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endParaRPr lang="zh-CN" altLang="en-US" dirty="0"/>
          </a:p>
        </p:txBody>
      </p:sp>
      <p:sp>
        <p:nvSpPr>
          <p:cNvPr id="8195" name="Text Box 2"/>
          <p:cNvSpPr txBox="1">
            <a:spLocks noChangeArrowheads="1"/>
          </p:cNvSpPr>
          <p:nvPr/>
        </p:nvSpPr>
        <p:spPr bwMode="auto">
          <a:xfrm>
            <a:off x="428596" y="1785926"/>
            <a:ext cx="8286750" cy="1200329"/>
          </a:xfrm>
          <a:prstGeom prst="rect">
            <a:avLst/>
          </a:prstGeom>
          <a:noFill/>
          <a:ln w="9525" algn="ctr">
            <a:noFill/>
            <a:miter lim="800000"/>
            <a:headEnd/>
            <a:tailEnd/>
          </a:ln>
        </p:spPr>
        <p:txBody>
          <a:bodyPr wrap="square">
            <a:spAutoFit/>
          </a:bodyPr>
          <a:lstStyle/>
          <a:p>
            <a:pPr>
              <a:lnSpc>
                <a:spcPct val="150000"/>
              </a:lnSpc>
            </a:pPr>
            <a:r>
              <a:rPr lang="zh-CN" altLang="en-US" sz="1600" dirty="0" smtClean="0">
                <a:latin typeface="微软雅黑" pitchFamily="34" charset="-122"/>
                <a:ea typeface="微软雅黑" pitchFamily="34" charset="-122"/>
              </a:rPr>
              <a:t>        随着</a:t>
            </a:r>
            <a:r>
              <a:rPr lang="en-US" altLang="zh-CN" sz="1600" dirty="0" smtClean="0">
                <a:latin typeface="微软雅黑" pitchFamily="34" charset="-122"/>
                <a:ea typeface="微软雅黑" pitchFamily="34" charset="-122"/>
              </a:rPr>
              <a:t>5G</a:t>
            </a:r>
            <a:r>
              <a:rPr lang="zh-CN" altLang="en-US" sz="1600" dirty="0" smtClean="0">
                <a:latin typeface="微软雅黑" pitchFamily="34" charset="-122"/>
                <a:ea typeface="微软雅黑" pitchFamily="34" charset="-122"/>
              </a:rPr>
              <a:t>时代的到来，</a:t>
            </a:r>
            <a:r>
              <a:rPr lang="en-US" altLang="zh-CN" sz="1600" dirty="0" smtClean="0">
                <a:latin typeface="微软雅黑" pitchFamily="34" charset="-122"/>
                <a:ea typeface="微软雅黑" pitchFamily="34" charset="-122"/>
              </a:rPr>
              <a:t>5G</a:t>
            </a:r>
            <a:r>
              <a:rPr lang="zh-CN" altLang="en-US" sz="1600" dirty="0">
                <a:latin typeface="微软雅黑" pitchFamily="34" charset="-122"/>
                <a:ea typeface="微软雅黑" pitchFamily="34" charset="-122"/>
              </a:rPr>
              <a:t>网</a:t>
            </a:r>
            <a:r>
              <a:rPr lang="zh-CN" altLang="en-US" sz="1600" dirty="0" smtClean="0">
                <a:latin typeface="微软雅黑" pitchFamily="34" charset="-122"/>
                <a:ea typeface="微软雅黑" pitchFamily="34" charset="-122"/>
              </a:rPr>
              <a:t>管系统也在如火如荼的开发升级中。</a:t>
            </a:r>
            <a:r>
              <a:rPr lang="en-US" altLang="zh-CN" sz="1600" dirty="0" smtClean="0">
                <a:latin typeface="微软雅黑" pitchFamily="34" charset="-122"/>
                <a:ea typeface="微软雅黑" pitchFamily="34" charset="-122"/>
              </a:rPr>
              <a:t>uem5000</a:t>
            </a:r>
            <a:r>
              <a:rPr lang="zh-CN" altLang="en-US" sz="1600" dirty="0">
                <a:latin typeface="微软雅黑" pitchFamily="34" charset="-122"/>
                <a:ea typeface="微软雅黑" pitchFamily="34" charset="-122"/>
              </a:rPr>
              <a:t>网</a:t>
            </a:r>
            <a:r>
              <a:rPr lang="zh-CN" altLang="en-US" sz="1600" dirty="0" smtClean="0">
                <a:latin typeface="微软雅黑" pitchFamily="34" charset="-122"/>
                <a:ea typeface="微软雅黑" pitchFamily="34" charset="-122"/>
              </a:rPr>
              <a:t>管系统是一个庞大而错综复杂的系统，子项目包含</a:t>
            </a:r>
            <a:r>
              <a:rPr lang="en-US" altLang="zh-CN" sz="1600" dirty="0" smtClean="0">
                <a:latin typeface="微软雅黑" pitchFamily="34" charset="-122"/>
                <a:ea typeface="微软雅黑" pitchFamily="34" charset="-122"/>
              </a:rPr>
              <a:t>25</a:t>
            </a:r>
            <a:r>
              <a:rPr lang="zh-CN" altLang="en-US" sz="1600" dirty="0" smtClean="0">
                <a:latin typeface="微软雅黑" pitchFamily="34" charset="-122"/>
                <a:ea typeface="微软雅黑" pitchFamily="34" charset="-122"/>
              </a:rPr>
              <a:t>个然而有些子项目又会包含子项目，涉及开发的人员超过</a:t>
            </a:r>
            <a:r>
              <a:rPr lang="en-US" altLang="zh-CN" sz="1600" dirty="0" smtClean="0">
                <a:latin typeface="微软雅黑" pitchFamily="34" charset="-122"/>
                <a:ea typeface="微软雅黑" pitchFamily="34" charset="-122"/>
              </a:rPr>
              <a:t>300</a:t>
            </a:r>
            <a:r>
              <a:rPr lang="zh-CN" altLang="en-US" sz="1600" dirty="0" smtClean="0">
                <a:latin typeface="微软雅黑" pitchFamily="34" charset="-122"/>
                <a:ea typeface="微软雅黑" pitchFamily="34" charset="-122"/>
              </a:rPr>
              <a:t>人，有效代码行数超过</a:t>
            </a:r>
            <a:r>
              <a:rPr lang="en-US" altLang="zh-CN" sz="1600" dirty="0" smtClean="0">
                <a:latin typeface="微软雅黑" pitchFamily="34" charset="-122"/>
                <a:ea typeface="微软雅黑" pitchFamily="34" charset="-122"/>
              </a:rPr>
              <a:t>50</a:t>
            </a:r>
            <a:r>
              <a:rPr lang="zh-CN" altLang="en-US" sz="1600" dirty="0" smtClean="0">
                <a:latin typeface="微软雅黑" pitchFamily="34" charset="-122"/>
                <a:ea typeface="微软雅黑" pitchFamily="34" charset="-122"/>
              </a:rPr>
              <a:t>万行。因此诞生一下的问题亟待解决。</a:t>
            </a:r>
            <a:endParaRPr lang="zh-CN" altLang="en-US" sz="1600" dirty="0">
              <a:latin typeface="微软雅黑" pitchFamily="34" charset="-122"/>
              <a:ea typeface="微软雅黑" pitchFamily="34" charset="-122"/>
            </a:endParaRPr>
          </a:p>
        </p:txBody>
      </p:sp>
      <p:pic>
        <p:nvPicPr>
          <p:cNvPr id="7" name="图片 1" descr="问号29.jpg"/>
          <p:cNvPicPr>
            <a:picLocks noGrp="1" noChangeAspect="1" noChangeArrowheads="1"/>
          </p:cNvPicPr>
          <p:nvPr/>
        </p:nvPicPr>
        <p:blipFill>
          <a:blip r:embed="rId2" cstate="print"/>
          <a:srcRect b="3720"/>
          <a:stretch>
            <a:fillRect/>
          </a:stretch>
        </p:blipFill>
        <p:spPr bwMode="auto">
          <a:xfrm>
            <a:off x="1071538" y="3330200"/>
            <a:ext cx="1643248" cy="1582735"/>
          </a:xfrm>
          <a:prstGeom prst="rect">
            <a:avLst/>
          </a:prstGeom>
          <a:noFill/>
          <a:ln w="9525">
            <a:noFill/>
            <a:miter lim="800000"/>
            <a:headEnd/>
            <a:tailEnd/>
          </a:ln>
        </p:spPr>
      </p:pic>
      <p:sp>
        <p:nvSpPr>
          <p:cNvPr id="8" name="Rectangle 1"/>
          <p:cNvSpPr>
            <a:spLocks noChangeArrowheads="1"/>
          </p:cNvSpPr>
          <p:nvPr/>
        </p:nvSpPr>
        <p:spPr bwMode="auto">
          <a:xfrm>
            <a:off x="2714612" y="3945811"/>
            <a:ext cx="6000792" cy="418191"/>
          </a:xfrm>
          <a:prstGeom prst="rect">
            <a:avLst/>
          </a:prstGeom>
          <a:gradFill>
            <a:gsLst>
              <a:gs pos="0">
                <a:srgbClr val="92D050"/>
              </a:gs>
              <a:gs pos="100000">
                <a:schemeClr val="hlink">
                  <a:gamma/>
                  <a:shade val="46275"/>
                  <a:invGamma/>
                  <a:alpha val="0"/>
                </a:schemeClr>
              </a:gs>
            </a:gsLst>
            <a:lin ang="0" scaled="1"/>
          </a:gradFill>
          <a:ln w="9525">
            <a:noFill/>
            <a:miter lim="800000"/>
            <a:headEnd/>
            <a:tailEnd/>
          </a:ln>
        </p:spPr>
        <p:txBody>
          <a:bodyPr wrap="square" anchor="t">
            <a:spAutoFit/>
          </a:bodyPr>
          <a:lstStyle/>
          <a:p>
            <a:pPr>
              <a:lnSpc>
                <a:spcPct val="150000"/>
              </a:lnSpc>
            </a:pPr>
            <a:r>
              <a:rPr lang="zh-CN" altLang="en-US" sz="1600" dirty="0" smtClean="0">
                <a:latin typeface="微软雅黑" pitchFamily="34" charset="-122"/>
                <a:ea typeface="微软雅黑" pitchFamily="34" charset="-122"/>
              </a:rPr>
              <a:t>     如何</a:t>
            </a:r>
            <a:r>
              <a:rPr lang="zh-CN" altLang="en-US" sz="1600" dirty="0">
                <a:latin typeface="微软雅黑" pitchFamily="34" charset="-122"/>
                <a:ea typeface="微软雅黑" pitchFamily="34" charset="-122"/>
              </a:rPr>
              <a:t>保证系统中的</a:t>
            </a:r>
            <a:r>
              <a:rPr lang="en-US" altLang="zh-CN" sz="1600" dirty="0">
                <a:latin typeface="微软雅黑" pitchFamily="34" charset="-122"/>
                <a:ea typeface="微软雅黑" pitchFamily="34" charset="-122"/>
              </a:rPr>
              <a:t>bug</a:t>
            </a:r>
            <a:r>
              <a:rPr lang="zh-CN" altLang="en-US" sz="1600" dirty="0">
                <a:latin typeface="微软雅黑" pitchFamily="34" charset="-122"/>
                <a:ea typeface="微软雅黑" pitchFamily="34" charset="-122"/>
              </a:rPr>
              <a:t>数维持到最低？</a:t>
            </a:r>
          </a:p>
        </p:txBody>
      </p:sp>
      <p:sp>
        <p:nvSpPr>
          <p:cNvPr id="9" name="Rectangle 1"/>
          <p:cNvSpPr>
            <a:spLocks noChangeArrowheads="1"/>
          </p:cNvSpPr>
          <p:nvPr/>
        </p:nvSpPr>
        <p:spPr bwMode="auto">
          <a:xfrm>
            <a:off x="2714786" y="3330200"/>
            <a:ext cx="5857916" cy="418191"/>
          </a:xfrm>
          <a:prstGeom prst="rect">
            <a:avLst/>
          </a:prstGeom>
          <a:gradFill>
            <a:gsLst>
              <a:gs pos="0">
                <a:srgbClr val="FFFF00"/>
              </a:gs>
              <a:gs pos="100000">
                <a:schemeClr val="hlink">
                  <a:gamma/>
                  <a:shade val="46275"/>
                  <a:invGamma/>
                  <a:alpha val="0"/>
                </a:schemeClr>
              </a:gs>
            </a:gsLst>
            <a:lin ang="0" scaled="1"/>
          </a:gradFill>
          <a:ln w="9525">
            <a:noFill/>
            <a:miter lim="800000"/>
            <a:headEnd/>
            <a:tailEnd/>
          </a:ln>
        </p:spPr>
        <p:txBody>
          <a:bodyPr wrap="square" anchor="ctr">
            <a:spAutoFit/>
          </a:bodyPr>
          <a:lstStyle/>
          <a:p>
            <a:pPr marL="0" lvl="1" indent="266700">
              <a:lnSpc>
                <a:spcPct val="150000"/>
              </a:lnSpc>
            </a:pPr>
            <a:r>
              <a:rPr lang="zh-CN" altLang="en-US" sz="1600" dirty="0" smtClean="0">
                <a:latin typeface="微软雅黑" pitchFamily="34" charset="-122"/>
                <a:ea typeface="微软雅黑" pitchFamily="34" charset="-122"/>
              </a:rPr>
              <a:t>如此</a:t>
            </a:r>
            <a:r>
              <a:rPr lang="zh-CN" altLang="en-US" sz="1600" dirty="0">
                <a:latin typeface="微软雅黑" pitchFamily="34" charset="-122"/>
                <a:ea typeface="微软雅黑" pitchFamily="34" charset="-122"/>
              </a:rPr>
              <a:t>庞大的系统，如何保证系统的稳定性、健壮性、安全性？</a:t>
            </a:r>
            <a:endParaRPr lang="en-US" altLang="zh-CN" sz="1600" dirty="0" smtClean="0">
              <a:latin typeface="微软雅黑" pitchFamily="34" charset="-122"/>
              <a:ea typeface="微软雅黑" pitchFamily="34" charset="-122"/>
            </a:endParaRPr>
          </a:p>
        </p:txBody>
      </p:sp>
      <p:sp>
        <p:nvSpPr>
          <p:cNvPr id="11" name="TextBox 5"/>
          <p:cNvSpPr txBox="1">
            <a:spLocks noChangeArrowheads="1"/>
          </p:cNvSpPr>
          <p:nvPr/>
        </p:nvSpPr>
        <p:spPr bwMode="auto">
          <a:xfrm>
            <a:off x="1071538" y="214290"/>
            <a:ext cx="6624637" cy="579438"/>
          </a:xfrm>
          <a:prstGeom prst="rect">
            <a:avLst/>
          </a:prstGeom>
          <a:noFill/>
          <a:ln w="9525">
            <a:noFill/>
            <a:miter lim="800000"/>
            <a:headEnd/>
            <a:tailEnd/>
          </a:ln>
        </p:spPr>
        <p:txBody>
          <a:bodyPr>
            <a:spAutoFit/>
          </a:bodyPr>
          <a:lstStyle/>
          <a:p>
            <a:pPr algn="ctr">
              <a:spcBef>
                <a:spcPct val="20000"/>
              </a:spcBef>
            </a:pPr>
            <a:r>
              <a:rPr lang="zh-CN" altLang="en-US" sz="3200" b="1" dirty="0" smtClean="0">
                <a:latin typeface="黑体" pitchFamily="2" charset="-122"/>
                <a:ea typeface="黑体" pitchFamily="2" charset="-122"/>
              </a:rPr>
              <a:t>课题选择</a:t>
            </a:r>
            <a:endParaRPr lang="zh-CN" altLang="en-US" sz="3200" b="1" dirty="0">
              <a:latin typeface="黑体" pitchFamily="2" charset="-122"/>
              <a:ea typeface="黑体" pitchFamily="2" charset="-122"/>
            </a:endParaRPr>
          </a:p>
        </p:txBody>
      </p:sp>
      <p:sp>
        <p:nvSpPr>
          <p:cNvPr id="12" name="Rectangle 1"/>
          <p:cNvSpPr>
            <a:spLocks noChangeArrowheads="1"/>
          </p:cNvSpPr>
          <p:nvPr/>
        </p:nvSpPr>
        <p:spPr bwMode="auto">
          <a:xfrm>
            <a:off x="2714554" y="4581128"/>
            <a:ext cx="6000792" cy="418191"/>
          </a:xfrm>
          <a:prstGeom prst="rect">
            <a:avLst/>
          </a:prstGeom>
          <a:ln>
            <a:noFill/>
            <a:headEnd/>
            <a:tailEnd/>
          </a:ln>
        </p:spPr>
        <p:style>
          <a:lnRef idx="1">
            <a:schemeClr val="accent1"/>
          </a:lnRef>
          <a:fillRef idx="2">
            <a:schemeClr val="accent1"/>
          </a:fillRef>
          <a:effectRef idx="1">
            <a:schemeClr val="accent1"/>
          </a:effectRef>
          <a:fontRef idx="minor">
            <a:schemeClr val="dk1"/>
          </a:fontRef>
        </p:style>
        <p:txBody>
          <a:bodyPr wrap="square" anchor="t">
            <a:spAutoFit/>
          </a:bodyPr>
          <a:lstStyle/>
          <a:p>
            <a:pPr>
              <a:lnSpc>
                <a:spcPct val="150000"/>
              </a:lnSpc>
            </a:pPr>
            <a:r>
              <a:rPr lang="zh-CN" altLang="en-US" sz="1600" dirty="0" smtClean="0">
                <a:latin typeface="微软雅黑" pitchFamily="34" charset="-122"/>
                <a:ea typeface="微软雅黑" pitchFamily="34" charset="-122"/>
              </a:rPr>
              <a:t>     如何杜绝同类问题的再次产生？</a:t>
            </a:r>
            <a:endParaRPr lang="zh-CN" altLang="en-US" sz="1600" dirty="0">
              <a:latin typeface="微软雅黑" pitchFamily="34" charset="-122"/>
              <a:ea typeface="微软雅黑" pitchFamily="34" charset="-122"/>
            </a:endParaRPr>
          </a:p>
        </p:txBody>
      </p:sp>
      <p:sp>
        <p:nvSpPr>
          <p:cNvPr id="13" name="矩形 12"/>
          <p:cNvSpPr/>
          <p:nvPr/>
        </p:nvSpPr>
        <p:spPr>
          <a:xfrm>
            <a:off x="485717" y="5517232"/>
            <a:ext cx="8286808" cy="507831"/>
          </a:xfrm>
          <a:prstGeom prst="rect">
            <a:avLst/>
          </a:prstGeom>
        </p:spPr>
        <p:txBody>
          <a:bodyPr wrap="square">
            <a:spAutoFit/>
          </a:bodyPr>
          <a:lstStyle/>
          <a:p>
            <a:pPr lvl="1">
              <a:lnSpc>
                <a:spcPct val="150000"/>
              </a:lnSpc>
            </a:pPr>
            <a:r>
              <a:rPr lang="zh-CN" altLang="en-US" sz="1600" dirty="0" smtClean="0">
                <a:latin typeface="微软雅黑" pitchFamily="34" charset="-122"/>
                <a:ea typeface="微软雅黑" pitchFamily="34" charset="-122"/>
              </a:rPr>
              <a:t>本课题的选择重点关注和研究</a:t>
            </a:r>
            <a:r>
              <a:rPr lang="zh-CN" altLang="en-US" b="1" dirty="0" smtClean="0">
                <a:solidFill>
                  <a:srgbClr val="FF0000"/>
                </a:solidFill>
                <a:latin typeface="微软雅黑" pitchFamily="34" charset="-122"/>
                <a:ea typeface="微软雅黑" pitchFamily="34" charset="-122"/>
              </a:rPr>
              <a:t>网管系统中代码静态检查的修改和总结规范</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8197"/>
                                        </p:tgtEl>
                                        <p:attrNameLst>
                                          <p:attrName>style.visibility</p:attrName>
                                        </p:attrNameLst>
                                      </p:cBhvr>
                                      <p:to>
                                        <p:strVal val="visible"/>
                                      </p:to>
                                    </p:set>
                                    <p:animEffect transition="in" filter="wheel(1)">
                                      <p:cBhvr>
                                        <p:cTn id="43" dur="20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5" grpId="0"/>
      <p:bldP spid="8" grpId="1" animBg="1"/>
      <p:bldP spid="9" grpId="1"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3"/>
          <p:cNvSpPr>
            <a:spLocks noChangeArrowheads="1"/>
          </p:cNvSpPr>
          <p:nvPr/>
        </p:nvSpPr>
        <p:spPr bwMode="auto">
          <a:xfrm>
            <a:off x="285690" y="1628800"/>
            <a:ext cx="8678797" cy="5052214"/>
          </a:xfrm>
          <a:prstGeom prst="roundRect">
            <a:avLst>
              <a:gd name="adj" fmla="val 910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dirty="0"/>
          </a:p>
        </p:txBody>
      </p:sp>
      <p:sp>
        <p:nvSpPr>
          <p:cNvPr id="2" name="TextBox 5"/>
          <p:cNvSpPr txBox="1">
            <a:spLocks noChangeArrowheads="1"/>
          </p:cNvSpPr>
          <p:nvPr/>
        </p:nvSpPr>
        <p:spPr bwMode="auto">
          <a:xfrm>
            <a:off x="857224" y="263481"/>
            <a:ext cx="6624637" cy="584200"/>
          </a:xfrm>
          <a:prstGeom prst="rect">
            <a:avLst/>
          </a:prstGeom>
          <a:noFill/>
          <a:ln w="9525">
            <a:noFill/>
            <a:miter lim="800000"/>
            <a:headEnd/>
            <a:tailEnd/>
          </a:ln>
        </p:spPr>
        <p:txBody>
          <a:bodyPr>
            <a:spAutoFit/>
          </a:bodyPr>
          <a:lstStyle/>
          <a:p>
            <a:pPr algn="ctr">
              <a:spcBef>
                <a:spcPct val="20000"/>
              </a:spcBef>
            </a:pPr>
            <a:r>
              <a:rPr lang="zh-CN" altLang="en-US" sz="3200" b="1" dirty="0" smtClean="0">
                <a:latin typeface="黑体" pitchFamily="2" charset="-122"/>
                <a:ea typeface="黑体" pitchFamily="2" charset="-122"/>
              </a:rPr>
              <a:t>  现状</a:t>
            </a:r>
            <a:r>
              <a:rPr lang="zh-CN" altLang="en-US" sz="3200" b="1" dirty="0">
                <a:latin typeface="黑体" pitchFamily="2" charset="-122"/>
                <a:ea typeface="黑体" pitchFamily="2" charset="-122"/>
              </a:rPr>
              <a:t>调查</a:t>
            </a:r>
          </a:p>
        </p:txBody>
      </p:sp>
      <p:sp>
        <p:nvSpPr>
          <p:cNvPr id="3" name="TextBox 2"/>
          <p:cNvSpPr txBox="1"/>
          <p:nvPr/>
        </p:nvSpPr>
        <p:spPr>
          <a:xfrm>
            <a:off x="391657" y="1700808"/>
            <a:ext cx="4233431" cy="2308324"/>
          </a:xfrm>
          <a:prstGeom prst="rect">
            <a:avLst/>
          </a:prstGeom>
          <a:noFill/>
        </p:spPr>
        <p:txBody>
          <a:bodyPr wrap="square" rtlCol="0">
            <a:spAutoFit/>
          </a:bodyPr>
          <a:lstStyle/>
          <a:p>
            <a:pPr>
              <a:lnSpc>
                <a:spcPct val="150000"/>
              </a:lnSpc>
            </a:pP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道可道小组于五月成立之后</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对现有系统的错误进行统计和分析：系统中存在错误数</a:t>
            </a:r>
            <a:r>
              <a:rPr lang="en-US" altLang="zh-CN" sz="1600" dirty="0" smtClean="0">
                <a:solidFill>
                  <a:srgbClr val="FF0000"/>
                </a:solidFill>
                <a:latin typeface="微软雅黑" pitchFamily="34" charset="-122"/>
                <a:ea typeface="微软雅黑" pitchFamily="34" charset="-122"/>
              </a:rPr>
              <a:t>1392</a:t>
            </a:r>
            <a:r>
              <a:rPr lang="zh-CN" altLang="en-US" sz="1600" dirty="0" smtClean="0">
                <a:latin typeface="微软雅黑" pitchFamily="34" charset="-122"/>
                <a:ea typeface="微软雅黑" pitchFamily="34" charset="-122"/>
              </a:rPr>
              <a:t>个，其中空指针异常、资源泄漏错误占系统错误的</a:t>
            </a:r>
            <a:r>
              <a:rPr lang="en-US" altLang="zh-CN" sz="1600" dirty="0" smtClean="0">
                <a:solidFill>
                  <a:srgbClr val="FF0000"/>
                </a:solidFill>
                <a:latin typeface="微软雅黑" pitchFamily="34" charset="-122"/>
                <a:ea typeface="微软雅黑" pitchFamily="34" charset="-122"/>
              </a:rPr>
              <a:t>80%</a:t>
            </a:r>
            <a:r>
              <a:rPr lang="zh-CN" altLang="en-US" sz="1600" dirty="0" smtClean="0">
                <a:latin typeface="微软雅黑" pitchFamily="34" charset="-122"/>
                <a:ea typeface="微软雅黑" pitchFamily="34" charset="-122"/>
              </a:rPr>
              <a:t>；这些错误就像一个一个炸弹一样埋藏在系统之中或许在未来的某一天引发灾难性的后果！！！</a:t>
            </a:r>
            <a:endParaRPr lang="zh-CN" altLang="en-US" sz="1600" dirty="0">
              <a:latin typeface="微软雅黑" pitchFamily="34" charset="-122"/>
              <a:ea typeface="微软雅黑" pitchFamily="34" charset="-122"/>
            </a:endParaRPr>
          </a:p>
        </p:txBody>
      </p:sp>
      <p:pic>
        <p:nvPicPr>
          <p:cNvPr id="23" name="Picture 2" descr="C:\Users\zhangwenming\Desktop\t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425" y="1989797"/>
            <a:ext cx="1832380" cy="1730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76935" y="4009132"/>
            <a:ext cx="3989361" cy="338554"/>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以下现存错误统计饼图</a:t>
            </a:r>
            <a:r>
              <a:rPr lang="zh-CN" altLang="en-US" sz="1600" dirty="0" smtClean="0"/>
              <a:t>：</a:t>
            </a:r>
            <a:endParaRPr lang="zh-CN" altLang="en-US" sz="1600" dirty="0"/>
          </a:p>
        </p:txBody>
      </p:sp>
      <p:graphicFrame>
        <p:nvGraphicFramePr>
          <p:cNvPr id="37" name="图表 36"/>
          <p:cNvGraphicFramePr>
            <a:graphicFrameLocks/>
          </p:cNvGraphicFramePr>
          <p:nvPr>
            <p:extLst>
              <p:ext uri="{D42A27DB-BD31-4B8C-83A1-F6EECF244321}">
                <p14:modId xmlns:p14="http://schemas.microsoft.com/office/powerpoint/2010/main" val="185116556"/>
              </p:ext>
            </p:extLst>
          </p:nvPr>
        </p:nvGraphicFramePr>
        <p:xfrm>
          <a:off x="4860032" y="4437112"/>
          <a:ext cx="3600400" cy="2243902"/>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17476" y="4009132"/>
            <a:ext cx="3960440" cy="338554"/>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1600" dirty="0" smtClean="0"/>
              <a:t>现场引发的故障统计：</a:t>
            </a:r>
            <a:endParaRPr lang="zh-CN" altLang="en-US" sz="1600" dirty="0"/>
          </a:p>
        </p:txBody>
      </p:sp>
      <p:cxnSp>
        <p:nvCxnSpPr>
          <p:cNvPr id="11" name="直接连接符 10"/>
          <p:cNvCxnSpPr/>
          <p:nvPr/>
        </p:nvCxnSpPr>
        <p:spPr>
          <a:xfrm>
            <a:off x="4625088" y="4154907"/>
            <a:ext cx="0" cy="237043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1800143254"/>
              </p:ext>
            </p:extLst>
          </p:nvPr>
        </p:nvGraphicFramePr>
        <p:xfrm>
          <a:off x="528167" y="4509120"/>
          <a:ext cx="3949749" cy="1944216"/>
        </p:xfrm>
        <a:graphic>
          <a:graphicData uri="http://schemas.openxmlformats.org/drawingml/2006/table">
            <a:tbl>
              <a:tblPr firstRow="1" bandRow="1">
                <a:tableStyleId>{5C22544A-7EE6-4342-B048-85BDC9FD1C3A}</a:tableStyleId>
              </a:tblPr>
              <a:tblGrid>
                <a:gridCol w="1451545"/>
                <a:gridCol w="1181621"/>
                <a:gridCol w="1316583"/>
              </a:tblGrid>
              <a:tr h="486054">
                <a:tc>
                  <a:txBody>
                    <a:bodyPr/>
                    <a:lstStyle/>
                    <a:p>
                      <a:r>
                        <a:rPr lang="zh-CN" altLang="en-US" dirty="0" smtClean="0"/>
                        <a:t>故障名称</a:t>
                      </a:r>
                      <a:endParaRPr lang="zh-CN" altLang="en-US" dirty="0"/>
                    </a:p>
                  </a:txBody>
                  <a:tcPr anchor="ctr"/>
                </a:tc>
                <a:tc>
                  <a:txBody>
                    <a:bodyPr/>
                    <a:lstStyle/>
                    <a:p>
                      <a:r>
                        <a:rPr lang="zh-CN" altLang="en-US" dirty="0" smtClean="0"/>
                        <a:t>故障时间</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故障原因</a:t>
                      </a:r>
                    </a:p>
                  </a:txBody>
                  <a:tcPr anchor="ctr"/>
                </a:tc>
              </a:tr>
              <a:tr h="486054">
                <a:tc>
                  <a:txBody>
                    <a:bodyPr/>
                    <a:lstStyle/>
                    <a:p>
                      <a:pPr marL="0" algn="ctr" defTabSz="914400" rtl="0" eaLnBrk="1" latinLnBrk="0" hangingPunct="1"/>
                      <a:r>
                        <a:rPr lang="zh-CN" altLang="en-US" sz="1200" kern="1200" dirty="0" smtClean="0">
                          <a:solidFill>
                            <a:schemeClr val="dk1"/>
                          </a:solidFill>
                          <a:latin typeface="+mn-lt"/>
                          <a:ea typeface="+mn-ea"/>
                          <a:cs typeface="+mn-cs"/>
                        </a:rPr>
                        <a:t>兰州外场系统崩溃</a:t>
                      </a:r>
                      <a:endParaRPr lang="zh-CN" altLang="en-US" sz="12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200" kern="1200" dirty="0" smtClean="0">
                          <a:solidFill>
                            <a:schemeClr val="dk1"/>
                          </a:solidFill>
                          <a:latin typeface="+mn-lt"/>
                          <a:ea typeface="+mn-ea"/>
                          <a:cs typeface="+mn-cs"/>
                        </a:rPr>
                        <a:t>2019</a:t>
                      </a:r>
                      <a:r>
                        <a:rPr lang="zh-CN" altLang="en-US" sz="1200" kern="1200" dirty="0" smtClean="0">
                          <a:solidFill>
                            <a:schemeClr val="dk1"/>
                          </a:solidFill>
                          <a:latin typeface="+mn-lt"/>
                          <a:ea typeface="+mn-ea"/>
                          <a:cs typeface="+mn-cs"/>
                        </a:rPr>
                        <a:t>年</a:t>
                      </a:r>
                      <a:r>
                        <a:rPr lang="en-US" altLang="zh-CN" sz="1200" kern="1200" dirty="0" smtClean="0">
                          <a:solidFill>
                            <a:schemeClr val="dk1"/>
                          </a:solidFill>
                          <a:latin typeface="+mn-lt"/>
                          <a:ea typeface="+mn-ea"/>
                          <a:cs typeface="+mn-cs"/>
                        </a:rPr>
                        <a:t>9</a:t>
                      </a:r>
                      <a:r>
                        <a:rPr lang="zh-CN" altLang="en-US" sz="1200" kern="1200" dirty="0" smtClean="0">
                          <a:solidFill>
                            <a:schemeClr val="dk1"/>
                          </a:solidFill>
                          <a:latin typeface="+mn-lt"/>
                          <a:ea typeface="+mn-ea"/>
                          <a:cs typeface="+mn-cs"/>
                        </a:rPr>
                        <a:t>月</a:t>
                      </a:r>
                      <a:r>
                        <a:rPr lang="en-US" altLang="zh-CN" sz="1200" kern="1200" dirty="0" smtClean="0">
                          <a:solidFill>
                            <a:schemeClr val="dk1"/>
                          </a:solidFill>
                          <a:latin typeface="+mn-lt"/>
                          <a:ea typeface="+mn-ea"/>
                          <a:cs typeface="+mn-cs"/>
                        </a:rPr>
                        <a:t>28</a:t>
                      </a:r>
                      <a:r>
                        <a:rPr lang="zh-CN" altLang="en-US" sz="1200" kern="1200" dirty="0" smtClean="0">
                          <a:solidFill>
                            <a:schemeClr val="dk1"/>
                          </a:solidFill>
                          <a:latin typeface="+mn-lt"/>
                          <a:ea typeface="+mn-ea"/>
                          <a:cs typeface="+mn-cs"/>
                        </a:rPr>
                        <a:t>日</a:t>
                      </a:r>
                      <a:endParaRPr lang="zh-CN" altLang="en-US" sz="1200" kern="1200" dirty="0">
                        <a:solidFill>
                          <a:schemeClr val="dk1"/>
                        </a:solidFill>
                        <a:latin typeface="+mn-lt"/>
                        <a:ea typeface="+mn-ea"/>
                        <a:cs typeface="+mn-cs"/>
                      </a:endParaRPr>
                    </a:p>
                  </a:txBody>
                  <a:tcPr anchor="ctr"/>
                </a:tc>
                <a:tc>
                  <a:txBody>
                    <a:bodyPr/>
                    <a:lstStyle/>
                    <a:p>
                      <a:pPr algn="ctr"/>
                      <a:r>
                        <a:rPr lang="zh-CN" altLang="en-US" sz="1200" dirty="0" smtClean="0"/>
                        <a:t>系统资源未关闭</a:t>
                      </a:r>
                      <a:endParaRPr lang="zh-CN" altLang="en-US" sz="1200" dirty="0"/>
                    </a:p>
                  </a:txBody>
                  <a:tcPr anchor="ctr"/>
                </a:tc>
              </a:tr>
              <a:tr h="4860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mn-lt"/>
                          <a:ea typeface="+mn-ea"/>
                          <a:cs typeface="+mn-cs"/>
                        </a:rPr>
                        <a:t>兰州外场系统崩溃</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2019</a:t>
                      </a:r>
                      <a:r>
                        <a:rPr lang="zh-CN" altLang="en-US" sz="1200" kern="1200" dirty="0" smtClean="0">
                          <a:solidFill>
                            <a:schemeClr val="dk1"/>
                          </a:solidFill>
                          <a:latin typeface="+mn-lt"/>
                          <a:ea typeface="+mn-ea"/>
                          <a:cs typeface="+mn-cs"/>
                        </a:rPr>
                        <a:t>年</a:t>
                      </a:r>
                      <a:r>
                        <a:rPr lang="en-US" altLang="zh-CN" sz="1200" kern="1200" dirty="0" smtClean="0">
                          <a:solidFill>
                            <a:schemeClr val="dk1"/>
                          </a:solidFill>
                          <a:latin typeface="+mn-lt"/>
                          <a:ea typeface="+mn-ea"/>
                          <a:cs typeface="+mn-cs"/>
                        </a:rPr>
                        <a:t>9</a:t>
                      </a:r>
                      <a:r>
                        <a:rPr lang="zh-CN" altLang="en-US" sz="1200" kern="1200" dirty="0" smtClean="0">
                          <a:solidFill>
                            <a:schemeClr val="dk1"/>
                          </a:solidFill>
                          <a:latin typeface="+mn-lt"/>
                          <a:ea typeface="+mn-ea"/>
                          <a:cs typeface="+mn-cs"/>
                        </a:rPr>
                        <a:t>月</a:t>
                      </a:r>
                      <a:r>
                        <a:rPr lang="en-US" altLang="zh-CN" sz="1200" kern="1200" dirty="0" smtClean="0">
                          <a:solidFill>
                            <a:schemeClr val="dk1"/>
                          </a:solidFill>
                          <a:latin typeface="+mn-lt"/>
                          <a:ea typeface="+mn-ea"/>
                          <a:cs typeface="+mn-cs"/>
                        </a:rPr>
                        <a:t>28</a:t>
                      </a:r>
                      <a:r>
                        <a:rPr lang="zh-CN" altLang="en-US" sz="1200" kern="1200" dirty="0" smtClean="0">
                          <a:solidFill>
                            <a:schemeClr val="dk1"/>
                          </a:solidFill>
                          <a:latin typeface="+mn-lt"/>
                          <a:ea typeface="+mn-ea"/>
                          <a:cs typeface="+mn-cs"/>
                        </a:rPr>
                        <a:t>日</a:t>
                      </a:r>
                    </a:p>
                  </a:txBody>
                  <a:tcPr anchor="ctr"/>
                </a:tc>
                <a:tc>
                  <a:txBody>
                    <a:bodyPr/>
                    <a:lstStyle/>
                    <a:p>
                      <a:pPr marL="0" algn="ctr" defTabSz="914400" rtl="0" eaLnBrk="1" latinLnBrk="0" hangingPunct="1"/>
                      <a:r>
                        <a:rPr lang="en-US" altLang="zh-CN" baseline="0" dirty="0" smtClean="0"/>
                        <a:t> </a:t>
                      </a:r>
                      <a:r>
                        <a:rPr lang="zh-CN" altLang="en-US" sz="1200" kern="1200" dirty="0" smtClean="0">
                          <a:solidFill>
                            <a:schemeClr val="dk1"/>
                          </a:solidFill>
                          <a:latin typeface="+mn-lt"/>
                          <a:ea typeface="+mn-ea"/>
                          <a:cs typeface="+mn-cs"/>
                        </a:rPr>
                        <a:t>空指针未判断</a:t>
                      </a:r>
                      <a:endParaRPr lang="zh-CN" altLang="en-US" sz="1200" kern="1200" dirty="0">
                        <a:solidFill>
                          <a:schemeClr val="dk1"/>
                        </a:solidFill>
                        <a:latin typeface="+mn-lt"/>
                        <a:ea typeface="+mn-ea"/>
                        <a:cs typeface="+mn-cs"/>
                      </a:endParaRPr>
                    </a:p>
                  </a:txBody>
                  <a:tcPr anchor="ctr"/>
                </a:tc>
              </a:tr>
              <a:tr h="4860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dk1"/>
                          </a:solidFill>
                          <a:latin typeface="+mn-lt"/>
                          <a:ea typeface="+mn-ea"/>
                          <a:cs typeface="+mn-cs"/>
                        </a:rPr>
                        <a:t>兰州外场系统崩溃</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mn-lt"/>
                          <a:ea typeface="+mn-ea"/>
                          <a:cs typeface="+mn-cs"/>
                        </a:rPr>
                        <a:t>2019</a:t>
                      </a:r>
                      <a:r>
                        <a:rPr lang="zh-CN" altLang="en-US" sz="1200" kern="1200" dirty="0" smtClean="0">
                          <a:solidFill>
                            <a:schemeClr val="dk1"/>
                          </a:solidFill>
                          <a:latin typeface="+mn-lt"/>
                          <a:ea typeface="+mn-ea"/>
                          <a:cs typeface="+mn-cs"/>
                        </a:rPr>
                        <a:t>年</a:t>
                      </a:r>
                      <a:r>
                        <a:rPr lang="en-US" altLang="zh-CN" sz="1200" kern="1200" dirty="0" smtClean="0">
                          <a:solidFill>
                            <a:schemeClr val="dk1"/>
                          </a:solidFill>
                          <a:latin typeface="+mn-lt"/>
                          <a:ea typeface="+mn-ea"/>
                          <a:cs typeface="+mn-cs"/>
                        </a:rPr>
                        <a:t>9</a:t>
                      </a:r>
                      <a:r>
                        <a:rPr lang="zh-CN" altLang="en-US" sz="1200" kern="1200" dirty="0" smtClean="0">
                          <a:solidFill>
                            <a:schemeClr val="dk1"/>
                          </a:solidFill>
                          <a:latin typeface="+mn-lt"/>
                          <a:ea typeface="+mn-ea"/>
                          <a:cs typeface="+mn-cs"/>
                        </a:rPr>
                        <a:t>月</a:t>
                      </a:r>
                      <a:r>
                        <a:rPr lang="en-US" altLang="zh-CN" sz="1200" kern="1200" dirty="0" smtClean="0">
                          <a:solidFill>
                            <a:schemeClr val="dk1"/>
                          </a:solidFill>
                          <a:latin typeface="+mn-lt"/>
                          <a:ea typeface="+mn-ea"/>
                          <a:cs typeface="+mn-cs"/>
                        </a:rPr>
                        <a:t>28</a:t>
                      </a:r>
                      <a:r>
                        <a:rPr lang="zh-CN" altLang="en-US" sz="1200" kern="1200" dirty="0" smtClean="0">
                          <a:solidFill>
                            <a:schemeClr val="dk1"/>
                          </a:solidFill>
                          <a:latin typeface="+mn-lt"/>
                          <a:ea typeface="+mn-ea"/>
                          <a:cs typeface="+mn-cs"/>
                        </a:rPr>
                        <a:t>日</a:t>
                      </a:r>
                    </a:p>
                  </a:txBody>
                  <a:tcPr anchor="ctr"/>
                </a:tc>
                <a:tc>
                  <a:txBody>
                    <a:bodyPr/>
                    <a:lstStyle/>
                    <a:p>
                      <a:r>
                        <a:rPr lang="en-US" altLang="zh-CN" dirty="0" smtClean="0"/>
                        <a:t>  </a:t>
                      </a:r>
                      <a:r>
                        <a:rPr lang="zh-CN" altLang="en-US" sz="1200" kern="1200" dirty="0" smtClean="0">
                          <a:solidFill>
                            <a:schemeClr val="dk1"/>
                          </a:solidFill>
                          <a:latin typeface="+mn-lt"/>
                          <a:ea typeface="+mn-ea"/>
                          <a:cs typeface="+mn-cs"/>
                        </a:rPr>
                        <a:t>并发数据访问</a:t>
                      </a:r>
                      <a:endParaRPr lang="zh-CN" altLang="en-US" sz="1200" kern="1200" dirty="0">
                        <a:solidFill>
                          <a:schemeClr val="dk1"/>
                        </a:solidFill>
                        <a:latin typeface="+mn-lt"/>
                        <a:ea typeface="+mn-ea"/>
                        <a:cs typeface="+mn-cs"/>
                      </a:endParaRP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000"/>
                                        <p:tgtEl>
                                          <p:spTgt spid="38"/>
                                        </p:tgtEl>
                                      </p:cBhvr>
                                    </p:animEffect>
                                    <p:anim calcmode="lin" valueType="num">
                                      <p:cBhvr>
                                        <p:cTn id="23" dur="2000" fill="hold"/>
                                        <p:tgtEl>
                                          <p:spTgt spid="38"/>
                                        </p:tgtEl>
                                        <p:attrNameLst>
                                          <p:attrName>ppt_w</p:attrName>
                                        </p:attrNameLst>
                                      </p:cBhvr>
                                      <p:tavLst>
                                        <p:tav tm="0" fmla="#ppt_w*sin(2.5*pi*$)">
                                          <p:val>
                                            <p:fltVal val="0"/>
                                          </p:val>
                                        </p:tav>
                                        <p:tav tm="100000">
                                          <p:val>
                                            <p:fltVal val="1"/>
                                          </p:val>
                                        </p:tav>
                                      </p:tavLst>
                                    </p:anim>
                                    <p:anim calcmode="lin" valueType="num">
                                      <p:cBhvr>
                                        <p:cTn id="24" dur="2000" fill="hold"/>
                                        <p:tgtEl>
                                          <p:spTgt spid="38"/>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anim calcmode="lin" valueType="num">
                                      <p:cBhvr>
                                        <p:cTn id="28" dur="2000" fill="hold"/>
                                        <p:tgtEl>
                                          <p:spTgt spid="16"/>
                                        </p:tgtEl>
                                        <p:attrNameLst>
                                          <p:attrName>ppt_w</p:attrName>
                                        </p:attrNameLst>
                                      </p:cBhvr>
                                      <p:tavLst>
                                        <p:tav tm="0" fmla="#ppt_w*sin(2.5*pi*$)">
                                          <p:val>
                                            <p:fltVal val="0"/>
                                          </p:val>
                                        </p:tav>
                                        <p:tav tm="100000">
                                          <p:val>
                                            <p:fltVal val="1"/>
                                          </p:val>
                                        </p:tav>
                                      </p:tavLst>
                                    </p:anim>
                                    <p:anim calcmode="lin" valueType="num">
                                      <p:cBhvr>
                                        <p:cTn id="29" dur="2000" fill="hold"/>
                                        <p:tgtEl>
                                          <p:spTgt spid="16"/>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inVertical)">
                                      <p:cBhvr>
                                        <p:cTn id="39" dur="500"/>
                                        <p:tgtEl>
                                          <p:spTgt spid="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arn(inVertical)">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5" grpId="0" animBg="1"/>
      <p:bldGraphic spid="37" grpId="0">
        <p:bldAsOne/>
      </p:bldGraphic>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p:cNvSpPr txBox="1">
            <a:spLocks noChangeArrowheads="1"/>
          </p:cNvSpPr>
          <p:nvPr/>
        </p:nvSpPr>
        <p:spPr bwMode="auto">
          <a:xfrm>
            <a:off x="1375001" y="332656"/>
            <a:ext cx="6624637" cy="579438"/>
          </a:xfrm>
          <a:prstGeom prst="rect">
            <a:avLst/>
          </a:prstGeom>
          <a:noFill/>
          <a:ln w="9525">
            <a:noFill/>
            <a:miter lim="800000"/>
            <a:headEnd/>
            <a:tailEnd/>
          </a:ln>
        </p:spPr>
        <p:txBody>
          <a:bodyPr>
            <a:spAutoFit/>
          </a:bodyPr>
          <a:lstStyle/>
          <a:p>
            <a:pPr algn="ctr">
              <a:spcBef>
                <a:spcPct val="20000"/>
              </a:spcBef>
            </a:pPr>
            <a:r>
              <a:rPr lang="zh-CN" altLang="en-US" sz="3200" b="1" dirty="0">
                <a:latin typeface="黑体" pitchFamily="2" charset="-122"/>
                <a:ea typeface="黑体" pitchFamily="2" charset="-122"/>
              </a:rPr>
              <a:t>目标设置</a:t>
            </a:r>
          </a:p>
        </p:txBody>
      </p:sp>
      <p:graphicFrame>
        <p:nvGraphicFramePr>
          <p:cNvPr id="2" name="图示 1"/>
          <p:cNvGraphicFramePr/>
          <p:nvPr>
            <p:extLst>
              <p:ext uri="{D42A27DB-BD31-4B8C-83A1-F6EECF244321}">
                <p14:modId xmlns:p14="http://schemas.microsoft.com/office/powerpoint/2010/main" val="1511595570"/>
              </p:ext>
            </p:extLst>
          </p:nvPr>
        </p:nvGraphicFramePr>
        <p:xfrm>
          <a:off x="2843808"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C:\Users\zhangwenming\Desktop\u=3148738370,583769467&amp;fm=26&amp;gp=0.jpg"/>
          <p:cNvPicPr>
            <a:picLocks noChangeAspect="1" noChangeArrowheads="1"/>
          </p:cNvPicPr>
          <p:nvPr/>
        </p:nvPicPr>
        <p:blipFill rotWithShape="1">
          <a:blip r:embed="rId7">
            <a:extLst>
              <a:ext uri="{28A0092B-C50C-407E-A947-70E740481C1C}">
                <a14:useLocalDpi xmlns:a14="http://schemas.microsoft.com/office/drawing/2010/main" val="0"/>
              </a:ext>
            </a:extLst>
          </a:blip>
          <a:srcRect l="10509" t="3540" r="14823" b="9734"/>
          <a:stretch/>
        </p:blipFill>
        <p:spPr bwMode="auto">
          <a:xfrm>
            <a:off x="19499" y="2852936"/>
            <a:ext cx="2680294" cy="2520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箭头连接符 24"/>
          <p:cNvCxnSpPr/>
          <p:nvPr/>
        </p:nvCxnSpPr>
        <p:spPr>
          <a:xfrm flipV="1">
            <a:off x="584751" y="3410995"/>
            <a:ext cx="5043484" cy="23155"/>
          </a:xfrm>
          <a:prstGeom prst="straightConnector1">
            <a:avLst/>
          </a:prstGeom>
          <a:ln>
            <a:solidFill>
              <a:srgbClr val="92D050"/>
            </a:solidFill>
            <a:tailEnd type="arrow"/>
          </a:ln>
        </p:spPr>
        <p:style>
          <a:lnRef idx="3">
            <a:schemeClr val="accent3"/>
          </a:lnRef>
          <a:fillRef idx="0">
            <a:schemeClr val="accent3"/>
          </a:fillRef>
          <a:effectRef idx="2">
            <a:schemeClr val="accent3"/>
          </a:effectRef>
          <a:fontRef idx="minor">
            <a:schemeClr val="tx1"/>
          </a:fontRef>
        </p:style>
      </p:cxnSp>
      <p:grpSp>
        <p:nvGrpSpPr>
          <p:cNvPr id="2" name="Group 3"/>
          <p:cNvGrpSpPr>
            <a:grpSpLocks/>
          </p:cNvGrpSpPr>
          <p:nvPr/>
        </p:nvGrpSpPr>
        <p:grpSpPr bwMode="auto">
          <a:xfrm>
            <a:off x="5628235" y="2999998"/>
            <a:ext cx="2544165" cy="811008"/>
            <a:chOff x="839" y="675"/>
            <a:chExt cx="1178" cy="532"/>
          </a:xfrm>
        </p:grpSpPr>
        <p:sp>
          <p:nvSpPr>
            <p:cNvPr id="36" name="AutoShape 4"/>
            <p:cNvSpPr>
              <a:spLocks noChangeArrowheads="1"/>
            </p:cNvSpPr>
            <p:nvPr/>
          </p:nvSpPr>
          <p:spPr bwMode="auto">
            <a:xfrm>
              <a:off x="839" y="675"/>
              <a:ext cx="1178" cy="532"/>
            </a:xfrm>
            <a:prstGeom prst="roundRect">
              <a:avLst>
                <a:gd name="adj" fmla="val 16667"/>
              </a:avLst>
            </a:prstGeom>
            <a:solidFill>
              <a:srgbClr val="00B050"/>
            </a:soli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sp>
          <p:nvSpPr>
            <p:cNvPr id="37" name="AutoShape 5"/>
            <p:cNvSpPr>
              <a:spLocks noChangeArrowheads="1"/>
            </p:cNvSpPr>
            <p:nvPr/>
          </p:nvSpPr>
          <p:spPr bwMode="auto">
            <a:xfrm>
              <a:off x="892" y="807"/>
              <a:ext cx="1072" cy="268"/>
            </a:xfrm>
            <a:prstGeom prst="roundRect">
              <a:avLst>
                <a:gd name="adj" fmla="val 16667"/>
              </a:avLst>
            </a:prstGeom>
            <a:gradFill rotWithShape="1">
              <a:gsLst>
                <a:gs pos="0">
                  <a:srgbClr val="FFFFFF">
                    <a:gamma/>
                    <a:shade val="55294"/>
                    <a:invGamma/>
                  </a:srgbClr>
                </a:gs>
                <a:gs pos="50000">
                  <a:srgbClr val="FFFFFF"/>
                </a:gs>
                <a:gs pos="100000">
                  <a:srgbClr val="FFFFFF">
                    <a:gamma/>
                    <a:shade val="55294"/>
                    <a:invGamma/>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b="1" kern="0" spc="10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38" name="AutoShape 6"/>
            <p:cNvSpPr>
              <a:spLocks noChangeArrowheads="1"/>
            </p:cNvSpPr>
            <p:nvPr/>
          </p:nvSpPr>
          <p:spPr bwMode="auto">
            <a:xfrm>
              <a:off x="886" y="728"/>
              <a:ext cx="1080" cy="424"/>
            </a:xfrm>
            <a:prstGeom prst="roundRect">
              <a:avLst>
                <a:gd name="adj" fmla="val 16667"/>
              </a:avLst>
            </a:prstGeom>
            <a:gradFill rotWithShape="1">
              <a:gsLst>
                <a:gs pos="0">
                  <a:srgbClr val="FFFFFF"/>
                </a:gs>
                <a:gs pos="50000">
                  <a:srgbClr val="FFFFFF">
                    <a:gamma/>
                    <a:shade val="95294"/>
                    <a:invGamma/>
                  </a:srgbClr>
                </a:gs>
                <a:gs pos="100000">
                  <a:srgbClr val="FFFFFF"/>
                </a:gs>
              </a:gsLst>
              <a:lin ang="5400000" scaled="1"/>
            </a:gradFill>
            <a:ln>
              <a:noFill/>
            </a:ln>
            <a:effectLst/>
            <a:extLst/>
          </p:spPr>
          <p:txBody>
            <a:bodyPr wrap="square" anchor="ctr">
              <a:spAutoFit/>
            </a:bodyPr>
            <a:lstStyle/>
            <a:p>
              <a:pPr algn="ctr" fontAlgn="auto">
                <a:spcBef>
                  <a:spcPts val="0"/>
                </a:spcBef>
                <a:spcAft>
                  <a:spcPts val="0"/>
                </a:spcAft>
                <a:defRPr/>
              </a:pPr>
              <a:r>
                <a:rPr lang="zh-CN" altLang="en-US" sz="1600" b="1" kern="0" dirty="0" smtClean="0">
                  <a:solidFill>
                    <a:srgbClr val="FF0000"/>
                  </a:solidFill>
                  <a:latin typeface="微软雅黑" pitchFamily="34" charset="-122"/>
                  <a:ea typeface="微软雅黑" pitchFamily="34" charset="-122"/>
                </a:rPr>
                <a:t>编码错误意识未形成</a:t>
              </a:r>
              <a:endParaRPr kumimoji="0" lang="zh-CN" altLang="en-US" sz="1600" b="1" kern="0" dirty="0">
                <a:solidFill>
                  <a:srgbClr val="FF0000"/>
                </a:solidFill>
                <a:latin typeface="微软雅黑" pitchFamily="34" charset="-122"/>
                <a:ea typeface="微软雅黑" pitchFamily="34" charset="-122"/>
              </a:endParaRPr>
            </a:p>
          </p:txBody>
        </p:sp>
        <p:grpSp>
          <p:nvGrpSpPr>
            <p:cNvPr id="3" name="Group 7"/>
            <p:cNvGrpSpPr>
              <a:grpSpLocks/>
            </p:cNvGrpSpPr>
            <p:nvPr/>
          </p:nvGrpSpPr>
          <p:grpSpPr bwMode="auto">
            <a:xfrm>
              <a:off x="911" y="680"/>
              <a:ext cx="1034" cy="522"/>
              <a:chOff x="766" y="1849"/>
              <a:chExt cx="1414" cy="712"/>
            </a:xfrm>
          </p:grpSpPr>
          <p:sp>
            <p:nvSpPr>
              <p:cNvPr id="40" name="AutoShape 8"/>
              <p:cNvSpPr>
                <a:spLocks noChangeArrowheads="1"/>
              </p:cNvSpPr>
              <p:nvPr/>
            </p:nvSpPr>
            <p:spPr bwMode="auto">
              <a:xfrm>
                <a:off x="766" y="1849"/>
                <a:ext cx="1414" cy="44"/>
              </a:xfrm>
              <a:prstGeom prst="roundRect">
                <a:avLst>
                  <a:gd name="adj" fmla="val 16667"/>
                </a:avLst>
              </a:prstGeom>
              <a:gradFill rotWithShape="1">
                <a:gsLst>
                  <a:gs pos="0">
                    <a:srgbClr val="FFFFFF">
                      <a:alpha val="60001"/>
                    </a:srgbClr>
                  </a:gs>
                  <a:gs pos="100000">
                    <a:srgbClr val="FFFFFF">
                      <a:gamma/>
                      <a:shade val="46275"/>
                      <a:invGamma/>
                      <a:alpha val="0"/>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sp>
            <p:nvSpPr>
              <p:cNvPr id="41" name="AutoShape 9"/>
              <p:cNvSpPr>
                <a:spLocks noChangeArrowheads="1"/>
              </p:cNvSpPr>
              <p:nvPr/>
            </p:nvSpPr>
            <p:spPr bwMode="auto">
              <a:xfrm flipV="1">
                <a:off x="766" y="2517"/>
                <a:ext cx="1414" cy="44"/>
              </a:xfrm>
              <a:prstGeom prst="roundRect">
                <a:avLst>
                  <a:gd name="adj" fmla="val 16667"/>
                </a:avLst>
              </a:prstGeom>
              <a:gradFill rotWithShape="1">
                <a:gsLst>
                  <a:gs pos="0">
                    <a:srgbClr val="FFFFFF">
                      <a:alpha val="60001"/>
                    </a:srgbClr>
                  </a:gs>
                  <a:gs pos="100000">
                    <a:srgbClr val="FFFFFF">
                      <a:gamma/>
                      <a:shade val="46275"/>
                      <a:invGamma/>
                      <a:alpha val="0"/>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grpSp>
      </p:grpSp>
      <p:cxnSp>
        <p:nvCxnSpPr>
          <p:cNvPr id="84" name="直接连接符 83"/>
          <p:cNvCxnSpPr/>
          <p:nvPr/>
        </p:nvCxnSpPr>
        <p:spPr>
          <a:xfrm>
            <a:off x="4269542" y="2874563"/>
            <a:ext cx="926645" cy="530938"/>
          </a:xfrm>
          <a:prstGeom prst="line">
            <a:avLst/>
          </a:prstGeom>
          <a:ln/>
        </p:spPr>
        <p:style>
          <a:lnRef idx="3">
            <a:schemeClr val="accent3"/>
          </a:lnRef>
          <a:fillRef idx="0">
            <a:schemeClr val="accent3"/>
          </a:fillRef>
          <a:effectRef idx="2">
            <a:schemeClr val="accent3"/>
          </a:effectRef>
          <a:fontRef idx="minor">
            <a:schemeClr val="tx1"/>
          </a:fontRef>
        </p:style>
      </p:cxnSp>
      <p:sp>
        <p:nvSpPr>
          <p:cNvPr id="65" name="矩形 64"/>
          <p:cNvSpPr/>
          <p:nvPr/>
        </p:nvSpPr>
        <p:spPr>
          <a:xfrm>
            <a:off x="1028241" y="2655038"/>
            <a:ext cx="2000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存在侥幸心理得过且过，自认为这样的错误不会发生</a:t>
            </a:r>
            <a:endParaRPr lang="en-US" sz="1200" dirty="0" smtClean="0">
              <a:latin typeface="微软雅黑" pitchFamily="34" charset="-122"/>
              <a:ea typeface="微软雅黑" pitchFamily="34" charset="-122"/>
            </a:endParaRPr>
          </a:p>
        </p:txBody>
      </p:sp>
      <p:cxnSp>
        <p:nvCxnSpPr>
          <p:cNvPr id="74" name="直接连接符 73"/>
          <p:cNvCxnSpPr/>
          <p:nvPr/>
        </p:nvCxnSpPr>
        <p:spPr>
          <a:xfrm flipV="1">
            <a:off x="3828035" y="3434151"/>
            <a:ext cx="1008112" cy="448524"/>
          </a:xfrm>
          <a:prstGeom prst="line">
            <a:avLst/>
          </a:prstGeom>
          <a:ln/>
        </p:spPr>
        <p:style>
          <a:lnRef idx="3">
            <a:schemeClr val="accent3"/>
          </a:lnRef>
          <a:fillRef idx="0">
            <a:schemeClr val="accent3"/>
          </a:fillRef>
          <a:effectRef idx="2">
            <a:schemeClr val="accent3"/>
          </a:effectRef>
          <a:fontRef idx="minor">
            <a:schemeClr val="tx1"/>
          </a:fontRef>
        </p:style>
      </p:cxnSp>
      <p:sp>
        <p:nvSpPr>
          <p:cNvPr id="71" name="TextBox 5"/>
          <p:cNvSpPr txBox="1">
            <a:spLocks noChangeArrowheads="1"/>
          </p:cNvSpPr>
          <p:nvPr/>
        </p:nvSpPr>
        <p:spPr bwMode="auto">
          <a:xfrm>
            <a:off x="1202529" y="281761"/>
            <a:ext cx="6624637" cy="579437"/>
          </a:xfrm>
          <a:prstGeom prst="rect">
            <a:avLst/>
          </a:prstGeom>
          <a:noFill/>
          <a:ln w="9525">
            <a:noFill/>
            <a:miter lim="800000"/>
            <a:headEnd/>
            <a:tailEnd/>
          </a:ln>
        </p:spPr>
        <p:txBody>
          <a:bodyPr>
            <a:spAutoFit/>
          </a:bodyPr>
          <a:lstStyle/>
          <a:p>
            <a:pPr algn="ctr">
              <a:spcBef>
                <a:spcPct val="20000"/>
              </a:spcBef>
            </a:pPr>
            <a:r>
              <a:rPr lang="zh-CN" altLang="en-US" sz="3200" b="1" dirty="0">
                <a:latin typeface="黑体" pitchFamily="2" charset="-122"/>
                <a:ea typeface="黑体" pitchFamily="2" charset="-122"/>
              </a:rPr>
              <a:t>要因确定</a:t>
            </a:r>
            <a:r>
              <a:rPr lang="en-US" altLang="zh-CN" sz="3200" b="1" dirty="0">
                <a:latin typeface="黑体" pitchFamily="2" charset="-122"/>
                <a:ea typeface="黑体" pitchFamily="2" charset="-122"/>
              </a:rPr>
              <a:t>-</a:t>
            </a:r>
            <a:r>
              <a:rPr lang="zh-CN" altLang="en-US" sz="3200" b="1" dirty="0">
                <a:latin typeface="黑体" pitchFamily="2" charset="-122"/>
                <a:ea typeface="黑体" pitchFamily="2" charset="-122"/>
              </a:rPr>
              <a:t>原因分析</a:t>
            </a:r>
          </a:p>
        </p:txBody>
      </p:sp>
      <p:sp>
        <p:nvSpPr>
          <p:cNvPr id="96" name="矩形 19"/>
          <p:cNvSpPr>
            <a:spLocks noChangeArrowheads="1"/>
          </p:cNvSpPr>
          <p:nvPr/>
        </p:nvSpPr>
        <p:spPr bwMode="auto">
          <a:xfrm>
            <a:off x="354282" y="1900089"/>
            <a:ext cx="6858048" cy="738664"/>
          </a:xfrm>
          <a:prstGeom prst="rect">
            <a:avLst/>
          </a:prstGeom>
          <a:noFill/>
          <a:ln w="9525">
            <a:noFill/>
            <a:miter lim="800000"/>
            <a:headEnd/>
            <a:tailEnd/>
          </a:ln>
        </p:spPr>
        <p:txBody>
          <a:bodyPr wrap="square">
            <a:spAutoFit/>
          </a:bodyPr>
          <a:lstStyle/>
          <a:p>
            <a:pPr>
              <a:lnSpc>
                <a:spcPct val="150000"/>
              </a:lnSpc>
            </a:pPr>
            <a:r>
              <a:rPr lang="en-US" altLang="zh-CN" sz="1400" dirty="0" smtClean="0">
                <a:latin typeface="微软雅黑" pitchFamily="34" charset="-122"/>
                <a:ea typeface="微软雅黑" pitchFamily="34" charset="-122"/>
              </a:rPr>
              <a:t>QC</a:t>
            </a:r>
            <a:r>
              <a:rPr lang="zh-CN" altLang="en-US" sz="1400" dirty="0">
                <a:latin typeface="微软雅黑" pitchFamily="34" charset="-122"/>
                <a:ea typeface="微软雅黑" pitchFamily="34" charset="-122"/>
              </a:rPr>
              <a:t>小组进行了头脑风暴讨论。根据头脑</a:t>
            </a:r>
            <a:r>
              <a:rPr lang="zh-CN" altLang="en-US" sz="1400" dirty="0" smtClean="0">
                <a:latin typeface="微软雅黑" pitchFamily="34" charset="-122"/>
                <a:ea typeface="微软雅黑" pitchFamily="34" charset="-122"/>
              </a:rPr>
              <a:t>风暴。</a:t>
            </a:r>
            <a:r>
              <a:rPr lang="zh-CN" altLang="en-US" sz="1400" dirty="0">
                <a:latin typeface="微软雅黑" pitchFamily="34" charset="-122"/>
                <a:ea typeface="微软雅黑" pitchFamily="34" charset="-122"/>
              </a:rPr>
              <a:t>小组对其进行进一步归纳整理</a:t>
            </a:r>
            <a:r>
              <a:rPr lang="zh-CN" altLang="en-US" sz="1400" dirty="0" smtClean="0">
                <a:latin typeface="微软雅黑" pitchFamily="34" charset="-122"/>
                <a:ea typeface="微软雅黑" pitchFamily="34" charset="-122"/>
              </a:rPr>
              <a:t>，根据次要原因导出主要原因（红体字），如下图：</a:t>
            </a:r>
            <a:endParaRPr lang="zh-CN" altLang="en-US" sz="1200" dirty="0">
              <a:latin typeface="微软雅黑" pitchFamily="34" charset="-122"/>
              <a:ea typeface="微软雅黑" pitchFamily="34" charset="-122"/>
            </a:endParaRPr>
          </a:p>
        </p:txBody>
      </p:sp>
      <p:cxnSp>
        <p:nvCxnSpPr>
          <p:cNvPr id="98" name="直接连接符 97"/>
          <p:cNvCxnSpPr/>
          <p:nvPr/>
        </p:nvCxnSpPr>
        <p:spPr>
          <a:xfrm>
            <a:off x="3028505" y="2911746"/>
            <a:ext cx="926645" cy="530938"/>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9" name="直接连接符 98"/>
          <p:cNvCxnSpPr/>
          <p:nvPr/>
        </p:nvCxnSpPr>
        <p:spPr>
          <a:xfrm flipH="1">
            <a:off x="2459883" y="3442684"/>
            <a:ext cx="909955" cy="511999"/>
          </a:xfrm>
          <a:prstGeom prst="line">
            <a:avLst/>
          </a:prstGeom>
          <a:ln/>
        </p:spPr>
        <p:style>
          <a:lnRef idx="3">
            <a:schemeClr val="accent3"/>
          </a:lnRef>
          <a:fillRef idx="0">
            <a:schemeClr val="accent3"/>
          </a:fillRef>
          <a:effectRef idx="2">
            <a:schemeClr val="accent3"/>
          </a:effectRef>
          <a:fontRef idx="minor">
            <a:schemeClr val="tx1"/>
          </a:fontRef>
        </p:style>
      </p:cxnSp>
      <p:sp>
        <p:nvSpPr>
          <p:cNvPr id="24" name="圆角矩形 23"/>
          <p:cNvSpPr/>
          <p:nvPr/>
        </p:nvSpPr>
        <p:spPr>
          <a:xfrm>
            <a:off x="410815" y="1306850"/>
            <a:ext cx="1382729" cy="4914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原因分析</a:t>
            </a:r>
            <a:endParaRPr lang="zh-CN" altLang="en-US" dirty="0"/>
          </a:p>
        </p:txBody>
      </p:sp>
      <p:sp>
        <p:nvSpPr>
          <p:cNvPr id="101" name="矩形 100"/>
          <p:cNvSpPr/>
          <p:nvPr/>
        </p:nvSpPr>
        <p:spPr>
          <a:xfrm>
            <a:off x="478694" y="3811006"/>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编码完成后不会自读、自检</a:t>
            </a:r>
            <a:endParaRPr lang="en-US" sz="1200" dirty="0" smtClean="0">
              <a:latin typeface="微软雅黑" pitchFamily="34" charset="-122"/>
              <a:ea typeface="微软雅黑" pitchFamily="34" charset="-122"/>
            </a:endParaRPr>
          </a:p>
        </p:txBody>
      </p:sp>
      <p:sp>
        <p:nvSpPr>
          <p:cNvPr id="102" name="矩形 101"/>
          <p:cNvSpPr/>
          <p:nvPr/>
        </p:nvSpPr>
        <p:spPr>
          <a:xfrm>
            <a:off x="2914860" y="3882675"/>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编码人员个人编码素质较低，无法意识到问题所在</a:t>
            </a:r>
            <a:endParaRPr lang="en-US" sz="1200" dirty="0" smtClean="0">
              <a:latin typeface="微软雅黑" pitchFamily="34" charset="-122"/>
              <a:ea typeface="微软雅黑" pitchFamily="34" charset="-122"/>
            </a:endParaRPr>
          </a:p>
        </p:txBody>
      </p:sp>
      <p:sp>
        <p:nvSpPr>
          <p:cNvPr id="103" name="矩形 102"/>
          <p:cNvSpPr/>
          <p:nvPr/>
        </p:nvSpPr>
        <p:spPr>
          <a:xfrm>
            <a:off x="3407822" y="2538333"/>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sz="1200" dirty="0" smtClean="0">
                <a:latin typeface="微软雅黑" pitchFamily="34" charset="-122"/>
                <a:ea typeface="微软雅黑" pitchFamily="34" charset="-122"/>
              </a:rPr>
              <a:t>编码过程中疏忽大意，没有认真的态度</a:t>
            </a:r>
            <a:endParaRPr lang="en-US" sz="1200" dirty="0" smtClean="0">
              <a:latin typeface="微软雅黑" pitchFamily="34" charset="-122"/>
              <a:ea typeface="微软雅黑" pitchFamily="34" charset="-122"/>
            </a:endParaRPr>
          </a:p>
        </p:txBody>
      </p:sp>
      <p:cxnSp>
        <p:nvCxnSpPr>
          <p:cNvPr id="104" name="直接箭头连接符 103"/>
          <p:cNvCxnSpPr/>
          <p:nvPr/>
        </p:nvCxnSpPr>
        <p:spPr>
          <a:xfrm flipV="1">
            <a:off x="723163" y="5517569"/>
            <a:ext cx="5043484" cy="23155"/>
          </a:xfrm>
          <a:prstGeom prst="straightConnector1">
            <a:avLst/>
          </a:prstGeom>
          <a:ln>
            <a:solidFill>
              <a:srgbClr val="92D050"/>
            </a:solidFill>
            <a:tailEnd type="arrow"/>
          </a:ln>
        </p:spPr>
        <p:style>
          <a:lnRef idx="3">
            <a:schemeClr val="accent3"/>
          </a:lnRef>
          <a:fillRef idx="0">
            <a:schemeClr val="accent3"/>
          </a:fillRef>
          <a:effectRef idx="2">
            <a:schemeClr val="accent3"/>
          </a:effectRef>
          <a:fontRef idx="minor">
            <a:schemeClr val="tx1"/>
          </a:fontRef>
        </p:style>
      </p:cxnSp>
      <p:cxnSp>
        <p:nvCxnSpPr>
          <p:cNvPr id="112" name="直接连接符 111"/>
          <p:cNvCxnSpPr/>
          <p:nvPr/>
        </p:nvCxnSpPr>
        <p:spPr>
          <a:xfrm>
            <a:off x="4407954" y="4981137"/>
            <a:ext cx="926645" cy="530938"/>
          </a:xfrm>
          <a:prstGeom prst="line">
            <a:avLst/>
          </a:prstGeom>
          <a:ln/>
        </p:spPr>
        <p:style>
          <a:lnRef idx="3">
            <a:schemeClr val="accent3"/>
          </a:lnRef>
          <a:fillRef idx="0">
            <a:schemeClr val="accent3"/>
          </a:fillRef>
          <a:effectRef idx="2">
            <a:schemeClr val="accent3"/>
          </a:effectRef>
          <a:fontRef idx="minor">
            <a:schemeClr val="tx1"/>
          </a:fontRef>
        </p:style>
      </p:cxnSp>
      <p:sp>
        <p:nvSpPr>
          <p:cNvPr id="113" name="矩形 112"/>
          <p:cNvSpPr/>
          <p:nvPr/>
        </p:nvSpPr>
        <p:spPr>
          <a:xfrm>
            <a:off x="1166653" y="4761612"/>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每个开发人员都有自己的代码处理方式</a:t>
            </a:r>
            <a:endParaRPr lang="en-US" sz="1200" dirty="0" smtClean="0">
              <a:latin typeface="微软雅黑" pitchFamily="34" charset="-122"/>
              <a:ea typeface="微软雅黑" pitchFamily="34" charset="-122"/>
            </a:endParaRPr>
          </a:p>
        </p:txBody>
      </p:sp>
      <p:cxnSp>
        <p:nvCxnSpPr>
          <p:cNvPr id="114" name="直接连接符 113"/>
          <p:cNvCxnSpPr/>
          <p:nvPr/>
        </p:nvCxnSpPr>
        <p:spPr>
          <a:xfrm flipV="1">
            <a:off x="3966447" y="5540725"/>
            <a:ext cx="1008112" cy="448524"/>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15" name="直接连接符 114"/>
          <p:cNvCxnSpPr/>
          <p:nvPr/>
        </p:nvCxnSpPr>
        <p:spPr>
          <a:xfrm>
            <a:off x="3166917" y="5018320"/>
            <a:ext cx="926645" cy="530938"/>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16" name="直接连接符 115"/>
          <p:cNvCxnSpPr/>
          <p:nvPr/>
        </p:nvCxnSpPr>
        <p:spPr>
          <a:xfrm flipH="1">
            <a:off x="2598295" y="5549258"/>
            <a:ext cx="909955" cy="511999"/>
          </a:xfrm>
          <a:prstGeom prst="line">
            <a:avLst/>
          </a:prstGeom>
          <a:ln/>
        </p:spPr>
        <p:style>
          <a:lnRef idx="3">
            <a:schemeClr val="accent3"/>
          </a:lnRef>
          <a:fillRef idx="0">
            <a:schemeClr val="accent3"/>
          </a:fillRef>
          <a:effectRef idx="2">
            <a:schemeClr val="accent3"/>
          </a:effectRef>
          <a:fontRef idx="minor">
            <a:schemeClr val="tx1"/>
          </a:fontRef>
        </p:style>
      </p:cxnSp>
      <p:sp>
        <p:nvSpPr>
          <p:cNvPr id="117" name="矩形 116"/>
          <p:cNvSpPr/>
          <p:nvPr/>
        </p:nvSpPr>
        <p:spPr>
          <a:xfrm>
            <a:off x="617106" y="5917580"/>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采用的技术纷繁多样没有统一的规定</a:t>
            </a:r>
            <a:endParaRPr lang="en-US" sz="1200" dirty="0" smtClean="0">
              <a:latin typeface="微软雅黑" pitchFamily="34" charset="-122"/>
              <a:ea typeface="微软雅黑" pitchFamily="34" charset="-122"/>
            </a:endParaRPr>
          </a:p>
        </p:txBody>
      </p:sp>
      <p:sp>
        <p:nvSpPr>
          <p:cNvPr id="118" name="矩形 117"/>
          <p:cNvSpPr/>
          <p:nvPr/>
        </p:nvSpPr>
        <p:spPr>
          <a:xfrm>
            <a:off x="3053272" y="5989249"/>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同一技术，不同人员不同小组运用的版本不同</a:t>
            </a:r>
            <a:endParaRPr lang="en-US" sz="1200" dirty="0" smtClean="0">
              <a:latin typeface="微软雅黑" pitchFamily="34" charset="-122"/>
              <a:ea typeface="微软雅黑" pitchFamily="34" charset="-122"/>
            </a:endParaRPr>
          </a:p>
        </p:txBody>
      </p:sp>
      <p:sp>
        <p:nvSpPr>
          <p:cNvPr id="119" name="矩形 118"/>
          <p:cNvSpPr/>
          <p:nvPr/>
        </p:nvSpPr>
        <p:spPr>
          <a:xfrm>
            <a:off x="3407821" y="4525643"/>
            <a:ext cx="222041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开发小组为单位 </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部门内没有统一的编码要求和规范</a:t>
            </a:r>
            <a:endParaRPr lang="en-US" sz="1200" dirty="0" smtClean="0">
              <a:latin typeface="微软雅黑" pitchFamily="34" charset="-122"/>
              <a:ea typeface="微软雅黑" pitchFamily="34" charset="-122"/>
            </a:endParaRPr>
          </a:p>
        </p:txBody>
      </p:sp>
      <p:grpSp>
        <p:nvGrpSpPr>
          <p:cNvPr id="120" name="Group 3"/>
          <p:cNvGrpSpPr>
            <a:grpSpLocks/>
          </p:cNvGrpSpPr>
          <p:nvPr/>
        </p:nvGrpSpPr>
        <p:grpSpPr bwMode="auto">
          <a:xfrm>
            <a:off x="5766647" y="5143754"/>
            <a:ext cx="2544165" cy="811008"/>
            <a:chOff x="839" y="675"/>
            <a:chExt cx="1178" cy="532"/>
          </a:xfrm>
        </p:grpSpPr>
        <p:sp>
          <p:nvSpPr>
            <p:cNvPr id="121" name="AutoShape 4"/>
            <p:cNvSpPr>
              <a:spLocks noChangeArrowheads="1"/>
            </p:cNvSpPr>
            <p:nvPr/>
          </p:nvSpPr>
          <p:spPr bwMode="auto">
            <a:xfrm>
              <a:off x="839" y="675"/>
              <a:ext cx="1178" cy="532"/>
            </a:xfrm>
            <a:prstGeom prst="roundRect">
              <a:avLst>
                <a:gd name="adj" fmla="val 16667"/>
              </a:avLst>
            </a:prstGeom>
            <a:solidFill>
              <a:srgbClr val="00B050"/>
            </a:soli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sp>
          <p:nvSpPr>
            <p:cNvPr id="122" name="AutoShape 5"/>
            <p:cNvSpPr>
              <a:spLocks noChangeArrowheads="1"/>
            </p:cNvSpPr>
            <p:nvPr/>
          </p:nvSpPr>
          <p:spPr bwMode="auto">
            <a:xfrm>
              <a:off x="892" y="807"/>
              <a:ext cx="1072" cy="268"/>
            </a:xfrm>
            <a:prstGeom prst="roundRect">
              <a:avLst>
                <a:gd name="adj" fmla="val 16667"/>
              </a:avLst>
            </a:prstGeom>
            <a:gradFill rotWithShape="1">
              <a:gsLst>
                <a:gs pos="0">
                  <a:srgbClr val="FFFFFF">
                    <a:gamma/>
                    <a:shade val="55294"/>
                    <a:invGamma/>
                  </a:srgbClr>
                </a:gs>
                <a:gs pos="50000">
                  <a:srgbClr val="FFFFFF"/>
                </a:gs>
                <a:gs pos="100000">
                  <a:srgbClr val="FFFFFF">
                    <a:gamma/>
                    <a:shade val="55294"/>
                    <a:invGamma/>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b="1" kern="0" spc="10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123" name="AutoShape 6"/>
            <p:cNvSpPr>
              <a:spLocks noChangeArrowheads="1"/>
            </p:cNvSpPr>
            <p:nvPr/>
          </p:nvSpPr>
          <p:spPr bwMode="auto">
            <a:xfrm>
              <a:off x="886" y="817"/>
              <a:ext cx="1080" cy="246"/>
            </a:xfrm>
            <a:prstGeom prst="roundRect">
              <a:avLst>
                <a:gd name="adj" fmla="val 16667"/>
              </a:avLst>
            </a:prstGeom>
            <a:gradFill rotWithShape="1">
              <a:gsLst>
                <a:gs pos="0">
                  <a:srgbClr val="FFFFFF"/>
                </a:gs>
                <a:gs pos="50000">
                  <a:srgbClr val="FFFFFF">
                    <a:gamma/>
                    <a:shade val="95294"/>
                    <a:invGamma/>
                  </a:srgbClr>
                </a:gs>
                <a:gs pos="100000">
                  <a:srgbClr val="FFFFFF"/>
                </a:gs>
              </a:gsLst>
              <a:lin ang="5400000" scaled="1"/>
            </a:gradFill>
            <a:ln>
              <a:noFill/>
            </a:ln>
            <a:effectLst/>
            <a:extLst/>
          </p:spPr>
          <p:txBody>
            <a:bodyPr wrap="square" anchor="ctr">
              <a:spAutoFit/>
            </a:bodyPr>
            <a:lstStyle/>
            <a:p>
              <a:pPr algn="ctr" fontAlgn="auto">
                <a:spcBef>
                  <a:spcPts val="0"/>
                </a:spcBef>
                <a:spcAft>
                  <a:spcPts val="0"/>
                </a:spcAft>
                <a:defRPr/>
              </a:pPr>
              <a:r>
                <a:rPr lang="zh-CN" altLang="en-US" sz="1600" b="1" kern="0" dirty="0" smtClean="0">
                  <a:solidFill>
                    <a:srgbClr val="FF0000"/>
                  </a:solidFill>
                  <a:latin typeface="微软雅黑" pitchFamily="34" charset="-122"/>
                  <a:ea typeface="微软雅黑" pitchFamily="34" charset="-122"/>
                </a:rPr>
                <a:t>缺少统一的规范</a:t>
              </a:r>
              <a:endParaRPr lang="en-US" altLang="zh-CN" sz="1600" b="1" kern="0" dirty="0" smtClean="0">
                <a:solidFill>
                  <a:srgbClr val="FF0000"/>
                </a:solidFill>
                <a:latin typeface="微软雅黑" pitchFamily="34" charset="-122"/>
                <a:ea typeface="微软雅黑" pitchFamily="34" charset="-122"/>
              </a:endParaRPr>
            </a:p>
          </p:txBody>
        </p:sp>
        <p:grpSp>
          <p:nvGrpSpPr>
            <p:cNvPr id="124" name="Group 7"/>
            <p:cNvGrpSpPr>
              <a:grpSpLocks/>
            </p:cNvGrpSpPr>
            <p:nvPr/>
          </p:nvGrpSpPr>
          <p:grpSpPr bwMode="auto">
            <a:xfrm>
              <a:off x="911" y="680"/>
              <a:ext cx="1034" cy="522"/>
              <a:chOff x="766" y="1849"/>
              <a:chExt cx="1414" cy="712"/>
            </a:xfrm>
          </p:grpSpPr>
          <p:sp>
            <p:nvSpPr>
              <p:cNvPr id="125" name="AutoShape 8"/>
              <p:cNvSpPr>
                <a:spLocks noChangeArrowheads="1"/>
              </p:cNvSpPr>
              <p:nvPr/>
            </p:nvSpPr>
            <p:spPr bwMode="auto">
              <a:xfrm>
                <a:off x="766" y="1849"/>
                <a:ext cx="1414" cy="44"/>
              </a:xfrm>
              <a:prstGeom prst="roundRect">
                <a:avLst>
                  <a:gd name="adj" fmla="val 16667"/>
                </a:avLst>
              </a:prstGeom>
              <a:gradFill rotWithShape="1">
                <a:gsLst>
                  <a:gs pos="0">
                    <a:srgbClr val="FFFFFF">
                      <a:alpha val="60001"/>
                    </a:srgbClr>
                  </a:gs>
                  <a:gs pos="100000">
                    <a:srgbClr val="FFFFFF">
                      <a:gamma/>
                      <a:shade val="46275"/>
                      <a:invGamma/>
                      <a:alpha val="0"/>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sp>
            <p:nvSpPr>
              <p:cNvPr id="126" name="AutoShape 9"/>
              <p:cNvSpPr>
                <a:spLocks noChangeArrowheads="1"/>
              </p:cNvSpPr>
              <p:nvPr/>
            </p:nvSpPr>
            <p:spPr bwMode="auto">
              <a:xfrm flipV="1">
                <a:off x="766" y="2517"/>
                <a:ext cx="1414" cy="44"/>
              </a:xfrm>
              <a:prstGeom prst="roundRect">
                <a:avLst>
                  <a:gd name="adj" fmla="val 16667"/>
                </a:avLst>
              </a:prstGeom>
              <a:gradFill rotWithShape="1">
                <a:gsLst>
                  <a:gs pos="0">
                    <a:srgbClr val="FFFFFF">
                      <a:alpha val="60001"/>
                    </a:srgbClr>
                  </a:gs>
                  <a:gs pos="100000">
                    <a:srgbClr val="FFFFFF">
                      <a:gamma/>
                      <a:shade val="46275"/>
                      <a:invGamma/>
                      <a:alpha val="0"/>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grpSp>
      </p:grpSp>
      <p:cxnSp>
        <p:nvCxnSpPr>
          <p:cNvPr id="134" name="直接连接符 133"/>
          <p:cNvCxnSpPr/>
          <p:nvPr/>
        </p:nvCxnSpPr>
        <p:spPr>
          <a:xfrm>
            <a:off x="4701589" y="5681670"/>
            <a:ext cx="926645" cy="530938"/>
          </a:xfrm>
          <a:prstGeom prst="line">
            <a:avLst/>
          </a:prstGeom>
          <a:ln/>
        </p:spPr>
        <p:style>
          <a:lnRef idx="3">
            <a:schemeClr val="accent3"/>
          </a:lnRef>
          <a:fillRef idx="0">
            <a:schemeClr val="accent3"/>
          </a:fillRef>
          <a:effectRef idx="2">
            <a:schemeClr val="accent3"/>
          </a:effectRef>
          <a:fontRef idx="minor">
            <a:schemeClr val="tx1"/>
          </a:fontRef>
        </p:style>
      </p:cxnSp>
      <p:sp>
        <p:nvSpPr>
          <p:cNvPr id="137" name="矩形 136"/>
          <p:cNvSpPr/>
          <p:nvPr/>
        </p:nvSpPr>
        <p:spPr>
          <a:xfrm>
            <a:off x="5649794" y="6196293"/>
            <a:ext cx="2000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a:latin typeface="微软雅黑" pitchFamily="34" charset="-122"/>
                <a:ea typeface="微软雅黑" pitchFamily="34" charset="-122"/>
              </a:rPr>
              <a:t>同</a:t>
            </a:r>
            <a:r>
              <a:rPr lang="zh-CN" altLang="en-US" sz="1200" dirty="0" smtClean="0">
                <a:latin typeface="微软雅黑" pitchFamily="34" charset="-122"/>
                <a:ea typeface="微软雅黑" pitchFamily="34" charset="-122"/>
              </a:rPr>
              <a:t>一版本的同一技术不同人员根据自身意愿随意运用</a:t>
            </a:r>
            <a:endParaRPr lang="en-US" sz="12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ppt_x"/>
                                          </p:val>
                                        </p:tav>
                                        <p:tav tm="100000">
                                          <p:val>
                                            <p:strVal val="#ppt_x"/>
                                          </p:val>
                                        </p:tav>
                                      </p:tavLst>
                                    </p:anim>
                                    <p:anim calcmode="lin" valueType="num">
                                      <p:cBhvr additive="base">
                                        <p:cTn id="1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fill="hold"/>
                                        <p:tgtEl>
                                          <p:spTgt spid="98"/>
                                        </p:tgtEl>
                                        <p:attrNameLst>
                                          <p:attrName>ppt_x</p:attrName>
                                        </p:attrNameLst>
                                      </p:cBhvr>
                                      <p:tavLst>
                                        <p:tav tm="0">
                                          <p:val>
                                            <p:strVal val="#ppt_x"/>
                                          </p:val>
                                        </p:tav>
                                        <p:tav tm="100000">
                                          <p:val>
                                            <p:strVal val="#ppt_x"/>
                                          </p:val>
                                        </p:tav>
                                      </p:tavLst>
                                    </p:anim>
                                    <p:anim calcmode="lin" valueType="num">
                                      <p:cBhvr additive="base">
                                        <p:cTn id="20" dur="500" fill="hold"/>
                                        <p:tgtEl>
                                          <p:spTgt spid="9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ppt_x"/>
                                          </p:val>
                                        </p:tav>
                                        <p:tav tm="100000">
                                          <p:val>
                                            <p:strVal val="#ppt_x"/>
                                          </p:val>
                                        </p:tav>
                                      </p:tavLst>
                                    </p:anim>
                                    <p:anim calcmode="lin" valueType="num">
                                      <p:cBhvr additive="base">
                                        <p:cTn id="24" dur="500" fill="hold"/>
                                        <p:tgtEl>
                                          <p:spTgt spid="8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anim calcmode="lin" valueType="num">
                                      <p:cBhvr additive="base">
                                        <p:cTn id="27" dur="500" fill="hold"/>
                                        <p:tgtEl>
                                          <p:spTgt spid="99"/>
                                        </p:tgtEl>
                                        <p:attrNameLst>
                                          <p:attrName>ppt_x</p:attrName>
                                        </p:attrNameLst>
                                      </p:cBhvr>
                                      <p:tavLst>
                                        <p:tav tm="0">
                                          <p:val>
                                            <p:strVal val="#ppt_x"/>
                                          </p:val>
                                        </p:tav>
                                        <p:tav tm="100000">
                                          <p:val>
                                            <p:strVal val="#ppt_x"/>
                                          </p:val>
                                        </p:tav>
                                      </p:tavLst>
                                    </p:anim>
                                    <p:anim calcmode="lin" valueType="num">
                                      <p:cBhvr additive="base">
                                        <p:cTn id="28" dur="500" fill="hold"/>
                                        <p:tgtEl>
                                          <p:spTgt spid="9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anim calcmode="lin" valueType="num">
                                      <p:cBhvr additive="base">
                                        <p:cTn id="41" dur="500" fill="hold"/>
                                        <p:tgtEl>
                                          <p:spTgt spid="65"/>
                                        </p:tgtEl>
                                        <p:attrNameLst>
                                          <p:attrName>ppt_x</p:attrName>
                                        </p:attrNameLst>
                                      </p:cBhvr>
                                      <p:tavLst>
                                        <p:tav tm="0">
                                          <p:val>
                                            <p:strVal val="#ppt_x"/>
                                          </p:val>
                                        </p:tav>
                                        <p:tav tm="100000">
                                          <p:val>
                                            <p:strVal val="#ppt_x"/>
                                          </p:val>
                                        </p:tav>
                                      </p:tavLst>
                                    </p:anim>
                                    <p:anim calcmode="lin" valueType="num">
                                      <p:cBhvr additive="base">
                                        <p:cTn id="4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3"/>
                                        </p:tgtEl>
                                        <p:attrNameLst>
                                          <p:attrName>style.visibility</p:attrName>
                                        </p:attrNameLst>
                                      </p:cBhvr>
                                      <p:to>
                                        <p:strVal val="visible"/>
                                      </p:to>
                                    </p:set>
                                    <p:anim calcmode="lin" valueType="num">
                                      <p:cBhvr additive="base">
                                        <p:cTn id="47" dur="500" fill="hold"/>
                                        <p:tgtEl>
                                          <p:spTgt spid="103"/>
                                        </p:tgtEl>
                                        <p:attrNameLst>
                                          <p:attrName>ppt_x</p:attrName>
                                        </p:attrNameLst>
                                      </p:cBhvr>
                                      <p:tavLst>
                                        <p:tav tm="0">
                                          <p:val>
                                            <p:strVal val="#ppt_x"/>
                                          </p:val>
                                        </p:tav>
                                        <p:tav tm="100000">
                                          <p:val>
                                            <p:strVal val="#ppt_x"/>
                                          </p:val>
                                        </p:tav>
                                      </p:tavLst>
                                    </p:anim>
                                    <p:anim calcmode="lin" valueType="num">
                                      <p:cBhvr additive="base">
                                        <p:cTn id="4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1"/>
                                        </p:tgtEl>
                                        <p:attrNameLst>
                                          <p:attrName>style.visibility</p:attrName>
                                        </p:attrNameLst>
                                      </p:cBhvr>
                                      <p:to>
                                        <p:strVal val="visible"/>
                                      </p:to>
                                    </p:set>
                                    <p:anim calcmode="lin" valueType="num">
                                      <p:cBhvr additive="base">
                                        <p:cTn id="53" dur="500" fill="hold"/>
                                        <p:tgtEl>
                                          <p:spTgt spid="101"/>
                                        </p:tgtEl>
                                        <p:attrNameLst>
                                          <p:attrName>ppt_x</p:attrName>
                                        </p:attrNameLst>
                                      </p:cBhvr>
                                      <p:tavLst>
                                        <p:tav tm="0">
                                          <p:val>
                                            <p:strVal val="#ppt_x"/>
                                          </p:val>
                                        </p:tav>
                                        <p:tav tm="100000">
                                          <p:val>
                                            <p:strVal val="#ppt_x"/>
                                          </p:val>
                                        </p:tav>
                                      </p:tavLst>
                                    </p:anim>
                                    <p:anim calcmode="lin" valueType="num">
                                      <p:cBhvr additive="base">
                                        <p:cTn id="5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2"/>
                                        </p:tgtEl>
                                        <p:attrNameLst>
                                          <p:attrName>style.visibility</p:attrName>
                                        </p:attrNameLst>
                                      </p:cBhvr>
                                      <p:to>
                                        <p:strVal val="visible"/>
                                      </p:to>
                                    </p:set>
                                    <p:anim calcmode="lin" valueType="num">
                                      <p:cBhvr additive="base">
                                        <p:cTn id="59" dur="500" fill="hold"/>
                                        <p:tgtEl>
                                          <p:spTgt spid="102"/>
                                        </p:tgtEl>
                                        <p:attrNameLst>
                                          <p:attrName>ppt_x</p:attrName>
                                        </p:attrNameLst>
                                      </p:cBhvr>
                                      <p:tavLst>
                                        <p:tav tm="0">
                                          <p:val>
                                            <p:strVal val="#ppt_x"/>
                                          </p:val>
                                        </p:tav>
                                        <p:tav tm="100000">
                                          <p:val>
                                            <p:strVal val="#ppt_x"/>
                                          </p:val>
                                        </p:tav>
                                      </p:tavLst>
                                    </p:anim>
                                    <p:anim calcmode="lin" valueType="num">
                                      <p:cBhvr additive="base">
                                        <p:cTn id="6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barn(inVertical)">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104"/>
                                        </p:tgtEl>
                                        <p:attrNameLst>
                                          <p:attrName>style.visibility</p:attrName>
                                        </p:attrNameLst>
                                      </p:cBhvr>
                                      <p:to>
                                        <p:strVal val="visible"/>
                                      </p:to>
                                    </p:set>
                                    <p:animEffect transition="in" filter="wheel(1)">
                                      <p:cBhvr>
                                        <p:cTn id="70" dur="2000"/>
                                        <p:tgtEl>
                                          <p:spTgt spid="104"/>
                                        </p:tgtEl>
                                      </p:cBhvr>
                                    </p:animEffect>
                                  </p:childTnLst>
                                </p:cTn>
                              </p:par>
                              <p:par>
                                <p:cTn id="71" presetID="21" presetClass="entr" presetSubtype="1" fill="hold"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heel(1)">
                                      <p:cBhvr>
                                        <p:cTn id="73" dur="2000"/>
                                        <p:tgtEl>
                                          <p:spTgt spid="115"/>
                                        </p:tgtEl>
                                      </p:cBhvr>
                                    </p:animEffect>
                                  </p:childTnLst>
                                </p:cTn>
                              </p:par>
                              <p:par>
                                <p:cTn id="74" presetID="21" presetClass="entr" presetSubtype="1" fill="hold" nodeType="withEffect">
                                  <p:stCondLst>
                                    <p:cond delay="0"/>
                                  </p:stCondLst>
                                  <p:childTnLst>
                                    <p:set>
                                      <p:cBhvr>
                                        <p:cTn id="75" dur="1" fill="hold">
                                          <p:stCondLst>
                                            <p:cond delay="0"/>
                                          </p:stCondLst>
                                        </p:cTn>
                                        <p:tgtEl>
                                          <p:spTgt spid="116"/>
                                        </p:tgtEl>
                                        <p:attrNameLst>
                                          <p:attrName>style.visibility</p:attrName>
                                        </p:attrNameLst>
                                      </p:cBhvr>
                                      <p:to>
                                        <p:strVal val="visible"/>
                                      </p:to>
                                    </p:set>
                                    <p:animEffect transition="in" filter="wheel(1)">
                                      <p:cBhvr>
                                        <p:cTn id="76" dur="2000"/>
                                        <p:tgtEl>
                                          <p:spTgt spid="116"/>
                                        </p:tgtEl>
                                      </p:cBhvr>
                                    </p:animEffect>
                                  </p:childTnLst>
                                </p:cTn>
                              </p:par>
                              <p:par>
                                <p:cTn id="77" presetID="21" presetClass="entr" presetSubtype="1" fill="hold" nodeType="withEffect">
                                  <p:stCondLst>
                                    <p:cond delay="0"/>
                                  </p:stCondLst>
                                  <p:childTnLst>
                                    <p:set>
                                      <p:cBhvr>
                                        <p:cTn id="78" dur="1" fill="hold">
                                          <p:stCondLst>
                                            <p:cond delay="0"/>
                                          </p:stCondLst>
                                        </p:cTn>
                                        <p:tgtEl>
                                          <p:spTgt spid="114"/>
                                        </p:tgtEl>
                                        <p:attrNameLst>
                                          <p:attrName>style.visibility</p:attrName>
                                        </p:attrNameLst>
                                      </p:cBhvr>
                                      <p:to>
                                        <p:strVal val="visible"/>
                                      </p:to>
                                    </p:set>
                                    <p:animEffect transition="in" filter="wheel(1)">
                                      <p:cBhvr>
                                        <p:cTn id="79" dur="2000"/>
                                        <p:tgtEl>
                                          <p:spTgt spid="114"/>
                                        </p:tgtEl>
                                      </p:cBhvr>
                                    </p:animEffect>
                                  </p:childTnLst>
                                </p:cTn>
                              </p:par>
                              <p:par>
                                <p:cTn id="80" presetID="21" presetClass="entr" presetSubtype="1" fill="hold" nodeType="withEffect">
                                  <p:stCondLst>
                                    <p:cond delay="0"/>
                                  </p:stCondLst>
                                  <p:childTnLst>
                                    <p:set>
                                      <p:cBhvr>
                                        <p:cTn id="81" dur="1" fill="hold">
                                          <p:stCondLst>
                                            <p:cond delay="0"/>
                                          </p:stCondLst>
                                        </p:cTn>
                                        <p:tgtEl>
                                          <p:spTgt spid="134"/>
                                        </p:tgtEl>
                                        <p:attrNameLst>
                                          <p:attrName>style.visibility</p:attrName>
                                        </p:attrNameLst>
                                      </p:cBhvr>
                                      <p:to>
                                        <p:strVal val="visible"/>
                                      </p:to>
                                    </p:set>
                                    <p:animEffect transition="in" filter="wheel(1)">
                                      <p:cBhvr>
                                        <p:cTn id="82" dur="2000"/>
                                        <p:tgtEl>
                                          <p:spTgt spid="134"/>
                                        </p:tgtEl>
                                      </p:cBhvr>
                                    </p:animEffect>
                                  </p:childTnLst>
                                </p:cTn>
                              </p:par>
                              <p:par>
                                <p:cTn id="83" presetID="21" presetClass="entr" presetSubtype="1" fill="hold" nodeType="with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wheel(1)">
                                      <p:cBhvr>
                                        <p:cTn id="85" dur="2000"/>
                                        <p:tgtEl>
                                          <p:spTgt spid="112"/>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fade">
                                      <p:cBhvr>
                                        <p:cTn id="90" dur="1000"/>
                                        <p:tgtEl>
                                          <p:spTgt spid="113"/>
                                        </p:tgtEl>
                                      </p:cBhvr>
                                    </p:animEffect>
                                    <p:anim calcmode="lin" valueType="num">
                                      <p:cBhvr>
                                        <p:cTn id="91" dur="1000" fill="hold"/>
                                        <p:tgtEl>
                                          <p:spTgt spid="113"/>
                                        </p:tgtEl>
                                        <p:attrNameLst>
                                          <p:attrName>ppt_x</p:attrName>
                                        </p:attrNameLst>
                                      </p:cBhvr>
                                      <p:tavLst>
                                        <p:tav tm="0">
                                          <p:val>
                                            <p:strVal val="#ppt_x"/>
                                          </p:val>
                                        </p:tav>
                                        <p:tav tm="100000">
                                          <p:val>
                                            <p:strVal val="#ppt_x"/>
                                          </p:val>
                                        </p:tav>
                                      </p:tavLst>
                                    </p:anim>
                                    <p:anim calcmode="lin" valueType="num">
                                      <p:cBhvr>
                                        <p:cTn id="92"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1000"/>
                                        <p:tgtEl>
                                          <p:spTgt spid="119"/>
                                        </p:tgtEl>
                                      </p:cBhvr>
                                    </p:animEffect>
                                    <p:anim calcmode="lin" valueType="num">
                                      <p:cBhvr>
                                        <p:cTn id="98" dur="1000" fill="hold"/>
                                        <p:tgtEl>
                                          <p:spTgt spid="119"/>
                                        </p:tgtEl>
                                        <p:attrNameLst>
                                          <p:attrName>ppt_x</p:attrName>
                                        </p:attrNameLst>
                                      </p:cBhvr>
                                      <p:tavLst>
                                        <p:tav tm="0">
                                          <p:val>
                                            <p:strVal val="#ppt_x"/>
                                          </p:val>
                                        </p:tav>
                                        <p:tav tm="100000">
                                          <p:val>
                                            <p:strVal val="#ppt_x"/>
                                          </p:val>
                                        </p:tav>
                                      </p:tavLst>
                                    </p:anim>
                                    <p:anim calcmode="lin" valueType="num">
                                      <p:cBhvr>
                                        <p:cTn id="9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17"/>
                                        </p:tgtEl>
                                        <p:attrNameLst>
                                          <p:attrName>style.visibility</p:attrName>
                                        </p:attrNameLst>
                                      </p:cBhvr>
                                      <p:to>
                                        <p:strVal val="visible"/>
                                      </p:to>
                                    </p:set>
                                    <p:animEffect transition="in" filter="fade">
                                      <p:cBhvr>
                                        <p:cTn id="104" dur="1000"/>
                                        <p:tgtEl>
                                          <p:spTgt spid="117"/>
                                        </p:tgtEl>
                                      </p:cBhvr>
                                    </p:animEffect>
                                    <p:anim calcmode="lin" valueType="num">
                                      <p:cBhvr>
                                        <p:cTn id="105" dur="1000" fill="hold"/>
                                        <p:tgtEl>
                                          <p:spTgt spid="117"/>
                                        </p:tgtEl>
                                        <p:attrNameLst>
                                          <p:attrName>ppt_x</p:attrName>
                                        </p:attrNameLst>
                                      </p:cBhvr>
                                      <p:tavLst>
                                        <p:tav tm="0">
                                          <p:val>
                                            <p:strVal val="#ppt_x"/>
                                          </p:val>
                                        </p:tav>
                                        <p:tav tm="100000">
                                          <p:val>
                                            <p:strVal val="#ppt_x"/>
                                          </p:val>
                                        </p:tav>
                                      </p:tavLst>
                                    </p:anim>
                                    <p:anim calcmode="lin" valueType="num">
                                      <p:cBhvr>
                                        <p:cTn id="106"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1000"/>
                                        <p:tgtEl>
                                          <p:spTgt spid="118"/>
                                        </p:tgtEl>
                                      </p:cBhvr>
                                    </p:animEffect>
                                    <p:anim calcmode="lin" valueType="num">
                                      <p:cBhvr>
                                        <p:cTn id="112" dur="1000" fill="hold"/>
                                        <p:tgtEl>
                                          <p:spTgt spid="118"/>
                                        </p:tgtEl>
                                        <p:attrNameLst>
                                          <p:attrName>ppt_x</p:attrName>
                                        </p:attrNameLst>
                                      </p:cBhvr>
                                      <p:tavLst>
                                        <p:tav tm="0">
                                          <p:val>
                                            <p:strVal val="#ppt_x"/>
                                          </p:val>
                                        </p:tav>
                                        <p:tav tm="100000">
                                          <p:val>
                                            <p:strVal val="#ppt_x"/>
                                          </p:val>
                                        </p:tav>
                                      </p:tavLst>
                                    </p:anim>
                                    <p:anim calcmode="lin" valueType="num">
                                      <p:cBhvr>
                                        <p:cTn id="113"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137"/>
                                        </p:tgtEl>
                                        <p:attrNameLst>
                                          <p:attrName>style.visibility</p:attrName>
                                        </p:attrNameLst>
                                      </p:cBhvr>
                                      <p:to>
                                        <p:strVal val="visible"/>
                                      </p:to>
                                    </p:set>
                                    <p:animEffect transition="in" filter="fade">
                                      <p:cBhvr>
                                        <p:cTn id="118" dur="1000"/>
                                        <p:tgtEl>
                                          <p:spTgt spid="137"/>
                                        </p:tgtEl>
                                      </p:cBhvr>
                                    </p:animEffect>
                                    <p:anim calcmode="lin" valueType="num">
                                      <p:cBhvr>
                                        <p:cTn id="119" dur="1000" fill="hold"/>
                                        <p:tgtEl>
                                          <p:spTgt spid="137"/>
                                        </p:tgtEl>
                                        <p:attrNameLst>
                                          <p:attrName>ppt_x</p:attrName>
                                        </p:attrNameLst>
                                      </p:cBhvr>
                                      <p:tavLst>
                                        <p:tav tm="0">
                                          <p:val>
                                            <p:strVal val="#ppt_x"/>
                                          </p:val>
                                        </p:tav>
                                        <p:tav tm="100000">
                                          <p:val>
                                            <p:strVal val="#ppt_x"/>
                                          </p:val>
                                        </p:tav>
                                      </p:tavLst>
                                    </p:anim>
                                    <p:anim calcmode="lin" valueType="num">
                                      <p:cBhvr>
                                        <p:cTn id="120"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120"/>
                                        </p:tgtEl>
                                        <p:attrNameLst>
                                          <p:attrName>style.visibility</p:attrName>
                                        </p:attrNameLst>
                                      </p:cBhvr>
                                      <p:to>
                                        <p:strVal val="visible"/>
                                      </p:to>
                                    </p:set>
                                    <p:anim calcmode="lin" valueType="num">
                                      <p:cBhvr additive="base">
                                        <p:cTn id="125" dur="500" fill="hold"/>
                                        <p:tgtEl>
                                          <p:spTgt spid="120"/>
                                        </p:tgtEl>
                                        <p:attrNameLst>
                                          <p:attrName>ppt_x</p:attrName>
                                        </p:attrNameLst>
                                      </p:cBhvr>
                                      <p:tavLst>
                                        <p:tav tm="0">
                                          <p:val>
                                            <p:strVal val="#ppt_x"/>
                                          </p:val>
                                        </p:tav>
                                        <p:tav tm="100000">
                                          <p:val>
                                            <p:strVal val="#ppt_x"/>
                                          </p:val>
                                        </p:tav>
                                      </p:tavLst>
                                    </p:anim>
                                    <p:anim calcmode="lin" valueType="num">
                                      <p:cBhvr additive="base">
                                        <p:cTn id="126"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96" grpId="0"/>
      <p:bldP spid="24" grpId="0" animBg="1"/>
      <p:bldP spid="101" grpId="0" animBg="1"/>
      <p:bldP spid="102" grpId="0" animBg="1"/>
      <p:bldP spid="103" grpId="0" animBg="1"/>
      <p:bldP spid="113" grpId="0" animBg="1"/>
      <p:bldP spid="117" grpId="0" animBg="1"/>
      <p:bldP spid="118" grpId="0" animBg="1"/>
      <p:bldP spid="119" grpId="0" animBg="1"/>
      <p:bldP spid="1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p:cNvSpPr txBox="1">
            <a:spLocks noChangeArrowheads="1"/>
          </p:cNvSpPr>
          <p:nvPr/>
        </p:nvSpPr>
        <p:spPr bwMode="auto">
          <a:xfrm>
            <a:off x="1214438" y="260648"/>
            <a:ext cx="6624637" cy="579438"/>
          </a:xfrm>
          <a:prstGeom prst="rect">
            <a:avLst/>
          </a:prstGeom>
          <a:noFill/>
          <a:ln w="9525">
            <a:noFill/>
            <a:miter lim="800000"/>
            <a:headEnd/>
            <a:tailEnd/>
          </a:ln>
        </p:spPr>
        <p:txBody>
          <a:bodyPr>
            <a:spAutoFit/>
          </a:bodyPr>
          <a:lstStyle/>
          <a:p>
            <a:pPr algn="ctr">
              <a:spcBef>
                <a:spcPct val="20000"/>
              </a:spcBef>
            </a:pPr>
            <a:r>
              <a:rPr lang="zh-CN" altLang="en-US" sz="3200" b="1" dirty="0">
                <a:latin typeface="黑体" pitchFamily="2" charset="-122"/>
                <a:ea typeface="黑体" pitchFamily="2" charset="-122"/>
              </a:rPr>
              <a:t>要因确定</a:t>
            </a:r>
            <a:r>
              <a:rPr lang="en-US" altLang="zh-CN" sz="3200" b="1" dirty="0">
                <a:latin typeface="黑体" pitchFamily="2" charset="-122"/>
                <a:ea typeface="黑体" pitchFamily="2" charset="-122"/>
              </a:rPr>
              <a:t>-</a:t>
            </a:r>
            <a:r>
              <a:rPr lang="zh-CN" altLang="en-US" sz="3200" b="1" dirty="0">
                <a:latin typeface="黑体" pitchFamily="2" charset="-122"/>
                <a:ea typeface="黑体" pitchFamily="2" charset="-122"/>
              </a:rPr>
              <a:t>确定主因</a:t>
            </a:r>
          </a:p>
        </p:txBody>
      </p:sp>
      <p:cxnSp>
        <p:nvCxnSpPr>
          <p:cNvPr id="6" name="直接箭头连接符 5"/>
          <p:cNvCxnSpPr/>
          <p:nvPr/>
        </p:nvCxnSpPr>
        <p:spPr>
          <a:xfrm flipV="1">
            <a:off x="929145" y="3104172"/>
            <a:ext cx="5043484" cy="23155"/>
          </a:xfrm>
          <a:prstGeom prst="straightConnector1">
            <a:avLst/>
          </a:prstGeom>
          <a:ln>
            <a:solidFill>
              <a:srgbClr val="92D050"/>
            </a:solidFill>
            <a:tailEnd type="arrow"/>
          </a:ln>
        </p:spPr>
        <p:style>
          <a:lnRef idx="3">
            <a:schemeClr val="accent3"/>
          </a:lnRef>
          <a:fillRef idx="0">
            <a:schemeClr val="accent3"/>
          </a:fillRef>
          <a:effectRef idx="2">
            <a:schemeClr val="accent3"/>
          </a:effectRef>
          <a:fontRef idx="minor">
            <a:schemeClr val="tx1"/>
          </a:fontRef>
        </p:style>
      </p:cxnSp>
      <p:cxnSp>
        <p:nvCxnSpPr>
          <p:cNvPr id="7" name="直接连接符 6"/>
          <p:cNvCxnSpPr/>
          <p:nvPr/>
        </p:nvCxnSpPr>
        <p:spPr>
          <a:xfrm>
            <a:off x="4613936" y="2567740"/>
            <a:ext cx="926645" cy="530938"/>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矩形 7"/>
          <p:cNvSpPr/>
          <p:nvPr/>
        </p:nvSpPr>
        <p:spPr>
          <a:xfrm>
            <a:off x="1372635" y="2348215"/>
            <a:ext cx="2000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a:latin typeface="微软雅黑" pitchFamily="34" charset="-122"/>
                <a:ea typeface="微软雅黑" pitchFamily="34" charset="-122"/>
              </a:rPr>
              <a:t>错误检查修改时小组为单位，部门内没有有效的工具、方式</a:t>
            </a:r>
            <a:endParaRPr lang="en-US" altLang="zh-CN" sz="1200" dirty="0">
              <a:latin typeface="微软雅黑" pitchFamily="34" charset="-122"/>
              <a:ea typeface="微软雅黑" pitchFamily="34" charset="-122"/>
            </a:endParaRPr>
          </a:p>
        </p:txBody>
      </p:sp>
      <p:cxnSp>
        <p:nvCxnSpPr>
          <p:cNvPr id="9" name="直接连接符 8"/>
          <p:cNvCxnSpPr/>
          <p:nvPr/>
        </p:nvCxnSpPr>
        <p:spPr>
          <a:xfrm flipV="1">
            <a:off x="4172429" y="3127328"/>
            <a:ext cx="1008112" cy="448524"/>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0" name="直接连接符 9"/>
          <p:cNvCxnSpPr/>
          <p:nvPr/>
        </p:nvCxnSpPr>
        <p:spPr>
          <a:xfrm>
            <a:off x="3372899" y="2604923"/>
            <a:ext cx="926645" cy="530938"/>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1" name="直接连接符 10"/>
          <p:cNvCxnSpPr/>
          <p:nvPr/>
        </p:nvCxnSpPr>
        <p:spPr>
          <a:xfrm flipH="1">
            <a:off x="2804277" y="3135861"/>
            <a:ext cx="909955" cy="511999"/>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矩形 11"/>
          <p:cNvSpPr/>
          <p:nvPr/>
        </p:nvSpPr>
        <p:spPr>
          <a:xfrm>
            <a:off x="823088" y="3504183"/>
            <a:ext cx="2000264" cy="27699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评定方式单一或者没有</a:t>
            </a:r>
            <a:endParaRPr lang="en-US" sz="1200" dirty="0" smtClean="0">
              <a:latin typeface="微软雅黑" pitchFamily="34" charset="-122"/>
              <a:ea typeface="微软雅黑" pitchFamily="34" charset="-122"/>
            </a:endParaRPr>
          </a:p>
        </p:txBody>
      </p:sp>
      <p:sp>
        <p:nvSpPr>
          <p:cNvPr id="13" name="矩形 12"/>
          <p:cNvSpPr/>
          <p:nvPr/>
        </p:nvSpPr>
        <p:spPr>
          <a:xfrm>
            <a:off x="3259254" y="3575852"/>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a:latin typeface="微软雅黑" pitchFamily="34" charset="-122"/>
                <a:ea typeface="微软雅黑" pitchFamily="34" charset="-122"/>
              </a:rPr>
              <a:t>不同</a:t>
            </a:r>
            <a:r>
              <a:rPr lang="zh-CN" altLang="en-US" sz="1200" dirty="0" smtClean="0">
                <a:latin typeface="微软雅黑" pitchFamily="34" charset="-122"/>
                <a:ea typeface="微软雅黑" pitchFamily="34" charset="-122"/>
              </a:rPr>
              <a:t>小组之间意见存在分歧</a:t>
            </a:r>
            <a:endParaRPr lang="en-US" sz="1200" dirty="0" smtClean="0">
              <a:latin typeface="微软雅黑" pitchFamily="34" charset="-122"/>
              <a:ea typeface="微软雅黑" pitchFamily="34" charset="-122"/>
            </a:endParaRPr>
          </a:p>
        </p:txBody>
      </p:sp>
      <p:sp>
        <p:nvSpPr>
          <p:cNvPr id="14" name="矩形 13"/>
          <p:cNvSpPr/>
          <p:nvPr/>
        </p:nvSpPr>
        <p:spPr>
          <a:xfrm>
            <a:off x="3613803" y="2112246"/>
            <a:ext cx="222041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代码错误检查全在小组内部的自觉和意识，没有统一的监管</a:t>
            </a:r>
            <a:endParaRPr lang="en-US" sz="1200" dirty="0" smtClean="0">
              <a:latin typeface="微软雅黑" pitchFamily="34" charset="-122"/>
              <a:ea typeface="微软雅黑" pitchFamily="34" charset="-122"/>
            </a:endParaRPr>
          </a:p>
        </p:txBody>
      </p:sp>
      <p:grpSp>
        <p:nvGrpSpPr>
          <p:cNvPr id="15" name="Group 3"/>
          <p:cNvGrpSpPr>
            <a:grpSpLocks/>
          </p:cNvGrpSpPr>
          <p:nvPr/>
        </p:nvGrpSpPr>
        <p:grpSpPr bwMode="auto">
          <a:xfrm>
            <a:off x="5972629" y="2730357"/>
            <a:ext cx="2991859" cy="811008"/>
            <a:chOff x="839" y="675"/>
            <a:chExt cx="1178" cy="532"/>
          </a:xfrm>
        </p:grpSpPr>
        <p:sp>
          <p:nvSpPr>
            <p:cNvPr id="16" name="AutoShape 4"/>
            <p:cNvSpPr>
              <a:spLocks noChangeArrowheads="1"/>
            </p:cNvSpPr>
            <p:nvPr/>
          </p:nvSpPr>
          <p:spPr bwMode="auto">
            <a:xfrm>
              <a:off x="839" y="675"/>
              <a:ext cx="1178" cy="532"/>
            </a:xfrm>
            <a:prstGeom prst="roundRect">
              <a:avLst>
                <a:gd name="adj" fmla="val 16667"/>
              </a:avLst>
            </a:prstGeom>
            <a:solidFill>
              <a:srgbClr val="00B050"/>
            </a:soli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sp>
          <p:nvSpPr>
            <p:cNvPr id="17" name="AutoShape 5"/>
            <p:cNvSpPr>
              <a:spLocks noChangeArrowheads="1"/>
            </p:cNvSpPr>
            <p:nvPr/>
          </p:nvSpPr>
          <p:spPr bwMode="auto">
            <a:xfrm>
              <a:off x="892" y="807"/>
              <a:ext cx="1072" cy="268"/>
            </a:xfrm>
            <a:prstGeom prst="roundRect">
              <a:avLst>
                <a:gd name="adj" fmla="val 16667"/>
              </a:avLst>
            </a:prstGeom>
            <a:gradFill rotWithShape="1">
              <a:gsLst>
                <a:gs pos="0">
                  <a:srgbClr val="FFFFFF">
                    <a:gamma/>
                    <a:shade val="55294"/>
                    <a:invGamma/>
                  </a:srgbClr>
                </a:gs>
                <a:gs pos="50000">
                  <a:srgbClr val="FFFFFF"/>
                </a:gs>
                <a:gs pos="100000">
                  <a:srgbClr val="FFFFFF">
                    <a:gamma/>
                    <a:shade val="55294"/>
                    <a:invGamma/>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b="1" kern="0" spc="10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18" name="AutoShape 6"/>
            <p:cNvSpPr>
              <a:spLocks noChangeArrowheads="1"/>
            </p:cNvSpPr>
            <p:nvPr/>
          </p:nvSpPr>
          <p:spPr bwMode="auto">
            <a:xfrm>
              <a:off x="886" y="728"/>
              <a:ext cx="1080" cy="424"/>
            </a:xfrm>
            <a:prstGeom prst="roundRect">
              <a:avLst>
                <a:gd name="adj" fmla="val 16667"/>
              </a:avLst>
            </a:prstGeom>
            <a:gradFill rotWithShape="1">
              <a:gsLst>
                <a:gs pos="0">
                  <a:srgbClr val="FFFFFF"/>
                </a:gs>
                <a:gs pos="50000">
                  <a:srgbClr val="FFFFFF">
                    <a:gamma/>
                    <a:shade val="95294"/>
                    <a:invGamma/>
                  </a:srgbClr>
                </a:gs>
                <a:gs pos="100000">
                  <a:srgbClr val="FFFFFF"/>
                </a:gs>
              </a:gsLst>
              <a:lin ang="5400000" scaled="1"/>
            </a:gradFill>
            <a:ln>
              <a:noFill/>
            </a:ln>
            <a:effectLst/>
            <a:extLst/>
          </p:spPr>
          <p:txBody>
            <a:bodyPr wrap="square" anchor="ctr">
              <a:spAutoFit/>
            </a:bodyPr>
            <a:lstStyle/>
            <a:p>
              <a:pPr algn="ctr" fontAlgn="auto">
                <a:spcBef>
                  <a:spcPts val="0"/>
                </a:spcBef>
                <a:spcAft>
                  <a:spcPts val="0"/>
                </a:spcAft>
                <a:defRPr/>
              </a:pPr>
              <a:r>
                <a:rPr lang="zh-CN" altLang="en-US" sz="1600" b="1" kern="0" dirty="0" smtClean="0">
                  <a:solidFill>
                    <a:srgbClr val="FF0000"/>
                  </a:solidFill>
                  <a:latin typeface="微软雅黑" pitchFamily="34" charset="-122"/>
                  <a:ea typeface="微软雅黑" pitchFamily="34" charset="-122"/>
                </a:rPr>
                <a:t>缺少有效的监管方式、方法</a:t>
              </a:r>
              <a:endParaRPr lang="en-US" altLang="zh-CN" sz="1600" b="1" kern="0" dirty="0" smtClean="0">
                <a:solidFill>
                  <a:srgbClr val="FF0000"/>
                </a:solidFill>
                <a:latin typeface="微软雅黑" pitchFamily="34" charset="-122"/>
                <a:ea typeface="微软雅黑" pitchFamily="34" charset="-122"/>
              </a:endParaRPr>
            </a:p>
          </p:txBody>
        </p:sp>
        <p:grpSp>
          <p:nvGrpSpPr>
            <p:cNvPr id="19" name="Group 7"/>
            <p:cNvGrpSpPr>
              <a:grpSpLocks/>
            </p:cNvGrpSpPr>
            <p:nvPr/>
          </p:nvGrpSpPr>
          <p:grpSpPr bwMode="auto">
            <a:xfrm>
              <a:off x="911" y="680"/>
              <a:ext cx="1034" cy="522"/>
              <a:chOff x="766" y="1849"/>
              <a:chExt cx="1414" cy="712"/>
            </a:xfrm>
          </p:grpSpPr>
          <p:sp>
            <p:nvSpPr>
              <p:cNvPr id="20" name="AutoShape 8"/>
              <p:cNvSpPr>
                <a:spLocks noChangeArrowheads="1"/>
              </p:cNvSpPr>
              <p:nvPr/>
            </p:nvSpPr>
            <p:spPr bwMode="auto">
              <a:xfrm>
                <a:off x="766" y="1849"/>
                <a:ext cx="1414" cy="44"/>
              </a:xfrm>
              <a:prstGeom prst="roundRect">
                <a:avLst>
                  <a:gd name="adj" fmla="val 16667"/>
                </a:avLst>
              </a:prstGeom>
              <a:gradFill rotWithShape="1">
                <a:gsLst>
                  <a:gs pos="0">
                    <a:srgbClr val="FFFFFF">
                      <a:alpha val="60001"/>
                    </a:srgbClr>
                  </a:gs>
                  <a:gs pos="100000">
                    <a:srgbClr val="FFFFFF">
                      <a:gamma/>
                      <a:shade val="46275"/>
                      <a:invGamma/>
                      <a:alpha val="0"/>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sp>
            <p:nvSpPr>
              <p:cNvPr id="21" name="AutoShape 9"/>
              <p:cNvSpPr>
                <a:spLocks noChangeArrowheads="1"/>
              </p:cNvSpPr>
              <p:nvPr/>
            </p:nvSpPr>
            <p:spPr bwMode="auto">
              <a:xfrm flipV="1">
                <a:off x="766" y="2517"/>
                <a:ext cx="1414" cy="44"/>
              </a:xfrm>
              <a:prstGeom prst="roundRect">
                <a:avLst>
                  <a:gd name="adj" fmla="val 16667"/>
                </a:avLst>
              </a:prstGeom>
              <a:gradFill rotWithShape="1">
                <a:gsLst>
                  <a:gs pos="0">
                    <a:srgbClr val="FFFFFF">
                      <a:alpha val="60001"/>
                    </a:srgbClr>
                  </a:gs>
                  <a:gs pos="100000">
                    <a:srgbClr val="FFFFFF">
                      <a:gamma/>
                      <a:shade val="46275"/>
                      <a:invGamma/>
                      <a:alpha val="0"/>
                    </a:srgbClr>
                  </a:gs>
                </a:gsLst>
                <a:lin ang="5400000" scaled="1"/>
              </a:gradFill>
              <a:ln>
                <a:noFill/>
              </a:ln>
              <a:effectLst/>
              <a:extLst/>
            </p:spPr>
            <p:txBody>
              <a:bodyPr anchor="ctr">
                <a:spAutoFit/>
              </a:bodyPr>
              <a:lstStyle/>
              <a:p>
                <a:pPr fontAlgn="auto">
                  <a:spcBef>
                    <a:spcPts val="0"/>
                  </a:spcBef>
                  <a:spcAft>
                    <a:spcPts val="0"/>
                  </a:spcAft>
                  <a:defRPr/>
                </a:pPr>
                <a:endParaRPr kumimoji="0" lang="zh-CN" altLang="en-US" sz="1800" kern="0">
                  <a:solidFill>
                    <a:sysClr val="windowText" lastClr="000000"/>
                  </a:solidFill>
                </a:endParaRPr>
              </a:p>
            </p:txBody>
          </p:sp>
        </p:grpSp>
      </p:grpSp>
      <p:cxnSp>
        <p:nvCxnSpPr>
          <p:cNvPr id="22" name="直接连接符 21"/>
          <p:cNvCxnSpPr/>
          <p:nvPr/>
        </p:nvCxnSpPr>
        <p:spPr>
          <a:xfrm>
            <a:off x="4907571" y="3268273"/>
            <a:ext cx="926645" cy="530938"/>
          </a:xfrm>
          <a:prstGeom prst="line">
            <a:avLst/>
          </a:prstGeom>
          <a:ln/>
        </p:spPr>
        <p:style>
          <a:lnRef idx="3">
            <a:schemeClr val="accent3"/>
          </a:lnRef>
          <a:fillRef idx="0">
            <a:schemeClr val="accent3"/>
          </a:fillRef>
          <a:effectRef idx="2">
            <a:schemeClr val="accent3"/>
          </a:effectRef>
          <a:fontRef idx="minor">
            <a:schemeClr val="tx1"/>
          </a:fontRef>
        </p:style>
      </p:cxnSp>
      <p:sp>
        <p:nvSpPr>
          <p:cNvPr id="23" name="矩形 22"/>
          <p:cNvSpPr/>
          <p:nvPr/>
        </p:nvSpPr>
        <p:spPr>
          <a:xfrm>
            <a:off x="5855776" y="3782896"/>
            <a:ext cx="200026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lgn="just"/>
            <a:r>
              <a:rPr lang="zh-CN" altLang="en-US" sz="1200" dirty="0" smtClean="0">
                <a:latin typeface="微软雅黑" pitchFamily="34" charset="-122"/>
                <a:ea typeface="微软雅黑" pitchFamily="34" charset="-122"/>
              </a:rPr>
              <a:t>缺少一个良好的工具实现检测、统计</a:t>
            </a:r>
            <a:endParaRPr lang="en-US" sz="1200" dirty="0" smtClean="0">
              <a:latin typeface="微软雅黑" pitchFamily="34" charset="-122"/>
              <a:ea typeface="微软雅黑" pitchFamily="34" charset="-122"/>
            </a:endParaRPr>
          </a:p>
        </p:txBody>
      </p:sp>
      <p:sp>
        <p:nvSpPr>
          <p:cNvPr id="2" name="TextBox 1"/>
          <p:cNvSpPr txBox="1"/>
          <p:nvPr/>
        </p:nvSpPr>
        <p:spPr>
          <a:xfrm>
            <a:off x="818007" y="4869160"/>
            <a:ext cx="8011872" cy="646331"/>
          </a:xfrm>
          <a:prstGeom prst="rect">
            <a:avLst/>
          </a:prstGeom>
          <a:noFill/>
        </p:spPr>
        <p:txBody>
          <a:bodyPr wrap="square" rtlCol="0">
            <a:spAutoFit/>
          </a:bodyPr>
          <a:lstStyle/>
          <a:p>
            <a:r>
              <a:rPr lang="zh-CN" altLang="en-US" dirty="0" smtClean="0"/>
              <a:t>       以上原因经过小组内部以及小组、部门领导讨论之后</a:t>
            </a:r>
            <a:r>
              <a:rPr lang="en-US" altLang="zh-CN" dirty="0" smtClean="0"/>
              <a:t>,</a:t>
            </a:r>
            <a:r>
              <a:rPr lang="zh-CN" altLang="en-US" dirty="0" smtClean="0"/>
              <a:t>认为以上三点为根因所在，应对症下药各个击破！！！</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1" presetClass="entr" presetSubtype="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heel(1)">
                                      <p:cBhvr>
                                        <p:cTn id="19" dur="2000"/>
                                        <p:tgtEl>
                                          <p:spTgt spid="22"/>
                                        </p:tgtEl>
                                      </p:cBhvr>
                                    </p:animEffect>
                                  </p:childTnLst>
                                </p:cTn>
                              </p:par>
                              <p:par>
                                <p:cTn id="20" presetID="21"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anim calcmode="lin" valueType="num">
                                      <p:cBhvr>
                                        <p:cTn id="56" dur="1000" fill="hold"/>
                                        <p:tgtEl>
                                          <p:spTgt spid="23"/>
                                        </p:tgtEl>
                                        <p:attrNameLst>
                                          <p:attrName>ppt_x</p:attrName>
                                        </p:attrNameLst>
                                      </p:cBhvr>
                                      <p:tavLst>
                                        <p:tav tm="0">
                                          <p:val>
                                            <p:strVal val="#ppt_x"/>
                                          </p:val>
                                        </p:tav>
                                        <p:tav tm="100000">
                                          <p:val>
                                            <p:strVal val="#ppt_x"/>
                                          </p:val>
                                        </p:tav>
                                      </p:tavLst>
                                    </p:anim>
                                    <p:anim calcmode="lin" valueType="num">
                                      <p:cBhvr>
                                        <p:cTn id="5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ppt_x"/>
                                          </p:val>
                                        </p:tav>
                                        <p:tav tm="100000">
                                          <p:val>
                                            <p:strVal val="#ppt_x"/>
                                          </p:val>
                                        </p:tav>
                                      </p:tavLst>
                                    </p:anim>
                                    <p:anim calcmode="lin" valueType="num">
                                      <p:cBhvr additive="base">
                                        <p:cTn id="6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1000"/>
                                        <p:tgtEl>
                                          <p:spTgt spid="2"/>
                                        </p:tgtEl>
                                      </p:cBhvr>
                                    </p:animEffect>
                                    <p:anim calcmode="lin" valueType="num">
                                      <p:cBhvr>
                                        <p:cTn id="69" dur="1000" fill="hold"/>
                                        <p:tgtEl>
                                          <p:spTgt spid="2"/>
                                        </p:tgtEl>
                                        <p:attrNameLst>
                                          <p:attrName>ppt_x</p:attrName>
                                        </p:attrNameLst>
                                      </p:cBhvr>
                                      <p:tavLst>
                                        <p:tav tm="0">
                                          <p:val>
                                            <p:strVal val="#ppt_x"/>
                                          </p:val>
                                        </p:tav>
                                        <p:tav tm="100000">
                                          <p:val>
                                            <p:strVal val="#ppt_x"/>
                                          </p:val>
                                        </p:tav>
                                      </p:tavLst>
                                    </p:anim>
                                    <p:anim calcmode="lin" valueType="num">
                                      <p:cBhvr>
                                        <p:cTn id="7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23"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74717224"/>
              </p:ext>
            </p:extLst>
          </p:nvPr>
        </p:nvGraphicFramePr>
        <p:xfrm>
          <a:off x="611560" y="1484784"/>
          <a:ext cx="8208912" cy="4901148"/>
        </p:xfrm>
        <a:graphic>
          <a:graphicData uri="http://schemas.openxmlformats.org/drawingml/2006/table">
            <a:tbl>
              <a:tblPr/>
              <a:tblGrid>
                <a:gridCol w="1224136"/>
                <a:gridCol w="3096344"/>
                <a:gridCol w="1224136"/>
                <a:gridCol w="1080120"/>
                <a:gridCol w="1584176"/>
              </a:tblGrid>
              <a:tr h="782433">
                <a:tc>
                  <a:txBody>
                    <a:bodyPr/>
                    <a:lstStyle/>
                    <a:p>
                      <a:pPr algn="ctr">
                        <a:spcAft>
                          <a:spcPts val="0"/>
                        </a:spcAft>
                      </a:pPr>
                      <a:r>
                        <a:rPr lang="zh-CN" altLang="en-US" sz="1200" b="1" kern="0" dirty="0" smtClean="0">
                          <a:latin typeface="微软雅黑" pitchFamily="34" charset="-122"/>
                          <a:ea typeface="微软雅黑" pitchFamily="34" charset="-122"/>
                          <a:cs typeface="宋体"/>
                        </a:rPr>
                        <a:t>根</a:t>
                      </a:r>
                      <a:r>
                        <a:rPr lang="zh-CN" sz="1200" b="1" kern="0" dirty="0" smtClean="0">
                          <a:latin typeface="微软雅黑" pitchFamily="34" charset="-122"/>
                          <a:ea typeface="微软雅黑" pitchFamily="34" charset="-122"/>
                          <a:cs typeface="宋体"/>
                        </a:rPr>
                        <a:t>因</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1200" b="1" kern="0" dirty="0">
                          <a:solidFill>
                            <a:srgbClr val="0000FF"/>
                          </a:solidFill>
                          <a:latin typeface="微软雅黑" pitchFamily="34" charset="-122"/>
                          <a:ea typeface="微软雅黑" pitchFamily="34" charset="-122"/>
                          <a:cs typeface="宋体"/>
                        </a:rPr>
                        <a:t>制定措施</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1200" b="1" kern="0" dirty="0">
                          <a:latin typeface="微软雅黑" pitchFamily="34" charset="-122"/>
                          <a:ea typeface="微软雅黑" pitchFamily="34" charset="-122"/>
                          <a:cs typeface="宋体"/>
                        </a:rPr>
                        <a:t>时间</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1200" b="1" kern="100" dirty="0">
                          <a:solidFill>
                            <a:srgbClr val="0000FF"/>
                          </a:solidFill>
                          <a:latin typeface="微软雅黑" pitchFamily="34" charset="-122"/>
                          <a:ea typeface="微软雅黑" pitchFamily="34" charset="-122"/>
                          <a:cs typeface="Times New Roman"/>
                        </a:rPr>
                        <a:t>优先级</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altLang="en-US" sz="1200" kern="100" dirty="0" smtClean="0">
                          <a:latin typeface="微软雅黑" pitchFamily="34" charset="-122"/>
                          <a:ea typeface="微软雅黑" pitchFamily="34" charset="-122"/>
                          <a:cs typeface="Times New Roman"/>
                        </a:rPr>
                        <a:t>实施结果</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2993">
                <a:tc rowSpan="3">
                  <a:txBody>
                    <a:bodyPr/>
                    <a:lstStyle/>
                    <a:p>
                      <a:pPr algn="ctr" fontAlgn="auto">
                        <a:spcBef>
                          <a:spcPts val="0"/>
                        </a:spcBef>
                        <a:spcAft>
                          <a:spcPts val="0"/>
                        </a:spcAft>
                        <a:defRPr/>
                      </a:pPr>
                      <a:r>
                        <a:rPr lang="zh-CN" altLang="en-US" sz="1100" b="1" kern="0" dirty="0" smtClean="0">
                          <a:solidFill>
                            <a:srgbClr val="FF0000"/>
                          </a:solidFill>
                          <a:latin typeface="微软雅黑" pitchFamily="34" charset="-122"/>
                          <a:ea typeface="微软雅黑" pitchFamily="34" charset="-122"/>
                        </a:rPr>
                        <a:t>编码错误意识未形成</a:t>
                      </a:r>
                      <a:endParaRPr kumimoji="0" lang="zh-CN" altLang="en-US" sz="1100" b="1" kern="0" dirty="0">
                        <a:solidFill>
                          <a:srgbClr val="FF0000"/>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1100" kern="0" dirty="0" smtClean="0">
                          <a:solidFill>
                            <a:srgbClr val="0000FF"/>
                          </a:solidFill>
                          <a:latin typeface="微软雅黑" pitchFamily="34" charset="-122"/>
                          <a:ea typeface="微软雅黑" pitchFamily="34" charset="-122"/>
                          <a:cs typeface="宋体"/>
                        </a:rPr>
                        <a:t>1</a:t>
                      </a:r>
                      <a:r>
                        <a:rPr lang="zh-CN" altLang="en-US" sz="1100" kern="0" dirty="0" smtClean="0">
                          <a:solidFill>
                            <a:srgbClr val="0000FF"/>
                          </a:solidFill>
                          <a:latin typeface="微软雅黑" pitchFamily="34" charset="-122"/>
                          <a:ea typeface="微软雅黑" pitchFamily="34" charset="-122"/>
                          <a:cs typeface="宋体"/>
                        </a:rPr>
                        <a:t>、小组在日常修改错误过程中，每修改一个错误会将错误的普适性、特殊性记录下来，定期汇总定期总结，部门内培训普及。</a:t>
                      </a:r>
                      <a:endParaRPr lang="zh-CN" sz="11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dirty="0" smtClean="0">
                          <a:solidFill>
                            <a:srgbClr val="000000"/>
                          </a:solidFill>
                          <a:latin typeface="微软雅黑" pitchFamily="34" charset="-122"/>
                          <a:ea typeface="微软雅黑" pitchFamily="34" charset="-122"/>
                          <a:cs typeface="Times New Roman"/>
                        </a:rPr>
                        <a:t>2019</a:t>
                      </a:r>
                      <a:r>
                        <a:rPr lang="zh-CN" altLang="en-US" sz="1100" kern="0" dirty="0" smtClean="0">
                          <a:solidFill>
                            <a:srgbClr val="000000"/>
                          </a:solidFill>
                          <a:latin typeface="微软雅黑" pitchFamily="34" charset="-122"/>
                          <a:ea typeface="微软雅黑" pitchFamily="34" charset="-122"/>
                          <a:cs typeface="Times New Roman"/>
                        </a:rPr>
                        <a:t>年</a:t>
                      </a:r>
                      <a:r>
                        <a:rPr lang="en-US" altLang="zh-CN" sz="1100" kern="0" dirty="0" smtClean="0">
                          <a:solidFill>
                            <a:srgbClr val="000000"/>
                          </a:solidFill>
                          <a:latin typeface="微软雅黑" pitchFamily="34" charset="-122"/>
                          <a:ea typeface="微软雅黑" pitchFamily="34" charset="-122"/>
                          <a:cs typeface="Times New Roman"/>
                        </a:rPr>
                        <a:t>9</a:t>
                      </a:r>
                      <a:r>
                        <a:rPr lang="zh-CN" altLang="en-US" sz="1100" kern="0" dirty="0" smtClean="0">
                          <a:solidFill>
                            <a:srgbClr val="000000"/>
                          </a:solidFill>
                          <a:latin typeface="微软雅黑" pitchFamily="34" charset="-122"/>
                          <a:ea typeface="微软雅黑" pitchFamily="34" charset="-122"/>
                          <a:cs typeface="Times New Roman"/>
                        </a:rPr>
                        <a:t>月</a:t>
                      </a:r>
                      <a:endParaRPr lang="en-US" sz="1100" kern="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smtClean="0">
                          <a:solidFill>
                            <a:srgbClr val="0000FF"/>
                          </a:solidFill>
                          <a:latin typeface="微软雅黑" pitchFamily="34" charset="-122"/>
                          <a:ea typeface="微软雅黑" pitchFamily="34" charset="-122"/>
                          <a:cs typeface="Times New Roman"/>
                        </a:rPr>
                        <a:t>3</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200" kern="100" dirty="0" smtClean="0">
                          <a:latin typeface="微软雅黑" pitchFamily="34" charset="-122"/>
                          <a:ea typeface="微软雅黑" pitchFamily="34" charset="-122"/>
                          <a:cs typeface="Times New Roman"/>
                        </a:rPr>
                        <a:t>完成</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782">
                <a:tc vMerge="1">
                  <a:txBody>
                    <a:bodyPr/>
                    <a:lstStyle/>
                    <a:p>
                      <a:endParaRPr lang="zh-CN" altLang="en-US"/>
                    </a:p>
                  </a:txBody>
                  <a:tcPr/>
                </a:tc>
                <a:tc>
                  <a:txBody>
                    <a:bodyPr/>
                    <a:lstStyle/>
                    <a:p>
                      <a:pPr algn="just">
                        <a:spcAft>
                          <a:spcPts val="0"/>
                        </a:spcAft>
                      </a:pPr>
                      <a:r>
                        <a:rPr lang="en-US" altLang="zh-CN" sz="1100" kern="0" dirty="0" smtClean="0">
                          <a:solidFill>
                            <a:srgbClr val="0000FF"/>
                          </a:solidFill>
                          <a:latin typeface="微软雅黑" pitchFamily="34" charset="-122"/>
                          <a:ea typeface="微软雅黑" pitchFamily="34" charset="-122"/>
                          <a:cs typeface="宋体"/>
                        </a:rPr>
                        <a:t>2</a:t>
                      </a:r>
                      <a:r>
                        <a:rPr lang="zh-CN" altLang="en-US" sz="1100" kern="0" dirty="0" smtClean="0">
                          <a:solidFill>
                            <a:srgbClr val="0000FF"/>
                          </a:solidFill>
                          <a:latin typeface="微软雅黑" pitchFamily="34" charset="-122"/>
                          <a:ea typeface="微软雅黑" pitchFamily="34" charset="-122"/>
                          <a:cs typeface="宋体"/>
                        </a:rPr>
                        <a:t>、</a:t>
                      </a:r>
                      <a:r>
                        <a:rPr lang="en-US" altLang="zh-CN" sz="1100" kern="0" dirty="0" smtClean="0">
                          <a:solidFill>
                            <a:srgbClr val="0000FF"/>
                          </a:solidFill>
                          <a:latin typeface="微软雅黑" pitchFamily="34" charset="-122"/>
                          <a:ea typeface="微软雅黑" pitchFamily="34" charset="-122"/>
                          <a:cs typeface="宋体"/>
                        </a:rPr>
                        <a:t>QC</a:t>
                      </a:r>
                      <a:r>
                        <a:rPr lang="zh-CN" altLang="en-US" sz="1100" kern="0" dirty="0" smtClean="0">
                          <a:solidFill>
                            <a:srgbClr val="0000FF"/>
                          </a:solidFill>
                          <a:latin typeface="微软雅黑" pitchFamily="34" charset="-122"/>
                          <a:ea typeface="微软雅黑" pitchFamily="34" charset="-122"/>
                          <a:cs typeface="宋体"/>
                        </a:rPr>
                        <a:t>小组成员也为小组的督导人，日常编码意识的灌输和说明。</a:t>
                      </a:r>
                      <a:endParaRPr lang="zh-CN" sz="11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100" kern="0" dirty="0" smtClean="0">
                          <a:solidFill>
                            <a:srgbClr val="000000"/>
                          </a:solidFill>
                          <a:latin typeface="微软雅黑" pitchFamily="34" charset="-122"/>
                          <a:ea typeface="微软雅黑" pitchFamily="34" charset="-122"/>
                          <a:cs typeface="Times New Roman"/>
                        </a:rPr>
                        <a:t>2019</a:t>
                      </a:r>
                      <a:r>
                        <a:rPr lang="zh-CN" altLang="en-US" sz="1100" kern="0" dirty="0" smtClean="0">
                          <a:solidFill>
                            <a:srgbClr val="000000"/>
                          </a:solidFill>
                          <a:latin typeface="微软雅黑" pitchFamily="34" charset="-122"/>
                          <a:ea typeface="微软雅黑" pitchFamily="34" charset="-122"/>
                          <a:cs typeface="Times New Roman"/>
                        </a:rPr>
                        <a:t>年</a:t>
                      </a:r>
                      <a:r>
                        <a:rPr lang="en-US" altLang="zh-CN" sz="1100" kern="0" dirty="0" smtClean="0">
                          <a:solidFill>
                            <a:srgbClr val="000000"/>
                          </a:solidFill>
                          <a:latin typeface="微软雅黑" pitchFamily="34" charset="-122"/>
                          <a:ea typeface="微软雅黑" pitchFamily="34" charset="-122"/>
                          <a:cs typeface="Times New Roman"/>
                        </a:rPr>
                        <a:t>9</a:t>
                      </a:r>
                      <a:r>
                        <a:rPr lang="zh-CN" altLang="en-US" sz="1100" kern="0" dirty="0" smtClean="0">
                          <a:solidFill>
                            <a:srgbClr val="000000"/>
                          </a:solidFill>
                          <a:latin typeface="微软雅黑" pitchFamily="34" charset="-122"/>
                          <a:ea typeface="微软雅黑" pitchFamily="34" charset="-122"/>
                          <a:cs typeface="Times New Roman"/>
                        </a:rPr>
                        <a:t>月</a:t>
                      </a:r>
                      <a:endParaRPr lang="en-US" sz="1100" kern="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rgbClr val="0000FF"/>
                          </a:solidFill>
                          <a:latin typeface="微软雅黑" pitchFamily="34" charset="-122"/>
                          <a:ea typeface="微软雅黑" pitchFamily="34" charset="-122"/>
                          <a:cs typeface="Times New Roman"/>
                        </a:rPr>
                        <a:t>3</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200" kern="100" dirty="0" smtClean="0">
                          <a:latin typeface="微软雅黑" pitchFamily="34" charset="-122"/>
                          <a:ea typeface="微软雅黑" pitchFamily="34" charset="-122"/>
                          <a:cs typeface="Times New Roman"/>
                        </a:rPr>
                        <a:t>完成</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809">
                <a:tc vMerge="1">
                  <a:txBody>
                    <a:bodyPr/>
                    <a:lstStyle/>
                    <a:p>
                      <a:pPr algn="l">
                        <a:spcAft>
                          <a:spcPts val="0"/>
                        </a:spcAft>
                      </a:pPr>
                      <a:endParaRPr lang="zh-CN" altLang="en-US" sz="1200" kern="0" dirty="0">
                        <a:solidFill>
                          <a:srgbClr val="0000FF"/>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1100" kern="0" dirty="0" smtClean="0">
                          <a:solidFill>
                            <a:srgbClr val="0000FF"/>
                          </a:solidFill>
                          <a:latin typeface="微软雅黑" pitchFamily="34" charset="-122"/>
                          <a:ea typeface="微软雅黑" pitchFamily="34" charset="-122"/>
                          <a:cs typeface="宋体"/>
                        </a:rPr>
                        <a:t>3</a:t>
                      </a:r>
                      <a:r>
                        <a:rPr lang="zh-CN" altLang="en-US" sz="1100" kern="0" dirty="0" smtClean="0">
                          <a:solidFill>
                            <a:srgbClr val="0000FF"/>
                          </a:solidFill>
                          <a:latin typeface="微软雅黑" pitchFamily="34" charset="-122"/>
                          <a:ea typeface="微软雅黑" pitchFamily="34" charset="-122"/>
                          <a:cs typeface="宋体"/>
                        </a:rPr>
                        <a:t>、组内、部门成立奖优惩劣制度，常犯人员实施处罚；优异人员奖励。</a:t>
                      </a:r>
                      <a:endParaRPr lang="zh-CN" altLang="en-US" sz="1100" kern="0" dirty="0">
                        <a:solidFill>
                          <a:srgbClr val="0000FF"/>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100" kern="0" dirty="0" smtClean="0">
                          <a:solidFill>
                            <a:srgbClr val="000000"/>
                          </a:solidFill>
                          <a:latin typeface="微软雅黑" pitchFamily="34" charset="-122"/>
                          <a:ea typeface="微软雅黑" pitchFamily="34" charset="-122"/>
                          <a:cs typeface="Times New Roman"/>
                        </a:rPr>
                        <a:t>2019</a:t>
                      </a:r>
                      <a:r>
                        <a:rPr lang="zh-CN" altLang="en-US" sz="1100" kern="0" dirty="0" smtClean="0">
                          <a:solidFill>
                            <a:srgbClr val="000000"/>
                          </a:solidFill>
                          <a:latin typeface="微软雅黑" pitchFamily="34" charset="-122"/>
                          <a:ea typeface="微软雅黑" pitchFamily="34" charset="-122"/>
                          <a:cs typeface="Times New Roman"/>
                        </a:rPr>
                        <a:t>年</a:t>
                      </a:r>
                      <a:r>
                        <a:rPr lang="en-US" altLang="zh-CN" sz="1100" kern="0" dirty="0" smtClean="0">
                          <a:solidFill>
                            <a:srgbClr val="000000"/>
                          </a:solidFill>
                          <a:latin typeface="微软雅黑" pitchFamily="34" charset="-122"/>
                          <a:ea typeface="微软雅黑" pitchFamily="34" charset="-122"/>
                          <a:cs typeface="Times New Roman"/>
                        </a:rPr>
                        <a:t>9</a:t>
                      </a:r>
                      <a:r>
                        <a:rPr lang="zh-CN" altLang="en-US" sz="1100" kern="0" dirty="0" smtClean="0">
                          <a:solidFill>
                            <a:srgbClr val="000000"/>
                          </a:solidFill>
                          <a:latin typeface="微软雅黑" pitchFamily="34" charset="-122"/>
                          <a:ea typeface="微软雅黑" pitchFamily="34" charset="-122"/>
                          <a:cs typeface="Times New Roman"/>
                        </a:rPr>
                        <a:t>月</a:t>
                      </a:r>
                      <a:endParaRPr lang="en-US" altLang="zh-CN" sz="1100" kern="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smtClean="0">
                          <a:solidFill>
                            <a:srgbClr val="0000FF"/>
                          </a:solidFill>
                          <a:latin typeface="微软雅黑" pitchFamily="34" charset="-122"/>
                          <a:ea typeface="微软雅黑" pitchFamily="34" charset="-122"/>
                          <a:cs typeface="Times New Roman"/>
                        </a:rPr>
                        <a:t>3</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200" kern="100" dirty="0" smtClean="0">
                          <a:latin typeface="微软雅黑" pitchFamily="34" charset="-122"/>
                          <a:ea typeface="微软雅黑" pitchFamily="34" charset="-122"/>
                          <a:cs typeface="Times New Roman"/>
                        </a:rPr>
                        <a:t>完成</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985">
                <a:tc>
                  <a:txBody>
                    <a:bodyPr/>
                    <a:lstStyle/>
                    <a:p>
                      <a:pPr algn="ctr" fontAlgn="auto">
                        <a:spcBef>
                          <a:spcPts val="0"/>
                        </a:spcBef>
                        <a:spcAft>
                          <a:spcPts val="0"/>
                        </a:spcAft>
                        <a:defRPr/>
                      </a:pPr>
                      <a:r>
                        <a:rPr lang="zh-CN" altLang="en-US" sz="1100" b="1" kern="0" dirty="0" smtClean="0">
                          <a:solidFill>
                            <a:srgbClr val="FF0000"/>
                          </a:solidFill>
                          <a:latin typeface="微软雅黑" pitchFamily="34" charset="-122"/>
                          <a:ea typeface="微软雅黑" pitchFamily="34" charset="-122"/>
                        </a:rPr>
                        <a:t>缺少统一的规范</a:t>
                      </a:r>
                      <a:endParaRPr lang="en-US" altLang="zh-CN" sz="1100" b="1" kern="0" dirty="0" smtClean="0">
                        <a:solidFill>
                          <a:srgbClr val="FF0000"/>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100" kern="100" dirty="0" smtClean="0">
                          <a:solidFill>
                            <a:srgbClr val="0000FF"/>
                          </a:solidFill>
                          <a:latin typeface="微软雅黑" pitchFamily="34" charset="-122"/>
                          <a:ea typeface="微软雅黑" pitchFamily="34" charset="-122"/>
                          <a:cs typeface="Times New Roman"/>
                        </a:rPr>
                        <a:t>小组部门内技术统一、编码规范统一、错误判断标准统一，成册部门内发布实施</a:t>
                      </a:r>
                      <a:endParaRPr lang="zh-CN" sz="1100" kern="100" dirty="0">
                        <a:solidFill>
                          <a:srgbClr val="0000FF"/>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100" kern="0" dirty="0" smtClean="0">
                          <a:solidFill>
                            <a:srgbClr val="000000"/>
                          </a:solidFill>
                          <a:latin typeface="微软雅黑" pitchFamily="34" charset="-122"/>
                          <a:ea typeface="微软雅黑" pitchFamily="34" charset="-122"/>
                          <a:cs typeface="Times New Roman"/>
                        </a:rPr>
                        <a:t>2019</a:t>
                      </a:r>
                      <a:r>
                        <a:rPr lang="zh-CN" altLang="en-US" sz="1100" kern="0" dirty="0" smtClean="0">
                          <a:solidFill>
                            <a:srgbClr val="000000"/>
                          </a:solidFill>
                          <a:latin typeface="微软雅黑" pitchFamily="34" charset="-122"/>
                          <a:ea typeface="微软雅黑" pitchFamily="34" charset="-122"/>
                          <a:cs typeface="Times New Roman"/>
                        </a:rPr>
                        <a:t>年</a:t>
                      </a:r>
                      <a:r>
                        <a:rPr lang="en-US" altLang="zh-CN" sz="1100" kern="0" dirty="0" smtClean="0">
                          <a:solidFill>
                            <a:srgbClr val="000000"/>
                          </a:solidFill>
                          <a:latin typeface="微软雅黑" pitchFamily="34" charset="-122"/>
                          <a:ea typeface="微软雅黑" pitchFamily="34" charset="-122"/>
                          <a:cs typeface="Times New Roman"/>
                        </a:rPr>
                        <a:t>9</a:t>
                      </a:r>
                      <a:r>
                        <a:rPr lang="zh-CN" altLang="en-US" sz="1100" kern="0" dirty="0" smtClean="0">
                          <a:solidFill>
                            <a:srgbClr val="000000"/>
                          </a:solidFill>
                          <a:latin typeface="微软雅黑" pitchFamily="34" charset="-122"/>
                          <a:ea typeface="微软雅黑" pitchFamily="34" charset="-122"/>
                          <a:cs typeface="Times New Roman"/>
                        </a:rPr>
                        <a:t>月</a:t>
                      </a:r>
                      <a:endParaRPr lang="en-US" altLang="zh-CN" sz="1100" kern="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rgbClr val="0000FF"/>
                          </a:solidFill>
                          <a:latin typeface="微软雅黑" pitchFamily="34" charset="-122"/>
                          <a:ea typeface="微软雅黑" pitchFamily="34" charset="-122"/>
                          <a:cs typeface="Times New Roman"/>
                        </a:rPr>
                        <a:t>2</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latin typeface="微软雅黑" pitchFamily="34" charset="-122"/>
                          <a:ea typeface="微软雅黑" pitchFamily="34" charset="-122"/>
                          <a:cs typeface="Times New Roman"/>
                        </a:rPr>
                        <a:t>完成</a:t>
                      </a:r>
                    </a:p>
                    <a:p>
                      <a:pPr algn="ctr">
                        <a:spcAft>
                          <a:spcPts val="0"/>
                        </a:spcAft>
                      </a:pP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5146">
                <a:tc>
                  <a:txBody>
                    <a:bodyPr/>
                    <a:lstStyle/>
                    <a:p>
                      <a:pPr algn="ctr" fontAlgn="auto">
                        <a:spcBef>
                          <a:spcPts val="0"/>
                        </a:spcBef>
                        <a:spcAft>
                          <a:spcPts val="0"/>
                        </a:spcAft>
                        <a:defRPr/>
                      </a:pPr>
                      <a:r>
                        <a:rPr lang="zh-CN" altLang="en-US" sz="1100" b="1" kern="0" dirty="0" smtClean="0">
                          <a:solidFill>
                            <a:srgbClr val="FF0000"/>
                          </a:solidFill>
                          <a:latin typeface="微软雅黑" pitchFamily="34" charset="-122"/>
                          <a:ea typeface="微软雅黑" pitchFamily="34" charset="-122"/>
                        </a:rPr>
                        <a:t>缺少有效的监管方式、方法</a:t>
                      </a:r>
                      <a:endParaRPr lang="en-US" altLang="zh-CN" sz="1100" b="1" kern="0" dirty="0" smtClean="0">
                        <a:solidFill>
                          <a:srgbClr val="FF0000"/>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zh-CN" altLang="en-US" sz="1100" kern="100" dirty="0" smtClean="0">
                          <a:solidFill>
                            <a:srgbClr val="0000FF"/>
                          </a:solidFill>
                          <a:latin typeface="微软雅黑" pitchFamily="34" charset="-122"/>
                          <a:ea typeface="微软雅黑" pitchFamily="34" charset="-122"/>
                          <a:cs typeface="Times New Roman"/>
                        </a:rPr>
                        <a:t>在部门内，</a:t>
                      </a:r>
                      <a:r>
                        <a:rPr lang="en-US" sz="1100" kern="100" dirty="0" smtClean="0">
                          <a:solidFill>
                            <a:srgbClr val="0000FF"/>
                          </a:solidFill>
                          <a:latin typeface="微软雅黑" pitchFamily="34" charset="-122"/>
                          <a:ea typeface="微软雅黑" pitchFamily="34" charset="-122"/>
                          <a:cs typeface="Times New Roman"/>
                        </a:rPr>
                        <a:t>QC</a:t>
                      </a:r>
                      <a:r>
                        <a:rPr lang="zh-CN" altLang="en-US" sz="1100" kern="100" dirty="0" smtClean="0">
                          <a:solidFill>
                            <a:srgbClr val="0000FF"/>
                          </a:solidFill>
                          <a:latin typeface="微软雅黑" pitchFamily="34" charset="-122"/>
                          <a:ea typeface="微软雅黑" pitchFamily="34" charset="-122"/>
                          <a:cs typeface="Times New Roman"/>
                        </a:rPr>
                        <a:t>小组成员也是督导小组，日常督导、监管；运用良好的工具：</a:t>
                      </a:r>
                      <a:r>
                        <a:rPr lang="en-US" altLang="zh-CN" sz="1100" kern="100" dirty="0" err="1" smtClean="0">
                          <a:solidFill>
                            <a:srgbClr val="0000FF"/>
                          </a:solidFill>
                          <a:latin typeface="微软雅黑" pitchFamily="34" charset="-122"/>
                          <a:ea typeface="微软雅黑" pitchFamily="34" charset="-122"/>
                          <a:cs typeface="Times New Roman"/>
                        </a:rPr>
                        <a:t>Coverity</a:t>
                      </a:r>
                      <a:r>
                        <a:rPr lang="zh-CN" altLang="en-US" sz="1100" kern="100" dirty="0" smtClean="0">
                          <a:solidFill>
                            <a:srgbClr val="0000FF"/>
                          </a:solidFill>
                          <a:latin typeface="微软雅黑" pitchFamily="34" charset="-122"/>
                          <a:ea typeface="微软雅黑" pitchFamily="34" charset="-122"/>
                          <a:cs typeface="Times New Roman"/>
                        </a:rPr>
                        <a:t>实现检测、统计；每周统计、每周评审、每周公布，个人排比、小组排比、部门排比</a:t>
                      </a:r>
                      <a:r>
                        <a:rPr lang="en-US" sz="1100" kern="100" dirty="0" smtClean="0">
                          <a:solidFill>
                            <a:srgbClr val="0000FF"/>
                          </a:solidFill>
                          <a:latin typeface="微软雅黑" pitchFamily="34" charset="-122"/>
                          <a:ea typeface="微软雅黑" pitchFamily="34" charset="-122"/>
                          <a:cs typeface="Times New Roman"/>
                        </a:rPr>
                        <a:t> </a:t>
                      </a:r>
                      <a:r>
                        <a:rPr lang="zh-CN" altLang="en-US" sz="1100" kern="100" dirty="0" smtClean="0">
                          <a:solidFill>
                            <a:srgbClr val="0000FF"/>
                          </a:solidFill>
                          <a:latin typeface="微软雅黑" pitchFamily="34" charset="-122"/>
                          <a:ea typeface="微软雅黑" pitchFamily="34" charset="-122"/>
                          <a:cs typeface="Times New Roman"/>
                        </a:rPr>
                        <a:t>、红黑榜单、奖优惩劣</a:t>
                      </a:r>
                      <a:r>
                        <a:rPr lang="en-US" sz="1100" kern="100" dirty="0" smtClean="0">
                          <a:solidFill>
                            <a:srgbClr val="0000FF"/>
                          </a:solidFill>
                          <a:latin typeface="微软雅黑" pitchFamily="34" charset="-122"/>
                          <a:ea typeface="微软雅黑" pitchFamily="34" charset="-122"/>
                          <a:cs typeface="Times New Roman"/>
                        </a:rPr>
                        <a:t> ;</a:t>
                      </a:r>
                      <a:r>
                        <a:rPr lang="en-US" sz="1600" kern="1200" dirty="0" smtClean="0">
                          <a:solidFill>
                            <a:schemeClr val="tx1"/>
                          </a:solidFill>
                          <a:latin typeface="+mn-lt"/>
                          <a:ea typeface="+mn-ea"/>
                          <a:cs typeface="+mn-cs"/>
                        </a:rPr>
                        <a:t>       </a:t>
                      </a:r>
                      <a:endParaRPr lang="zh-CN" sz="11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100" kern="0" dirty="0" smtClean="0">
                          <a:solidFill>
                            <a:srgbClr val="000000"/>
                          </a:solidFill>
                          <a:latin typeface="微软雅黑" pitchFamily="34" charset="-122"/>
                          <a:ea typeface="微软雅黑" pitchFamily="34" charset="-122"/>
                          <a:cs typeface="Times New Roman"/>
                        </a:rPr>
                        <a:t>2019</a:t>
                      </a:r>
                      <a:r>
                        <a:rPr lang="zh-CN" altLang="en-US" sz="1100" kern="0" dirty="0" smtClean="0">
                          <a:solidFill>
                            <a:srgbClr val="000000"/>
                          </a:solidFill>
                          <a:latin typeface="微软雅黑" pitchFamily="34" charset="-122"/>
                          <a:ea typeface="微软雅黑" pitchFamily="34" charset="-122"/>
                          <a:cs typeface="Times New Roman"/>
                        </a:rPr>
                        <a:t>年</a:t>
                      </a:r>
                      <a:r>
                        <a:rPr lang="en-US" altLang="zh-CN" sz="1100" kern="0" dirty="0" smtClean="0">
                          <a:solidFill>
                            <a:srgbClr val="000000"/>
                          </a:solidFill>
                          <a:latin typeface="微软雅黑" pitchFamily="34" charset="-122"/>
                          <a:ea typeface="微软雅黑" pitchFamily="34" charset="-122"/>
                          <a:cs typeface="Times New Roman"/>
                        </a:rPr>
                        <a:t>9</a:t>
                      </a:r>
                      <a:r>
                        <a:rPr lang="zh-CN" altLang="en-US" sz="1100" kern="0" dirty="0" smtClean="0">
                          <a:solidFill>
                            <a:srgbClr val="000000"/>
                          </a:solidFill>
                          <a:latin typeface="微软雅黑" pitchFamily="34" charset="-122"/>
                          <a:ea typeface="微软雅黑" pitchFamily="34" charset="-122"/>
                          <a:cs typeface="Times New Roman"/>
                        </a:rPr>
                        <a:t>月</a:t>
                      </a:r>
                      <a:endParaRPr lang="en-US" altLang="zh-CN" sz="1100" kern="0" dirty="0">
                        <a:solidFill>
                          <a:srgbClr val="00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smtClean="0">
                          <a:solidFill>
                            <a:srgbClr val="0000FF"/>
                          </a:solidFill>
                          <a:latin typeface="微软雅黑" pitchFamily="34" charset="-122"/>
                          <a:ea typeface="微软雅黑" pitchFamily="34" charset="-122"/>
                          <a:cs typeface="Times New Roman"/>
                        </a:rPr>
                        <a:t>2</a:t>
                      </a: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latin typeface="微软雅黑" pitchFamily="34" charset="-122"/>
                          <a:ea typeface="微软雅黑" pitchFamily="34" charset="-122"/>
                          <a:cs typeface="Times New Roman"/>
                        </a:rPr>
                        <a:t>完成</a:t>
                      </a:r>
                    </a:p>
                    <a:p>
                      <a:pPr algn="ctr">
                        <a:spcAft>
                          <a:spcPts val="0"/>
                        </a:spcAft>
                      </a:pPr>
                      <a:endParaRPr lang="zh-CN" sz="1200"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7105" name="Rectangle 1"/>
          <p:cNvSpPr>
            <a:spLocks noChangeArrowheads="1"/>
          </p:cNvSpPr>
          <p:nvPr/>
        </p:nvSpPr>
        <p:spPr bwMode="auto">
          <a:xfrm>
            <a:off x="428596" y="1142984"/>
            <a:ext cx="3397250" cy="2762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indent="133350" eaLnBrk="0" hangingPunct="0">
              <a:defRPr/>
            </a:pPr>
            <a:r>
              <a:rPr lang="zh-CN" sz="1200" kern="0" dirty="0">
                <a:solidFill>
                  <a:srgbClr val="000000"/>
                </a:solidFill>
                <a:latin typeface="微软雅黑" pitchFamily="34" charset="-122"/>
                <a:ea typeface="微软雅黑" pitchFamily="34" charset="-122"/>
                <a:cs typeface="宋体"/>
              </a:rPr>
              <a:t>根据识别的主因，小组讨论后形成对策如下：</a:t>
            </a:r>
          </a:p>
        </p:txBody>
      </p:sp>
      <p:sp>
        <p:nvSpPr>
          <p:cNvPr id="13388" name="TextBox 5"/>
          <p:cNvSpPr txBox="1">
            <a:spLocks noChangeArrowheads="1"/>
          </p:cNvSpPr>
          <p:nvPr/>
        </p:nvSpPr>
        <p:spPr bwMode="auto">
          <a:xfrm>
            <a:off x="1214414" y="260648"/>
            <a:ext cx="6624638" cy="584200"/>
          </a:xfrm>
          <a:prstGeom prst="rect">
            <a:avLst/>
          </a:prstGeom>
          <a:noFill/>
          <a:ln w="9525">
            <a:noFill/>
            <a:miter lim="800000"/>
            <a:headEnd/>
            <a:tailEnd/>
          </a:ln>
        </p:spPr>
        <p:txBody>
          <a:bodyPr>
            <a:spAutoFit/>
          </a:bodyPr>
          <a:lstStyle/>
          <a:p>
            <a:pPr algn="ctr">
              <a:spcBef>
                <a:spcPct val="20000"/>
              </a:spcBef>
            </a:pPr>
            <a:r>
              <a:rPr lang="zh-CN" altLang="en-US" sz="3200" b="1" dirty="0">
                <a:latin typeface="黑体" pitchFamily="2" charset="-122"/>
                <a:ea typeface="黑体" pitchFamily="2" charset="-122"/>
              </a:rPr>
              <a:t>对策</a:t>
            </a:r>
            <a:r>
              <a:rPr lang="zh-CN" altLang="en-US" sz="3200" b="1" dirty="0" smtClean="0">
                <a:latin typeface="黑体" pitchFamily="2" charset="-122"/>
                <a:ea typeface="黑体" pitchFamily="2" charset="-122"/>
              </a:rPr>
              <a:t>拟定及实施</a:t>
            </a:r>
            <a:endParaRPr lang="zh-CN" altLang="en-US" sz="3200"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13860</TotalTime>
  <Words>1399</Words>
  <Application>Microsoft Office PowerPoint</Application>
  <PresentationFormat>全屏显示(4:3)</PresentationFormat>
  <Paragraphs>189</Paragraphs>
  <Slides>14</Slides>
  <Notes>3</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14</vt:i4>
      </vt:variant>
    </vt:vector>
  </HeadingPairs>
  <TitlesOfParts>
    <vt:vector size="19" baseType="lpstr">
      <vt:lpstr>默认设计模板</vt:lpstr>
      <vt:lpstr>2_默认设计模板</vt:lpstr>
      <vt:lpstr>3_默认设计模板</vt:lpstr>
      <vt:lpstr>波形</vt:lpstr>
      <vt:lpstr>Microsoft PowerPoint Presentation</vt:lpstr>
      <vt:lpstr>     “道可道”QC小组成果汇报书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张文铭</cp:lastModifiedBy>
  <cp:revision>1373</cp:revision>
  <dcterms:created xsi:type="dcterms:W3CDTF">2008-07-03T13:45:17Z</dcterms:created>
  <dcterms:modified xsi:type="dcterms:W3CDTF">2019-09-28T13:31:29Z</dcterms:modified>
</cp:coreProperties>
</file>