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3" r:id="rId6"/>
    <p:sldId id="262" r:id="rId7"/>
    <p:sldId id="270" r:id="rId8"/>
    <p:sldId id="269" r:id="rId9"/>
    <p:sldId id="264" r:id="rId10"/>
    <p:sldId id="267" r:id="rId11"/>
    <p:sldId id="265" r:id="rId12"/>
    <p:sldId id="272" r:id="rId13"/>
    <p:sldId id="271" r:id="rId14"/>
    <p:sldId id="273" r:id="rId15"/>
    <p:sldId id="274" r:id="rId16"/>
    <p:sldId id="276" r:id="rId17"/>
    <p:sldId id="275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514" autoAdjust="0"/>
  </p:normalViewPr>
  <p:slideViewPr>
    <p:cSldViewPr snapToGrid="0">
      <p:cViewPr varScale="1">
        <p:scale>
          <a:sx n="46" d="100"/>
          <a:sy n="46" d="100"/>
        </p:scale>
        <p:origin x="16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11E25-7F78-4F50-A72B-3E2027B2ADD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95759-871B-4E72-A3DB-9A5D10D93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5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0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24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1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3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7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4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258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46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1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6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2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7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5759-871B-4E72-A3DB-9A5D10D93E42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5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1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7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7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3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8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1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1576-9E03-403F-96D6-FF14300B09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8B34-F983-4546-BCEF-474F24326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55636" y="2576944"/>
            <a:ext cx="671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Ensemble Learning</a:t>
            </a:r>
            <a:endParaRPr lang="zh-CN" altLang="en-US" sz="5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6588" y="480406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陆鑫益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09491" y="484552"/>
            <a:ext cx="5464981" cy="1025271"/>
            <a:chOff x="409491" y="484552"/>
            <a:chExt cx="5315767" cy="95084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2510" y="484552"/>
              <a:ext cx="1122748" cy="950844"/>
            </a:xfrm>
            <a:prstGeom prst="rect">
              <a:avLst/>
            </a:prstGeom>
          </p:spPr>
        </p:pic>
        <p:pic>
          <p:nvPicPr>
            <p:cNvPr id="10" name="图片 5" descr="scut_new_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91" y="484553"/>
              <a:ext cx="4177212" cy="95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直接连接符 11"/>
          <p:cNvCxnSpPr/>
          <p:nvPr/>
        </p:nvCxnSpPr>
        <p:spPr>
          <a:xfrm>
            <a:off x="1246909" y="4276436"/>
            <a:ext cx="98829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1" y="274976"/>
            <a:ext cx="2094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2. </a:t>
            </a:r>
            <a:r>
              <a:rPr lang="en-US" altLang="zh-CN" sz="2800" dirty="0" smtClean="0">
                <a:solidFill>
                  <a:prstClr val="black"/>
                </a:solidFill>
              </a:rPr>
              <a:t>Bagging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1223" y="1414131"/>
            <a:ext cx="2394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/>
                </a:solidFill>
              </a:rPr>
              <a:t>Random Forest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581" y="3425643"/>
            <a:ext cx="7921313" cy="23928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6308" y="2519772"/>
            <a:ext cx="181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Decision Tree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6373" y="2519772"/>
            <a:ext cx="5896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Consider random feature group when splitting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932848" y="2889104"/>
            <a:ext cx="258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Bootstrap sampling</a:t>
            </a:r>
            <a:endParaRPr lang="zh-CN" altLang="en-US" sz="20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200400" y="1814241"/>
            <a:ext cx="2103570" cy="890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741042" y="1806405"/>
            <a:ext cx="1573618" cy="54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8649" y="1555999"/>
            <a:ext cx="1247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</a:t>
            </a:r>
            <a:r>
              <a:rPr lang="en-US" altLang="zh-CN" sz="2000" dirty="0" smtClean="0">
                <a:solidFill>
                  <a:srgbClr val="FF0000"/>
                </a:solidFill>
              </a:rPr>
              <a:t>iversity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2" y="274976"/>
            <a:ext cx="219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3. Boosting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1" y="1201478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Adaboost</a:t>
            </a:r>
            <a:endParaRPr lang="zh-CN" altLang="en-US" sz="2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091089"/>
              </p:ext>
            </p:extLst>
          </p:nvPr>
        </p:nvGraphicFramePr>
        <p:xfrm>
          <a:off x="480882" y="1885603"/>
          <a:ext cx="193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4" imgW="1930320" imgH="685800" progId="Equation.DSMT4">
                  <p:embed/>
                </p:oleObj>
              </mc:Choice>
              <mc:Fallback>
                <p:oleObj name="Equation" r:id="rId4" imgW="19303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882" y="1885603"/>
                        <a:ext cx="1930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947446" y="1237002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Algorithm: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023186"/>
              </p:ext>
            </p:extLst>
          </p:nvPr>
        </p:nvGraphicFramePr>
        <p:xfrm>
          <a:off x="5082770" y="1987429"/>
          <a:ext cx="5207000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6" imgW="5206680" imgH="3860640" progId="Equation.DSMT4">
                  <p:embed/>
                </p:oleObj>
              </mc:Choice>
              <mc:Fallback>
                <p:oleObj name="Equation" r:id="rId6" imgW="5206680" imgH="3860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2770" y="1987429"/>
                        <a:ext cx="5207000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0882" y="2855418"/>
            <a:ext cx="240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Additive model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82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2" y="274976"/>
            <a:ext cx="219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3. Boosting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1" y="1201478"/>
            <a:ext cx="3359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prstClr val="black"/>
                </a:solidFill>
              </a:rPr>
              <a:t>B</a:t>
            </a:r>
            <a:r>
              <a:rPr lang="en-US" altLang="zh-CN" sz="2000" dirty="0" smtClean="0">
                <a:solidFill>
                  <a:prstClr val="black"/>
                </a:solidFill>
              </a:rPr>
              <a:t>oosting Decision Tree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73438"/>
              </p:ext>
            </p:extLst>
          </p:nvPr>
        </p:nvGraphicFramePr>
        <p:xfrm>
          <a:off x="695251" y="1916381"/>
          <a:ext cx="218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" name="Equation" r:id="rId4" imgW="2184120" imgH="685800" progId="Equation.DSMT4">
                  <p:embed/>
                </p:oleObj>
              </mc:Choice>
              <mc:Fallback>
                <p:oleObj name="Equation" r:id="rId4" imgW="21841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251" y="1916381"/>
                        <a:ext cx="218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1987" y="2916974"/>
            <a:ext cx="39853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For binary classification task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BDT is similar as </a:t>
            </a:r>
            <a:r>
              <a:rPr lang="en-US" altLang="zh-CN" sz="2000" dirty="0" err="1" smtClean="0"/>
              <a:t>Adaboost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04797" y="4188262"/>
            <a:ext cx="2846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For regression task</a:t>
            </a:r>
            <a:endParaRPr lang="zh-CN" altLang="en-US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435965"/>
              </p:ext>
            </p:extLst>
          </p:nvPr>
        </p:nvGraphicFramePr>
        <p:xfrm>
          <a:off x="722728" y="4813220"/>
          <a:ext cx="2552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" name="Equation" r:id="rId6" imgW="2552400" imgH="711000" progId="Equation.DSMT4">
                  <p:embed/>
                </p:oleObj>
              </mc:Choice>
              <mc:Fallback>
                <p:oleObj name="Equation" r:id="rId6" imgW="2552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2728" y="4813220"/>
                        <a:ext cx="2552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303376"/>
              </p:ext>
            </p:extLst>
          </p:nvPr>
        </p:nvGraphicFramePr>
        <p:xfrm>
          <a:off x="5544178" y="1650556"/>
          <a:ext cx="50927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" name="Equation" r:id="rId8" imgW="5092560" imgH="2793960" progId="Equation.DSMT4">
                  <p:embed/>
                </p:oleObj>
              </mc:Choice>
              <mc:Fallback>
                <p:oleObj name="Equation" r:id="rId8" imgW="5092560" imgH="2793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4178" y="1650556"/>
                        <a:ext cx="5092700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383380" y="1201478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Algorithm: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96742"/>
              </p:ext>
            </p:extLst>
          </p:nvPr>
        </p:nvGraphicFramePr>
        <p:xfrm>
          <a:off x="5544178" y="5025023"/>
          <a:ext cx="441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" name="Equation" r:id="rId10" imgW="4419360" imgH="685800" progId="Equation.DSMT4">
                  <p:embed/>
                </p:oleObj>
              </mc:Choice>
              <mc:Fallback>
                <p:oleObj name="Equation" r:id="rId10" imgW="44193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4178" y="5025023"/>
                        <a:ext cx="4419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83633" y="4587899"/>
            <a:ext cx="305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Why residual error</a:t>
            </a:r>
            <a:r>
              <a:rPr lang="zh-CN" altLang="en-US" sz="2000" dirty="0" smtClean="0"/>
              <a:t>？</a:t>
            </a:r>
            <a:endParaRPr lang="zh-CN" altLang="en-US" sz="2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73314"/>
              </p:ext>
            </p:extLst>
          </p:nvPr>
        </p:nvGraphicFramePr>
        <p:xfrm>
          <a:off x="5544178" y="5747837"/>
          <a:ext cx="537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" name="Equation" r:id="rId12" imgW="5371920" imgH="990360" progId="Equation.DSMT4">
                  <p:embed/>
                </p:oleObj>
              </mc:Choice>
              <mc:Fallback>
                <p:oleObj name="Equation" r:id="rId12" imgW="53719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44178" y="5747837"/>
                        <a:ext cx="53721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465135" y="6262578"/>
            <a:ext cx="1956391" cy="50775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2" y="274976"/>
            <a:ext cx="219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3. Boosting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1" y="1201478"/>
            <a:ext cx="5256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/>
                </a:solidFill>
              </a:rPr>
              <a:t>GBDT (gradient boosting decision tree)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164011"/>
              </p:ext>
            </p:extLst>
          </p:nvPr>
        </p:nvGraphicFramePr>
        <p:xfrm>
          <a:off x="621304" y="1771461"/>
          <a:ext cx="441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4" imgW="4419360" imgH="685800" progId="Equation.DSMT4">
                  <p:embed/>
                </p:oleObj>
              </mc:Choice>
              <mc:Fallback>
                <p:oleObj name="Equation" r:id="rId4" imgW="44193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1304" y="1771461"/>
                        <a:ext cx="4419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063226"/>
              </p:ext>
            </p:extLst>
          </p:nvPr>
        </p:nvGraphicFramePr>
        <p:xfrm>
          <a:off x="621304" y="2627134"/>
          <a:ext cx="43053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6" imgW="4305240" imgH="2489040" progId="Equation.DSMT4">
                  <p:embed/>
                </p:oleObj>
              </mc:Choice>
              <mc:Fallback>
                <p:oleObj name="Equation" r:id="rId6" imgW="4305240" imgH="248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1304" y="2627134"/>
                        <a:ext cx="43053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687879" y="1477926"/>
            <a:ext cx="2706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j-lt"/>
              </a:rPr>
              <a:t>Regulation</a:t>
            </a:r>
            <a:r>
              <a:rPr lang="zh-CN" altLang="en-US" sz="2000" dirty="0" smtClean="0">
                <a:latin typeface="+mj-lt"/>
              </a:rPr>
              <a:t>：</a:t>
            </a:r>
            <a:endParaRPr lang="en-US" altLang="zh-CN" sz="2000" dirty="0" smtClean="0"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000" dirty="0" smtClean="0">
                <a:latin typeface="+mj-lt"/>
              </a:rPr>
              <a:t>1. Tree </a:t>
            </a:r>
            <a:r>
              <a:rPr lang="en-US" altLang="zh-CN" sz="2000" dirty="0">
                <a:latin typeface="+mj-lt"/>
              </a:rPr>
              <a:t>Constraints</a:t>
            </a:r>
          </a:p>
          <a:p>
            <a:pPr fontAlgn="base">
              <a:lnSpc>
                <a:spcPct val="150000"/>
              </a:lnSpc>
            </a:pPr>
            <a:r>
              <a:rPr lang="en-US" altLang="zh-CN" sz="2000" dirty="0" smtClean="0">
                <a:latin typeface="+mj-lt"/>
              </a:rPr>
              <a:t>2. Shrinkage</a:t>
            </a:r>
            <a:endParaRPr lang="en-US" altLang="zh-CN" sz="2000" dirty="0"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000" dirty="0" smtClean="0">
                <a:latin typeface="+mj-lt"/>
              </a:rPr>
              <a:t>3. Random sampling</a:t>
            </a:r>
            <a:endParaRPr lang="en-US" altLang="zh-C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51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2" y="274976"/>
            <a:ext cx="219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3. Boosting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1" y="1201478"/>
            <a:ext cx="9761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prstClr val="black"/>
                </a:solidFill>
              </a:rPr>
              <a:t>Xgboost</a:t>
            </a:r>
            <a:r>
              <a:rPr lang="en-US" altLang="zh-CN" sz="2000" dirty="0" smtClean="0">
                <a:solidFill>
                  <a:prstClr val="black"/>
                </a:solidFill>
              </a:rPr>
              <a:t>    (</a:t>
            </a:r>
            <a:r>
              <a:rPr lang="en-US" altLang="zh-CN" sz="2000" dirty="0" smtClean="0"/>
              <a:t>Chen </a:t>
            </a:r>
            <a:r>
              <a:rPr lang="en-US" altLang="zh-CN" sz="2000" dirty="0"/>
              <a:t>T, </a:t>
            </a:r>
            <a:r>
              <a:rPr lang="en-US" altLang="zh-CN" sz="2000" dirty="0" err="1"/>
              <a:t>Guestrin</a:t>
            </a:r>
            <a:r>
              <a:rPr lang="en-US" altLang="zh-CN" sz="2000" dirty="0"/>
              <a:t> C. </a:t>
            </a:r>
            <a:r>
              <a:rPr lang="en-US" altLang="zh-CN" sz="2000" dirty="0" err="1"/>
              <a:t>Xgboost</a:t>
            </a:r>
            <a:r>
              <a:rPr lang="en-US" altLang="zh-CN" sz="2000" dirty="0"/>
              <a:t>: A scalable tree boosting </a:t>
            </a:r>
            <a:r>
              <a:rPr lang="en-US" altLang="zh-CN" sz="2000" dirty="0" smtClean="0"/>
              <a:t>system</a:t>
            </a:r>
            <a:r>
              <a:rPr lang="zh-CN" altLang="en-US" sz="2000" dirty="0" smtClean="0"/>
              <a:t>）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1" y="1731715"/>
            <a:ext cx="5615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Add regulation term in objective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Use second-order </a:t>
            </a:r>
            <a:r>
              <a:rPr lang="en-US" altLang="zh-CN" sz="2000" dirty="0" err="1" smtClean="0"/>
              <a:t>taylor</a:t>
            </a:r>
            <a:r>
              <a:rPr lang="en-US" altLang="zh-CN" sz="2000" dirty="0" smtClean="0"/>
              <a:t> expansion</a:t>
            </a:r>
            <a:endParaRPr lang="zh-CN" altLang="en-US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343510"/>
              </p:ext>
            </p:extLst>
          </p:nvPr>
        </p:nvGraphicFramePr>
        <p:xfrm>
          <a:off x="757238" y="2878138"/>
          <a:ext cx="501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Equation" r:id="rId4" imgW="5016240" imgH="660240" progId="Equation.DSMT4">
                  <p:embed/>
                </p:oleObj>
              </mc:Choice>
              <mc:Fallback>
                <p:oleObj name="Equation" r:id="rId4" imgW="50162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238" y="2878138"/>
                        <a:ext cx="501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055260"/>
              </p:ext>
            </p:extLst>
          </p:nvPr>
        </p:nvGraphicFramePr>
        <p:xfrm>
          <a:off x="757238" y="3669298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Equation" r:id="rId6" imgW="3581280" imgH="685800" progId="Equation.DSMT4">
                  <p:embed/>
                </p:oleObj>
              </mc:Choice>
              <mc:Fallback>
                <p:oleObj name="Equation" r:id="rId6" imgW="35812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7238" y="3669298"/>
                        <a:ext cx="3581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045560"/>
              </p:ext>
            </p:extLst>
          </p:nvPr>
        </p:nvGraphicFramePr>
        <p:xfrm>
          <a:off x="757238" y="4485858"/>
          <a:ext cx="5410201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5" name="Equation" r:id="rId8" imgW="5410080" imgH="1244520" progId="Equation.DSMT4">
                  <p:embed/>
                </p:oleObj>
              </mc:Choice>
              <mc:Fallback>
                <p:oleObj name="Equation" r:id="rId8" imgW="541008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7238" y="4485858"/>
                        <a:ext cx="5410201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50312"/>
              </p:ext>
            </p:extLst>
          </p:nvPr>
        </p:nvGraphicFramePr>
        <p:xfrm>
          <a:off x="6605155" y="2747378"/>
          <a:ext cx="49657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6" name="Equation" r:id="rId10" imgW="4965480" imgH="2197080" progId="Equation.DSMT4">
                  <p:embed/>
                </p:oleObj>
              </mc:Choice>
              <mc:Fallback>
                <p:oleObj name="Equation" r:id="rId10" imgW="4965480" imgH="2197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5155" y="2747378"/>
                        <a:ext cx="49657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236603"/>
              </p:ext>
            </p:extLst>
          </p:nvPr>
        </p:nvGraphicFramePr>
        <p:xfrm>
          <a:off x="6605588" y="5308600"/>
          <a:ext cx="4191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" name="Equation" r:id="rId12" imgW="4190760" imgH="787320" progId="Equation.DSMT4">
                  <p:embed/>
                </p:oleObj>
              </mc:Choice>
              <mc:Fallback>
                <p:oleObj name="Equation" r:id="rId12" imgW="41907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05588" y="5308600"/>
                        <a:ext cx="4191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3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2" y="274976"/>
            <a:ext cx="219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3. Boosting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1" y="1201478"/>
            <a:ext cx="9761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prstClr val="black"/>
                </a:solidFill>
              </a:rPr>
              <a:t>Xgboost</a:t>
            </a:r>
            <a:r>
              <a:rPr lang="en-US" altLang="zh-CN" sz="2000" dirty="0">
                <a:solidFill>
                  <a:prstClr val="black"/>
                </a:solidFill>
              </a:rPr>
              <a:t>    (Chen T, </a:t>
            </a:r>
            <a:r>
              <a:rPr lang="en-US" altLang="zh-CN" sz="2000" dirty="0" err="1">
                <a:solidFill>
                  <a:prstClr val="black"/>
                </a:solidFill>
              </a:rPr>
              <a:t>Guestrin</a:t>
            </a:r>
            <a:r>
              <a:rPr lang="en-US" altLang="zh-CN" sz="2000" dirty="0">
                <a:solidFill>
                  <a:prstClr val="black"/>
                </a:solidFill>
              </a:rPr>
              <a:t> C. </a:t>
            </a:r>
            <a:r>
              <a:rPr lang="en-US" altLang="zh-CN" sz="2000" dirty="0" err="1">
                <a:solidFill>
                  <a:prstClr val="black"/>
                </a:solidFill>
              </a:rPr>
              <a:t>Xgboost</a:t>
            </a:r>
            <a:r>
              <a:rPr lang="en-US" altLang="zh-CN" sz="2000" dirty="0">
                <a:solidFill>
                  <a:prstClr val="black"/>
                </a:solidFill>
              </a:rPr>
              <a:t>: A scalable tree boosting system</a:t>
            </a:r>
            <a:r>
              <a:rPr lang="zh-CN" altLang="en-US" sz="2000" dirty="0">
                <a:solidFill>
                  <a:prstClr val="black"/>
                </a:solidFill>
              </a:rPr>
              <a:t>）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69020"/>
              </p:ext>
            </p:extLst>
          </p:nvPr>
        </p:nvGraphicFramePr>
        <p:xfrm>
          <a:off x="788988" y="1909763"/>
          <a:ext cx="4191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4" imgW="4190760" imgH="787320" progId="Equation.DSMT4">
                  <p:embed/>
                </p:oleObj>
              </mc:Choice>
              <mc:Fallback>
                <p:oleObj name="Equation" r:id="rId4" imgW="41907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8988" y="1909763"/>
                        <a:ext cx="4191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993715"/>
              </p:ext>
            </p:extLst>
          </p:nvPr>
        </p:nvGraphicFramePr>
        <p:xfrm>
          <a:off x="788988" y="3138636"/>
          <a:ext cx="4330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6" imgW="4330440" imgH="761760" progId="Equation.DSMT4">
                  <p:embed/>
                </p:oleObj>
              </mc:Choice>
              <mc:Fallback>
                <p:oleObj name="Equation" r:id="rId6" imgW="433044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8988" y="3138636"/>
                        <a:ext cx="43307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26169" y="1909763"/>
            <a:ext cx="33879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Approximate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Shrinkage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Column sampling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Missing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Parallel </a:t>
            </a:r>
          </a:p>
        </p:txBody>
      </p:sp>
    </p:spTree>
    <p:extLst>
      <p:ext uri="{BB962C8B-B14F-4D97-AF65-F5344CB8AC3E}">
        <p14:creationId xmlns:p14="http://schemas.microsoft.com/office/powerpoint/2010/main" val="42727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2" y="274976"/>
            <a:ext cx="219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3. Boosting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1" y="1201478"/>
            <a:ext cx="970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prstClr val="black"/>
                </a:solidFill>
              </a:rPr>
              <a:t>LightGBM</a:t>
            </a:r>
            <a:r>
              <a:rPr lang="en-US" altLang="zh-CN" sz="2000" dirty="0" smtClean="0">
                <a:solidFill>
                  <a:prstClr val="black"/>
                </a:solidFill>
              </a:rPr>
              <a:t>    (</a:t>
            </a:r>
            <a:r>
              <a:rPr lang="en-US" altLang="zh-CN" sz="2000" dirty="0" err="1" smtClean="0"/>
              <a:t>LightGBM</a:t>
            </a:r>
            <a:r>
              <a:rPr lang="en-US" altLang="zh-CN" sz="2000" dirty="0"/>
              <a:t>: A highly efficient gradient boosting decision </a:t>
            </a:r>
            <a:r>
              <a:rPr lang="en-US" altLang="zh-CN" sz="2000" dirty="0" smtClean="0"/>
              <a:t>tree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769" y="1916381"/>
            <a:ext cx="48705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Histogram-based </a:t>
            </a:r>
            <a:r>
              <a:rPr lang="en-US" altLang="zh-CN" sz="2000" dirty="0" smtClean="0"/>
              <a:t>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Leaf-wise not level-wise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Gradient-based One-Side Sampling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Exclusive Feature </a:t>
            </a:r>
            <a:r>
              <a:rPr lang="en-US" altLang="zh-CN" sz="2000" dirty="0" smtClean="0"/>
              <a:t>Bundling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16" y="1945463"/>
            <a:ext cx="3159530" cy="10943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399" y="3383640"/>
            <a:ext cx="3376563" cy="1094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381" y="3930791"/>
            <a:ext cx="3773339" cy="26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2" y="274976"/>
            <a:ext cx="219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4. Stacking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1320799"/>
            <a:ext cx="10788149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2" y="274976"/>
            <a:ext cx="219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5</a:t>
            </a:r>
            <a:r>
              <a:rPr lang="en-US" altLang="zh-CN" sz="2800" dirty="0" smtClean="0">
                <a:solidFill>
                  <a:prstClr val="black"/>
                </a:solidFill>
              </a:rPr>
              <a:t>. Tips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1397000"/>
            <a:ext cx="6671250" cy="195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+mj-lt"/>
              </a:rPr>
              <a:t>Feature engineering is important.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+mj-lt"/>
              </a:rPr>
              <a:t>Independent features are preferable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latin typeface="+mj-lt"/>
              </a:rPr>
              <a:t>Xgboost</a:t>
            </a:r>
            <a:r>
              <a:rPr lang="zh-CN" altLang="en-US" sz="28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VS NN</a:t>
            </a:r>
          </a:p>
        </p:txBody>
      </p:sp>
    </p:spTree>
    <p:extLst>
      <p:ext uri="{BB962C8B-B14F-4D97-AF65-F5344CB8AC3E}">
        <p14:creationId xmlns:p14="http://schemas.microsoft.com/office/powerpoint/2010/main" val="2387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9563" y="1117599"/>
            <a:ext cx="33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5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12"/>
          <p:cNvSpPr>
            <a:spLocks noChangeArrowheads="1"/>
          </p:cNvSpPr>
          <p:nvPr/>
        </p:nvSpPr>
        <p:spPr bwMode="auto">
          <a:xfrm>
            <a:off x="1302088" y="4047093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13"/>
          <p:cNvSpPr txBox="1">
            <a:spLocks noChangeArrowheads="1"/>
          </p:cNvSpPr>
          <p:nvPr/>
        </p:nvSpPr>
        <p:spPr bwMode="auto">
          <a:xfrm>
            <a:off x="1976772" y="3767259"/>
            <a:ext cx="654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4"/>
          <p:cNvSpPr txBox="1">
            <a:spLocks noChangeArrowheads="1"/>
          </p:cNvSpPr>
          <p:nvPr/>
        </p:nvSpPr>
        <p:spPr bwMode="auto">
          <a:xfrm>
            <a:off x="1370347" y="4224069"/>
            <a:ext cx="1866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Decision Tree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12"/>
          <p:cNvSpPr>
            <a:spLocks noChangeArrowheads="1"/>
          </p:cNvSpPr>
          <p:nvPr/>
        </p:nvSpPr>
        <p:spPr bwMode="auto">
          <a:xfrm>
            <a:off x="3861017" y="4047093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14"/>
          <p:cNvSpPr txBox="1">
            <a:spLocks noChangeArrowheads="1"/>
          </p:cNvSpPr>
          <p:nvPr/>
        </p:nvSpPr>
        <p:spPr bwMode="auto">
          <a:xfrm>
            <a:off x="3929276" y="4224069"/>
            <a:ext cx="1866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buFont typeface="Arial" panose="020B0604020202020204" pitchFamily="34" charset="0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Bagging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>
            <a:spLocks noChangeArrowheads="1"/>
          </p:cNvSpPr>
          <p:nvPr/>
        </p:nvSpPr>
        <p:spPr bwMode="auto">
          <a:xfrm>
            <a:off x="6417458" y="4047093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文本框 14"/>
          <p:cNvSpPr txBox="1">
            <a:spLocks noChangeArrowheads="1"/>
          </p:cNvSpPr>
          <p:nvPr/>
        </p:nvSpPr>
        <p:spPr bwMode="auto">
          <a:xfrm>
            <a:off x="6485717" y="4224069"/>
            <a:ext cx="1866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buFont typeface="Arial" panose="020B0604020202020204" pitchFamily="34" charset="0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Boosting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>
            <a:spLocks noChangeArrowheads="1"/>
          </p:cNvSpPr>
          <p:nvPr/>
        </p:nvSpPr>
        <p:spPr bwMode="auto">
          <a:xfrm>
            <a:off x="8926605" y="4035147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8994864" y="4212123"/>
            <a:ext cx="1866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buFont typeface="Arial" panose="020B0604020202020204" pitchFamily="34" charset="0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Stacking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3"/>
          <p:cNvSpPr txBox="1">
            <a:spLocks noChangeArrowheads="1"/>
          </p:cNvSpPr>
          <p:nvPr/>
        </p:nvSpPr>
        <p:spPr bwMode="auto">
          <a:xfrm>
            <a:off x="4608679" y="3762404"/>
            <a:ext cx="654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3"/>
          <p:cNvSpPr txBox="1">
            <a:spLocks noChangeArrowheads="1"/>
          </p:cNvSpPr>
          <p:nvPr/>
        </p:nvSpPr>
        <p:spPr bwMode="auto">
          <a:xfrm>
            <a:off x="7167608" y="3762403"/>
            <a:ext cx="654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3"/>
          <p:cNvSpPr txBox="1">
            <a:spLocks noChangeArrowheads="1"/>
          </p:cNvSpPr>
          <p:nvPr/>
        </p:nvSpPr>
        <p:spPr bwMode="auto">
          <a:xfrm>
            <a:off x="9671710" y="3762402"/>
            <a:ext cx="654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22218" y="2530764"/>
            <a:ext cx="99337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1" y="274976"/>
            <a:ext cx="295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Decision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342" y="2150033"/>
            <a:ext cx="6489751" cy="235473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66618" y="2473442"/>
            <a:ext cx="396082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gain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gain ratio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classification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Gini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index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regression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Least square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1" y="274976"/>
            <a:ext cx="295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Decision Tree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288" y="1323170"/>
            <a:ext cx="3261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gain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59939"/>
              </p:ext>
            </p:extLst>
          </p:nvPr>
        </p:nvGraphicFramePr>
        <p:xfrm>
          <a:off x="792973" y="2058699"/>
          <a:ext cx="2654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" name="Equation" r:id="rId4" imgW="2654280" imgH="749160" progId="Equation.DSMT4">
                  <p:embed/>
                </p:oleObj>
              </mc:Choice>
              <mc:Fallback>
                <p:oleObj name="Equation" r:id="rId4" imgW="265428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973" y="2058699"/>
                        <a:ext cx="2654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453175"/>
              </p:ext>
            </p:extLst>
          </p:nvPr>
        </p:nvGraphicFramePr>
        <p:xfrm>
          <a:off x="792973" y="3064761"/>
          <a:ext cx="5283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" name="Equation" r:id="rId6" imgW="5283000" imgH="749160" progId="Equation.DSMT4">
                  <p:embed/>
                </p:oleObj>
              </mc:Choice>
              <mc:Fallback>
                <p:oleObj name="Equation" r:id="rId6" imgW="52830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2973" y="3064761"/>
                        <a:ext cx="5283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838036"/>
              </p:ext>
            </p:extLst>
          </p:nvPr>
        </p:nvGraphicFramePr>
        <p:xfrm>
          <a:off x="792973" y="4070824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" name="Equation" r:id="rId8" imgW="2882880" imgH="406080" progId="Equation.DSMT4">
                  <p:embed/>
                </p:oleObj>
              </mc:Choice>
              <mc:Fallback>
                <p:oleObj name="Equation" r:id="rId8" imgW="2882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2973" y="4070824"/>
                        <a:ext cx="2882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561627" y="1323170"/>
            <a:ext cx="4018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gain ratio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147535"/>
              </p:ext>
            </p:extLst>
          </p:nvPr>
        </p:nvGraphicFramePr>
        <p:xfrm>
          <a:off x="6690936" y="2058699"/>
          <a:ext cx="273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" name="Equation" r:id="rId10" imgW="2730240" imgH="749160" progId="Equation.DSMT4">
                  <p:embed/>
                </p:oleObj>
              </mc:Choice>
              <mc:Fallback>
                <p:oleObj name="Equation" r:id="rId10" imgW="273024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90936" y="2058699"/>
                        <a:ext cx="27305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991049"/>
              </p:ext>
            </p:extLst>
          </p:nvPr>
        </p:nvGraphicFramePr>
        <p:xfrm>
          <a:off x="6690936" y="3064761"/>
          <a:ext cx="2120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" name="Equation" r:id="rId12" imgW="2120760" imgH="749160" progId="Equation.DSMT4">
                  <p:embed/>
                </p:oleObj>
              </mc:Choice>
              <mc:Fallback>
                <p:oleObj name="Equation" r:id="rId12" imgW="21207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90936" y="3064761"/>
                        <a:ext cx="21209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69310" y="172806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7" idx="1"/>
          </p:cNvCxnSpPr>
          <p:nvPr/>
        </p:nvCxnSpPr>
        <p:spPr>
          <a:xfrm flipV="1">
            <a:off x="3447273" y="1912733"/>
            <a:ext cx="422037" cy="2775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399683" y="2652132"/>
            <a:ext cx="489634" cy="385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44533" y="243334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3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1" y="274976"/>
            <a:ext cx="295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/>
                </a:solidFill>
              </a:rPr>
              <a:t>1 Decision Tree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3954" y="1323170"/>
            <a:ext cx="3076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/>
                </a:solidFill>
              </a:rPr>
              <a:t>CART——Binary tree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954" y="1790433"/>
            <a:ext cx="4084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Least squares regression tree</a:t>
            </a:r>
            <a:endParaRPr lang="zh-CN" altLang="en-US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74002"/>
              </p:ext>
            </p:extLst>
          </p:nvPr>
        </p:nvGraphicFramePr>
        <p:xfrm>
          <a:off x="784562" y="2422376"/>
          <a:ext cx="5041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" name="Equation" r:id="rId4" imgW="5041800" imgH="812520" progId="Equation.DSMT4">
                  <p:embed/>
                </p:oleObj>
              </mc:Choice>
              <mc:Fallback>
                <p:oleObj name="Equation" r:id="rId4" imgW="50418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562" y="2422376"/>
                        <a:ext cx="50419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316330" y="1790433"/>
            <a:ext cx="2689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Classification tree</a:t>
            </a:r>
            <a:endParaRPr lang="zh-CN" altLang="en-US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250290"/>
              </p:ext>
            </p:extLst>
          </p:nvPr>
        </p:nvGraphicFramePr>
        <p:xfrm>
          <a:off x="6422656" y="2422376"/>
          <a:ext cx="500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" name="Equation" r:id="rId6" imgW="5003640" imgH="863280" progId="Equation.DSMT4">
                  <p:embed/>
                </p:oleObj>
              </mc:Choice>
              <mc:Fallback>
                <p:oleObj name="Equation" r:id="rId6" imgW="50036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22656" y="2422376"/>
                        <a:ext cx="5003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69182"/>
              </p:ext>
            </p:extLst>
          </p:nvPr>
        </p:nvGraphicFramePr>
        <p:xfrm>
          <a:off x="6422656" y="3548587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" name="Equation" r:id="rId8" imgW="3962160" imgH="457200" progId="Equation.DSMT4">
                  <p:embed/>
                </p:oleObj>
              </mc:Choice>
              <mc:Fallback>
                <p:oleObj name="Equation" r:id="rId8" imgW="3962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22656" y="3548587"/>
                        <a:ext cx="3962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40438"/>
              </p:ext>
            </p:extLst>
          </p:nvPr>
        </p:nvGraphicFramePr>
        <p:xfrm>
          <a:off x="6422656" y="4268398"/>
          <a:ext cx="4381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" name="Equation" r:id="rId10" imgW="4381200" imgH="749160" progId="Equation.DSMT4">
                  <p:embed/>
                </p:oleObj>
              </mc:Choice>
              <mc:Fallback>
                <p:oleObj name="Equation" r:id="rId10" imgW="43812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22656" y="4268398"/>
                        <a:ext cx="43815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84562" y="4268398"/>
            <a:ext cx="27284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Pruning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Use validation set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7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1" y="274976"/>
            <a:ext cx="295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ensemble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484" y="1291273"/>
            <a:ext cx="7229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Assume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In a binary classification task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We have T weak base classifiers </a:t>
            </a:r>
            <a:r>
              <a:rPr lang="en-US" altLang="zh-CN" sz="2000" i="1" dirty="0" smtClean="0"/>
              <a:t>h</a:t>
            </a:r>
            <a:r>
              <a:rPr lang="en-US" altLang="zh-CN" sz="2000" dirty="0" smtClean="0"/>
              <a:t> (accuracy and diversity)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By voting</a:t>
            </a:r>
            <a:endParaRPr lang="zh-CN" altLang="en-US" sz="2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32608"/>
              </p:ext>
            </p:extLst>
          </p:nvPr>
        </p:nvGraphicFramePr>
        <p:xfrm>
          <a:off x="761060" y="3348099"/>
          <a:ext cx="2413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Equation" r:id="rId4" imgW="2412720" imgH="711000" progId="Equation.DSMT4">
                  <p:embed/>
                </p:oleObj>
              </mc:Choice>
              <mc:Fallback>
                <p:oleObj name="Equation" r:id="rId4" imgW="24127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060" y="3348099"/>
                        <a:ext cx="2413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49637"/>
              </p:ext>
            </p:extLst>
          </p:nvPr>
        </p:nvGraphicFramePr>
        <p:xfrm>
          <a:off x="761060" y="4739865"/>
          <a:ext cx="6362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Equation" r:id="rId6" imgW="6362640" imgH="749160" progId="Equation.DSMT4">
                  <p:embed/>
                </p:oleObj>
              </mc:Choice>
              <mc:Fallback>
                <p:oleObj name="Equation" r:id="rId6" imgW="636264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060" y="4739865"/>
                        <a:ext cx="63627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0484" y="4226109"/>
            <a:ext cx="3348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Hoeffding inequality: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86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1" y="274976"/>
            <a:ext cx="295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/>
                </a:solidFill>
              </a:rPr>
              <a:t>Why ensemble</a:t>
            </a:r>
            <a:r>
              <a:rPr lang="zh-CN" altLang="en-US" sz="2800" dirty="0">
                <a:solidFill>
                  <a:prstClr val="black"/>
                </a:solidFill>
              </a:rPr>
              <a:t>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0484" y="1291273"/>
            <a:ext cx="51699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prstClr val="black"/>
                </a:solidFill>
              </a:rPr>
              <a:t>In reality, base models are correlated. 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50425" y="1368217"/>
            <a:ext cx="1247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</a:t>
            </a:r>
            <a:r>
              <a:rPr lang="en-US" altLang="zh-CN" sz="2000" dirty="0" smtClean="0">
                <a:solidFill>
                  <a:srgbClr val="FF0000"/>
                </a:solidFill>
              </a:rPr>
              <a:t>iversity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972" y="1922215"/>
            <a:ext cx="5891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Assume: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for regression task, we have T base models, 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T</a:t>
            </a:r>
            <a:endParaRPr lang="en-US" altLang="zh-CN" baseline="-250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839972" y="2971537"/>
            <a:ext cx="344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can define the ambiguity:</a:t>
            </a:r>
            <a:endParaRPr lang="zh-CN" altLang="en-US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28932"/>
              </p:ext>
            </p:extLst>
          </p:nvPr>
        </p:nvGraphicFramePr>
        <p:xfrm>
          <a:off x="944083" y="4181739"/>
          <a:ext cx="339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5" name="Equation" r:id="rId4" imgW="3390840" imgH="495000" progId="Equation.DSMT4">
                  <p:embed/>
                </p:oleObj>
              </mc:Choice>
              <mc:Fallback>
                <p:oleObj name="Equation" r:id="rId4" imgW="3390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4083" y="4181739"/>
                        <a:ext cx="3390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839972" y="4890109"/>
            <a:ext cx="174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 the error:</a:t>
            </a:r>
            <a:endParaRPr lang="zh-CN" altLang="en-US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5927"/>
              </p:ext>
            </p:extLst>
          </p:nvPr>
        </p:nvGraphicFramePr>
        <p:xfrm>
          <a:off x="925033" y="5434356"/>
          <a:ext cx="264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6" name="Equation" r:id="rId6" imgW="2641320" imgH="457200" progId="Equation.DSMT4">
                  <p:embed/>
                </p:oleObj>
              </mc:Choice>
              <mc:Fallback>
                <p:oleObj name="Equation" r:id="rId6" imgW="2641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5033" y="5434356"/>
                        <a:ext cx="2641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703428"/>
              </p:ext>
            </p:extLst>
          </p:nvPr>
        </p:nvGraphicFramePr>
        <p:xfrm>
          <a:off x="925033" y="6066471"/>
          <a:ext cx="273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7" name="Equation" r:id="rId8" imgW="2730240" imgH="457200" progId="Equation.DSMT4">
                  <p:embed/>
                </p:oleObj>
              </mc:Choice>
              <mc:Fallback>
                <p:oleObj name="Equation" r:id="rId8" imgW="2730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5033" y="6066471"/>
                        <a:ext cx="2730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9415"/>
              </p:ext>
            </p:extLst>
          </p:nvPr>
        </p:nvGraphicFramePr>
        <p:xfrm>
          <a:off x="944083" y="3511470"/>
          <a:ext cx="269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" name="Equation" r:id="rId10" imgW="2692080" imgH="457200" progId="Equation.DSMT4">
                  <p:embed/>
                </p:oleObj>
              </mc:Choice>
              <mc:Fallback>
                <p:oleObj name="Equation" r:id="rId10" imgW="2692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4083" y="3511470"/>
                        <a:ext cx="2692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824572"/>
              </p:ext>
            </p:extLst>
          </p:nvPr>
        </p:nvGraphicFramePr>
        <p:xfrm>
          <a:off x="4823415" y="2999433"/>
          <a:ext cx="69723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" name="Equation" r:id="rId12" imgW="6972120" imgH="3606480" progId="Equation.DSMT4">
                  <p:embed/>
                </p:oleObj>
              </mc:Choice>
              <mc:Fallback>
                <p:oleObj name="Equation" r:id="rId12" imgW="6972120" imgH="3606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23415" y="2999433"/>
                        <a:ext cx="6972300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321928"/>
              </p:ext>
            </p:extLst>
          </p:nvPr>
        </p:nvGraphicFramePr>
        <p:xfrm>
          <a:off x="7386675" y="1409743"/>
          <a:ext cx="279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" name="Equation" r:id="rId14" imgW="2793960" imgH="406080" progId="Equation.DSMT4">
                  <p:embed/>
                </p:oleObj>
              </mc:Choice>
              <mc:Fallback>
                <p:oleObj name="Equation" r:id="rId14" imgW="2793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86675" y="1409743"/>
                        <a:ext cx="2794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3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1" y="274976"/>
            <a:ext cx="295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/>
                </a:solidFill>
              </a:rPr>
              <a:t>Why ensemble</a:t>
            </a:r>
            <a:r>
              <a:rPr lang="zh-CN" altLang="en-US" sz="2800" dirty="0">
                <a:solidFill>
                  <a:prstClr val="black"/>
                </a:solidFill>
              </a:rPr>
              <a:t>？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06056" y="1480834"/>
            <a:ext cx="6932188" cy="2309956"/>
            <a:chOff x="5248547" y="2971520"/>
            <a:chExt cx="6932188" cy="2309956"/>
          </a:xfrm>
        </p:grpSpPr>
        <p:grpSp>
          <p:nvGrpSpPr>
            <p:cNvPr id="14" name="组合 13"/>
            <p:cNvGrpSpPr/>
            <p:nvPr/>
          </p:nvGrpSpPr>
          <p:grpSpPr>
            <a:xfrm>
              <a:off x="5248547" y="2971520"/>
              <a:ext cx="6932188" cy="2309956"/>
              <a:chOff x="5248547" y="2971520"/>
              <a:chExt cx="6932188" cy="2309956"/>
            </a:xfrm>
          </p:grpSpPr>
          <p:sp>
            <p:nvSpPr>
              <p:cNvPr id="6" name="左大括号 5"/>
              <p:cNvSpPr/>
              <p:nvPr/>
            </p:nvSpPr>
            <p:spPr>
              <a:xfrm>
                <a:off x="7671391" y="2971520"/>
                <a:ext cx="180754" cy="1766061"/>
              </a:xfrm>
              <a:prstGeom prst="leftBrace">
                <a:avLst/>
              </a:prstGeom>
              <a:ln w="19050" cap="rnd">
                <a:solidFill>
                  <a:schemeClr val="tx1"/>
                </a:solidFill>
                <a:round/>
                <a:headEnd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248547" y="3518223"/>
                <a:ext cx="25898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prstClr val="black"/>
                    </a:solidFill>
                  </a:rPr>
                  <a:t>Are base models</a:t>
                </a:r>
              </a:p>
              <a:p>
                <a:r>
                  <a:rPr lang="en-US" altLang="zh-CN" sz="2000" dirty="0">
                    <a:solidFill>
                      <a:prstClr val="black"/>
                    </a:solidFill>
                  </a:rPr>
                  <a:t>highly correlated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？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 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668456" y="2971520"/>
                <a:ext cx="12037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prstClr val="black"/>
                    </a:solidFill>
                  </a:rPr>
                  <a:t>bagging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668909" y="4368249"/>
                <a:ext cx="12811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prstClr val="black"/>
                    </a:solidFill>
                  </a:rPr>
                  <a:t>boosting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846204" y="2971520"/>
                <a:ext cx="580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prstClr val="black"/>
                    </a:solidFill>
                  </a:rPr>
                  <a:t>Yes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857364" y="4377149"/>
                <a:ext cx="5565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prstClr val="black"/>
                    </a:solidFill>
                  </a:rPr>
                  <a:t>No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180316" y="2971520"/>
                <a:ext cx="20004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prstClr val="black"/>
                    </a:solidFill>
                  </a:rPr>
                  <a:t>Random forest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左大括号 14"/>
              <p:cNvSpPr/>
              <p:nvPr/>
            </p:nvSpPr>
            <p:spPr>
              <a:xfrm>
                <a:off x="10021330" y="3923415"/>
                <a:ext cx="158961" cy="1299854"/>
              </a:xfrm>
              <a:prstGeom prst="leftBrace">
                <a:avLst/>
              </a:prstGeom>
              <a:ln w="19050" cap="rnd">
                <a:solidFill>
                  <a:schemeClr val="tx1"/>
                </a:solidFill>
                <a:round/>
                <a:headEnd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366395" y="3804148"/>
                <a:ext cx="137569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err="1">
                    <a:solidFill>
                      <a:prstClr val="black"/>
                    </a:solidFill>
                  </a:rPr>
                  <a:t>Adaboost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prstClr val="black"/>
                    </a:solidFill>
                  </a:rPr>
                  <a:t>GBDT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err="1">
                    <a:solidFill>
                      <a:prstClr val="black"/>
                    </a:solidFill>
                  </a:rPr>
                  <a:t>Xgboost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7" name="直接箭头连接符 16"/>
            <p:cNvCxnSpPr>
              <a:stCxn id="9" idx="3"/>
              <a:endCxn id="8" idx="1"/>
            </p:cNvCxnSpPr>
            <p:nvPr/>
          </p:nvCxnSpPr>
          <p:spPr>
            <a:xfrm>
              <a:off x="8426556" y="3171575"/>
              <a:ext cx="241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3" idx="3"/>
              <a:endCxn id="11" idx="1"/>
            </p:cNvCxnSpPr>
            <p:nvPr/>
          </p:nvCxnSpPr>
          <p:spPr>
            <a:xfrm flipV="1">
              <a:off x="8413927" y="4568304"/>
              <a:ext cx="254982" cy="8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3"/>
              <a:endCxn id="10" idx="1"/>
            </p:cNvCxnSpPr>
            <p:nvPr/>
          </p:nvCxnSpPr>
          <p:spPr>
            <a:xfrm>
              <a:off x="9872183" y="3171575"/>
              <a:ext cx="3081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25854" y="4298316"/>
            <a:ext cx="52247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prstClr val="black"/>
                </a:solidFill>
              </a:rPr>
              <a:t>Model generalization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Bias: fitting 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Variance: adaption of different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Noise: the lower boundary of the error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50982" y="886684"/>
            <a:ext cx="109450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981" y="274976"/>
            <a:ext cx="2094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2. bagging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1223" y="1414131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Bootstrap Sampling</a:t>
            </a:r>
            <a:endParaRPr lang="zh-CN" altLang="en-US" sz="20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581" y="3425643"/>
            <a:ext cx="7921313" cy="2392867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2296633" y="2302345"/>
            <a:ext cx="5983229" cy="736600"/>
            <a:chOff x="669851" y="2118711"/>
            <a:chExt cx="5983229" cy="736600"/>
          </a:xfrm>
        </p:grpSpPr>
        <p:sp>
          <p:nvSpPr>
            <p:cNvPr id="26" name="文本框 25"/>
            <p:cNvSpPr txBox="1"/>
            <p:nvPr/>
          </p:nvSpPr>
          <p:spPr>
            <a:xfrm>
              <a:off x="669851" y="2286956"/>
              <a:ext cx="27682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Sample and put back</a:t>
              </a:r>
              <a:endParaRPr lang="zh-CN" altLang="en-US" sz="2000" dirty="0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911506"/>
                </p:ext>
              </p:extLst>
            </p:nvPr>
          </p:nvGraphicFramePr>
          <p:xfrm>
            <a:off x="3960680" y="2118711"/>
            <a:ext cx="26924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" name="Equation" r:id="rId5" imgW="2692080" imgH="736560" progId="Equation.DSMT4">
                    <p:embed/>
                  </p:oleObj>
                </mc:Choice>
                <mc:Fallback>
                  <p:oleObj name="Equation" r:id="rId5" imgW="269208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60680" y="2118711"/>
                          <a:ext cx="26924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>
              <a:stCxn id="26" idx="3"/>
            </p:cNvCxnSpPr>
            <p:nvPr/>
          </p:nvCxnSpPr>
          <p:spPr>
            <a:xfrm>
              <a:off x="3438109" y="2487011"/>
              <a:ext cx="4519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7177" y="1414131"/>
            <a:ext cx="1247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</a:t>
            </a:r>
            <a:r>
              <a:rPr lang="en-US" altLang="zh-CN" sz="2000" dirty="0" smtClean="0">
                <a:solidFill>
                  <a:srgbClr val="FF0000"/>
                </a:solidFill>
              </a:rPr>
              <a:t>iversity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7171</TotalTime>
  <Words>372</Words>
  <Application>Microsoft Office PowerPoint</Application>
  <PresentationFormat>宽屏</PresentationFormat>
  <Paragraphs>125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lxy</dc:creator>
  <cp:lastModifiedBy>lxy</cp:lastModifiedBy>
  <cp:revision>174</cp:revision>
  <dcterms:created xsi:type="dcterms:W3CDTF">2018-05-05T08:45:12Z</dcterms:created>
  <dcterms:modified xsi:type="dcterms:W3CDTF">2018-06-18T14:32:25Z</dcterms:modified>
</cp:coreProperties>
</file>