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7" r:id="rId1"/>
  </p:sldMasterIdLst>
  <p:notesMasterIdLst>
    <p:notesMasterId r:id="rId39"/>
  </p:notesMasterIdLst>
  <p:handoutMasterIdLst>
    <p:handoutMasterId r:id="rId40"/>
  </p:handoutMasterIdLst>
  <p:sldIdLst>
    <p:sldId id="1356" r:id="rId2"/>
    <p:sldId id="1374" r:id="rId3"/>
    <p:sldId id="1421" r:id="rId4"/>
    <p:sldId id="1401" r:id="rId5"/>
    <p:sldId id="1404" r:id="rId6"/>
    <p:sldId id="1406" r:id="rId7"/>
    <p:sldId id="1426" r:id="rId8"/>
    <p:sldId id="1427" r:id="rId9"/>
    <p:sldId id="1428" r:id="rId10"/>
    <p:sldId id="1450" r:id="rId11"/>
    <p:sldId id="1422" r:id="rId12"/>
    <p:sldId id="1446" r:id="rId13"/>
    <p:sldId id="1411" r:id="rId14"/>
    <p:sldId id="1416" r:id="rId15"/>
    <p:sldId id="1419" r:id="rId16"/>
    <p:sldId id="1429" r:id="rId17"/>
    <p:sldId id="1417" r:id="rId18"/>
    <p:sldId id="1423" r:id="rId19"/>
    <p:sldId id="1424" r:id="rId20"/>
    <p:sldId id="1448" r:id="rId21"/>
    <p:sldId id="1449" r:id="rId22"/>
    <p:sldId id="1431" r:id="rId23"/>
    <p:sldId id="1432" r:id="rId24"/>
    <p:sldId id="1399" r:id="rId25"/>
    <p:sldId id="1400" r:id="rId26"/>
    <p:sldId id="1433" r:id="rId27"/>
    <p:sldId id="1434" r:id="rId28"/>
    <p:sldId id="1435" r:id="rId29"/>
    <p:sldId id="1359" r:id="rId30"/>
    <p:sldId id="1373" r:id="rId31"/>
    <p:sldId id="1425" r:id="rId32"/>
    <p:sldId id="1362" r:id="rId33"/>
    <p:sldId id="1367" r:id="rId34"/>
    <p:sldId id="1363" r:id="rId35"/>
    <p:sldId id="1447" r:id="rId36"/>
    <p:sldId id="1451" r:id="rId37"/>
    <p:sldId id="1452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73BE"/>
    <a:srgbClr val="5373B9"/>
    <a:srgbClr val="D1E6FC"/>
    <a:srgbClr val="C2D7EC"/>
    <a:srgbClr val="C2D6EB"/>
    <a:srgbClr val="C6D7EA"/>
    <a:srgbClr val="B1C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9"/>
    <p:restoredTop sz="85762"/>
  </p:normalViewPr>
  <p:slideViewPr>
    <p:cSldViewPr snapToGrid="0" snapToObjects="1">
      <p:cViewPr varScale="1">
        <p:scale>
          <a:sx n="124" d="100"/>
          <a:sy n="124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2AD1020-4329-AE4F-B024-3E192BEF42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72CF82-D363-6A40-ABBD-54CF55C811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1E1AB-9066-8F4E-83E3-ACC71AD2C655}" type="datetimeFigureOut">
              <a:rPr kumimoji="1" lang="zh-CN" altLang="en-US" smtClean="0"/>
              <a:t>2021/8/24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A74E7B-DF9C-F745-B809-990B085473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0F51E9-FC6C-E34E-9DCF-933296CBCE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BD45C-4DEE-B54C-930B-40B74E2E44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469708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C9086-5BAD-8F4D-AA2C-1DD27A0E1895}" type="datetimeFigureOut">
              <a:rPr kumimoji="1" lang="zh-CN" altLang="en-US" smtClean="0"/>
              <a:t>2021/8/24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3C592-755E-244D-918F-A085B4D985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594164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6C49E-8AC5-4345-BA5A-36B364928D01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5" name="页眉占位符 4">
            <a:extLst>
              <a:ext uri="{FF2B5EF4-FFF2-40B4-BE49-F238E27FC236}">
                <a16:creationId xmlns:a16="http://schemas.microsoft.com/office/drawing/2014/main" id="{92B7F971-5C5E-EC4C-ADBA-17BAE9405A1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1111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3C592-755E-244D-918F-A085B4D985B1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814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细粒度模型层</a:t>
            </a:r>
            <a:br>
              <a:rPr kumimoji="1" lang="en-US" altLang="zh-CN" dirty="0"/>
            </a:br>
            <a:r>
              <a:rPr kumimoji="1" lang="zh-CN" altLang="en-US" dirty="0"/>
              <a:t>适配层</a:t>
            </a:r>
            <a:endParaRPr kumimoji="1" lang="en-US" altLang="zh-CN" dirty="0"/>
          </a:p>
          <a:p>
            <a:r>
              <a:rPr kumimoji="1" lang="zh-CN" altLang="en-US" dirty="0"/>
              <a:t>融合层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右上角和左下角图合并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3C592-755E-244D-918F-A085B4D985B1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3277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管道分层增加例子说明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3C592-755E-244D-918F-A085B4D985B1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4977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管道分层增加例子说明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3C592-755E-244D-918F-A085B4D985B1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3331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管道分层增加例子说明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3C592-755E-244D-918F-A085B4D985B1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7918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举个实际例子说明，太抽象了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3C592-755E-244D-918F-A085B4D985B1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5080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举个实际例子说明，太抽象了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3C592-755E-244D-918F-A085B4D985B1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3382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为什么需要特征？</a:t>
            </a:r>
            <a:endParaRPr kumimoji="1" lang="en-US" altLang="zh-CN" dirty="0"/>
          </a:p>
          <a:p>
            <a:r>
              <a:rPr kumimoji="1" lang="en-US" altLang="zh-CN" dirty="0"/>
              <a:t>--</a:t>
            </a:r>
            <a:r>
              <a:rPr kumimoji="1" lang="zh-CN" altLang="en-US" dirty="0"/>
              <a:t>是推荐系统的输入，是千人千面的基础。</a:t>
            </a:r>
            <a:endParaRPr kumimoji="1" lang="en-US" altLang="zh-CN" dirty="0"/>
          </a:p>
          <a:p>
            <a:r>
              <a:rPr kumimoji="1" lang="zh-CN" altLang="en-US" dirty="0"/>
              <a:t>特征怎么来？</a:t>
            </a:r>
            <a:endParaRPr kumimoji="1" lang="en-US" altLang="zh-CN" dirty="0"/>
          </a:p>
          <a:p>
            <a:r>
              <a:rPr kumimoji="1" lang="zh-CN" altLang="en-US" dirty="0"/>
              <a:t>特征怎么用？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非模型类的，例如召回</a:t>
            </a:r>
            <a:r>
              <a:rPr kumimoji="1" lang="en-US" altLang="zh-CN" dirty="0"/>
              <a:t>trigger</a:t>
            </a:r>
            <a:r>
              <a:rPr kumimoji="1" lang="zh-CN" altLang="en-US" dirty="0"/>
              <a:t>，过滤，重排等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模型使用，需要特征转换</a:t>
            </a:r>
            <a:r>
              <a:rPr kumimoji="1" lang="en-US" altLang="zh-CN" dirty="0"/>
              <a:t>+</a:t>
            </a:r>
            <a:r>
              <a:rPr kumimoji="1" lang="zh-CN" altLang="en-US" dirty="0"/>
              <a:t>标准化</a:t>
            </a:r>
            <a:endParaRPr kumimoji="1" lang="en-US" altLang="zh-CN" dirty="0"/>
          </a:p>
          <a:p>
            <a:pPr marL="228600" indent="-228600">
              <a:buAutoNum type="arabicPeriod"/>
            </a:pP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太干了，加一些具体的例子</a:t>
            </a:r>
            <a:endParaRPr kumimoji="1" lang="en-US" altLang="zh-CN" dirty="0"/>
          </a:p>
          <a:p>
            <a:pPr marL="228600" indent="-228600">
              <a:buAutoNum type="arabicPeriod"/>
            </a:pP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特征怎么管理？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3C592-755E-244D-918F-A085B4D985B1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2212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333333"/>
                </a:solidFill>
                <a:latin typeface="-apple-system"/>
              </a:rPr>
              <a:t>时序数据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是按时间顺序记录系统、设备状态变化、用户行为事件的数据。它普遍存在于</a:t>
            </a:r>
            <a:r>
              <a:rPr lang="en" altLang="zh-CN" dirty="0">
                <a:solidFill>
                  <a:srgbClr val="333333"/>
                </a:solidFill>
                <a:latin typeface="-apple-system"/>
              </a:rPr>
              <a:t>IT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基础设施、运维监控系统、物联网和推荐系统中。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时序数据揭示了终端的状态变化、系统的稳定性、业务的发展趋势、事件的流转过程、行为趋势等，可广泛应用于异常发现与定位、决策支持等方面，可用于个性化推荐。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>
              <a:lnSpc>
                <a:spcPct val="130000"/>
              </a:lnSpc>
            </a:pP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333333"/>
                </a:solidFill>
                <a:latin typeface="-apple-system"/>
              </a:rPr>
              <a:t>时序数据库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是针对时序数据的特点对写入、存储、查询等流程进行优化的专业化数据库。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>
              <a:lnSpc>
                <a:spcPct val="130000"/>
              </a:lnSpc>
            </a:pPr>
            <a:endParaRPr lang="en-US" altLang="zh-CN" dirty="0">
              <a:solidFill>
                <a:srgbClr val="333333"/>
              </a:solidFill>
              <a:effectLst/>
              <a:latin typeface="-apple-system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二、解决的问题：</a:t>
            </a:r>
            <a:endParaRPr lang="zh-CN" altLang="en-US" dirty="0"/>
          </a:p>
          <a:p>
            <a:pPr fontAlgn="base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长序列的存储。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fontAlgn="base">
              <a:lnSpc>
                <a:spcPct val="130000"/>
              </a:lnSpc>
            </a:pPr>
            <a:r>
              <a:rPr lang="zh-CN" altLang="en-US" sz="1050" dirty="0">
                <a:solidFill>
                  <a:srgbClr val="333333"/>
                </a:solidFill>
                <a:latin typeface="-apple-system"/>
              </a:rPr>
              <a:t>序列特征存储在</a:t>
            </a:r>
            <a:r>
              <a:rPr lang="en" altLang="zh-CN" sz="1050" dirty="0" err="1">
                <a:solidFill>
                  <a:srgbClr val="333333"/>
                </a:solidFill>
                <a:latin typeface="-apple-system"/>
              </a:rPr>
              <a:t>dcache</a:t>
            </a:r>
            <a:r>
              <a:rPr lang="zh-CN" altLang="en-US" sz="1050" dirty="0">
                <a:solidFill>
                  <a:srgbClr val="333333"/>
                </a:solidFill>
                <a:latin typeface="-apple-system"/>
              </a:rPr>
              <a:t>的话长度上限很小。时间序列数据库没有上限限制。</a:t>
            </a:r>
          </a:p>
          <a:p>
            <a:pPr fontAlgn="base">
              <a:lnSpc>
                <a:spcPct val="130000"/>
              </a:lnSpc>
            </a:pP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2.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具有更好的实时性。</a:t>
            </a: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rgbClr val="333333"/>
                </a:solidFill>
                <a:latin typeface="-apple-system"/>
              </a:rPr>
              <a:t>目前的近</a:t>
            </a:r>
            <a:r>
              <a:rPr lang="en" altLang="zh-CN" sz="1050" dirty="0">
                <a:solidFill>
                  <a:srgbClr val="333333"/>
                </a:solidFill>
                <a:latin typeface="-apple-system"/>
              </a:rPr>
              <a:t>n xx</a:t>
            </a:r>
            <a:r>
              <a:rPr lang="zh-CN" altLang="en-US" sz="1050" dirty="0">
                <a:solidFill>
                  <a:srgbClr val="333333"/>
                </a:solidFill>
                <a:latin typeface="-apple-system"/>
              </a:rPr>
              <a:t>序列特征是小时或者天级更新的，使用时间序列数据库的可以实现秒级更新延时。</a:t>
            </a:r>
            <a:endParaRPr lang="en-US" altLang="zh-CN" sz="1050" dirty="0">
              <a:solidFill>
                <a:srgbClr val="333333"/>
              </a:solidFill>
              <a:latin typeface="-apple-system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3.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灵活的生产序列特征。如果没有</a:t>
            </a:r>
            <a:r>
              <a:rPr lang="en-US" altLang="zh-CN" dirty="0" err="1">
                <a:solidFill>
                  <a:srgbClr val="333333"/>
                </a:solidFill>
                <a:latin typeface="-apple-system"/>
              </a:rPr>
              <a:t>tsdb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新增一种近</a:t>
            </a:r>
            <a:r>
              <a:rPr lang="en" altLang="zh-CN" dirty="0">
                <a:solidFill>
                  <a:srgbClr val="333333"/>
                </a:solidFill>
                <a:latin typeface="-apple-system"/>
              </a:rPr>
              <a:t>x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填的特征，就需要一定的开发量。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基于</a:t>
            </a:r>
            <a:r>
              <a:rPr lang="en-US" altLang="zh-CN" dirty="0" err="1">
                <a:solidFill>
                  <a:srgbClr val="333333"/>
                </a:solidFill>
                <a:latin typeface="-apple-system"/>
              </a:rPr>
              <a:t>tsdb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可以有算法同学做特征设计的时候直接配置下，即可生成一系列的特征。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、该用户近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n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天的点击</a:t>
            </a:r>
            <a:r>
              <a:rPr lang="en-US" altLang="zh-CN" dirty="0" err="1">
                <a:solidFill>
                  <a:srgbClr val="333333"/>
                </a:solidFill>
                <a:latin typeface="-apple-system"/>
              </a:rPr>
              <a:t>spuid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序列 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、该用户近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n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次点击的店铺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id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序列 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、该用户近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n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小时点击的</a:t>
            </a:r>
            <a:r>
              <a:rPr lang="en-US" altLang="zh-CN" dirty="0" err="1">
                <a:solidFill>
                  <a:srgbClr val="333333"/>
                </a:solidFill>
                <a:latin typeface="-apple-system"/>
              </a:rPr>
              <a:t>spu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的最小价格 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4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、该用户最近半小时停留时长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&gt;2</a:t>
            </a:r>
            <a:r>
              <a:rPr lang="en" altLang="zh-CN" dirty="0">
                <a:solidFill>
                  <a:srgbClr val="333333"/>
                </a:solidFill>
                <a:latin typeface="-apple-system"/>
              </a:rPr>
              <a:t>s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的类目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id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序列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>
              <a:lnSpc>
                <a:spcPct val="130000"/>
              </a:lnSpc>
            </a:pPr>
            <a:endParaRPr lang="zh-CN" altLang="en-US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3C592-755E-244D-918F-A085B4D985B1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36705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3C592-755E-244D-918F-A085B4D985B1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0303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3C592-755E-244D-918F-A085B4D985B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20665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、普通事件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、曝光类事件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</a:t>
            </a:r>
            <a:r>
              <a:rPr kumimoji="1" lang="en-US" altLang="zh-CN" dirty="0"/>
              <a:t>login</a:t>
            </a:r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、欧拉</a:t>
            </a:r>
            <a:endParaRPr kumimoji="1"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3C592-755E-244D-918F-A085B4D985B1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4305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3C592-755E-244D-918F-A085B4D985B1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46249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3C592-755E-244D-918F-A085B4D985B1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98157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生命周期，</a:t>
            </a:r>
            <a:endParaRPr kumimoji="1" lang="en-US" altLang="zh-CN" dirty="0"/>
          </a:p>
          <a:p>
            <a:r>
              <a:rPr kumimoji="1" lang="zh-CN" altLang="en-US" dirty="0"/>
              <a:t>比如开发中，已经上线，已经下线。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当上线变成下线的时候需要审批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新增特征类型需要审批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先向左，再向右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左边的是上线的过程，结果是特征入库了。</a:t>
            </a:r>
          </a:p>
          <a:p>
            <a:r>
              <a:rPr kumimoji="1" lang="zh-CN" altLang="en-US" dirty="0"/>
              <a:t>右边是配置的过程，结果是配置完成了。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最终结果是特征入库完成了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/>
              <a:t>微调特征管理平台。 把“特征配置”这里标题改成“特征管理平台”。 特征管理平台贯彻特征上线、特征使用、特征管理等整个流程整个生命周期。</a:t>
            </a:r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3C592-755E-244D-918F-A085B4D985B1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46417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3C592-755E-244D-918F-A085B4D985B1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05474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http://</a:t>
            </a:r>
            <a:r>
              <a:rPr kumimoji="1" lang="en" altLang="zh-CN" dirty="0" err="1"/>
              <a:t>xiaoma.oa.com</a:t>
            </a:r>
            <a:r>
              <a:rPr kumimoji="1" lang="en" altLang="zh-CN" dirty="0"/>
              <a:t>/#/review/6670</a:t>
            </a:r>
            <a:br>
              <a:rPr kumimoji="1" lang="en" altLang="zh-CN" dirty="0"/>
            </a:b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负反馈熔断策略：预估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区间运行指标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t-1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区间系统运行状态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熔断速率，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t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系统运行指标与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t-1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系统运行指标有改善持续优化，无改善终止熔断并提示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指标图：提供详细报表，环比指标</a:t>
            </a:r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3C592-755E-244D-918F-A085B4D985B1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31854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管道分层增加例子说明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3C592-755E-244D-918F-A085B4D985B1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67226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3C592-755E-244D-918F-A085B4D985B1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1941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举个实际例子说明，太抽象了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3C592-755E-244D-918F-A085B4D985B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5976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3C592-755E-244D-918F-A085B4D985B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9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3C592-755E-244D-918F-A085B4D985B1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1210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Es</a:t>
            </a:r>
            <a:r>
              <a:rPr kumimoji="1" lang="zh-CN" altLang="en-US" dirty="0"/>
              <a:t>上是否有针对性的优化？</a:t>
            </a:r>
            <a:endParaRPr kumimoji="1" lang="en-US" altLang="zh-CN" dirty="0"/>
          </a:p>
          <a:p>
            <a:r>
              <a:rPr kumimoji="1" lang="zh-CN" altLang="en-US" dirty="0"/>
              <a:t>提炼难点</a:t>
            </a:r>
            <a:endParaRPr kumimoji="1" lang="en-US" altLang="zh-CN" dirty="0"/>
          </a:p>
          <a:p>
            <a:r>
              <a:rPr kumimoji="1" lang="zh-CN" altLang="en-US" dirty="0"/>
              <a:t>为什么要从</a:t>
            </a:r>
            <a:r>
              <a:rPr kumimoji="1" lang="en-US" altLang="zh-CN" dirty="0" err="1"/>
              <a:t>Dcache</a:t>
            </a:r>
            <a:r>
              <a:rPr kumimoji="1" lang="zh-CN" altLang="en-US" dirty="0"/>
              <a:t>切换到</a:t>
            </a:r>
            <a:r>
              <a:rPr kumimoji="1" lang="en-US" altLang="zh-CN" dirty="0"/>
              <a:t>es</a:t>
            </a:r>
            <a:r>
              <a:rPr kumimoji="1" lang="zh-CN" altLang="en-US" dirty="0"/>
              <a:t>？</a:t>
            </a:r>
            <a:endParaRPr kumimoji="1" lang="en-US" altLang="zh-CN" dirty="0"/>
          </a:p>
          <a:p>
            <a:r>
              <a:rPr kumimoji="1" lang="zh-CN" altLang="en-US" dirty="0"/>
              <a:t>耗时</a:t>
            </a:r>
            <a:r>
              <a:rPr kumimoji="1" lang="en-US" altLang="zh-CN" dirty="0"/>
              <a:t>120ms</a:t>
            </a:r>
            <a:r>
              <a:rPr kumimoji="1" lang="zh-CN" altLang="en-US" dirty="0"/>
              <a:t>到</a:t>
            </a:r>
            <a:r>
              <a:rPr kumimoji="1" lang="en-US" altLang="zh-CN" dirty="0"/>
              <a:t>160ms</a:t>
            </a:r>
            <a:r>
              <a:rPr kumimoji="1" lang="zh-CN" altLang="en-US" dirty="0"/>
              <a:t>可能会收到挑战，需要说清楚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3C592-755E-244D-918F-A085B4D985B1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5387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Es</a:t>
            </a:r>
            <a:r>
              <a:rPr kumimoji="1" lang="zh-CN" altLang="en-US" dirty="0"/>
              <a:t>上是否有针对性的优化？</a:t>
            </a:r>
            <a:endParaRPr kumimoji="1" lang="en-US" altLang="zh-CN" dirty="0"/>
          </a:p>
          <a:p>
            <a:r>
              <a:rPr kumimoji="1" lang="zh-CN" altLang="en-US" dirty="0"/>
              <a:t>提炼难点</a:t>
            </a:r>
            <a:endParaRPr kumimoji="1" lang="en-US" altLang="zh-CN" dirty="0"/>
          </a:p>
          <a:p>
            <a:r>
              <a:rPr kumimoji="1" lang="zh-CN" altLang="en-US" dirty="0"/>
              <a:t>为什么要从</a:t>
            </a:r>
            <a:r>
              <a:rPr kumimoji="1" lang="en-US" altLang="zh-CN" dirty="0" err="1"/>
              <a:t>Dcache</a:t>
            </a:r>
            <a:r>
              <a:rPr kumimoji="1" lang="zh-CN" altLang="en-US" dirty="0"/>
              <a:t>切换到</a:t>
            </a:r>
            <a:r>
              <a:rPr kumimoji="1" lang="en-US" altLang="zh-CN" dirty="0"/>
              <a:t>es</a:t>
            </a:r>
            <a:r>
              <a:rPr kumimoji="1" lang="zh-CN" altLang="en-US" dirty="0"/>
              <a:t>？</a:t>
            </a:r>
            <a:endParaRPr kumimoji="1" lang="en-US" altLang="zh-CN" dirty="0"/>
          </a:p>
          <a:p>
            <a:r>
              <a:rPr kumimoji="1" lang="zh-CN" altLang="en-US" dirty="0"/>
              <a:t>耗时</a:t>
            </a:r>
            <a:r>
              <a:rPr kumimoji="1" lang="en-US" altLang="zh-CN" dirty="0"/>
              <a:t>120ms</a:t>
            </a:r>
            <a:r>
              <a:rPr kumimoji="1" lang="zh-CN" altLang="en-US" dirty="0"/>
              <a:t>到</a:t>
            </a:r>
            <a:r>
              <a:rPr kumimoji="1" lang="en-US" altLang="zh-CN" dirty="0"/>
              <a:t>160ms</a:t>
            </a:r>
            <a:r>
              <a:rPr kumimoji="1" lang="zh-CN" altLang="en-US" dirty="0"/>
              <a:t>可能会收到挑战，需要说清楚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3C592-755E-244D-918F-A085B4D985B1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9461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优化：</a:t>
            </a:r>
            <a:endParaRPr kumimoji="1" lang="en-US" altLang="zh-CN" dirty="0"/>
          </a:p>
          <a:p>
            <a:r>
              <a:rPr kumimoji="1" lang="zh-CN" altLang="en-US" dirty="0"/>
              <a:t>数据并行：将一个长</a:t>
            </a:r>
            <a:r>
              <a:rPr kumimoji="1" lang="en-US" altLang="zh-CN" dirty="0"/>
              <a:t>value</a:t>
            </a:r>
            <a:r>
              <a:rPr kumimoji="1" lang="zh-CN" altLang="en-US" dirty="0"/>
              <a:t>均匀分          </a:t>
            </a:r>
            <a:endParaRPr kumimoji="1" lang="en-US" altLang="zh-CN" dirty="0"/>
          </a:p>
          <a:p>
            <a:r>
              <a:rPr kumimoji="1" lang="zh-CN" altLang="en-US" dirty="0"/>
              <a:t>                  割到所有</a:t>
            </a:r>
            <a:r>
              <a:rPr kumimoji="1" lang="en-US" altLang="zh-CN" dirty="0"/>
              <a:t>set</a:t>
            </a:r>
          </a:p>
          <a:p>
            <a:r>
              <a:rPr kumimoji="1" lang="zh-CN" altLang="en-US" dirty="0"/>
              <a:t>计算并行：一个请求广播到所有</a:t>
            </a:r>
            <a:r>
              <a:rPr kumimoji="1" lang="en-US" altLang="zh-CN" dirty="0"/>
              <a:t>set</a:t>
            </a:r>
            <a:r>
              <a:rPr kumimoji="1" lang="zh-CN" altLang="en-US" dirty="0"/>
              <a:t>，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  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内选择一个节点计算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可横向扩容：</a:t>
            </a:r>
            <a:endParaRPr kumimoji="1" lang="en-US" altLang="zh-CN" dirty="0"/>
          </a:p>
          <a:p>
            <a:r>
              <a:rPr kumimoji="1" lang="zh-CN" altLang="en-US" dirty="0"/>
              <a:t>流量过高：各</a:t>
            </a:r>
            <a:r>
              <a:rPr kumimoji="1" lang="en-US" altLang="zh-CN" dirty="0"/>
              <a:t>set</a:t>
            </a:r>
            <a:r>
              <a:rPr kumimoji="1" lang="zh-CN" altLang="en-US" dirty="0"/>
              <a:t>内扩容</a:t>
            </a:r>
            <a:endParaRPr kumimoji="1" lang="en-US" altLang="zh-CN" dirty="0"/>
          </a:p>
          <a:p>
            <a:r>
              <a:rPr kumimoji="1" lang="zh-CN" altLang="en-US" dirty="0"/>
              <a:t>数据量过大：另外构建一套完整集群，在线切换</a:t>
            </a:r>
          </a:p>
          <a:p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3C592-755E-244D-918F-A085B4D985B1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9002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kumimoji="1" lang="zh-CN" altLang="en-US" dirty="0"/>
              <a:t>封装</a:t>
            </a:r>
            <a:r>
              <a:rPr kumimoji="1" lang="en-US" altLang="zh-CN" dirty="0" err="1"/>
              <a:t>tensorflow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op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kumimoji="1" lang="zh-CN" altLang="en-US" dirty="0"/>
              <a:t>封装</a:t>
            </a:r>
            <a:r>
              <a:rPr kumimoji="1" lang="en-US" altLang="zh-CN" dirty="0"/>
              <a:t>NB</a:t>
            </a:r>
            <a:r>
              <a:rPr kumimoji="1" lang="zh-CN" altLang="en-US" dirty="0"/>
              <a:t> 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接口</a:t>
            </a:r>
            <a:endParaRPr kumimoji="1" lang="en-US" altLang="zh-CN" dirty="0"/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kumimoji="1" lang="zh-CN" altLang="en-US" dirty="0"/>
              <a:t>导出</a:t>
            </a:r>
            <a:r>
              <a:rPr kumimoji="1" lang="en-US" altLang="zh-CN" dirty="0" err="1"/>
              <a:t>nbconfig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tf</a:t>
            </a:r>
            <a:r>
              <a:rPr kumimoji="1" lang="en-US" altLang="zh-CN" dirty="0"/>
              <a:t> model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kumimoji="1" lang="zh-CN" altLang="en-US" dirty="0"/>
              <a:t>打通索引和特征等外部数据</a:t>
            </a:r>
            <a:endParaRPr kumimoji="1" lang="en-US" altLang="zh-CN" dirty="0"/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kumimoji="1" lang="zh-CN" altLang="en-US" dirty="0"/>
              <a:t>输入输出均通过</a:t>
            </a:r>
            <a:r>
              <a:rPr kumimoji="1" lang="en-US" altLang="zh-CN" dirty="0"/>
              <a:t>tensor</a:t>
            </a:r>
            <a:r>
              <a:rPr kumimoji="1" lang="zh-CN" altLang="en-US" dirty="0"/>
              <a:t>桥接</a:t>
            </a:r>
          </a:p>
          <a:p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3C592-755E-244D-918F-A085B4D985B1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96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26E31-54F1-6642-86EF-9F406F734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1E01C4-776A-D848-80D1-4549C6815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C94B69-D78B-0048-A674-77BB280B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842F-3AE6-4842-8DCB-BF876238B47B}" type="datetime1">
              <a:rPr kumimoji="1" lang="zh-CN" altLang="en-US" smtClean="0"/>
              <a:t>2021/8/24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CBDEF0-9EBA-0C4D-AC20-B4C37670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F163AA-E2DA-1845-A2DE-F26EFE76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31FD-5544-3B45-9FA8-6EA927BE5B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299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EFD17-EE6C-B049-9FF1-C4D58105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1A80AF-E62F-0D41-A1B7-5705E538D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B2E8FB-1B95-C64A-A3D8-163F6C55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8055-5E14-2F4E-889C-2649F6EFE9F8}" type="datetime1">
              <a:rPr kumimoji="1" lang="zh-CN" altLang="en-US" smtClean="0"/>
              <a:t>2021/8/24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4D79DB-38B4-A344-A233-C236286D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5A9300-3692-9F4D-92E7-61E998190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31FD-5544-3B45-9FA8-6EA927BE5B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434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C23179-9E65-554C-9878-3895C9659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DF1460-6341-8844-ABCD-08C1FCEC1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07DBC2-FCD8-F648-8E0A-73900580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7276-A182-484F-B951-F55F2C793F0E}" type="datetime1">
              <a:rPr kumimoji="1" lang="zh-CN" altLang="en-US" smtClean="0"/>
              <a:t>2021/8/24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6DAEF3-7C14-BF47-A819-E207B87B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4026A2-F0BB-744B-82F5-9951F0600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31FD-5544-3B45-9FA8-6EA927BE5B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487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6310A-60B3-0B45-AC7F-449774CCA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C1B646-EC9E-B24A-8723-1A43E194E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F972A-E637-434F-8D0F-F1AD981D7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1CE1-57E4-EF4E-AB50-3941A7DE7E5F}" type="datetime1">
              <a:rPr kumimoji="1" lang="zh-CN" altLang="en-US" smtClean="0"/>
              <a:t>2021/8/24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F9BBD9-96F0-1B46-B2D4-072B6CB58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AA89C6-AA29-DE44-9A0C-33C3A1D3D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31FD-5544-3B45-9FA8-6EA927BE5B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49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F4A9E-A88C-F549-A0F6-E332E7F64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D3FC1F-081C-2442-AE37-168D7B9D1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6D8450-AA1A-224A-BC93-63E66C3B9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5E1C-EBDA-574A-A01E-4C908945450E}" type="datetime1">
              <a:rPr kumimoji="1" lang="zh-CN" altLang="en-US" smtClean="0"/>
              <a:t>2021/8/24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BF3376-804A-974A-96F9-191BB7CFA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44980-7018-2547-9016-5D13DB80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31FD-5544-3B45-9FA8-6EA927BE5B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940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7D49B-F4F1-F347-97D3-ECAC80173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6E82BE-21C8-B74E-9298-AC653FE46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31B81C-F748-9048-8FE8-2C1D18028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E694C9-D7C9-8249-990F-BDD32A5F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867B-1FBD-FA45-87C3-B87D5D03D99C}" type="datetime1">
              <a:rPr kumimoji="1" lang="zh-CN" altLang="en-US" smtClean="0"/>
              <a:t>2021/8/24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64E029-E381-FB45-A700-DD17BCCF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2356C-633E-CF4F-BA0D-6B9A4E6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31FD-5544-3B45-9FA8-6EA927BE5B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032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58AB6-170D-634D-A217-E39895436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E48347-EF44-5C45-BC8E-3251D2DCD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1E822C-8309-AA48-B380-AE5C0FED4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586DA7-759F-0A49-A7EB-BE62EA1D8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8C9E0A-CAF3-0349-AFB5-8C05E6EFC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AFDB03-EF33-914C-824E-CC624841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2F9E-C724-F54F-9A46-1260619E863E}" type="datetime1">
              <a:rPr kumimoji="1" lang="zh-CN" altLang="en-US" smtClean="0"/>
              <a:t>2021/8/24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739839-F479-CC42-9458-FC9DD882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736EF2-2126-6F41-AF7E-B04FF6FF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31FD-5544-3B45-9FA8-6EA927BE5B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28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E6E53-1770-2C4A-BD68-AC5DD8EC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CE1652-E8FC-E74F-AC48-42C8BDF91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287C-E266-2C44-A28A-806A1721F5D2}" type="datetime1">
              <a:rPr kumimoji="1" lang="zh-CN" altLang="en-US" smtClean="0"/>
              <a:t>2021/8/24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D42ABF-D0F0-054A-B4E6-BD9980F1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6733C2-6882-F844-9823-5095EF4D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31FD-5544-3B45-9FA8-6EA927BE5B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351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B9A9E6-9110-7B46-B47E-2C0CB7F82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5DF7-9C94-3645-AD90-5F891A279BFB}" type="datetime1">
              <a:rPr kumimoji="1" lang="zh-CN" altLang="en-US" smtClean="0"/>
              <a:t>2021/8/24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4B3ABE-E2F0-A84F-A700-2CBD28101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200C7F-E1F9-214C-BAEA-7845D264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31FD-5544-3B45-9FA8-6EA927BE5B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361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42B96-2324-9147-9055-4646FD44C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910C38-2A8B-D849-9A6B-8F10007E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F248D5-326A-E44D-AA0F-C5F256DE6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9C4E2-9C70-4047-91A1-6ACD767F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7830-EFA3-D74F-8A5B-ADFDD25445B5}" type="datetime1">
              <a:rPr kumimoji="1" lang="zh-CN" altLang="en-US" smtClean="0"/>
              <a:t>2021/8/24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D906EE-CAE0-464A-9F7A-EF80A65E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EF6084-E643-6B4F-AF11-F942C811C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31FD-5544-3B45-9FA8-6EA927BE5B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51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C779A-84B4-944A-B2DC-0B1761A6C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EAE4AD-94D6-464A-9B61-EDF0ED188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EF1D85-4C13-7540-8510-9B36E20A7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9E6EA-EC56-D449-85F4-0F6D2876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BAB1-A934-A240-BA56-2CF6FE75DF8E}" type="datetime1">
              <a:rPr kumimoji="1" lang="zh-CN" altLang="en-US" smtClean="0"/>
              <a:t>2021/8/24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5D5C6D-BB0B-6643-B1CF-3056EE2A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9F0C1F-EB7C-4344-A270-0A962A43A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31FD-5544-3B45-9FA8-6EA927BE5B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391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098300-AD48-AA41-9251-151A04A3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D1DCCF-4B7F-E54B-B209-F389DCF01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BBB27-1E67-DD44-9F62-FB9C5A6E1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80155-C269-3A4F-B691-6DD35416B079}" type="datetime1">
              <a:rPr kumimoji="1" lang="zh-CN" altLang="en-US" smtClean="0"/>
              <a:t>2021/8/24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5846B8-88DE-1542-9B7D-71E1CC5F2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29F41F-7554-9742-AC9E-2A51E27A0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31FD-5544-3B45-9FA8-6EA927BE5B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75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docs.qq.com/sheet/DSktBTUJDY2VYY0ZN?tab=BB08J2" TargetMode="Externa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308F63-19CB-A146-B900-507265A4342A}"/>
              </a:ext>
            </a:extLst>
          </p:cNvPr>
          <p:cNvSpPr/>
          <p:nvPr/>
        </p:nvSpPr>
        <p:spPr>
          <a:xfrm>
            <a:off x="3195449" y="2659559"/>
            <a:ext cx="52774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NBase</a:t>
            </a:r>
            <a:r>
              <a:rPr kumimoji="1" lang="zh-CN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推荐系统介绍</a:t>
            </a:r>
            <a:endParaRPr lang="zh-CN" altLang="en-US" sz="44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20E0E8-6F43-F04F-A01F-9379C035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31FD-5544-3B45-9FA8-6EA927BE5B4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4534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>
            <a:extLst>
              <a:ext uri="{FF2B5EF4-FFF2-40B4-BE49-F238E27FC236}">
                <a16:creationId xmlns:a16="http://schemas.microsoft.com/office/drawing/2014/main" id="{4BB9A9BC-9287-434C-B039-DDE5AB742060}"/>
              </a:ext>
            </a:extLst>
          </p:cNvPr>
          <p:cNvSpPr/>
          <p:nvPr/>
        </p:nvSpPr>
        <p:spPr>
          <a:xfrm>
            <a:off x="497296" y="1720751"/>
            <a:ext cx="2851107" cy="18737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AC9C49-66E4-8D44-BBBA-31C297B2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1889" y="7035031"/>
            <a:ext cx="2743200" cy="365125"/>
          </a:xfrm>
        </p:spPr>
        <p:txBody>
          <a:bodyPr/>
          <a:lstStyle/>
          <a:p>
            <a:fld id="{DBE731FD-5544-3B45-9FA8-6EA927BE5B4C}" type="slidenum">
              <a:rPr kumimoji="1" lang="zh-CN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fld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4C9CFC49-2446-DF4D-897B-0F9A6DCCA122}"/>
              </a:ext>
            </a:extLst>
          </p:cNvPr>
          <p:cNvCxnSpPr>
            <a:cxnSpLocks/>
          </p:cNvCxnSpPr>
          <p:nvPr/>
        </p:nvCxnSpPr>
        <p:spPr>
          <a:xfrm>
            <a:off x="323690" y="599660"/>
            <a:ext cx="106822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04D8B62F-1D57-014A-8B89-DD793176B529}"/>
              </a:ext>
            </a:extLst>
          </p:cNvPr>
          <p:cNvSpPr/>
          <p:nvPr/>
        </p:nvSpPr>
        <p:spPr>
          <a:xfrm>
            <a:off x="265261" y="115395"/>
            <a:ext cx="3286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召回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分布式召回系统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圆角矩形 67">
            <a:extLst>
              <a:ext uri="{FF2B5EF4-FFF2-40B4-BE49-F238E27FC236}">
                <a16:creationId xmlns:a16="http://schemas.microsoft.com/office/drawing/2014/main" id="{160C1E7C-C561-494B-88CD-B475E5B5C49D}"/>
              </a:ext>
            </a:extLst>
          </p:cNvPr>
          <p:cNvSpPr/>
          <p:nvPr/>
        </p:nvSpPr>
        <p:spPr bwMode="auto">
          <a:xfrm>
            <a:off x="724339" y="2186936"/>
            <a:ext cx="2465949" cy="4759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6" name="圆角矩形 75">
            <a:extLst>
              <a:ext uri="{FF2B5EF4-FFF2-40B4-BE49-F238E27FC236}">
                <a16:creationId xmlns:a16="http://schemas.microsoft.com/office/drawing/2014/main" id="{E21B3BA3-A96D-D646-B9E4-2B1B1B18DD11}"/>
              </a:ext>
            </a:extLst>
          </p:cNvPr>
          <p:cNvSpPr/>
          <p:nvPr/>
        </p:nvSpPr>
        <p:spPr bwMode="auto">
          <a:xfrm>
            <a:off x="689170" y="708023"/>
            <a:ext cx="2465949" cy="4759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feed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C57144D3-C288-974B-894E-89B35EBB7A7D}"/>
              </a:ext>
            </a:extLst>
          </p:cNvPr>
          <p:cNvCxnSpPr>
            <a:cxnSpLocks/>
            <a:stCxn id="76" idx="2"/>
            <a:endCxn id="8" idx="0"/>
          </p:cNvCxnSpPr>
          <p:nvPr/>
        </p:nvCxnSpPr>
        <p:spPr>
          <a:xfrm>
            <a:off x="1922145" y="1184011"/>
            <a:ext cx="705" cy="5367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EDC0384-F3C7-4442-95BE-CDB54FC770BD}"/>
              </a:ext>
            </a:extLst>
          </p:cNvPr>
          <p:cNvSpPr txBox="1"/>
          <p:nvPr/>
        </p:nvSpPr>
        <p:spPr>
          <a:xfrm>
            <a:off x="1411697" y="22402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召回服务</a:t>
            </a:r>
          </a:p>
        </p:txBody>
      </p:sp>
      <p:sp>
        <p:nvSpPr>
          <p:cNvPr id="134" name="圆角矩形 133">
            <a:extLst>
              <a:ext uri="{FF2B5EF4-FFF2-40B4-BE49-F238E27FC236}">
                <a16:creationId xmlns:a16="http://schemas.microsoft.com/office/drawing/2014/main" id="{FC57F9D7-09B6-C142-A70E-92951451DCCD}"/>
              </a:ext>
            </a:extLst>
          </p:cNvPr>
          <p:cNvSpPr/>
          <p:nvPr/>
        </p:nvSpPr>
        <p:spPr bwMode="auto">
          <a:xfrm>
            <a:off x="724338" y="2920417"/>
            <a:ext cx="2465949" cy="4759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索引查询服务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1E808A6C-8F46-AD4F-9B84-2781765BFA91}"/>
              </a:ext>
            </a:extLst>
          </p:cNvPr>
          <p:cNvCxnSpPr>
            <a:cxnSpLocks/>
            <a:stCxn id="68" idx="2"/>
            <a:endCxn id="134" idx="0"/>
          </p:cNvCxnSpPr>
          <p:nvPr/>
        </p:nvCxnSpPr>
        <p:spPr>
          <a:xfrm flipH="1">
            <a:off x="1957313" y="2662924"/>
            <a:ext cx="1" cy="257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3BF4ED5-9D51-9C46-9955-5F7D16FB9CFB}"/>
              </a:ext>
            </a:extLst>
          </p:cNvPr>
          <p:cNvSpPr txBox="1"/>
          <p:nvPr/>
        </p:nvSpPr>
        <p:spPr>
          <a:xfrm>
            <a:off x="497296" y="16981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原召回系统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23F83E-4C85-874A-8A59-14515D4DB888}"/>
              </a:ext>
            </a:extLst>
          </p:cNvPr>
          <p:cNvSpPr txBox="1"/>
          <p:nvPr/>
        </p:nvSpPr>
        <p:spPr>
          <a:xfrm>
            <a:off x="497296" y="5888263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问题：随着业务快速增长，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>
                <a:solidFill>
                  <a:srgbClr val="FF0000"/>
                </a:solidFill>
              </a:rPr>
              <a:t>召回服务单点计算会成为系统瓶颈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C6A4221-62D4-DE4C-BDE2-4EAC149546ED}"/>
              </a:ext>
            </a:extLst>
          </p:cNvPr>
          <p:cNvSpPr txBox="1"/>
          <p:nvPr/>
        </p:nvSpPr>
        <p:spPr>
          <a:xfrm>
            <a:off x="497296" y="3773353"/>
            <a:ext cx="36984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召回服务：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kumimoji="1" lang="zh-CN" altLang="en-US" dirty="0"/>
              <a:t>读取索引：</a:t>
            </a:r>
            <a:r>
              <a:rPr kumimoji="1" lang="en-US" altLang="zh-CN" dirty="0"/>
              <a:t>20+</a:t>
            </a:r>
            <a:r>
              <a:rPr kumimoji="1" lang="zh-CN" altLang="en-US" dirty="0"/>
              <a:t>策略，</a:t>
            </a:r>
            <a:r>
              <a:rPr kumimoji="1" lang="en-US" altLang="zh-CN" dirty="0"/>
              <a:t>100+</a:t>
            </a:r>
            <a:r>
              <a:rPr kumimoji="1" lang="zh-CN" altLang="en-US" dirty="0"/>
              <a:t>索引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kumimoji="1" lang="zh-CN" altLang="en-US" dirty="0"/>
              <a:t>读取特征：</a:t>
            </a:r>
            <a:r>
              <a:rPr kumimoji="1" lang="en-US" altLang="zh-CN" dirty="0"/>
              <a:t>item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3000+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kumimoji="1" lang="zh-CN" altLang="en-US" dirty="0"/>
              <a:t>过滤规则： </a:t>
            </a:r>
            <a:r>
              <a:rPr kumimoji="1" lang="en-US" altLang="zh-CN" dirty="0"/>
              <a:t>10+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kumimoji="1" lang="zh-CN" altLang="en-US" dirty="0"/>
              <a:t>粗排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kumimoji="1" lang="zh-CN" altLang="en-US" dirty="0"/>
              <a:t>重排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kumimoji="1" lang="zh-CN" altLang="en-US" dirty="0"/>
              <a:t>多样性</a:t>
            </a:r>
          </a:p>
        </p:txBody>
      </p:sp>
      <p:sp>
        <p:nvSpPr>
          <p:cNvPr id="212" name="圆角矩形 211">
            <a:extLst>
              <a:ext uri="{FF2B5EF4-FFF2-40B4-BE49-F238E27FC236}">
                <a16:creationId xmlns:a16="http://schemas.microsoft.com/office/drawing/2014/main" id="{CED8E8A4-561A-BC46-A26F-F276C76A1EF8}"/>
              </a:ext>
            </a:extLst>
          </p:cNvPr>
          <p:cNvSpPr/>
          <p:nvPr/>
        </p:nvSpPr>
        <p:spPr bwMode="auto">
          <a:xfrm>
            <a:off x="6794783" y="6178777"/>
            <a:ext cx="1568629" cy="4759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3" name="圆角矩形 212">
            <a:extLst>
              <a:ext uri="{FF2B5EF4-FFF2-40B4-BE49-F238E27FC236}">
                <a16:creationId xmlns:a16="http://schemas.microsoft.com/office/drawing/2014/main" id="{87C3E62F-A329-1141-B6B1-BCAC5B8CB288}"/>
              </a:ext>
            </a:extLst>
          </p:cNvPr>
          <p:cNvSpPr/>
          <p:nvPr/>
        </p:nvSpPr>
        <p:spPr>
          <a:xfrm>
            <a:off x="4422785" y="1527836"/>
            <a:ext cx="7438145" cy="51777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6" name="圆角矩形 215">
            <a:extLst>
              <a:ext uri="{FF2B5EF4-FFF2-40B4-BE49-F238E27FC236}">
                <a16:creationId xmlns:a16="http://schemas.microsoft.com/office/drawing/2014/main" id="{A6306846-3A77-944E-A4CE-C74B1BFB71E3}"/>
              </a:ext>
            </a:extLst>
          </p:cNvPr>
          <p:cNvSpPr/>
          <p:nvPr/>
        </p:nvSpPr>
        <p:spPr bwMode="auto">
          <a:xfrm>
            <a:off x="6908882" y="719175"/>
            <a:ext cx="2465949" cy="4759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feed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17" name="直线箭头连接符 216">
            <a:extLst>
              <a:ext uri="{FF2B5EF4-FFF2-40B4-BE49-F238E27FC236}">
                <a16:creationId xmlns:a16="http://schemas.microsoft.com/office/drawing/2014/main" id="{298C5B02-4095-BE45-85AA-8A2E3AA9E218}"/>
              </a:ext>
            </a:extLst>
          </p:cNvPr>
          <p:cNvCxnSpPr>
            <a:cxnSpLocks/>
            <a:stCxn id="216" idx="2"/>
            <a:endCxn id="213" idx="0"/>
          </p:cNvCxnSpPr>
          <p:nvPr/>
        </p:nvCxnSpPr>
        <p:spPr>
          <a:xfrm>
            <a:off x="8141857" y="1195163"/>
            <a:ext cx="1" cy="3326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>
            <a:extLst>
              <a:ext uri="{FF2B5EF4-FFF2-40B4-BE49-F238E27FC236}">
                <a16:creationId xmlns:a16="http://schemas.microsoft.com/office/drawing/2014/main" id="{394B65CF-6BC9-F841-9AAC-DE2348076C87}"/>
              </a:ext>
            </a:extLst>
          </p:cNvPr>
          <p:cNvSpPr txBox="1"/>
          <p:nvPr/>
        </p:nvSpPr>
        <p:spPr>
          <a:xfrm>
            <a:off x="4722456" y="156169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分布式召回系统</a:t>
            </a:r>
          </a:p>
        </p:txBody>
      </p:sp>
      <p:sp>
        <p:nvSpPr>
          <p:cNvPr id="219" name="圆角矩形 218">
            <a:extLst>
              <a:ext uri="{FF2B5EF4-FFF2-40B4-BE49-F238E27FC236}">
                <a16:creationId xmlns:a16="http://schemas.microsoft.com/office/drawing/2014/main" id="{42065B3E-61EE-1546-A8F9-47087953A809}"/>
              </a:ext>
            </a:extLst>
          </p:cNvPr>
          <p:cNvSpPr/>
          <p:nvPr/>
        </p:nvSpPr>
        <p:spPr bwMode="auto">
          <a:xfrm>
            <a:off x="6722756" y="1624278"/>
            <a:ext cx="1568629" cy="4759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21DB205F-F77A-BB4A-8662-1D5C4200DBD3}"/>
              </a:ext>
            </a:extLst>
          </p:cNvPr>
          <p:cNvSpPr txBox="1"/>
          <p:nvPr/>
        </p:nvSpPr>
        <p:spPr>
          <a:xfrm>
            <a:off x="6722756" y="1677606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召回代理服务</a:t>
            </a:r>
          </a:p>
        </p:txBody>
      </p:sp>
      <p:graphicFrame>
        <p:nvGraphicFramePr>
          <p:cNvPr id="221" name="表格 20">
            <a:extLst>
              <a:ext uri="{FF2B5EF4-FFF2-40B4-BE49-F238E27FC236}">
                <a16:creationId xmlns:a16="http://schemas.microsoft.com/office/drawing/2014/main" id="{78171CBD-20E7-D14A-BFBF-28DADF61D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699154"/>
              </p:ext>
            </p:extLst>
          </p:nvPr>
        </p:nvGraphicFramePr>
        <p:xfrm>
          <a:off x="5856070" y="2515400"/>
          <a:ext cx="3564996" cy="151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249">
                  <a:extLst>
                    <a:ext uri="{9D8B030D-6E8A-4147-A177-3AD203B41FA5}">
                      <a16:colId xmlns:a16="http://schemas.microsoft.com/office/drawing/2014/main" val="199400403"/>
                    </a:ext>
                  </a:extLst>
                </a:gridCol>
                <a:gridCol w="891249">
                  <a:extLst>
                    <a:ext uri="{9D8B030D-6E8A-4147-A177-3AD203B41FA5}">
                      <a16:colId xmlns:a16="http://schemas.microsoft.com/office/drawing/2014/main" val="3146451173"/>
                    </a:ext>
                  </a:extLst>
                </a:gridCol>
                <a:gridCol w="891249">
                  <a:extLst>
                    <a:ext uri="{9D8B030D-6E8A-4147-A177-3AD203B41FA5}">
                      <a16:colId xmlns:a16="http://schemas.microsoft.com/office/drawing/2014/main" val="3346314879"/>
                    </a:ext>
                  </a:extLst>
                </a:gridCol>
                <a:gridCol w="891249">
                  <a:extLst>
                    <a:ext uri="{9D8B030D-6E8A-4147-A177-3AD203B41FA5}">
                      <a16:colId xmlns:a16="http://schemas.microsoft.com/office/drawing/2014/main" val="899237124"/>
                    </a:ext>
                  </a:extLst>
                </a:gridCol>
              </a:tblGrid>
              <a:tr h="3786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Set1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Set2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Set3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Set4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62742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33425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4345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261153"/>
                  </a:ext>
                </a:extLst>
              </a:tr>
            </a:tbl>
          </a:graphicData>
        </a:graphic>
      </p:graphicFrame>
      <p:cxnSp>
        <p:nvCxnSpPr>
          <p:cNvPr id="222" name="直线箭头连接符 221">
            <a:extLst>
              <a:ext uri="{FF2B5EF4-FFF2-40B4-BE49-F238E27FC236}">
                <a16:creationId xmlns:a16="http://schemas.microsoft.com/office/drawing/2014/main" id="{A0C67850-7605-914B-83CC-5F75FECE0CEF}"/>
              </a:ext>
            </a:extLst>
          </p:cNvPr>
          <p:cNvCxnSpPr>
            <a:cxnSpLocks/>
            <a:stCxn id="219" idx="2"/>
          </p:cNvCxnSpPr>
          <p:nvPr/>
        </p:nvCxnSpPr>
        <p:spPr>
          <a:xfrm flipH="1">
            <a:off x="6250771" y="2100266"/>
            <a:ext cx="1256300" cy="4151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线箭头连接符 222">
            <a:extLst>
              <a:ext uri="{FF2B5EF4-FFF2-40B4-BE49-F238E27FC236}">
                <a16:creationId xmlns:a16="http://schemas.microsoft.com/office/drawing/2014/main" id="{9389A5E1-75AA-A544-BFF6-B6F936AA0586}"/>
              </a:ext>
            </a:extLst>
          </p:cNvPr>
          <p:cNvCxnSpPr>
            <a:cxnSpLocks/>
            <a:stCxn id="219" idx="2"/>
          </p:cNvCxnSpPr>
          <p:nvPr/>
        </p:nvCxnSpPr>
        <p:spPr>
          <a:xfrm flipH="1">
            <a:off x="7183075" y="2100266"/>
            <a:ext cx="323996" cy="4372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线箭头连接符 223">
            <a:extLst>
              <a:ext uri="{FF2B5EF4-FFF2-40B4-BE49-F238E27FC236}">
                <a16:creationId xmlns:a16="http://schemas.microsoft.com/office/drawing/2014/main" id="{6CA78F61-3C54-D841-BFE0-C8B662156A8B}"/>
              </a:ext>
            </a:extLst>
          </p:cNvPr>
          <p:cNvCxnSpPr>
            <a:cxnSpLocks/>
            <a:stCxn id="219" idx="2"/>
          </p:cNvCxnSpPr>
          <p:nvPr/>
        </p:nvCxnSpPr>
        <p:spPr>
          <a:xfrm>
            <a:off x="7507071" y="2100266"/>
            <a:ext cx="471985" cy="3930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线箭头连接符 224">
            <a:extLst>
              <a:ext uri="{FF2B5EF4-FFF2-40B4-BE49-F238E27FC236}">
                <a16:creationId xmlns:a16="http://schemas.microsoft.com/office/drawing/2014/main" id="{8F208B86-3C64-DE45-A0ED-AE5713843F1D}"/>
              </a:ext>
            </a:extLst>
          </p:cNvPr>
          <p:cNvCxnSpPr>
            <a:cxnSpLocks/>
            <a:stCxn id="219" idx="2"/>
          </p:cNvCxnSpPr>
          <p:nvPr/>
        </p:nvCxnSpPr>
        <p:spPr>
          <a:xfrm>
            <a:off x="7507071" y="2100266"/>
            <a:ext cx="1389110" cy="4216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6" name="表格 20">
            <a:extLst>
              <a:ext uri="{FF2B5EF4-FFF2-40B4-BE49-F238E27FC236}">
                <a16:creationId xmlns:a16="http://schemas.microsoft.com/office/drawing/2014/main" id="{3714D1C4-0BBC-0648-BAF7-2C4B65041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692160"/>
              </p:ext>
            </p:extLst>
          </p:nvPr>
        </p:nvGraphicFramePr>
        <p:xfrm>
          <a:off x="5856070" y="4390345"/>
          <a:ext cx="3564996" cy="151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249">
                  <a:extLst>
                    <a:ext uri="{9D8B030D-6E8A-4147-A177-3AD203B41FA5}">
                      <a16:colId xmlns:a16="http://schemas.microsoft.com/office/drawing/2014/main" val="199400403"/>
                    </a:ext>
                  </a:extLst>
                </a:gridCol>
                <a:gridCol w="891249">
                  <a:extLst>
                    <a:ext uri="{9D8B030D-6E8A-4147-A177-3AD203B41FA5}">
                      <a16:colId xmlns:a16="http://schemas.microsoft.com/office/drawing/2014/main" val="3146451173"/>
                    </a:ext>
                  </a:extLst>
                </a:gridCol>
                <a:gridCol w="891249">
                  <a:extLst>
                    <a:ext uri="{9D8B030D-6E8A-4147-A177-3AD203B41FA5}">
                      <a16:colId xmlns:a16="http://schemas.microsoft.com/office/drawing/2014/main" val="3346314879"/>
                    </a:ext>
                  </a:extLst>
                </a:gridCol>
                <a:gridCol w="891249">
                  <a:extLst>
                    <a:ext uri="{9D8B030D-6E8A-4147-A177-3AD203B41FA5}">
                      <a16:colId xmlns:a16="http://schemas.microsoft.com/office/drawing/2014/main" val="899237124"/>
                    </a:ext>
                  </a:extLst>
                </a:gridCol>
              </a:tblGrid>
              <a:tr h="3786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Set1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Set2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Set3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Set4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62742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33425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4345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261153"/>
                  </a:ext>
                </a:extLst>
              </a:tr>
            </a:tbl>
          </a:graphicData>
        </a:graphic>
      </p:graphicFrame>
      <p:sp>
        <p:nvSpPr>
          <p:cNvPr id="227" name="文本框 226">
            <a:extLst>
              <a:ext uri="{FF2B5EF4-FFF2-40B4-BE49-F238E27FC236}">
                <a16:creationId xmlns:a16="http://schemas.microsoft.com/office/drawing/2014/main" id="{C6BC9434-9716-A040-9D60-8E81D473A22E}"/>
              </a:ext>
            </a:extLst>
          </p:cNvPr>
          <p:cNvSpPr txBox="1"/>
          <p:nvPr/>
        </p:nvSpPr>
        <p:spPr>
          <a:xfrm>
            <a:off x="6827162" y="623210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索引构建服务</a:t>
            </a:r>
          </a:p>
        </p:txBody>
      </p:sp>
      <p:cxnSp>
        <p:nvCxnSpPr>
          <p:cNvPr id="228" name="直线箭头连接符 227">
            <a:extLst>
              <a:ext uri="{FF2B5EF4-FFF2-40B4-BE49-F238E27FC236}">
                <a16:creationId xmlns:a16="http://schemas.microsoft.com/office/drawing/2014/main" id="{D06DB517-D628-8545-89E4-1E337237CB27}"/>
              </a:ext>
            </a:extLst>
          </p:cNvPr>
          <p:cNvCxnSpPr>
            <a:cxnSpLocks/>
            <a:stCxn id="212" idx="0"/>
          </p:cNvCxnSpPr>
          <p:nvPr/>
        </p:nvCxnSpPr>
        <p:spPr>
          <a:xfrm flipH="1" flipV="1">
            <a:off x="6262014" y="5926873"/>
            <a:ext cx="1317084" cy="2519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线箭头连接符 228">
            <a:extLst>
              <a:ext uri="{FF2B5EF4-FFF2-40B4-BE49-F238E27FC236}">
                <a16:creationId xmlns:a16="http://schemas.microsoft.com/office/drawing/2014/main" id="{DDDA7B73-76F9-9449-B988-6B59CF1CD745}"/>
              </a:ext>
            </a:extLst>
          </p:cNvPr>
          <p:cNvCxnSpPr>
            <a:cxnSpLocks/>
            <a:stCxn id="212" idx="0"/>
          </p:cNvCxnSpPr>
          <p:nvPr/>
        </p:nvCxnSpPr>
        <p:spPr>
          <a:xfrm flipH="1" flipV="1">
            <a:off x="7091748" y="5880913"/>
            <a:ext cx="487350" cy="2978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B7BAB7DA-045A-1A4C-825D-F1569759D55A}"/>
              </a:ext>
            </a:extLst>
          </p:cNvPr>
          <p:cNvCxnSpPr>
            <a:cxnSpLocks/>
            <a:stCxn id="212" idx="0"/>
          </p:cNvCxnSpPr>
          <p:nvPr/>
        </p:nvCxnSpPr>
        <p:spPr>
          <a:xfrm flipV="1">
            <a:off x="7579098" y="5880913"/>
            <a:ext cx="532769" cy="2978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线箭头连接符 230">
            <a:extLst>
              <a:ext uri="{FF2B5EF4-FFF2-40B4-BE49-F238E27FC236}">
                <a16:creationId xmlns:a16="http://schemas.microsoft.com/office/drawing/2014/main" id="{594046FD-17F4-064E-B337-5E1DEE4496EE}"/>
              </a:ext>
            </a:extLst>
          </p:cNvPr>
          <p:cNvCxnSpPr>
            <a:cxnSpLocks/>
          </p:cNvCxnSpPr>
          <p:nvPr/>
        </p:nvCxnSpPr>
        <p:spPr>
          <a:xfrm flipV="1">
            <a:off x="7595619" y="5904761"/>
            <a:ext cx="1300562" cy="2740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文本框 231">
            <a:extLst>
              <a:ext uri="{FF2B5EF4-FFF2-40B4-BE49-F238E27FC236}">
                <a16:creationId xmlns:a16="http://schemas.microsoft.com/office/drawing/2014/main" id="{6ABE3789-3754-0A40-805F-DD525AC74FB0}"/>
              </a:ext>
            </a:extLst>
          </p:cNvPr>
          <p:cNvSpPr txBox="1"/>
          <p:nvPr/>
        </p:nvSpPr>
        <p:spPr>
          <a:xfrm>
            <a:off x="4705090" y="24955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召回服务</a:t>
            </a:r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4B77954E-4BD7-1B48-A78F-08A05D9B367F}"/>
              </a:ext>
            </a:extLst>
          </p:cNvPr>
          <p:cNvSpPr txBox="1"/>
          <p:nvPr/>
        </p:nvSpPr>
        <p:spPr>
          <a:xfrm>
            <a:off x="4370921" y="43903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索引查询服务</a:t>
            </a: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4322CE38-371C-DE40-A239-CAAB43403C57}"/>
              </a:ext>
            </a:extLst>
          </p:cNvPr>
          <p:cNvSpPr txBox="1"/>
          <p:nvPr/>
        </p:nvSpPr>
        <p:spPr>
          <a:xfrm>
            <a:off x="9553360" y="4390345"/>
            <a:ext cx="15696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行：完整的索</a:t>
            </a:r>
            <a:endParaRPr kumimoji="1" lang="en-US" altLang="zh-CN" dirty="0"/>
          </a:p>
          <a:p>
            <a:r>
              <a:rPr kumimoji="1" lang="zh-CN" altLang="en-US" dirty="0"/>
              <a:t>        引数据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列：相同的索</a:t>
            </a:r>
            <a:endParaRPr kumimoji="1" lang="en-US" altLang="zh-CN" dirty="0"/>
          </a:p>
          <a:p>
            <a:r>
              <a:rPr kumimoji="1" lang="zh-CN" altLang="en-US" dirty="0"/>
              <a:t>        引数据</a:t>
            </a: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605FB396-343E-D54C-B194-7B36B0A5B5B5}"/>
              </a:ext>
            </a:extLst>
          </p:cNvPr>
          <p:cNvSpPr txBox="1"/>
          <p:nvPr/>
        </p:nvSpPr>
        <p:spPr>
          <a:xfrm>
            <a:off x="4630242" y="5969963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按</a:t>
            </a:r>
            <a:r>
              <a:rPr kumimoji="1" lang="en-US" altLang="zh-CN" dirty="0"/>
              <a:t>value</a:t>
            </a:r>
            <a:r>
              <a:rPr kumimoji="1" lang="zh-CN" altLang="en-US" dirty="0"/>
              <a:t>拆分</a:t>
            </a:r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9A4ED7D2-3619-3942-B159-DEE32CBAC281}"/>
              </a:ext>
            </a:extLst>
          </p:cNvPr>
          <p:cNvSpPr txBox="1"/>
          <p:nvPr/>
        </p:nvSpPr>
        <p:spPr>
          <a:xfrm>
            <a:off x="9069652" y="182393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req</a:t>
            </a:r>
            <a:r>
              <a:rPr kumimoji="1" lang="zh-CN" altLang="en-US" dirty="0"/>
              <a:t>广播到所有</a:t>
            </a:r>
            <a:r>
              <a:rPr kumimoji="1" lang="en-US" altLang="zh-CN" dirty="0"/>
              <a:t>set</a:t>
            </a:r>
            <a:endParaRPr kumimoji="1" lang="zh-CN" altLang="en-US" dirty="0"/>
          </a:p>
        </p:txBody>
      </p:sp>
      <p:sp>
        <p:nvSpPr>
          <p:cNvPr id="237" name="线形标注 2 236">
            <a:extLst>
              <a:ext uri="{FF2B5EF4-FFF2-40B4-BE49-F238E27FC236}">
                <a16:creationId xmlns:a16="http://schemas.microsoft.com/office/drawing/2014/main" id="{C22EF93F-05C8-A342-878A-E8F5FF127C1A}"/>
              </a:ext>
            </a:extLst>
          </p:cNvPr>
          <p:cNvSpPr/>
          <p:nvPr/>
        </p:nvSpPr>
        <p:spPr>
          <a:xfrm>
            <a:off x="9095988" y="1805509"/>
            <a:ext cx="1920700" cy="421662"/>
          </a:xfrm>
          <a:prstGeom prst="border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8" name="线形标注 2 237">
            <a:extLst>
              <a:ext uri="{FF2B5EF4-FFF2-40B4-BE49-F238E27FC236}">
                <a16:creationId xmlns:a16="http://schemas.microsoft.com/office/drawing/2014/main" id="{B68B3BD4-5E85-C14E-A92F-3A6DF95DD9E2}"/>
              </a:ext>
            </a:extLst>
          </p:cNvPr>
          <p:cNvSpPr/>
          <p:nvPr/>
        </p:nvSpPr>
        <p:spPr>
          <a:xfrm>
            <a:off x="4668294" y="5967946"/>
            <a:ext cx="1317084" cy="421662"/>
          </a:xfrm>
          <a:prstGeom prst="borderCallout2">
            <a:avLst>
              <a:gd name="adj1" fmla="val 66014"/>
              <a:gd name="adj2" fmla="val 101146"/>
              <a:gd name="adj3" fmla="val 60453"/>
              <a:gd name="adj4" fmla="val 120405"/>
              <a:gd name="adj5" fmla="val 15193"/>
              <a:gd name="adj6" fmla="val 1544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8" name="右箭头 177">
            <a:extLst>
              <a:ext uri="{FF2B5EF4-FFF2-40B4-BE49-F238E27FC236}">
                <a16:creationId xmlns:a16="http://schemas.microsoft.com/office/drawing/2014/main" id="{291C7B03-0451-9A45-99B6-9DFB954E5AE1}"/>
              </a:ext>
            </a:extLst>
          </p:cNvPr>
          <p:cNvSpPr/>
          <p:nvPr/>
        </p:nvSpPr>
        <p:spPr>
          <a:xfrm>
            <a:off x="3383132" y="2778842"/>
            <a:ext cx="104012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00572B0-8F5A-994C-8F3F-57B7A36788ED}"/>
              </a:ext>
            </a:extLst>
          </p:cNvPr>
          <p:cNvSpPr txBox="1"/>
          <p:nvPr/>
        </p:nvSpPr>
        <p:spPr>
          <a:xfrm>
            <a:off x="3492988" y="24955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优化</a:t>
            </a:r>
          </a:p>
        </p:txBody>
      </p:sp>
      <p:cxnSp>
        <p:nvCxnSpPr>
          <p:cNvPr id="189" name="直线箭头连接符 188">
            <a:extLst>
              <a:ext uri="{FF2B5EF4-FFF2-40B4-BE49-F238E27FC236}">
                <a16:creationId xmlns:a16="http://schemas.microsoft.com/office/drawing/2014/main" id="{6E9BCB9F-30D9-2B4C-8EF7-1CF424623433}"/>
              </a:ext>
            </a:extLst>
          </p:cNvPr>
          <p:cNvCxnSpPr/>
          <p:nvPr/>
        </p:nvCxnSpPr>
        <p:spPr>
          <a:xfrm flipH="1">
            <a:off x="6250771" y="4029816"/>
            <a:ext cx="11243" cy="3605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线箭头连接符 190">
            <a:extLst>
              <a:ext uri="{FF2B5EF4-FFF2-40B4-BE49-F238E27FC236}">
                <a16:creationId xmlns:a16="http://schemas.microsoft.com/office/drawing/2014/main" id="{1CA212BA-6621-2946-B9FF-2DE167284E6D}"/>
              </a:ext>
            </a:extLst>
          </p:cNvPr>
          <p:cNvCxnSpPr/>
          <p:nvPr/>
        </p:nvCxnSpPr>
        <p:spPr>
          <a:xfrm>
            <a:off x="7183075" y="4029816"/>
            <a:ext cx="0" cy="4132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线箭头连接符 192">
            <a:extLst>
              <a:ext uri="{FF2B5EF4-FFF2-40B4-BE49-F238E27FC236}">
                <a16:creationId xmlns:a16="http://schemas.microsoft.com/office/drawing/2014/main" id="{776D63E6-26E9-7C40-9CF3-BD9E3BC358EC}"/>
              </a:ext>
            </a:extLst>
          </p:cNvPr>
          <p:cNvCxnSpPr/>
          <p:nvPr/>
        </p:nvCxnSpPr>
        <p:spPr>
          <a:xfrm>
            <a:off x="7979056" y="4029816"/>
            <a:ext cx="0" cy="3605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线箭头连接符 194">
            <a:extLst>
              <a:ext uri="{FF2B5EF4-FFF2-40B4-BE49-F238E27FC236}">
                <a16:creationId xmlns:a16="http://schemas.microsoft.com/office/drawing/2014/main" id="{1ABCFD46-5CF3-7A42-841A-E5ACCB6C30FE}"/>
              </a:ext>
            </a:extLst>
          </p:cNvPr>
          <p:cNvCxnSpPr/>
          <p:nvPr/>
        </p:nvCxnSpPr>
        <p:spPr>
          <a:xfrm>
            <a:off x="8896181" y="4029816"/>
            <a:ext cx="0" cy="3605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>
            <a:extLst>
              <a:ext uri="{FF2B5EF4-FFF2-40B4-BE49-F238E27FC236}">
                <a16:creationId xmlns:a16="http://schemas.microsoft.com/office/drawing/2014/main" id="{D3688E48-7BFB-9F4A-AF9B-3F1E641CE623}"/>
              </a:ext>
            </a:extLst>
          </p:cNvPr>
          <p:cNvSpPr txBox="1"/>
          <p:nvPr/>
        </p:nvSpPr>
        <p:spPr>
          <a:xfrm>
            <a:off x="9464050" y="2506310"/>
            <a:ext cx="2262158" cy="759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dirty="0"/>
              <a:t>流量高：按行扩容</a:t>
            </a:r>
          </a:p>
          <a:p>
            <a:pPr>
              <a:lnSpc>
                <a:spcPct val="125000"/>
              </a:lnSpc>
            </a:pPr>
            <a:r>
              <a:rPr kumimoji="1" lang="zh-CN" altLang="en-US" dirty="0"/>
              <a:t>数据量大：按列扩容</a:t>
            </a:r>
          </a:p>
        </p:txBody>
      </p:sp>
    </p:spTree>
    <p:extLst>
      <p:ext uri="{BB962C8B-B14F-4D97-AF65-F5344CB8AC3E}">
        <p14:creationId xmlns:p14="http://schemas.microsoft.com/office/powerpoint/2010/main" val="4085823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圆角矩形 62">
            <a:extLst>
              <a:ext uri="{FF2B5EF4-FFF2-40B4-BE49-F238E27FC236}">
                <a16:creationId xmlns:a16="http://schemas.microsoft.com/office/drawing/2014/main" id="{E1D91B42-8021-BE48-A3AB-488E5457AE21}"/>
              </a:ext>
            </a:extLst>
          </p:cNvPr>
          <p:cNvSpPr/>
          <p:nvPr/>
        </p:nvSpPr>
        <p:spPr bwMode="auto">
          <a:xfrm>
            <a:off x="919975" y="4204968"/>
            <a:ext cx="2504722" cy="14524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29" name="直线连接符 328">
            <a:extLst>
              <a:ext uri="{FF2B5EF4-FFF2-40B4-BE49-F238E27FC236}">
                <a16:creationId xmlns:a16="http://schemas.microsoft.com/office/drawing/2014/main" id="{07606F7E-56B7-F541-8DE4-20C6F9957F08}"/>
              </a:ext>
            </a:extLst>
          </p:cNvPr>
          <p:cNvCxnSpPr>
            <a:cxnSpLocks/>
          </p:cNvCxnSpPr>
          <p:nvPr/>
        </p:nvCxnSpPr>
        <p:spPr>
          <a:xfrm>
            <a:off x="323690" y="599660"/>
            <a:ext cx="106822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E59041F8-2523-5844-9CA9-F7F1273D7F3E}"/>
              </a:ext>
            </a:extLst>
          </p:cNvPr>
          <p:cNvSpPr/>
          <p:nvPr/>
        </p:nvSpPr>
        <p:spPr>
          <a:xfrm>
            <a:off x="265261" y="115395"/>
            <a:ext cx="17475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召回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图化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394317B8-7E74-2E4B-9E24-69F6F3B7A1AF}"/>
              </a:ext>
            </a:extLst>
          </p:cNvPr>
          <p:cNvSpPr/>
          <p:nvPr/>
        </p:nvSpPr>
        <p:spPr bwMode="auto">
          <a:xfrm>
            <a:off x="431429" y="1099390"/>
            <a:ext cx="3433530" cy="4793061"/>
          </a:xfrm>
          <a:prstGeom prst="roundRect">
            <a:avLst/>
          </a:prstGeom>
          <a:noFill/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33C8BC5-3585-8E47-93FA-D0624B87B3BB}"/>
              </a:ext>
            </a:extLst>
          </p:cNvPr>
          <p:cNvSpPr txBox="1"/>
          <p:nvPr/>
        </p:nvSpPr>
        <p:spPr>
          <a:xfrm>
            <a:off x="5222644" y="1837610"/>
            <a:ext cx="1325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recall worker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5E1AB119-BC24-4B4F-ABF9-3F826ECE69D0}"/>
              </a:ext>
            </a:extLst>
          </p:cNvPr>
          <p:cNvSpPr/>
          <p:nvPr/>
        </p:nvSpPr>
        <p:spPr bwMode="auto">
          <a:xfrm>
            <a:off x="5071090" y="4069913"/>
            <a:ext cx="2732581" cy="526191"/>
          </a:xfrm>
          <a:prstGeom prst="roundRect">
            <a:avLst/>
          </a:prstGeom>
          <a:noFill/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F37DCD91-6565-3740-8366-0F0E5F1708C7}"/>
              </a:ext>
            </a:extLst>
          </p:cNvPr>
          <p:cNvSpPr/>
          <p:nvPr/>
        </p:nvSpPr>
        <p:spPr bwMode="auto">
          <a:xfrm>
            <a:off x="823098" y="1780879"/>
            <a:ext cx="2766802" cy="13033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81CFF200-D6C4-0244-8DF7-CD2535E8FA62}"/>
              </a:ext>
            </a:extLst>
          </p:cNvPr>
          <p:cNvSpPr/>
          <p:nvPr/>
        </p:nvSpPr>
        <p:spPr bwMode="auto">
          <a:xfrm>
            <a:off x="704125" y="3777921"/>
            <a:ext cx="2980059" cy="1981938"/>
          </a:xfrm>
          <a:prstGeom prst="roundRect">
            <a:avLst/>
          </a:prstGeom>
          <a:noFill/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BA7CF2E7-F572-5B42-BAD7-0F5B6A2A1D3D}"/>
              </a:ext>
            </a:extLst>
          </p:cNvPr>
          <p:cNvSpPr/>
          <p:nvPr/>
        </p:nvSpPr>
        <p:spPr bwMode="auto">
          <a:xfrm>
            <a:off x="5221884" y="2891777"/>
            <a:ext cx="2253425" cy="70361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5AF03D1D-F93A-FA41-90B7-82E2CCF6E5C5}"/>
              </a:ext>
            </a:extLst>
          </p:cNvPr>
          <p:cNvSpPr/>
          <p:nvPr/>
        </p:nvSpPr>
        <p:spPr bwMode="auto">
          <a:xfrm>
            <a:off x="5221884" y="2185199"/>
            <a:ext cx="2253425" cy="245179"/>
          </a:xfrm>
          <a:prstGeom prst="roundRect">
            <a:avLst/>
          </a:prstGeom>
          <a:noFill/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interface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A43E8C1-678B-734A-AD97-60E3A93D6995}"/>
              </a:ext>
            </a:extLst>
          </p:cNvPr>
          <p:cNvSpPr txBox="1"/>
          <p:nvPr/>
        </p:nvSpPr>
        <p:spPr>
          <a:xfrm>
            <a:off x="5194063" y="2878054"/>
            <a:ext cx="1462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r>
              <a:rPr kumimoji="1" lang="en-US" altLang="zh-CN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lib</a:t>
            </a: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A8BAA4FB-598F-DC4D-9F58-C4E5F1832838}"/>
              </a:ext>
            </a:extLst>
          </p:cNvPr>
          <p:cNvSpPr/>
          <p:nvPr/>
        </p:nvSpPr>
        <p:spPr bwMode="auto">
          <a:xfrm>
            <a:off x="5221883" y="2523430"/>
            <a:ext cx="2265991" cy="27729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A2B200D-0860-4E49-BB8C-2A0D0E45C3CE}"/>
              </a:ext>
            </a:extLst>
          </p:cNvPr>
          <p:cNvSpPr txBox="1"/>
          <p:nvPr/>
        </p:nvSpPr>
        <p:spPr>
          <a:xfrm>
            <a:off x="5184826" y="2495526"/>
            <a:ext cx="87556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bridge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FDD122F8-9F85-8D4A-8C3B-79DC53691FC7}"/>
              </a:ext>
            </a:extLst>
          </p:cNvPr>
          <p:cNvSpPr/>
          <p:nvPr/>
        </p:nvSpPr>
        <p:spPr bwMode="auto">
          <a:xfrm>
            <a:off x="5209318" y="3699559"/>
            <a:ext cx="2265991" cy="27729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BCFF9FE-04D9-AC47-869A-371BA031259C}"/>
              </a:ext>
            </a:extLst>
          </p:cNvPr>
          <p:cNvSpPr txBox="1"/>
          <p:nvPr/>
        </p:nvSpPr>
        <p:spPr>
          <a:xfrm>
            <a:off x="5194063" y="3667399"/>
            <a:ext cx="830829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bridge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900B5124-3057-2349-9AD2-0B526D17DCFB}"/>
              </a:ext>
            </a:extLst>
          </p:cNvPr>
          <p:cNvSpPr/>
          <p:nvPr/>
        </p:nvSpPr>
        <p:spPr bwMode="auto">
          <a:xfrm>
            <a:off x="4789836" y="1607012"/>
            <a:ext cx="3309383" cy="3059571"/>
          </a:xfrm>
          <a:prstGeom prst="roundRect">
            <a:avLst/>
          </a:prstGeom>
          <a:noFill/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55F4D64-B0B6-8348-AE5F-CC4CD428941D}"/>
              </a:ext>
            </a:extLst>
          </p:cNvPr>
          <p:cNvSpPr txBox="1"/>
          <p:nvPr/>
        </p:nvSpPr>
        <p:spPr>
          <a:xfrm>
            <a:off x="5931111" y="3690921"/>
            <a:ext cx="72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tensor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48EF9A6A-5043-114C-AF0D-36E2F7B6A52B}"/>
              </a:ext>
            </a:extLst>
          </p:cNvPr>
          <p:cNvSpPr/>
          <p:nvPr/>
        </p:nvSpPr>
        <p:spPr bwMode="auto">
          <a:xfrm>
            <a:off x="5949692" y="2563639"/>
            <a:ext cx="672006" cy="208855"/>
          </a:xfrm>
          <a:prstGeom prst="roundRect">
            <a:avLst/>
          </a:prstGeom>
          <a:noFill/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95412EEE-BDE9-7D47-A70A-2B7B225626DF}"/>
              </a:ext>
            </a:extLst>
          </p:cNvPr>
          <p:cNvSpPr/>
          <p:nvPr/>
        </p:nvSpPr>
        <p:spPr bwMode="auto">
          <a:xfrm>
            <a:off x="6704072" y="2566238"/>
            <a:ext cx="673382" cy="208855"/>
          </a:xfrm>
          <a:prstGeom prst="roundRect">
            <a:avLst/>
          </a:prstGeom>
          <a:noFill/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DFEFA3A0-5BEE-B34F-BEB6-980B536B66F9}"/>
              </a:ext>
            </a:extLst>
          </p:cNvPr>
          <p:cNvSpPr/>
          <p:nvPr/>
        </p:nvSpPr>
        <p:spPr bwMode="auto">
          <a:xfrm>
            <a:off x="5957451" y="3740631"/>
            <a:ext cx="672006" cy="208855"/>
          </a:xfrm>
          <a:prstGeom prst="roundRect">
            <a:avLst/>
          </a:prstGeom>
          <a:noFill/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F3630555-AE33-E740-A609-921F74726A86}"/>
              </a:ext>
            </a:extLst>
          </p:cNvPr>
          <p:cNvSpPr/>
          <p:nvPr/>
        </p:nvSpPr>
        <p:spPr bwMode="auto">
          <a:xfrm>
            <a:off x="6728604" y="3733780"/>
            <a:ext cx="672006" cy="208855"/>
          </a:xfrm>
          <a:prstGeom prst="roundRect">
            <a:avLst/>
          </a:prstGeom>
          <a:noFill/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73E9B78-F703-8844-896E-32BEC4929019}"/>
              </a:ext>
            </a:extLst>
          </p:cNvPr>
          <p:cNvSpPr txBox="1"/>
          <p:nvPr/>
        </p:nvSpPr>
        <p:spPr>
          <a:xfrm>
            <a:off x="5943149" y="2495526"/>
            <a:ext cx="72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tensor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3DE7E2C-EE38-7D46-A5A9-4A2E6FE8AA79}"/>
              </a:ext>
            </a:extLst>
          </p:cNvPr>
          <p:cNvSpPr txBox="1"/>
          <p:nvPr/>
        </p:nvSpPr>
        <p:spPr>
          <a:xfrm>
            <a:off x="6842239" y="24435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A37D1CA-CA20-4B4C-B2FC-1C8AF6FA3FF7}"/>
              </a:ext>
            </a:extLst>
          </p:cNvPr>
          <p:cNvSpPr txBox="1"/>
          <p:nvPr/>
        </p:nvSpPr>
        <p:spPr>
          <a:xfrm>
            <a:off x="6842239" y="359539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D7DB1BB0-47D1-2041-916A-F0EDECE91FB5}"/>
              </a:ext>
            </a:extLst>
          </p:cNvPr>
          <p:cNvSpPr/>
          <p:nvPr/>
        </p:nvSpPr>
        <p:spPr bwMode="auto">
          <a:xfrm>
            <a:off x="1055060" y="4524744"/>
            <a:ext cx="1075110" cy="348284"/>
          </a:xfrm>
          <a:prstGeom prst="roundRect">
            <a:avLst/>
          </a:prstGeom>
          <a:solidFill>
            <a:srgbClr val="5373B9"/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filter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CC91C298-91D6-AA4A-8A88-73F0FFEC92FE}"/>
              </a:ext>
            </a:extLst>
          </p:cNvPr>
          <p:cNvSpPr/>
          <p:nvPr/>
        </p:nvSpPr>
        <p:spPr bwMode="auto">
          <a:xfrm>
            <a:off x="2228756" y="4513021"/>
            <a:ext cx="1075110" cy="348284"/>
          </a:xfrm>
          <a:prstGeom prst="roundRect">
            <a:avLst/>
          </a:prstGeom>
          <a:solidFill>
            <a:srgbClr val="5373B9"/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sort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C9BC52CE-11DA-824A-9412-300974726F0D}"/>
              </a:ext>
            </a:extLst>
          </p:cNvPr>
          <p:cNvSpPr/>
          <p:nvPr/>
        </p:nvSpPr>
        <p:spPr bwMode="auto">
          <a:xfrm>
            <a:off x="1055060" y="5041547"/>
            <a:ext cx="1075110" cy="348284"/>
          </a:xfrm>
          <a:prstGeom prst="roundRect">
            <a:avLst/>
          </a:prstGeom>
          <a:solidFill>
            <a:srgbClr val="5373B9"/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union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9F5A1C3D-CF23-3E4F-B507-682A50F21B8F}"/>
              </a:ext>
            </a:extLst>
          </p:cNvPr>
          <p:cNvSpPr/>
          <p:nvPr/>
        </p:nvSpPr>
        <p:spPr bwMode="auto">
          <a:xfrm>
            <a:off x="2232462" y="5036773"/>
            <a:ext cx="1075110" cy="348284"/>
          </a:xfrm>
          <a:prstGeom prst="roundRect">
            <a:avLst/>
          </a:prstGeom>
          <a:solidFill>
            <a:srgbClr val="5373B9"/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topn</a:t>
            </a: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op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DAA0062E-27BA-FC45-B1A4-0BAE059AB15F}"/>
              </a:ext>
            </a:extLst>
          </p:cNvPr>
          <p:cNvSpPr/>
          <p:nvPr/>
        </p:nvSpPr>
        <p:spPr bwMode="auto">
          <a:xfrm>
            <a:off x="5271496" y="966841"/>
            <a:ext cx="2339659" cy="380489"/>
          </a:xfrm>
          <a:prstGeom prst="roundRect">
            <a:avLst/>
          </a:prstGeom>
          <a:noFill/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RecallProxy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3627F4D1-FFF2-3440-96F4-CA0FD7904784}"/>
              </a:ext>
            </a:extLst>
          </p:cNvPr>
          <p:cNvCxnSpPr>
            <a:cxnSpLocks/>
          </p:cNvCxnSpPr>
          <p:nvPr/>
        </p:nvCxnSpPr>
        <p:spPr>
          <a:xfrm>
            <a:off x="4339120" y="712381"/>
            <a:ext cx="14113" cy="518008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D10A8814-EF06-534D-B7E1-47A29ED601D7}"/>
              </a:ext>
            </a:extLst>
          </p:cNvPr>
          <p:cNvSpPr txBox="1"/>
          <p:nvPr/>
        </p:nvSpPr>
        <p:spPr>
          <a:xfrm>
            <a:off x="4727039" y="6225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服务上线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247E0C0-D848-1E4E-A866-97B6246FC8FD}"/>
              </a:ext>
            </a:extLst>
          </p:cNvPr>
          <p:cNvSpPr txBox="1"/>
          <p:nvPr/>
        </p:nvSpPr>
        <p:spPr>
          <a:xfrm>
            <a:off x="1116432" y="3743756"/>
            <a:ext cx="2021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Ternsorflow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core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591E21A-29DB-634A-9C5A-31CB8265118C}"/>
              </a:ext>
            </a:extLst>
          </p:cNvPr>
          <p:cNvSpPr txBox="1"/>
          <p:nvPr/>
        </p:nvSpPr>
        <p:spPr>
          <a:xfrm>
            <a:off x="979479" y="415067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op lib</a:t>
            </a:r>
            <a:endParaRPr kumimoji="1" lang="zh-CN" altLang="en-US" dirty="0"/>
          </a:p>
        </p:txBody>
      </p:sp>
      <p:sp>
        <p:nvSpPr>
          <p:cNvPr id="64" name="圆角矩形 63">
            <a:extLst>
              <a:ext uri="{FF2B5EF4-FFF2-40B4-BE49-F238E27FC236}">
                <a16:creationId xmlns:a16="http://schemas.microsoft.com/office/drawing/2014/main" id="{450DEA18-5107-E742-B72E-EB0A0D1340C6}"/>
              </a:ext>
            </a:extLst>
          </p:cNvPr>
          <p:cNvSpPr/>
          <p:nvPr/>
        </p:nvSpPr>
        <p:spPr bwMode="auto">
          <a:xfrm>
            <a:off x="813519" y="3186664"/>
            <a:ext cx="2785959" cy="380489"/>
          </a:xfrm>
          <a:prstGeom prst="roundRect">
            <a:avLst/>
          </a:prstGeom>
          <a:solidFill>
            <a:srgbClr val="4D73BE"/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TF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client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7" name="圆角矩形 66">
            <a:extLst>
              <a:ext uri="{FF2B5EF4-FFF2-40B4-BE49-F238E27FC236}">
                <a16:creationId xmlns:a16="http://schemas.microsoft.com/office/drawing/2014/main" id="{BBED25A7-FC29-5D4D-A085-2C3CE22A7840}"/>
              </a:ext>
            </a:extLst>
          </p:cNvPr>
          <p:cNvSpPr/>
          <p:nvPr/>
        </p:nvSpPr>
        <p:spPr bwMode="auto">
          <a:xfrm>
            <a:off x="694943" y="1312331"/>
            <a:ext cx="3010888" cy="2393833"/>
          </a:xfrm>
          <a:prstGeom prst="roundRect">
            <a:avLst/>
          </a:prstGeom>
          <a:noFill/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45391A03-5D44-9546-ADFD-C84DFCDA25F4}"/>
              </a:ext>
            </a:extLst>
          </p:cNvPr>
          <p:cNvSpPr txBox="1"/>
          <p:nvPr/>
        </p:nvSpPr>
        <p:spPr>
          <a:xfrm>
            <a:off x="851566" y="133004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client</a:t>
            </a:r>
            <a:endParaRPr kumimoji="1" lang="zh-CN" altLang="en-US" dirty="0"/>
          </a:p>
        </p:txBody>
      </p: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0571998F-9C64-EE4B-A67C-D5F835A182AD}"/>
              </a:ext>
            </a:extLst>
          </p:cNvPr>
          <p:cNvSpPr/>
          <p:nvPr/>
        </p:nvSpPr>
        <p:spPr bwMode="auto">
          <a:xfrm>
            <a:off x="5047569" y="5102070"/>
            <a:ext cx="1289034" cy="380489"/>
          </a:xfrm>
          <a:prstGeom prst="roundRect">
            <a:avLst/>
          </a:prstGeom>
          <a:solidFill>
            <a:srgbClr val="4D73BE"/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特征查询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BFAD73DC-7204-FF45-8B15-487734416850}"/>
              </a:ext>
            </a:extLst>
          </p:cNvPr>
          <p:cNvSpPr/>
          <p:nvPr/>
        </p:nvSpPr>
        <p:spPr bwMode="auto">
          <a:xfrm>
            <a:off x="6562566" y="5115433"/>
            <a:ext cx="1289034" cy="380489"/>
          </a:xfrm>
          <a:prstGeom prst="roundRect">
            <a:avLst/>
          </a:prstGeom>
          <a:solidFill>
            <a:srgbClr val="4D73BE"/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索引查询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139BD6FF-3BA0-4B4F-8BB7-72BC2D81FC2F}"/>
              </a:ext>
            </a:extLst>
          </p:cNvPr>
          <p:cNvSpPr txBox="1"/>
          <p:nvPr/>
        </p:nvSpPr>
        <p:spPr>
          <a:xfrm>
            <a:off x="360521" y="63672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召回策略脚本开发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56D9319-AA29-FA40-8950-54631590EC02}"/>
              </a:ext>
            </a:extLst>
          </p:cNvPr>
          <p:cNvSpPr txBox="1"/>
          <p:nvPr/>
        </p:nvSpPr>
        <p:spPr>
          <a:xfrm>
            <a:off x="3824329" y="2728964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mode.pb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188B9B-BFE3-FB48-807B-E6D7D86F4B65}"/>
              </a:ext>
            </a:extLst>
          </p:cNvPr>
          <p:cNvSpPr txBox="1"/>
          <p:nvPr/>
        </p:nvSpPr>
        <p:spPr>
          <a:xfrm>
            <a:off x="3823280" y="2443504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nbconfig</a:t>
            </a:r>
            <a:endParaRPr kumimoji="1" lang="zh-CN" altLang="en-US" dirty="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BD877CCA-CF4E-9845-8F4D-76A0C51D8D6F}"/>
              </a:ext>
            </a:extLst>
          </p:cNvPr>
          <p:cNvSpPr/>
          <p:nvPr/>
        </p:nvSpPr>
        <p:spPr>
          <a:xfrm>
            <a:off x="9053909" y="2159082"/>
            <a:ext cx="570179" cy="583904"/>
          </a:xfrm>
          <a:prstGeom prst="ellipse">
            <a:avLst/>
          </a:prstGeom>
          <a:solidFill>
            <a:srgbClr val="FFC000"/>
          </a:solidFill>
        </p:spPr>
        <p:txBody>
          <a:bodyPr wrap="square" rtlCol="0" anchor="ctr">
            <a:spAutoFit/>
          </a:bodyPr>
          <a:lstStyle/>
          <a:p>
            <a:pPr algn="l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zh-CN" altLang="en-US" sz="1200" dirty="0" err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B7B60296-88C2-0049-9264-6B30879CEB10}"/>
              </a:ext>
            </a:extLst>
          </p:cNvPr>
          <p:cNvSpPr txBox="1"/>
          <p:nvPr/>
        </p:nvSpPr>
        <p:spPr>
          <a:xfrm>
            <a:off x="9081041" y="2312374"/>
            <a:ext cx="54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filter</a:t>
            </a: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5BFC3082-EA58-AF45-BF14-0FFAE3367AA3}"/>
              </a:ext>
            </a:extLst>
          </p:cNvPr>
          <p:cNvSpPr/>
          <p:nvPr/>
        </p:nvSpPr>
        <p:spPr>
          <a:xfrm>
            <a:off x="8652371" y="1069073"/>
            <a:ext cx="645964" cy="618730"/>
          </a:xfrm>
          <a:prstGeom prst="ellipse">
            <a:avLst/>
          </a:prstGeom>
          <a:solidFill>
            <a:srgbClr val="92D050"/>
          </a:solidFill>
        </p:spPr>
        <p:txBody>
          <a:bodyPr wrap="square" rtlCol="0" anchor="ctr">
            <a:spAutoFit/>
          </a:bodyPr>
          <a:lstStyle/>
          <a:p>
            <a:pPr algn="l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zh-CN" altLang="en-US" sz="1200" dirty="0" err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BED1132-92AC-504C-A530-445DC31542B9}"/>
              </a:ext>
            </a:extLst>
          </p:cNvPr>
          <p:cNvSpPr txBox="1"/>
          <p:nvPr/>
        </p:nvSpPr>
        <p:spPr>
          <a:xfrm>
            <a:off x="8688236" y="1236572"/>
            <a:ext cx="645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index</a:t>
            </a: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37A1794E-5D11-8642-8357-F8E9DA2618A8}"/>
              </a:ext>
            </a:extLst>
          </p:cNvPr>
          <p:cNvSpPr/>
          <p:nvPr/>
        </p:nvSpPr>
        <p:spPr>
          <a:xfrm>
            <a:off x="10094623" y="4252806"/>
            <a:ext cx="570179" cy="583904"/>
          </a:xfrm>
          <a:prstGeom prst="ellipse">
            <a:avLst/>
          </a:prstGeom>
          <a:solidFill>
            <a:srgbClr val="FFC000"/>
          </a:solidFill>
        </p:spPr>
        <p:txBody>
          <a:bodyPr wrap="square" rtlCol="0" anchor="ctr">
            <a:spAutoFit/>
          </a:bodyPr>
          <a:lstStyle/>
          <a:p>
            <a:pPr algn="l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zh-CN" altLang="en-US" sz="1200" dirty="0" err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07B39278-6503-F149-AB04-B564F2AB6407}"/>
              </a:ext>
            </a:extLst>
          </p:cNvPr>
          <p:cNvSpPr txBox="1"/>
          <p:nvPr/>
        </p:nvSpPr>
        <p:spPr>
          <a:xfrm>
            <a:off x="10075782" y="4406258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union</a:t>
            </a: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AECCDA87-1C8C-3448-8286-289C92124785}"/>
              </a:ext>
            </a:extLst>
          </p:cNvPr>
          <p:cNvSpPr/>
          <p:nvPr/>
        </p:nvSpPr>
        <p:spPr>
          <a:xfrm>
            <a:off x="9055053" y="3038003"/>
            <a:ext cx="570179" cy="583904"/>
          </a:xfrm>
          <a:prstGeom prst="ellipse">
            <a:avLst/>
          </a:prstGeom>
          <a:solidFill>
            <a:srgbClr val="FFC000"/>
          </a:solidFill>
        </p:spPr>
        <p:txBody>
          <a:bodyPr wrap="square" rtlCol="0" anchor="ctr">
            <a:spAutoFit/>
          </a:bodyPr>
          <a:lstStyle/>
          <a:p>
            <a:pPr algn="l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zh-CN" altLang="en-US" sz="1200" dirty="0" err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AC340147-C73C-7249-83D5-AC44A4144EEE}"/>
              </a:ext>
            </a:extLst>
          </p:cNvPr>
          <p:cNvSpPr txBox="1"/>
          <p:nvPr/>
        </p:nvSpPr>
        <p:spPr>
          <a:xfrm>
            <a:off x="9105630" y="3167849"/>
            <a:ext cx="531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topn</a:t>
            </a: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8B678E6C-1413-8642-B072-EA99FA8EE40C}"/>
              </a:ext>
            </a:extLst>
          </p:cNvPr>
          <p:cNvGrpSpPr/>
          <p:nvPr/>
        </p:nvGrpSpPr>
        <p:grpSpPr>
          <a:xfrm>
            <a:off x="9399718" y="1052288"/>
            <a:ext cx="705065" cy="618730"/>
            <a:chOff x="1758782" y="2339465"/>
            <a:chExt cx="424784" cy="393761"/>
          </a:xfrm>
          <a:solidFill>
            <a:srgbClr val="92D050"/>
          </a:solidFill>
        </p:grpSpPr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863E3B9A-A386-C241-BB41-0C312AD8DBB6}"/>
                </a:ext>
              </a:extLst>
            </p:cNvPr>
            <p:cNvSpPr/>
            <p:nvPr/>
          </p:nvSpPr>
          <p:spPr>
            <a:xfrm>
              <a:off x="1765300" y="2339465"/>
              <a:ext cx="389177" cy="393761"/>
            </a:xfrm>
            <a:prstGeom prst="ellipse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l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zh-CN" altLang="en-US" sz="1200" dirty="0" err="1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59FA08C2-81A6-3A4D-8B5A-6968F93033D8}"/>
                </a:ext>
              </a:extLst>
            </p:cNvPr>
            <p:cNvSpPr txBox="1"/>
            <p:nvPr/>
          </p:nvSpPr>
          <p:spPr>
            <a:xfrm>
              <a:off x="1758782" y="2454187"/>
              <a:ext cx="424784" cy="1762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feature</a:t>
              </a:r>
              <a:endPara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FCD9B93D-A576-5340-9B55-4E0527045EA1}"/>
              </a:ext>
            </a:extLst>
          </p:cNvPr>
          <p:cNvCxnSpPr>
            <a:cxnSpLocks/>
            <a:stCxn id="83" idx="4"/>
            <a:endCxn id="77" idx="0"/>
          </p:cNvCxnSpPr>
          <p:nvPr/>
        </p:nvCxnSpPr>
        <p:spPr>
          <a:xfrm>
            <a:off x="8975353" y="1687803"/>
            <a:ext cx="363646" cy="4712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0F22FFFA-CAD8-0E4E-8A64-0E93F810E513}"/>
              </a:ext>
            </a:extLst>
          </p:cNvPr>
          <p:cNvCxnSpPr>
            <a:cxnSpLocks/>
            <a:stCxn id="123" idx="4"/>
            <a:endCxn id="77" idx="0"/>
          </p:cNvCxnSpPr>
          <p:nvPr/>
        </p:nvCxnSpPr>
        <p:spPr>
          <a:xfrm flipH="1">
            <a:off x="9338999" y="1671018"/>
            <a:ext cx="394520" cy="4880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F82145CE-4C1E-4045-881A-D6AA646BB727}"/>
              </a:ext>
            </a:extLst>
          </p:cNvPr>
          <p:cNvCxnSpPr>
            <a:cxnSpLocks/>
            <a:stCxn id="77" idx="4"/>
            <a:endCxn id="120" idx="0"/>
          </p:cNvCxnSpPr>
          <p:nvPr/>
        </p:nvCxnSpPr>
        <p:spPr>
          <a:xfrm>
            <a:off x="9338999" y="2742986"/>
            <a:ext cx="1144" cy="295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椭圆 137">
            <a:extLst>
              <a:ext uri="{FF2B5EF4-FFF2-40B4-BE49-F238E27FC236}">
                <a16:creationId xmlns:a16="http://schemas.microsoft.com/office/drawing/2014/main" id="{B6A88664-8598-7540-902D-CB4E4C19A0E9}"/>
              </a:ext>
            </a:extLst>
          </p:cNvPr>
          <p:cNvSpPr/>
          <p:nvPr/>
        </p:nvSpPr>
        <p:spPr>
          <a:xfrm>
            <a:off x="10872001" y="2171628"/>
            <a:ext cx="570179" cy="583904"/>
          </a:xfrm>
          <a:prstGeom prst="ellipse">
            <a:avLst/>
          </a:prstGeom>
          <a:solidFill>
            <a:srgbClr val="FFC000"/>
          </a:solidFill>
        </p:spPr>
        <p:txBody>
          <a:bodyPr wrap="square" rtlCol="0" anchor="ctr">
            <a:spAutoFit/>
          </a:bodyPr>
          <a:lstStyle/>
          <a:p>
            <a:pPr algn="l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zh-CN" altLang="en-US" sz="1200" dirty="0" err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AF899E22-7997-8348-981E-D06B0E771AB0}"/>
              </a:ext>
            </a:extLst>
          </p:cNvPr>
          <p:cNvSpPr txBox="1"/>
          <p:nvPr/>
        </p:nvSpPr>
        <p:spPr>
          <a:xfrm>
            <a:off x="10899133" y="2324920"/>
            <a:ext cx="54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filter</a:t>
            </a: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638C78E6-C451-A44B-944C-4A8D7807EA58}"/>
              </a:ext>
            </a:extLst>
          </p:cNvPr>
          <p:cNvSpPr/>
          <p:nvPr/>
        </p:nvSpPr>
        <p:spPr>
          <a:xfrm>
            <a:off x="10365226" y="1069896"/>
            <a:ext cx="645964" cy="618730"/>
          </a:xfrm>
          <a:prstGeom prst="ellipse">
            <a:avLst/>
          </a:prstGeom>
          <a:solidFill>
            <a:srgbClr val="92D050"/>
          </a:solidFill>
        </p:spPr>
        <p:txBody>
          <a:bodyPr wrap="square" rtlCol="0" anchor="ctr">
            <a:spAutoFit/>
          </a:bodyPr>
          <a:lstStyle/>
          <a:p>
            <a:pPr algn="l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zh-CN" altLang="en-US" sz="1200" dirty="0" err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E04BB44B-A5FC-6647-BAAC-3B047B5AD39F}"/>
              </a:ext>
            </a:extLst>
          </p:cNvPr>
          <p:cNvSpPr txBox="1"/>
          <p:nvPr/>
        </p:nvSpPr>
        <p:spPr>
          <a:xfrm>
            <a:off x="10389549" y="1227017"/>
            <a:ext cx="645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index</a:t>
            </a: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2996906A-D8E0-E44C-A5C7-6358177F21C1}"/>
              </a:ext>
            </a:extLst>
          </p:cNvPr>
          <p:cNvSpPr/>
          <p:nvPr/>
        </p:nvSpPr>
        <p:spPr>
          <a:xfrm>
            <a:off x="10873145" y="3050549"/>
            <a:ext cx="570179" cy="583904"/>
          </a:xfrm>
          <a:prstGeom prst="ellipse">
            <a:avLst/>
          </a:prstGeom>
          <a:solidFill>
            <a:srgbClr val="FFC000"/>
          </a:solidFill>
        </p:spPr>
        <p:txBody>
          <a:bodyPr wrap="square" rtlCol="0" anchor="ctr">
            <a:spAutoFit/>
          </a:bodyPr>
          <a:lstStyle/>
          <a:p>
            <a:pPr algn="l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zh-CN" altLang="en-US" sz="1200" dirty="0" err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B06CFF07-09A8-0C4C-98E4-F298FDA05E45}"/>
              </a:ext>
            </a:extLst>
          </p:cNvPr>
          <p:cNvSpPr txBox="1"/>
          <p:nvPr/>
        </p:nvSpPr>
        <p:spPr>
          <a:xfrm>
            <a:off x="10923722" y="3180395"/>
            <a:ext cx="531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topn</a:t>
            </a: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F23EC907-CEA6-3E4D-93C9-3318AB1F22E0}"/>
              </a:ext>
            </a:extLst>
          </p:cNvPr>
          <p:cNvGrpSpPr/>
          <p:nvPr/>
        </p:nvGrpSpPr>
        <p:grpSpPr>
          <a:xfrm>
            <a:off x="11156379" y="1053111"/>
            <a:ext cx="705970" cy="618730"/>
            <a:chOff x="1765300" y="2339465"/>
            <a:chExt cx="425329" cy="393761"/>
          </a:xfrm>
          <a:solidFill>
            <a:srgbClr val="92D050"/>
          </a:solidFill>
        </p:grpSpPr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9A6B657A-B1B1-4F44-966F-ECBB2BDCB36F}"/>
                </a:ext>
              </a:extLst>
            </p:cNvPr>
            <p:cNvSpPr/>
            <p:nvPr/>
          </p:nvSpPr>
          <p:spPr>
            <a:xfrm>
              <a:off x="1765300" y="2339465"/>
              <a:ext cx="389177" cy="393761"/>
            </a:xfrm>
            <a:prstGeom prst="ellipse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l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zh-CN" altLang="en-US" sz="1200" dirty="0" err="1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FB312F58-266A-BC49-8BDB-47CFA9156B17}"/>
                </a:ext>
              </a:extLst>
            </p:cNvPr>
            <p:cNvSpPr txBox="1"/>
            <p:nvPr/>
          </p:nvSpPr>
          <p:spPr>
            <a:xfrm>
              <a:off x="1765845" y="2454187"/>
              <a:ext cx="424784" cy="1762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feature</a:t>
              </a:r>
              <a:endPara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cxnSp>
        <p:nvCxnSpPr>
          <p:cNvPr id="155" name="直线箭头连接符 154">
            <a:extLst>
              <a:ext uri="{FF2B5EF4-FFF2-40B4-BE49-F238E27FC236}">
                <a16:creationId xmlns:a16="http://schemas.microsoft.com/office/drawing/2014/main" id="{4E34B4E3-EE7F-4D49-998D-D17972EE69CF}"/>
              </a:ext>
            </a:extLst>
          </p:cNvPr>
          <p:cNvCxnSpPr>
            <a:cxnSpLocks/>
            <a:stCxn id="141" idx="4"/>
            <a:endCxn id="138" idx="0"/>
          </p:cNvCxnSpPr>
          <p:nvPr/>
        </p:nvCxnSpPr>
        <p:spPr>
          <a:xfrm>
            <a:off x="10688208" y="1688626"/>
            <a:ext cx="468883" cy="4830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线箭头连接符 155">
            <a:extLst>
              <a:ext uri="{FF2B5EF4-FFF2-40B4-BE49-F238E27FC236}">
                <a16:creationId xmlns:a16="http://schemas.microsoft.com/office/drawing/2014/main" id="{091CFEC2-FF73-A849-B671-4063B5A82264}"/>
              </a:ext>
            </a:extLst>
          </p:cNvPr>
          <p:cNvCxnSpPr>
            <a:cxnSpLocks/>
            <a:stCxn id="149" idx="4"/>
            <a:endCxn id="138" idx="0"/>
          </p:cNvCxnSpPr>
          <p:nvPr/>
        </p:nvCxnSpPr>
        <p:spPr>
          <a:xfrm flipH="1">
            <a:off x="11157091" y="1671841"/>
            <a:ext cx="322270" cy="4997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线箭头连接符 156">
            <a:extLst>
              <a:ext uri="{FF2B5EF4-FFF2-40B4-BE49-F238E27FC236}">
                <a16:creationId xmlns:a16="http://schemas.microsoft.com/office/drawing/2014/main" id="{4519715B-1B85-884C-9DD3-172B228F641E}"/>
              </a:ext>
            </a:extLst>
          </p:cNvPr>
          <p:cNvCxnSpPr>
            <a:cxnSpLocks/>
            <a:stCxn id="138" idx="4"/>
            <a:endCxn id="144" idx="0"/>
          </p:cNvCxnSpPr>
          <p:nvPr/>
        </p:nvCxnSpPr>
        <p:spPr>
          <a:xfrm>
            <a:off x="11157091" y="2755532"/>
            <a:ext cx="1144" cy="295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5F5DA46D-F870-5544-8831-A741858613D1}"/>
              </a:ext>
            </a:extLst>
          </p:cNvPr>
          <p:cNvCxnSpPr>
            <a:stCxn id="120" idx="4"/>
            <a:endCxn id="117" idx="0"/>
          </p:cNvCxnSpPr>
          <p:nvPr/>
        </p:nvCxnSpPr>
        <p:spPr>
          <a:xfrm>
            <a:off x="9340143" y="3621907"/>
            <a:ext cx="1039570" cy="630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6BC541DC-F41F-9841-9B94-7FEE04B75267}"/>
              </a:ext>
            </a:extLst>
          </p:cNvPr>
          <p:cNvCxnSpPr>
            <a:stCxn id="144" idx="4"/>
            <a:endCxn id="117" idx="0"/>
          </p:cNvCxnSpPr>
          <p:nvPr/>
        </p:nvCxnSpPr>
        <p:spPr>
          <a:xfrm flipH="1">
            <a:off x="10379713" y="3634453"/>
            <a:ext cx="778522" cy="6183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椭圆 157">
            <a:extLst>
              <a:ext uri="{FF2B5EF4-FFF2-40B4-BE49-F238E27FC236}">
                <a16:creationId xmlns:a16="http://schemas.microsoft.com/office/drawing/2014/main" id="{3EB943BE-05E1-BA4B-A444-5E794B335B2E}"/>
              </a:ext>
            </a:extLst>
          </p:cNvPr>
          <p:cNvSpPr/>
          <p:nvPr/>
        </p:nvSpPr>
        <p:spPr>
          <a:xfrm>
            <a:off x="10087261" y="5117304"/>
            <a:ext cx="570179" cy="583904"/>
          </a:xfrm>
          <a:prstGeom prst="ellipse">
            <a:avLst/>
          </a:prstGeom>
          <a:solidFill>
            <a:srgbClr val="FFC000"/>
          </a:solidFill>
        </p:spPr>
        <p:txBody>
          <a:bodyPr wrap="square" rtlCol="0" anchor="ctr">
            <a:spAutoFit/>
          </a:bodyPr>
          <a:lstStyle/>
          <a:p>
            <a:pPr algn="l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zh-CN" altLang="en-US" sz="1200" dirty="0" err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712DADAD-3C80-5240-A2D5-CA62E8EA5949}"/>
              </a:ext>
            </a:extLst>
          </p:cNvPr>
          <p:cNvSpPr txBox="1"/>
          <p:nvPr/>
        </p:nvSpPr>
        <p:spPr>
          <a:xfrm>
            <a:off x="10137838" y="5211981"/>
            <a:ext cx="531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topn</a:t>
            </a: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0" name="直线箭头连接符 129">
            <a:extLst>
              <a:ext uri="{FF2B5EF4-FFF2-40B4-BE49-F238E27FC236}">
                <a16:creationId xmlns:a16="http://schemas.microsoft.com/office/drawing/2014/main" id="{1AA610A3-6140-2648-B47B-50828A411C0F}"/>
              </a:ext>
            </a:extLst>
          </p:cNvPr>
          <p:cNvCxnSpPr>
            <a:stCxn id="117" idx="4"/>
            <a:endCxn id="158" idx="0"/>
          </p:cNvCxnSpPr>
          <p:nvPr/>
        </p:nvCxnSpPr>
        <p:spPr>
          <a:xfrm flipH="1">
            <a:off x="10372351" y="4836710"/>
            <a:ext cx="7362" cy="2805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圆角矩形 133">
            <a:extLst>
              <a:ext uri="{FF2B5EF4-FFF2-40B4-BE49-F238E27FC236}">
                <a16:creationId xmlns:a16="http://schemas.microsoft.com/office/drawing/2014/main" id="{FFC0A668-B676-2042-8845-F73C3B8D0DB3}"/>
              </a:ext>
            </a:extLst>
          </p:cNvPr>
          <p:cNvSpPr/>
          <p:nvPr/>
        </p:nvSpPr>
        <p:spPr>
          <a:xfrm>
            <a:off x="8392732" y="923538"/>
            <a:ext cx="3670314" cy="4867603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E8D4A2B1-030C-334D-A216-A52A17101302}"/>
              </a:ext>
            </a:extLst>
          </p:cNvPr>
          <p:cNvSpPr txBox="1"/>
          <p:nvPr/>
        </p:nvSpPr>
        <p:spPr>
          <a:xfrm>
            <a:off x="5993431" y="314171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DAG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4" name="圆角矩形 163">
            <a:extLst>
              <a:ext uri="{FF2B5EF4-FFF2-40B4-BE49-F238E27FC236}">
                <a16:creationId xmlns:a16="http://schemas.microsoft.com/office/drawing/2014/main" id="{20F27B64-35E8-4946-B43D-405D0EE38186}"/>
              </a:ext>
            </a:extLst>
          </p:cNvPr>
          <p:cNvSpPr/>
          <p:nvPr/>
        </p:nvSpPr>
        <p:spPr bwMode="auto">
          <a:xfrm>
            <a:off x="4944200" y="4988250"/>
            <a:ext cx="3006226" cy="638527"/>
          </a:xfrm>
          <a:prstGeom prst="roundRect">
            <a:avLst/>
          </a:prstGeom>
          <a:noFill/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0" name="右箭头 169">
            <a:extLst>
              <a:ext uri="{FF2B5EF4-FFF2-40B4-BE49-F238E27FC236}">
                <a16:creationId xmlns:a16="http://schemas.microsoft.com/office/drawing/2014/main" id="{EAF8D801-BE88-0F4D-B05C-282105894B9D}"/>
              </a:ext>
            </a:extLst>
          </p:cNvPr>
          <p:cNvSpPr/>
          <p:nvPr/>
        </p:nvSpPr>
        <p:spPr>
          <a:xfrm>
            <a:off x="7475309" y="3058918"/>
            <a:ext cx="917424" cy="3693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1" name="直线箭头连接符 170">
            <a:extLst>
              <a:ext uri="{FF2B5EF4-FFF2-40B4-BE49-F238E27FC236}">
                <a16:creationId xmlns:a16="http://schemas.microsoft.com/office/drawing/2014/main" id="{175F8558-A4D5-CF42-A426-A437205F2876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864959" y="3136798"/>
            <a:ext cx="9248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线箭头连接符 173">
            <a:extLst>
              <a:ext uri="{FF2B5EF4-FFF2-40B4-BE49-F238E27FC236}">
                <a16:creationId xmlns:a16="http://schemas.microsoft.com/office/drawing/2014/main" id="{B1E58735-10F0-9846-B303-9F9A6F22E7E7}"/>
              </a:ext>
            </a:extLst>
          </p:cNvPr>
          <p:cNvCxnSpPr>
            <a:endCxn id="83" idx="0"/>
          </p:cNvCxnSpPr>
          <p:nvPr/>
        </p:nvCxnSpPr>
        <p:spPr>
          <a:xfrm>
            <a:off x="8975353" y="622552"/>
            <a:ext cx="0" cy="4465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CAFC048D-9D77-BB4A-966E-1FC5A7B44F3B}"/>
              </a:ext>
            </a:extLst>
          </p:cNvPr>
          <p:cNvCxnSpPr/>
          <p:nvPr/>
        </p:nvCxnSpPr>
        <p:spPr>
          <a:xfrm>
            <a:off x="9733519" y="622552"/>
            <a:ext cx="0" cy="4465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线箭头连接符 176">
            <a:extLst>
              <a:ext uri="{FF2B5EF4-FFF2-40B4-BE49-F238E27FC236}">
                <a16:creationId xmlns:a16="http://schemas.microsoft.com/office/drawing/2014/main" id="{2B1A7615-2276-D64C-A50A-21416409FFC9}"/>
              </a:ext>
            </a:extLst>
          </p:cNvPr>
          <p:cNvCxnSpPr/>
          <p:nvPr/>
        </p:nvCxnSpPr>
        <p:spPr>
          <a:xfrm>
            <a:off x="10683641" y="636720"/>
            <a:ext cx="0" cy="4465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线箭头连接符 177">
            <a:extLst>
              <a:ext uri="{FF2B5EF4-FFF2-40B4-BE49-F238E27FC236}">
                <a16:creationId xmlns:a16="http://schemas.microsoft.com/office/drawing/2014/main" id="{45FC23E3-CCD5-0D4C-9581-5A505A7A826B}"/>
              </a:ext>
            </a:extLst>
          </p:cNvPr>
          <p:cNvCxnSpPr/>
          <p:nvPr/>
        </p:nvCxnSpPr>
        <p:spPr>
          <a:xfrm>
            <a:off x="11479361" y="622552"/>
            <a:ext cx="0" cy="4465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线箭头连接符 178">
            <a:extLst>
              <a:ext uri="{FF2B5EF4-FFF2-40B4-BE49-F238E27FC236}">
                <a16:creationId xmlns:a16="http://schemas.microsoft.com/office/drawing/2014/main" id="{FF9E2DB9-3071-7442-93F2-141148DB7306}"/>
              </a:ext>
            </a:extLst>
          </p:cNvPr>
          <p:cNvCxnSpPr>
            <a:stCxn id="158" idx="4"/>
          </p:cNvCxnSpPr>
          <p:nvPr/>
        </p:nvCxnSpPr>
        <p:spPr>
          <a:xfrm>
            <a:off x="10372351" y="5701208"/>
            <a:ext cx="0" cy="3825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线箭头连接符 180">
            <a:extLst>
              <a:ext uri="{FF2B5EF4-FFF2-40B4-BE49-F238E27FC236}">
                <a16:creationId xmlns:a16="http://schemas.microsoft.com/office/drawing/2014/main" id="{F7A39C0B-E345-8947-AB36-431AE18E9B4E}"/>
              </a:ext>
            </a:extLst>
          </p:cNvPr>
          <p:cNvCxnSpPr>
            <a:stCxn id="57" idx="2"/>
            <a:endCxn id="37" idx="0"/>
          </p:cNvCxnSpPr>
          <p:nvPr/>
        </p:nvCxnSpPr>
        <p:spPr>
          <a:xfrm>
            <a:off x="6441326" y="1347330"/>
            <a:ext cx="3202" cy="2596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线箭头连接符 182">
            <a:extLst>
              <a:ext uri="{FF2B5EF4-FFF2-40B4-BE49-F238E27FC236}">
                <a16:creationId xmlns:a16="http://schemas.microsoft.com/office/drawing/2014/main" id="{F56DBF1F-1D33-4A4F-9B97-5FF8DD1372E8}"/>
              </a:ext>
            </a:extLst>
          </p:cNvPr>
          <p:cNvCxnSpPr>
            <a:stCxn id="37" idx="2"/>
            <a:endCxn id="164" idx="0"/>
          </p:cNvCxnSpPr>
          <p:nvPr/>
        </p:nvCxnSpPr>
        <p:spPr>
          <a:xfrm>
            <a:off x="6444528" y="4666583"/>
            <a:ext cx="2785" cy="32166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圆角矩形 190">
            <a:extLst>
              <a:ext uri="{FF2B5EF4-FFF2-40B4-BE49-F238E27FC236}">
                <a16:creationId xmlns:a16="http://schemas.microsoft.com/office/drawing/2014/main" id="{207FFF1C-A933-254F-AAA3-4DBB2D2B8438}"/>
              </a:ext>
            </a:extLst>
          </p:cNvPr>
          <p:cNvSpPr/>
          <p:nvPr/>
        </p:nvSpPr>
        <p:spPr bwMode="auto">
          <a:xfrm>
            <a:off x="5135393" y="4129832"/>
            <a:ext cx="835078" cy="422088"/>
          </a:xfrm>
          <a:prstGeom prst="roundRect">
            <a:avLst/>
          </a:prstGeom>
          <a:solidFill>
            <a:srgbClr val="4D73BE"/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config parser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4" name="圆角矩形 193">
            <a:extLst>
              <a:ext uri="{FF2B5EF4-FFF2-40B4-BE49-F238E27FC236}">
                <a16:creationId xmlns:a16="http://schemas.microsoft.com/office/drawing/2014/main" id="{9839DC43-8BDA-6142-8F7F-A75DCDAE1181}"/>
              </a:ext>
            </a:extLst>
          </p:cNvPr>
          <p:cNvSpPr/>
          <p:nvPr/>
        </p:nvSpPr>
        <p:spPr bwMode="auto">
          <a:xfrm>
            <a:off x="6875287" y="4121964"/>
            <a:ext cx="835078" cy="422088"/>
          </a:xfrm>
          <a:prstGeom prst="roundRect">
            <a:avLst/>
          </a:prstGeom>
          <a:solidFill>
            <a:srgbClr val="4D73BE"/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proxy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5" name="圆角矩形 194">
            <a:extLst>
              <a:ext uri="{FF2B5EF4-FFF2-40B4-BE49-F238E27FC236}">
                <a16:creationId xmlns:a16="http://schemas.microsoft.com/office/drawing/2014/main" id="{A87363E9-C154-E948-9838-B654F45F9900}"/>
              </a:ext>
            </a:extLst>
          </p:cNvPr>
          <p:cNvSpPr/>
          <p:nvPr/>
        </p:nvSpPr>
        <p:spPr bwMode="auto">
          <a:xfrm>
            <a:off x="6006842" y="4129832"/>
            <a:ext cx="835078" cy="422088"/>
          </a:xfrm>
          <a:prstGeom prst="roundRect">
            <a:avLst/>
          </a:prstGeom>
          <a:solidFill>
            <a:srgbClr val="4D73BE"/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Load model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E53BFD-DB70-114A-B440-EB529F81F4D3}"/>
              </a:ext>
            </a:extLst>
          </p:cNvPr>
          <p:cNvSpPr txBox="1"/>
          <p:nvPr/>
        </p:nvSpPr>
        <p:spPr>
          <a:xfrm>
            <a:off x="954648" y="1837610"/>
            <a:ext cx="1623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NB Python client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5" name="圆角矩形 94">
            <a:extLst>
              <a:ext uri="{FF2B5EF4-FFF2-40B4-BE49-F238E27FC236}">
                <a16:creationId xmlns:a16="http://schemas.microsoft.com/office/drawing/2014/main" id="{3A5057B7-CBA4-344F-9725-066D766B1F57}"/>
              </a:ext>
            </a:extLst>
          </p:cNvPr>
          <p:cNvSpPr/>
          <p:nvPr/>
        </p:nvSpPr>
        <p:spPr bwMode="auto">
          <a:xfrm>
            <a:off x="1029036" y="2133646"/>
            <a:ext cx="1153769" cy="348284"/>
          </a:xfrm>
          <a:prstGeom prst="roundRect">
            <a:avLst/>
          </a:prstGeom>
          <a:solidFill>
            <a:srgbClr val="5373B9"/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client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6" name="圆角矩形 95">
            <a:extLst>
              <a:ext uri="{FF2B5EF4-FFF2-40B4-BE49-F238E27FC236}">
                <a16:creationId xmlns:a16="http://schemas.microsoft.com/office/drawing/2014/main" id="{8C0E99A7-2648-804E-BE83-CBDF4550A107}"/>
              </a:ext>
            </a:extLst>
          </p:cNvPr>
          <p:cNvSpPr/>
          <p:nvPr/>
        </p:nvSpPr>
        <p:spPr bwMode="auto">
          <a:xfrm>
            <a:off x="2302839" y="2145387"/>
            <a:ext cx="1153768" cy="348284"/>
          </a:xfrm>
          <a:prstGeom prst="roundRect">
            <a:avLst/>
          </a:prstGeom>
          <a:solidFill>
            <a:srgbClr val="5373B9"/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session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7" name="圆角矩形 96">
            <a:extLst>
              <a:ext uri="{FF2B5EF4-FFF2-40B4-BE49-F238E27FC236}">
                <a16:creationId xmlns:a16="http://schemas.microsoft.com/office/drawing/2014/main" id="{153DA9DA-80D1-D340-B513-FCAAD270D824}"/>
              </a:ext>
            </a:extLst>
          </p:cNvPr>
          <p:cNvSpPr/>
          <p:nvPr/>
        </p:nvSpPr>
        <p:spPr bwMode="auto">
          <a:xfrm>
            <a:off x="1015987" y="2542210"/>
            <a:ext cx="1153769" cy="348284"/>
          </a:xfrm>
          <a:prstGeom prst="roundRect">
            <a:avLst/>
          </a:prstGeom>
          <a:solidFill>
            <a:srgbClr val="5373B9"/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ops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8" name="圆角矩形 97">
            <a:extLst>
              <a:ext uri="{FF2B5EF4-FFF2-40B4-BE49-F238E27FC236}">
                <a16:creationId xmlns:a16="http://schemas.microsoft.com/office/drawing/2014/main" id="{EE8041F4-69E4-8F42-8154-338BE4340C1E}"/>
              </a:ext>
            </a:extLst>
          </p:cNvPr>
          <p:cNvSpPr/>
          <p:nvPr/>
        </p:nvSpPr>
        <p:spPr bwMode="auto">
          <a:xfrm>
            <a:off x="2292963" y="2553623"/>
            <a:ext cx="1153769" cy="348284"/>
          </a:xfrm>
          <a:prstGeom prst="roundRect">
            <a:avLst/>
          </a:prstGeom>
          <a:solidFill>
            <a:srgbClr val="5373B9"/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storage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4959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圆角矩形 238">
            <a:extLst>
              <a:ext uri="{FF2B5EF4-FFF2-40B4-BE49-F238E27FC236}">
                <a16:creationId xmlns:a16="http://schemas.microsoft.com/office/drawing/2014/main" id="{14E3455F-7A32-8443-BE8C-D2E8059AED3B}"/>
              </a:ext>
            </a:extLst>
          </p:cNvPr>
          <p:cNvSpPr/>
          <p:nvPr/>
        </p:nvSpPr>
        <p:spPr bwMode="auto">
          <a:xfrm>
            <a:off x="961202" y="2370875"/>
            <a:ext cx="10682243" cy="3464704"/>
          </a:xfrm>
          <a:prstGeom prst="roundRect">
            <a:avLst/>
          </a:prstGeom>
          <a:noFill/>
          <a:ln w="19050" cap="flat" cmpd="sng" algn="ctr">
            <a:solidFill>
              <a:srgbClr val="5981B8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9" name="圆角矩形 198">
            <a:extLst>
              <a:ext uri="{FF2B5EF4-FFF2-40B4-BE49-F238E27FC236}">
                <a16:creationId xmlns:a16="http://schemas.microsoft.com/office/drawing/2014/main" id="{2FB6732C-CDCF-A747-BBFA-B453C59CD623}"/>
              </a:ext>
            </a:extLst>
          </p:cNvPr>
          <p:cNvSpPr/>
          <p:nvPr/>
        </p:nvSpPr>
        <p:spPr bwMode="auto">
          <a:xfrm>
            <a:off x="1449816" y="2870315"/>
            <a:ext cx="2339659" cy="9462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8" name="圆角矩形 197">
            <a:extLst>
              <a:ext uri="{FF2B5EF4-FFF2-40B4-BE49-F238E27FC236}">
                <a16:creationId xmlns:a16="http://schemas.microsoft.com/office/drawing/2014/main" id="{8F924A17-538C-A94E-BD03-E30E08513C89}"/>
              </a:ext>
            </a:extLst>
          </p:cNvPr>
          <p:cNvSpPr/>
          <p:nvPr/>
        </p:nvSpPr>
        <p:spPr bwMode="auto">
          <a:xfrm>
            <a:off x="1390562" y="2809411"/>
            <a:ext cx="2339659" cy="9462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5" name="圆角矩形 184">
            <a:extLst>
              <a:ext uri="{FF2B5EF4-FFF2-40B4-BE49-F238E27FC236}">
                <a16:creationId xmlns:a16="http://schemas.microsoft.com/office/drawing/2014/main" id="{DDE01E88-77AA-D244-8586-6B09C625FB6A}"/>
              </a:ext>
            </a:extLst>
          </p:cNvPr>
          <p:cNvSpPr/>
          <p:nvPr/>
        </p:nvSpPr>
        <p:spPr bwMode="auto">
          <a:xfrm>
            <a:off x="1195496" y="4210719"/>
            <a:ext cx="2813408" cy="14067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4" name="圆角矩形 183">
            <a:extLst>
              <a:ext uri="{FF2B5EF4-FFF2-40B4-BE49-F238E27FC236}">
                <a16:creationId xmlns:a16="http://schemas.microsoft.com/office/drawing/2014/main" id="{1B7E1413-8CE3-204F-ADDC-56E75342AD1F}"/>
              </a:ext>
            </a:extLst>
          </p:cNvPr>
          <p:cNvSpPr/>
          <p:nvPr/>
        </p:nvSpPr>
        <p:spPr bwMode="auto">
          <a:xfrm>
            <a:off x="1191488" y="4185792"/>
            <a:ext cx="2742097" cy="13639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718F2125-CC61-B745-927C-D8FD1DA02CF7}"/>
              </a:ext>
            </a:extLst>
          </p:cNvPr>
          <p:cNvSpPr/>
          <p:nvPr/>
        </p:nvSpPr>
        <p:spPr bwMode="auto">
          <a:xfrm>
            <a:off x="1132218" y="4132465"/>
            <a:ext cx="2742096" cy="13639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AC9C49-66E4-8D44-BBBA-31C297B2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1889" y="7035031"/>
            <a:ext cx="2743200" cy="365125"/>
          </a:xfrm>
        </p:spPr>
        <p:txBody>
          <a:bodyPr/>
          <a:lstStyle/>
          <a:p>
            <a:fld id="{DBE731FD-5544-3B45-9FA8-6EA927BE5B4C}" type="slidenum">
              <a:rPr kumimoji="1" lang="zh-CN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fld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36ABB9E-05EE-E14B-B41D-0B7748A7CDFA}"/>
              </a:ext>
            </a:extLst>
          </p:cNvPr>
          <p:cNvSpPr txBox="1"/>
          <p:nvPr/>
        </p:nvSpPr>
        <p:spPr>
          <a:xfrm>
            <a:off x="1512221" y="4293021"/>
            <a:ext cx="2008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recall worker cluster1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740E81EA-2E4F-1648-8A99-9E41466D256D}"/>
              </a:ext>
            </a:extLst>
          </p:cNvPr>
          <p:cNvSpPr/>
          <p:nvPr/>
        </p:nvSpPr>
        <p:spPr bwMode="auto">
          <a:xfrm>
            <a:off x="1580511" y="4682145"/>
            <a:ext cx="1850450" cy="454310"/>
          </a:xfrm>
          <a:prstGeom prst="roundRect">
            <a:avLst/>
          </a:prstGeom>
          <a:solidFill>
            <a:srgbClr val="4D73BE"/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A0796C7-3FDC-C244-B502-95A8EAD1268A}"/>
              </a:ext>
            </a:extLst>
          </p:cNvPr>
          <p:cNvSpPr txBox="1"/>
          <p:nvPr/>
        </p:nvSpPr>
        <p:spPr>
          <a:xfrm>
            <a:off x="1876884" y="4724583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endParaRPr kumimoji="1" lang="en-US" altLang="zh-CN" sz="1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1" name="圆角矩形 90">
            <a:extLst>
              <a:ext uri="{FF2B5EF4-FFF2-40B4-BE49-F238E27FC236}">
                <a16:creationId xmlns:a16="http://schemas.microsoft.com/office/drawing/2014/main" id="{8E5DB316-3E8F-4942-9C5C-CAEC57E22DD4}"/>
              </a:ext>
            </a:extLst>
          </p:cNvPr>
          <p:cNvSpPr/>
          <p:nvPr/>
        </p:nvSpPr>
        <p:spPr bwMode="auto">
          <a:xfrm>
            <a:off x="1338159" y="2735294"/>
            <a:ext cx="2339659" cy="9462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E6F9AB4E-AD91-8B4B-83E2-526BF2DD497E}"/>
              </a:ext>
            </a:extLst>
          </p:cNvPr>
          <p:cNvCxnSpPr>
            <a:cxnSpLocks/>
            <a:stCxn id="91" idx="2"/>
            <a:endCxn id="52" idx="0"/>
          </p:cNvCxnSpPr>
          <p:nvPr/>
        </p:nvCxnSpPr>
        <p:spPr>
          <a:xfrm flipH="1">
            <a:off x="2503266" y="3681526"/>
            <a:ext cx="4723" cy="4509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圆角矩形 156">
            <a:extLst>
              <a:ext uri="{FF2B5EF4-FFF2-40B4-BE49-F238E27FC236}">
                <a16:creationId xmlns:a16="http://schemas.microsoft.com/office/drawing/2014/main" id="{EBB78BA5-5FE2-2642-9D48-21A881A08CD9}"/>
              </a:ext>
            </a:extLst>
          </p:cNvPr>
          <p:cNvSpPr/>
          <p:nvPr/>
        </p:nvSpPr>
        <p:spPr bwMode="auto">
          <a:xfrm>
            <a:off x="2800787" y="1323125"/>
            <a:ext cx="6590425" cy="475988"/>
          </a:xfrm>
          <a:prstGeom prst="roundRect">
            <a:avLst/>
          </a:prstGeom>
          <a:solidFill>
            <a:srgbClr val="4D73BE"/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feed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9" name="直线箭头连接符 158">
            <a:extLst>
              <a:ext uri="{FF2B5EF4-FFF2-40B4-BE49-F238E27FC236}">
                <a16:creationId xmlns:a16="http://schemas.microsoft.com/office/drawing/2014/main" id="{8657CCEE-B8AD-E54F-8EFD-5821F3D61343}"/>
              </a:ext>
            </a:extLst>
          </p:cNvPr>
          <p:cNvCxnSpPr>
            <a:cxnSpLocks/>
            <a:stCxn id="157" idx="2"/>
            <a:endCxn id="91" idx="0"/>
          </p:cNvCxnSpPr>
          <p:nvPr/>
        </p:nvCxnSpPr>
        <p:spPr>
          <a:xfrm flipH="1">
            <a:off x="2507989" y="1799113"/>
            <a:ext cx="3588011" cy="9361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圆角矩形 199">
            <a:extLst>
              <a:ext uri="{FF2B5EF4-FFF2-40B4-BE49-F238E27FC236}">
                <a16:creationId xmlns:a16="http://schemas.microsoft.com/office/drawing/2014/main" id="{1CB41018-C121-FC43-B6EA-6749C69438F2}"/>
              </a:ext>
            </a:extLst>
          </p:cNvPr>
          <p:cNvSpPr/>
          <p:nvPr/>
        </p:nvSpPr>
        <p:spPr bwMode="auto">
          <a:xfrm>
            <a:off x="5059093" y="2902462"/>
            <a:ext cx="2339659" cy="9462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1" name="圆角矩形 200">
            <a:extLst>
              <a:ext uri="{FF2B5EF4-FFF2-40B4-BE49-F238E27FC236}">
                <a16:creationId xmlns:a16="http://schemas.microsoft.com/office/drawing/2014/main" id="{F54DA9DE-0CFE-784F-A4F8-1D4E06CA0186}"/>
              </a:ext>
            </a:extLst>
          </p:cNvPr>
          <p:cNvSpPr/>
          <p:nvPr/>
        </p:nvSpPr>
        <p:spPr bwMode="auto">
          <a:xfrm>
            <a:off x="4978573" y="2841558"/>
            <a:ext cx="2339659" cy="9462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2" name="圆角矩形 201">
            <a:extLst>
              <a:ext uri="{FF2B5EF4-FFF2-40B4-BE49-F238E27FC236}">
                <a16:creationId xmlns:a16="http://schemas.microsoft.com/office/drawing/2014/main" id="{1E58EB13-493D-AD4E-AEDB-CBD5DA10EC1B}"/>
              </a:ext>
            </a:extLst>
          </p:cNvPr>
          <p:cNvSpPr/>
          <p:nvPr/>
        </p:nvSpPr>
        <p:spPr bwMode="auto">
          <a:xfrm>
            <a:off x="4926170" y="2778074"/>
            <a:ext cx="2339659" cy="9462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03" name="直线箭头连接符 202">
            <a:extLst>
              <a:ext uri="{FF2B5EF4-FFF2-40B4-BE49-F238E27FC236}">
                <a16:creationId xmlns:a16="http://schemas.microsoft.com/office/drawing/2014/main" id="{48EA0EDC-A9D5-8C4A-9AD3-A0D6CF032182}"/>
              </a:ext>
            </a:extLst>
          </p:cNvPr>
          <p:cNvCxnSpPr>
            <a:cxnSpLocks/>
            <a:stCxn id="157" idx="2"/>
            <a:endCxn id="202" idx="0"/>
          </p:cNvCxnSpPr>
          <p:nvPr/>
        </p:nvCxnSpPr>
        <p:spPr>
          <a:xfrm>
            <a:off x="6096000" y="1799113"/>
            <a:ext cx="0" cy="9789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线箭头连接符 205">
            <a:extLst>
              <a:ext uri="{FF2B5EF4-FFF2-40B4-BE49-F238E27FC236}">
                <a16:creationId xmlns:a16="http://schemas.microsoft.com/office/drawing/2014/main" id="{05FA1EF3-8837-4C41-8FC3-658119E6A83D}"/>
              </a:ext>
            </a:extLst>
          </p:cNvPr>
          <p:cNvCxnSpPr>
            <a:cxnSpLocks/>
            <a:stCxn id="202" idx="2"/>
            <a:endCxn id="114" idx="0"/>
          </p:cNvCxnSpPr>
          <p:nvPr/>
        </p:nvCxnSpPr>
        <p:spPr>
          <a:xfrm flipH="1">
            <a:off x="6079071" y="3724306"/>
            <a:ext cx="16929" cy="4568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文本框 213">
            <a:extLst>
              <a:ext uri="{FF2B5EF4-FFF2-40B4-BE49-F238E27FC236}">
                <a16:creationId xmlns:a16="http://schemas.microsoft.com/office/drawing/2014/main" id="{6EB3D9EB-0297-0B42-80EC-F278D6FC2643}"/>
              </a:ext>
            </a:extLst>
          </p:cNvPr>
          <p:cNvSpPr txBox="1"/>
          <p:nvPr/>
        </p:nvSpPr>
        <p:spPr>
          <a:xfrm>
            <a:off x="2890514" y="2003193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recall_configid1</a:t>
            </a:r>
            <a:endParaRPr kumimoji="1" lang="zh-CN" altLang="en-US" dirty="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1CD97966-58C6-9447-8A84-AACA3ED92754}"/>
              </a:ext>
            </a:extLst>
          </p:cNvPr>
          <p:cNvSpPr txBox="1"/>
          <p:nvPr/>
        </p:nvSpPr>
        <p:spPr>
          <a:xfrm>
            <a:off x="5226251" y="2000919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recall_configid2</a:t>
            </a:r>
            <a:endParaRPr kumimoji="1" lang="zh-CN" altLang="en-US" dirty="0"/>
          </a:p>
        </p:txBody>
      </p:sp>
      <p:sp>
        <p:nvSpPr>
          <p:cNvPr id="303" name="文本框 302">
            <a:extLst>
              <a:ext uri="{FF2B5EF4-FFF2-40B4-BE49-F238E27FC236}">
                <a16:creationId xmlns:a16="http://schemas.microsoft.com/office/drawing/2014/main" id="{FF38C739-CD18-D14D-912C-13AD503275F4}"/>
              </a:ext>
            </a:extLst>
          </p:cNvPr>
          <p:cNvSpPr txBox="1"/>
          <p:nvPr/>
        </p:nvSpPr>
        <p:spPr>
          <a:xfrm>
            <a:off x="1533787" y="2776483"/>
            <a:ext cx="1898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recall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proxy cluster1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4" name="矩形 303">
            <a:extLst>
              <a:ext uri="{FF2B5EF4-FFF2-40B4-BE49-F238E27FC236}">
                <a16:creationId xmlns:a16="http://schemas.microsoft.com/office/drawing/2014/main" id="{D8D3D088-D4F6-8241-83E9-4CBF416F76D7}"/>
              </a:ext>
            </a:extLst>
          </p:cNvPr>
          <p:cNvSpPr/>
          <p:nvPr/>
        </p:nvSpPr>
        <p:spPr>
          <a:xfrm>
            <a:off x="5101625" y="2786564"/>
            <a:ext cx="1898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recall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proxy cluster2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5" name="圆角矩形 304">
            <a:extLst>
              <a:ext uri="{FF2B5EF4-FFF2-40B4-BE49-F238E27FC236}">
                <a16:creationId xmlns:a16="http://schemas.microsoft.com/office/drawing/2014/main" id="{CB1BC7A2-BEB6-4B4F-824B-0064C2385FC7}"/>
              </a:ext>
            </a:extLst>
          </p:cNvPr>
          <p:cNvSpPr/>
          <p:nvPr/>
        </p:nvSpPr>
        <p:spPr bwMode="auto">
          <a:xfrm>
            <a:off x="1469447" y="3166098"/>
            <a:ext cx="2008741" cy="363028"/>
          </a:xfrm>
          <a:prstGeom prst="roundRect">
            <a:avLst/>
          </a:prstGeom>
          <a:solidFill>
            <a:srgbClr val="4D73BE"/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C43E26F9-AA13-E942-BE4A-F07F5B3C09BD}"/>
              </a:ext>
            </a:extLst>
          </p:cNvPr>
          <p:cNvSpPr txBox="1"/>
          <p:nvPr/>
        </p:nvSpPr>
        <p:spPr>
          <a:xfrm>
            <a:off x="1834352" y="3178353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endParaRPr kumimoji="1" lang="en-US" altLang="zh-CN" sz="1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7" name="圆角矩形 306">
            <a:extLst>
              <a:ext uri="{FF2B5EF4-FFF2-40B4-BE49-F238E27FC236}">
                <a16:creationId xmlns:a16="http://schemas.microsoft.com/office/drawing/2014/main" id="{1204B4E6-4CF5-EE4C-9AC9-1F7EAD8400A5}"/>
              </a:ext>
            </a:extLst>
          </p:cNvPr>
          <p:cNvSpPr/>
          <p:nvPr/>
        </p:nvSpPr>
        <p:spPr bwMode="auto">
          <a:xfrm>
            <a:off x="5055586" y="3149799"/>
            <a:ext cx="2008741" cy="363028"/>
          </a:xfrm>
          <a:prstGeom prst="roundRect">
            <a:avLst/>
          </a:prstGeom>
          <a:solidFill>
            <a:srgbClr val="4D73BE"/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8" name="文本框 307">
            <a:extLst>
              <a:ext uri="{FF2B5EF4-FFF2-40B4-BE49-F238E27FC236}">
                <a16:creationId xmlns:a16="http://schemas.microsoft.com/office/drawing/2014/main" id="{475CF158-3B9A-E645-B1AF-7162F85A618F}"/>
              </a:ext>
            </a:extLst>
          </p:cNvPr>
          <p:cNvSpPr txBox="1"/>
          <p:nvPr/>
        </p:nvSpPr>
        <p:spPr>
          <a:xfrm>
            <a:off x="5420491" y="3162054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endParaRPr kumimoji="1" lang="en-US" altLang="zh-CN" sz="1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1" name="圆角矩形 310">
            <a:extLst>
              <a:ext uri="{FF2B5EF4-FFF2-40B4-BE49-F238E27FC236}">
                <a16:creationId xmlns:a16="http://schemas.microsoft.com/office/drawing/2014/main" id="{091A79CF-4C64-5744-AADB-1CB9A840ADE3}"/>
              </a:ext>
            </a:extLst>
          </p:cNvPr>
          <p:cNvSpPr/>
          <p:nvPr/>
        </p:nvSpPr>
        <p:spPr bwMode="auto">
          <a:xfrm>
            <a:off x="8818519" y="2956554"/>
            <a:ext cx="2339659" cy="9462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2" name="圆角矩形 311">
            <a:extLst>
              <a:ext uri="{FF2B5EF4-FFF2-40B4-BE49-F238E27FC236}">
                <a16:creationId xmlns:a16="http://schemas.microsoft.com/office/drawing/2014/main" id="{8FAA1ED8-387F-8A4A-B942-6060CA626636}"/>
              </a:ext>
            </a:extLst>
          </p:cNvPr>
          <p:cNvSpPr/>
          <p:nvPr/>
        </p:nvSpPr>
        <p:spPr bwMode="auto">
          <a:xfrm>
            <a:off x="8737999" y="2885017"/>
            <a:ext cx="2339659" cy="9462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3" name="圆角矩形 312">
            <a:extLst>
              <a:ext uri="{FF2B5EF4-FFF2-40B4-BE49-F238E27FC236}">
                <a16:creationId xmlns:a16="http://schemas.microsoft.com/office/drawing/2014/main" id="{7C98A09E-59CF-C441-883C-B456A5D11DC8}"/>
              </a:ext>
            </a:extLst>
          </p:cNvPr>
          <p:cNvSpPr/>
          <p:nvPr/>
        </p:nvSpPr>
        <p:spPr bwMode="auto">
          <a:xfrm>
            <a:off x="8674963" y="2810900"/>
            <a:ext cx="2339659" cy="9462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200EEE84-1D0A-4F4B-8BB1-D5BA89849348}"/>
              </a:ext>
            </a:extLst>
          </p:cNvPr>
          <p:cNvSpPr/>
          <p:nvPr/>
        </p:nvSpPr>
        <p:spPr>
          <a:xfrm>
            <a:off x="8850418" y="2819390"/>
            <a:ext cx="1898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recall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proxy cluster3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5" name="圆角矩形 314">
            <a:extLst>
              <a:ext uri="{FF2B5EF4-FFF2-40B4-BE49-F238E27FC236}">
                <a16:creationId xmlns:a16="http://schemas.microsoft.com/office/drawing/2014/main" id="{E79DC553-505C-4240-8A12-DB1DF8614743}"/>
              </a:ext>
            </a:extLst>
          </p:cNvPr>
          <p:cNvSpPr/>
          <p:nvPr/>
        </p:nvSpPr>
        <p:spPr bwMode="auto">
          <a:xfrm>
            <a:off x="8804379" y="3182625"/>
            <a:ext cx="2008741" cy="363028"/>
          </a:xfrm>
          <a:prstGeom prst="roundRect">
            <a:avLst/>
          </a:prstGeom>
          <a:solidFill>
            <a:srgbClr val="4D73BE"/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6" name="文本框 315">
            <a:extLst>
              <a:ext uri="{FF2B5EF4-FFF2-40B4-BE49-F238E27FC236}">
                <a16:creationId xmlns:a16="http://schemas.microsoft.com/office/drawing/2014/main" id="{76E6BAD3-E4F1-E54E-A4F4-B63F250768C7}"/>
              </a:ext>
            </a:extLst>
          </p:cNvPr>
          <p:cNvSpPr txBox="1"/>
          <p:nvPr/>
        </p:nvSpPr>
        <p:spPr>
          <a:xfrm>
            <a:off x="9169284" y="3194880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endParaRPr kumimoji="1" lang="en-US" altLang="zh-CN" sz="1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9" name="文本框 318">
            <a:extLst>
              <a:ext uri="{FF2B5EF4-FFF2-40B4-BE49-F238E27FC236}">
                <a16:creationId xmlns:a16="http://schemas.microsoft.com/office/drawing/2014/main" id="{D44058EC-E183-8647-8419-9CB54E00DB5F}"/>
              </a:ext>
            </a:extLst>
          </p:cNvPr>
          <p:cNvSpPr txBox="1"/>
          <p:nvPr/>
        </p:nvSpPr>
        <p:spPr>
          <a:xfrm>
            <a:off x="8007933" y="1974296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recall_configid3</a:t>
            </a:r>
            <a:endParaRPr kumimoji="1" lang="zh-CN" altLang="en-US" dirty="0"/>
          </a:p>
        </p:txBody>
      </p:sp>
      <p:cxnSp>
        <p:nvCxnSpPr>
          <p:cNvPr id="320" name="直线箭头连接符 319">
            <a:extLst>
              <a:ext uri="{FF2B5EF4-FFF2-40B4-BE49-F238E27FC236}">
                <a16:creationId xmlns:a16="http://schemas.microsoft.com/office/drawing/2014/main" id="{889C5097-579F-4D40-A526-8BEF83C48ACF}"/>
              </a:ext>
            </a:extLst>
          </p:cNvPr>
          <p:cNvCxnSpPr>
            <a:cxnSpLocks/>
            <a:stCxn id="157" idx="2"/>
            <a:endCxn id="314" idx="0"/>
          </p:cNvCxnSpPr>
          <p:nvPr/>
        </p:nvCxnSpPr>
        <p:spPr>
          <a:xfrm>
            <a:off x="6096000" y="1799113"/>
            <a:ext cx="3703877" cy="10202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线箭头连接符 323">
            <a:extLst>
              <a:ext uri="{FF2B5EF4-FFF2-40B4-BE49-F238E27FC236}">
                <a16:creationId xmlns:a16="http://schemas.microsoft.com/office/drawing/2014/main" id="{61650552-93D7-3C4F-97CF-33A4A8D2FA60}"/>
              </a:ext>
            </a:extLst>
          </p:cNvPr>
          <p:cNvCxnSpPr>
            <a:cxnSpLocks/>
            <a:stCxn id="202" idx="2"/>
            <a:endCxn id="120" idx="0"/>
          </p:cNvCxnSpPr>
          <p:nvPr/>
        </p:nvCxnSpPr>
        <p:spPr>
          <a:xfrm>
            <a:off x="6096000" y="3724306"/>
            <a:ext cx="3840554" cy="44411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线箭头连接符 326">
            <a:extLst>
              <a:ext uri="{FF2B5EF4-FFF2-40B4-BE49-F238E27FC236}">
                <a16:creationId xmlns:a16="http://schemas.microsoft.com/office/drawing/2014/main" id="{CE50AA48-37B6-3745-A6BE-0AEA43FEE513}"/>
              </a:ext>
            </a:extLst>
          </p:cNvPr>
          <p:cNvCxnSpPr>
            <a:cxnSpLocks/>
            <a:stCxn id="202" idx="2"/>
            <a:endCxn id="52" idx="0"/>
          </p:cNvCxnSpPr>
          <p:nvPr/>
        </p:nvCxnSpPr>
        <p:spPr>
          <a:xfrm flipH="1">
            <a:off x="2503266" y="3724306"/>
            <a:ext cx="3592734" cy="408159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4C9CFC49-2446-DF4D-897B-0F9A6DCCA122}"/>
              </a:ext>
            </a:extLst>
          </p:cNvPr>
          <p:cNvCxnSpPr>
            <a:cxnSpLocks/>
          </p:cNvCxnSpPr>
          <p:nvPr/>
        </p:nvCxnSpPr>
        <p:spPr>
          <a:xfrm>
            <a:off x="323690" y="599660"/>
            <a:ext cx="106822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04D8B62F-1D57-014A-8B89-DD793176B529}"/>
              </a:ext>
            </a:extLst>
          </p:cNvPr>
          <p:cNvSpPr/>
          <p:nvPr/>
        </p:nvSpPr>
        <p:spPr>
          <a:xfrm>
            <a:off x="265261" y="115395"/>
            <a:ext cx="17475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召回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分流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0967F3E4-06DB-3E42-9553-7E2C10A8106E}"/>
              </a:ext>
            </a:extLst>
          </p:cNvPr>
          <p:cNvCxnSpPr>
            <a:cxnSpLocks/>
          </p:cNvCxnSpPr>
          <p:nvPr/>
        </p:nvCxnSpPr>
        <p:spPr>
          <a:xfrm flipH="1">
            <a:off x="4354158" y="2549475"/>
            <a:ext cx="49635" cy="322115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4BC6C9CA-8478-A942-A4D2-F76F89CBA31A}"/>
              </a:ext>
            </a:extLst>
          </p:cNvPr>
          <p:cNvCxnSpPr>
            <a:cxnSpLocks/>
          </p:cNvCxnSpPr>
          <p:nvPr/>
        </p:nvCxnSpPr>
        <p:spPr>
          <a:xfrm flipH="1">
            <a:off x="7951338" y="2562498"/>
            <a:ext cx="49635" cy="322115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圆角矩形 111">
            <a:extLst>
              <a:ext uri="{FF2B5EF4-FFF2-40B4-BE49-F238E27FC236}">
                <a16:creationId xmlns:a16="http://schemas.microsoft.com/office/drawing/2014/main" id="{E0DF98C5-F62D-4F4F-A408-FE51BE8B587E}"/>
              </a:ext>
            </a:extLst>
          </p:cNvPr>
          <p:cNvSpPr/>
          <p:nvPr/>
        </p:nvSpPr>
        <p:spPr bwMode="auto">
          <a:xfrm>
            <a:off x="4771301" y="4259380"/>
            <a:ext cx="2813408" cy="14067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3" name="圆角矩形 112">
            <a:extLst>
              <a:ext uri="{FF2B5EF4-FFF2-40B4-BE49-F238E27FC236}">
                <a16:creationId xmlns:a16="http://schemas.microsoft.com/office/drawing/2014/main" id="{9023F3DF-404C-7542-8939-3D74B61CB6CB}"/>
              </a:ext>
            </a:extLst>
          </p:cNvPr>
          <p:cNvSpPr/>
          <p:nvPr/>
        </p:nvSpPr>
        <p:spPr bwMode="auto">
          <a:xfrm>
            <a:off x="4767293" y="4234453"/>
            <a:ext cx="2742097" cy="13639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4" name="圆角矩形 113">
            <a:extLst>
              <a:ext uri="{FF2B5EF4-FFF2-40B4-BE49-F238E27FC236}">
                <a16:creationId xmlns:a16="http://schemas.microsoft.com/office/drawing/2014/main" id="{55D38223-7D1F-EF4A-9CEC-A254423E6E6C}"/>
              </a:ext>
            </a:extLst>
          </p:cNvPr>
          <p:cNvSpPr/>
          <p:nvPr/>
        </p:nvSpPr>
        <p:spPr bwMode="auto">
          <a:xfrm>
            <a:off x="4708023" y="4181126"/>
            <a:ext cx="2742096" cy="13639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0D4FE9ED-89A5-594D-8E1F-173E738FDF9D}"/>
              </a:ext>
            </a:extLst>
          </p:cNvPr>
          <p:cNvSpPr txBox="1"/>
          <p:nvPr/>
        </p:nvSpPr>
        <p:spPr>
          <a:xfrm>
            <a:off x="5088026" y="4341682"/>
            <a:ext cx="2008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recall worker cluster2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6" name="圆角矩形 115">
            <a:extLst>
              <a:ext uri="{FF2B5EF4-FFF2-40B4-BE49-F238E27FC236}">
                <a16:creationId xmlns:a16="http://schemas.microsoft.com/office/drawing/2014/main" id="{5D83B33C-9E56-4F47-ACF0-BD5F037565C2}"/>
              </a:ext>
            </a:extLst>
          </p:cNvPr>
          <p:cNvSpPr/>
          <p:nvPr/>
        </p:nvSpPr>
        <p:spPr bwMode="auto">
          <a:xfrm>
            <a:off x="5156316" y="4730806"/>
            <a:ext cx="1850450" cy="454310"/>
          </a:xfrm>
          <a:prstGeom prst="roundRect">
            <a:avLst/>
          </a:prstGeom>
          <a:solidFill>
            <a:srgbClr val="4D73BE"/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D0FC974B-EC61-794B-9531-39869958160D}"/>
              </a:ext>
            </a:extLst>
          </p:cNvPr>
          <p:cNvSpPr txBox="1"/>
          <p:nvPr/>
        </p:nvSpPr>
        <p:spPr>
          <a:xfrm>
            <a:off x="5452689" y="4773244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endParaRPr kumimoji="1" lang="en-US" altLang="zh-CN" sz="1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8" name="圆角矩形 117">
            <a:extLst>
              <a:ext uri="{FF2B5EF4-FFF2-40B4-BE49-F238E27FC236}">
                <a16:creationId xmlns:a16="http://schemas.microsoft.com/office/drawing/2014/main" id="{E19E4CE8-F11F-E34E-8777-10A5F6838E5D}"/>
              </a:ext>
            </a:extLst>
          </p:cNvPr>
          <p:cNvSpPr/>
          <p:nvPr/>
        </p:nvSpPr>
        <p:spPr bwMode="auto">
          <a:xfrm>
            <a:off x="8628784" y="4246676"/>
            <a:ext cx="2813408" cy="14067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9" name="圆角矩形 118">
            <a:extLst>
              <a:ext uri="{FF2B5EF4-FFF2-40B4-BE49-F238E27FC236}">
                <a16:creationId xmlns:a16="http://schemas.microsoft.com/office/drawing/2014/main" id="{53EA5671-07AD-5A4F-ABD2-2CD7DF0FA035}"/>
              </a:ext>
            </a:extLst>
          </p:cNvPr>
          <p:cNvSpPr/>
          <p:nvPr/>
        </p:nvSpPr>
        <p:spPr bwMode="auto">
          <a:xfrm>
            <a:off x="8624776" y="4221749"/>
            <a:ext cx="2742097" cy="13639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0" name="圆角矩形 119">
            <a:extLst>
              <a:ext uri="{FF2B5EF4-FFF2-40B4-BE49-F238E27FC236}">
                <a16:creationId xmlns:a16="http://schemas.microsoft.com/office/drawing/2014/main" id="{FCD4C811-81C2-DF41-91CD-2D3721B7B8E7}"/>
              </a:ext>
            </a:extLst>
          </p:cNvPr>
          <p:cNvSpPr/>
          <p:nvPr/>
        </p:nvSpPr>
        <p:spPr bwMode="auto">
          <a:xfrm>
            <a:off x="8565506" y="4168422"/>
            <a:ext cx="2742096" cy="13639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ADDB4691-BB33-FA4C-BF15-CFA33660CD98}"/>
              </a:ext>
            </a:extLst>
          </p:cNvPr>
          <p:cNvSpPr txBox="1"/>
          <p:nvPr/>
        </p:nvSpPr>
        <p:spPr>
          <a:xfrm>
            <a:off x="8945509" y="4328978"/>
            <a:ext cx="2008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recall worker cluster3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2" name="圆角矩形 121">
            <a:extLst>
              <a:ext uri="{FF2B5EF4-FFF2-40B4-BE49-F238E27FC236}">
                <a16:creationId xmlns:a16="http://schemas.microsoft.com/office/drawing/2014/main" id="{21422D39-D660-C44C-85F3-1B22D85539D7}"/>
              </a:ext>
            </a:extLst>
          </p:cNvPr>
          <p:cNvSpPr/>
          <p:nvPr/>
        </p:nvSpPr>
        <p:spPr bwMode="auto">
          <a:xfrm>
            <a:off x="9013799" y="4718102"/>
            <a:ext cx="1850450" cy="454310"/>
          </a:xfrm>
          <a:prstGeom prst="roundRect">
            <a:avLst/>
          </a:prstGeom>
          <a:solidFill>
            <a:srgbClr val="4D73BE"/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4B7E581B-6520-D547-A12F-518CE58D373E}"/>
              </a:ext>
            </a:extLst>
          </p:cNvPr>
          <p:cNvSpPr txBox="1"/>
          <p:nvPr/>
        </p:nvSpPr>
        <p:spPr>
          <a:xfrm>
            <a:off x="9310172" y="4760540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endParaRPr kumimoji="1" lang="en-US" altLang="zh-CN" sz="1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10" name="直线箭头连接符 209">
            <a:extLst>
              <a:ext uri="{FF2B5EF4-FFF2-40B4-BE49-F238E27FC236}">
                <a16:creationId xmlns:a16="http://schemas.microsoft.com/office/drawing/2014/main" id="{37C2098C-4B63-D549-BC67-B5F9B56953BB}"/>
              </a:ext>
            </a:extLst>
          </p:cNvPr>
          <p:cNvCxnSpPr>
            <a:cxnSpLocks/>
            <a:stCxn id="313" idx="2"/>
          </p:cNvCxnSpPr>
          <p:nvPr/>
        </p:nvCxnSpPr>
        <p:spPr>
          <a:xfrm>
            <a:off x="9844793" y="3757132"/>
            <a:ext cx="11737" cy="4159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47907E6A-8B96-F048-A0BE-A27A435F45A7}"/>
              </a:ext>
            </a:extLst>
          </p:cNvPr>
          <p:cNvSpPr txBox="1"/>
          <p:nvPr/>
        </p:nvSpPr>
        <p:spPr>
          <a:xfrm>
            <a:off x="265261" y="64775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实验分流，独立部署集群，物理隔离</a:t>
            </a:r>
          </a:p>
        </p:txBody>
      </p:sp>
    </p:spTree>
    <p:extLst>
      <p:ext uri="{BB962C8B-B14F-4D97-AF65-F5344CB8AC3E}">
        <p14:creationId xmlns:p14="http://schemas.microsoft.com/office/powerpoint/2010/main" val="2142761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AC364268-EE5F-3A4B-A94B-232003C9561D}"/>
              </a:ext>
            </a:extLst>
          </p:cNvPr>
          <p:cNvCxnSpPr>
            <a:cxnSpLocks/>
          </p:cNvCxnSpPr>
          <p:nvPr/>
        </p:nvCxnSpPr>
        <p:spPr>
          <a:xfrm>
            <a:off x="323690" y="599660"/>
            <a:ext cx="106822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CD3A5588-03A7-5945-A2AF-66A5DBCF129D}"/>
              </a:ext>
            </a:extLst>
          </p:cNvPr>
          <p:cNvSpPr/>
          <p:nvPr/>
        </p:nvSpPr>
        <p:spPr>
          <a:xfrm>
            <a:off x="265261" y="115395"/>
            <a:ext cx="4688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排序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整体架构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138033-288A-3E40-8F12-25BE9F0B9F07}"/>
              </a:ext>
            </a:extLst>
          </p:cNvPr>
          <p:cNvSpPr txBox="1"/>
          <p:nvPr/>
        </p:nvSpPr>
        <p:spPr>
          <a:xfrm>
            <a:off x="265261" y="656106"/>
            <a:ext cx="7022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排序是为了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从候选集中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挑出最接近业务目标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(GPV/…)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top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个商品</a:t>
            </a:r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CB0FB67-638E-4E4D-B789-58ED314B1DE2}"/>
              </a:ext>
            </a:extLst>
          </p:cNvPr>
          <p:cNvGrpSpPr/>
          <p:nvPr/>
        </p:nvGrpSpPr>
        <p:grpSpPr>
          <a:xfrm>
            <a:off x="6758947" y="1123299"/>
            <a:ext cx="4950456" cy="5316062"/>
            <a:chOff x="6791472" y="1225243"/>
            <a:chExt cx="4950456" cy="531606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B86050EA-5A63-FB41-8EE9-19E30B2B8DBE}"/>
                </a:ext>
              </a:extLst>
            </p:cNvPr>
            <p:cNvGrpSpPr/>
            <p:nvPr/>
          </p:nvGrpSpPr>
          <p:grpSpPr>
            <a:xfrm>
              <a:off x="6804321" y="4394163"/>
              <a:ext cx="2902162" cy="1334403"/>
              <a:chOff x="6290987" y="4868815"/>
              <a:chExt cx="2902162" cy="1334403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2B3B9658-7ECF-4B44-B029-78D036239D82}"/>
                  </a:ext>
                </a:extLst>
              </p:cNvPr>
              <p:cNvSpPr/>
              <p:nvPr/>
            </p:nvSpPr>
            <p:spPr>
              <a:xfrm>
                <a:off x="6290987" y="4887536"/>
                <a:ext cx="2902162" cy="1315682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09566D76-F169-F549-957C-F79FA44059DC}"/>
                  </a:ext>
                </a:extLst>
              </p:cNvPr>
              <p:cNvSpPr/>
              <p:nvPr/>
            </p:nvSpPr>
            <p:spPr>
              <a:xfrm>
                <a:off x="7447869" y="4868815"/>
                <a:ext cx="646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精排</a:t>
                </a:r>
                <a:endParaRPr kumimoji="1" lang="en-US" altLang="zh-CN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8" name="圆角矩形 37">
                <a:extLst>
                  <a:ext uri="{FF2B5EF4-FFF2-40B4-BE49-F238E27FC236}">
                    <a16:creationId xmlns:a16="http://schemas.microsoft.com/office/drawing/2014/main" id="{B0456F93-C8ED-1E4F-997A-B244EEB548BF}"/>
                  </a:ext>
                </a:extLst>
              </p:cNvPr>
              <p:cNvSpPr/>
              <p:nvPr/>
            </p:nvSpPr>
            <p:spPr>
              <a:xfrm>
                <a:off x="6816393" y="5339673"/>
                <a:ext cx="930615" cy="314466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ctr</a:t>
                </a:r>
                <a:endParaRPr kumimoji="1" lang="zh-CN" altLang="en-US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9" name="圆角矩形 38">
                <a:extLst>
                  <a:ext uri="{FF2B5EF4-FFF2-40B4-BE49-F238E27FC236}">
                    <a16:creationId xmlns:a16="http://schemas.microsoft.com/office/drawing/2014/main" id="{A82E877F-C438-784A-93FE-DC32A7B24FD5}"/>
                  </a:ext>
                </a:extLst>
              </p:cNvPr>
              <p:cNvSpPr/>
              <p:nvPr/>
            </p:nvSpPr>
            <p:spPr>
              <a:xfrm>
                <a:off x="7800897" y="5339673"/>
                <a:ext cx="930615" cy="314466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 err="1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cvr</a:t>
                </a:r>
                <a:endParaRPr kumimoji="1" lang="zh-CN" altLang="en-US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0" name="圆角矩形 39">
                <a:extLst>
                  <a:ext uri="{FF2B5EF4-FFF2-40B4-BE49-F238E27FC236}">
                    <a16:creationId xmlns:a16="http://schemas.microsoft.com/office/drawing/2014/main" id="{844D7491-6A33-6144-A885-68B03DEB5EB7}"/>
                  </a:ext>
                </a:extLst>
              </p:cNvPr>
              <p:cNvSpPr/>
              <p:nvPr/>
            </p:nvSpPr>
            <p:spPr>
              <a:xfrm>
                <a:off x="6816392" y="5718011"/>
                <a:ext cx="930615" cy="314466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多目标</a:t>
                </a:r>
              </a:p>
            </p:txBody>
          </p:sp>
          <p:sp>
            <p:nvSpPr>
              <p:cNvPr id="42" name="圆角矩形 41">
                <a:extLst>
                  <a:ext uri="{FF2B5EF4-FFF2-40B4-BE49-F238E27FC236}">
                    <a16:creationId xmlns:a16="http://schemas.microsoft.com/office/drawing/2014/main" id="{9E30B71C-785E-6C4F-9D79-D2307BDD84B3}"/>
                  </a:ext>
                </a:extLst>
              </p:cNvPr>
              <p:cNvSpPr/>
              <p:nvPr/>
            </p:nvSpPr>
            <p:spPr>
              <a:xfrm>
                <a:off x="7800897" y="5740654"/>
                <a:ext cx="930615" cy="314466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综合排序</a:t>
                </a: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25A2EBA-100E-4047-AE08-20D121B6AC2D}"/>
                </a:ext>
              </a:extLst>
            </p:cNvPr>
            <p:cNvGrpSpPr/>
            <p:nvPr/>
          </p:nvGrpSpPr>
          <p:grpSpPr>
            <a:xfrm>
              <a:off x="6818380" y="2821040"/>
              <a:ext cx="2902162" cy="1315682"/>
              <a:chOff x="6290987" y="3238599"/>
              <a:chExt cx="2902162" cy="1315682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01847CD-57AC-8E44-A829-30FE4B7CDE83}"/>
                  </a:ext>
                </a:extLst>
              </p:cNvPr>
              <p:cNvSpPr/>
              <p:nvPr/>
            </p:nvSpPr>
            <p:spPr>
              <a:xfrm>
                <a:off x="6290987" y="3238599"/>
                <a:ext cx="2902162" cy="1315682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F834101-BE4C-5544-BE74-677CD66AA08A}"/>
                  </a:ext>
                </a:extLst>
              </p:cNvPr>
              <p:cNvSpPr/>
              <p:nvPr/>
            </p:nvSpPr>
            <p:spPr>
              <a:xfrm>
                <a:off x="7418902" y="3257532"/>
                <a:ext cx="646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重排</a:t>
                </a:r>
                <a:endParaRPr kumimoji="1" lang="en-US" altLang="zh-CN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5" name="圆角矩形 44">
                <a:extLst>
                  <a:ext uri="{FF2B5EF4-FFF2-40B4-BE49-F238E27FC236}">
                    <a16:creationId xmlns:a16="http://schemas.microsoft.com/office/drawing/2014/main" id="{B2E17E38-789C-3640-BD1B-DF560D1E75F5}"/>
                  </a:ext>
                </a:extLst>
              </p:cNvPr>
              <p:cNvSpPr/>
              <p:nvPr/>
            </p:nvSpPr>
            <p:spPr>
              <a:xfrm>
                <a:off x="6816393" y="3690736"/>
                <a:ext cx="930615" cy="314466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GPV</a:t>
                </a:r>
                <a:endParaRPr kumimoji="1" lang="zh-CN" altLang="en-US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6" name="圆角矩形 45">
                <a:extLst>
                  <a:ext uri="{FF2B5EF4-FFF2-40B4-BE49-F238E27FC236}">
                    <a16:creationId xmlns:a16="http://schemas.microsoft.com/office/drawing/2014/main" id="{5A51A064-4AAA-8D44-80A6-D000A8C158B0}"/>
                  </a:ext>
                </a:extLst>
              </p:cNvPr>
              <p:cNvSpPr/>
              <p:nvPr/>
            </p:nvSpPr>
            <p:spPr>
              <a:xfrm>
                <a:off x="7800897" y="3690736"/>
                <a:ext cx="930615" cy="314466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疲劳度</a:t>
                </a:r>
              </a:p>
            </p:txBody>
          </p:sp>
          <p:sp>
            <p:nvSpPr>
              <p:cNvPr id="47" name="圆角矩形 46">
                <a:extLst>
                  <a:ext uri="{FF2B5EF4-FFF2-40B4-BE49-F238E27FC236}">
                    <a16:creationId xmlns:a16="http://schemas.microsoft.com/office/drawing/2014/main" id="{77B932D1-FCED-0B4A-A833-228778D7593C}"/>
                  </a:ext>
                </a:extLst>
              </p:cNvPr>
              <p:cNvSpPr/>
              <p:nvPr/>
            </p:nvSpPr>
            <p:spPr>
              <a:xfrm>
                <a:off x="6816392" y="4069074"/>
                <a:ext cx="930615" cy="314466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新颖性</a:t>
                </a:r>
              </a:p>
            </p:txBody>
          </p:sp>
          <p:sp>
            <p:nvSpPr>
              <p:cNvPr id="48" name="圆角矩形 47">
                <a:extLst>
                  <a:ext uri="{FF2B5EF4-FFF2-40B4-BE49-F238E27FC236}">
                    <a16:creationId xmlns:a16="http://schemas.microsoft.com/office/drawing/2014/main" id="{2FBBDD0B-874B-494D-9C0C-882D92E4D106}"/>
                  </a:ext>
                </a:extLst>
              </p:cNvPr>
              <p:cNvSpPr/>
              <p:nvPr/>
            </p:nvSpPr>
            <p:spPr>
              <a:xfrm>
                <a:off x="7800897" y="4091717"/>
                <a:ext cx="930615" cy="314466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相关性</a:t>
                </a: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2DD97E05-C6D8-4A45-9682-7A7D1F5E25BA}"/>
                </a:ext>
              </a:extLst>
            </p:cNvPr>
            <p:cNvGrpSpPr/>
            <p:nvPr/>
          </p:nvGrpSpPr>
          <p:grpSpPr>
            <a:xfrm>
              <a:off x="6791472" y="1225243"/>
              <a:ext cx="2958931" cy="1348285"/>
              <a:chOff x="6234217" y="1215584"/>
              <a:chExt cx="2958931" cy="1348285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F181C205-A949-AB4C-9988-671873E5ED7D}"/>
                  </a:ext>
                </a:extLst>
              </p:cNvPr>
              <p:cNvSpPr/>
              <p:nvPr/>
            </p:nvSpPr>
            <p:spPr>
              <a:xfrm>
                <a:off x="6234217" y="1248187"/>
                <a:ext cx="2958931" cy="13156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7BC39C93-D212-D44A-AF59-43DAD2935F85}"/>
                  </a:ext>
                </a:extLst>
              </p:cNvPr>
              <p:cNvSpPr/>
              <p:nvPr/>
            </p:nvSpPr>
            <p:spPr>
              <a:xfrm>
                <a:off x="7158208" y="1215584"/>
                <a:ext cx="1107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业务策略</a:t>
                </a:r>
                <a:endParaRPr kumimoji="1" lang="en-US" altLang="zh-CN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1" name="圆角矩形 50">
                <a:extLst>
                  <a:ext uri="{FF2B5EF4-FFF2-40B4-BE49-F238E27FC236}">
                    <a16:creationId xmlns:a16="http://schemas.microsoft.com/office/drawing/2014/main" id="{B1C28925-BB28-3344-ADB2-16501493EC4B}"/>
                  </a:ext>
                </a:extLst>
              </p:cNvPr>
              <p:cNvSpPr/>
              <p:nvPr/>
            </p:nvSpPr>
            <p:spPr>
              <a:xfrm>
                <a:off x="6816393" y="1700324"/>
                <a:ext cx="930615" cy="314466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置顶</a:t>
                </a:r>
              </a:p>
            </p:txBody>
          </p:sp>
          <p:sp>
            <p:nvSpPr>
              <p:cNvPr id="52" name="圆角矩形 51">
                <a:extLst>
                  <a:ext uri="{FF2B5EF4-FFF2-40B4-BE49-F238E27FC236}">
                    <a16:creationId xmlns:a16="http://schemas.microsoft.com/office/drawing/2014/main" id="{197B7EBE-F0E5-3342-889A-FE74B1405D40}"/>
                  </a:ext>
                </a:extLst>
              </p:cNvPr>
              <p:cNvSpPr/>
              <p:nvPr/>
            </p:nvSpPr>
            <p:spPr>
              <a:xfrm>
                <a:off x="7800897" y="1700324"/>
                <a:ext cx="930615" cy="314466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扶持</a:t>
                </a:r>
              </a:p>
            </p:txBody>
          </p:sp>
          <p:sp>
            <p:nvSpPr>
              <p:cNvPr id="53" name="圆角矩形 52">
                <a:extLst>
                  <a:ext uri="{FF2B5EF4-FFF2-40B4-BE49-F238E27FC236}">
                    <a16:creationId xmlns:a16="http://schemas.microsoft.com/office/drawing/2014/main" id="{DD6D3336-8BC5-CF43-8AE0-006F254C008F}"/>
                  </a:ext>
                </a:extLst>
              </p:cNvPr>
              <p:cNvSpPr/>
              <p:nvPr/>
            </p:nvSpPr>
            <p:spPr>
              <a:xfrm>
                <a:off x="6816392" y="2078662"/>
                <a:ext cx="930615" cy="314466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分级</a:t>
                </a:r>
              </a:p>
            </p:txBody>
          </p:sp>
          <p:sp>
            <p:nvSpPr>
              <p:cNvPr id="54" name="圆角矩形 53">
                <a:extLst>
                  <a:ext uri="{FF2B5EF4-FFF2-40B4-BE49-F238E27FC236}">
                    <a16:creationId xmlns:a16="http://schemas.microsoft.com/office/drawing/2014/main" id="{A0575BDD-E126-CD40-8E3C-09855F3EEA91}"/>
                  </a:ext>
                </a:extLst>
              </p:cNvPr>
              <p:cNvSpPr/>
              <p:nvPr/>
            </p:nvSpPr>
            <p:spPr>
              <a:xfrm>
                <a:off x="7800897" y="2101305"/>
                <a:ext cx="930615" cy="314466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保量</a:t>
                </a:r>
              </a:p>
            </p:txBody>
          </p:sp>
        </p:grp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41F28F7-99CB-014F-A5AE-B71CD5D55C64}"/>
                </a:ext>
              </a:extLst>
            </p:cNvPr>
            <p:cNvSpPr/>
            <p:nvPr/>
          </p:nvSpPr>
          <p:spPr>
            <a:xfrm>
              <a:off x="6804321" y="6153117"/>
              <a:ext cx="2902162" cy="38818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粗排</a:t>
              </a:r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0FB46C18-0EFA-F04B-982A-130FD417283F}"/>
                </a:ext>
              </a:extLst>
            </p:cNvPr>
            <p:cNvCxnSpPr>
              <a:cxnSpLocks/>
              <a:stCxn id="41" idx="0"/>
              <a:endCxn id="28" idx="2"/>
            </p:cNvCxnSpPr>
            <p:nvPr/>
          </p:nvCxnSpPr>
          <p:spPr>
            <a:xfrm flipV="1">
              <a:off x="8255402" y="5728566"/>
              <a:ext cx="0" cy="424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32AFC322-FC55-FF46-832A-E0AC19693146}"/>
                </a:ext>
              </a:extLst>
            </p:cNvPr>
            <p:cNvCxnSpPr>
              <a:cxnSpLocks/>
              <a:stCxn id="37" idx="0"/>
              <a:endCxn id="43" idx="2"/>
            </p:cNvCxnSpPr>
            <p:nvPr/>
          </p:nvCxnSpPr>
          <p:spPr>
            <a:xfrm flipH="1" flipV="1">
              <a:off x="8269461" y="4136722"/>
              <a:ext cx="14908" cy="257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FCAAC5F2-4489-514F-AC2C-5B778F24798A}"/>
                </a:ext>
              </a:extLst>
            </p:cNvPr>
            <p:cNvCxnSpPr>
              <a:cxnSpLocks/>
              <a:stCxn id="43" idx="0"/>
              <a:endCxn id="49" idx="2"/>
            </p:cNvCxnSpPr>
            <p:nvPr/>
          </p:nvCxnSpPr>
          <p:spPr>
            <a:xfrm flipV="1">
              <a:off x="8269461" y="2573528"/>
              <a:ext cx="1477" cy="2475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圆角矩形标注 20">
              <a:extLst>
                <a:ext uri="{FF2B5EF4-FFF2-40B4-BE49-F238E27FC236}">
                  <a16:creationId xmlns:a16="http://schemas.microsoft.com/office/drawing/2014/main" id="{70D021C1-BF16-B743-9EE8-E39DC30FAE72}"/>
                </a:ext>
              </a:extLst>
            </p:cNvPr>
            <p:cNvSpPr/>
            <p:nvPr/>
          </p:nvSpPr>
          <p:spPr>
            <a:xfrm>
              <a:off x="9736263" y="1472280"/>
              <a:ext cx="1549080" cy="766598"/>
            </a:xfrm>
            <a:prstGeom prst="wedgeRoundRectCallout">
              <a:avLst>
                <a:gd name="adj1" fmla="val -60852"/>
                <a:gd name="adj2" fmla="val 68143"/>
                <a:gd name="adj3" fmla="val 16667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产品规则多变，复用度低</a:t>
              </a:r>
            </a:p>
          </p:txBody>
        </p:sp>
        <p:sp>
          <p:nvSpPr>
            <p:cNvPr id="22" name="圆角矩形标注 21">
              <a:extLst>
                <a:ext uri="{FF2B5EF4-FFF2-40B4-BE49-F238E27FC236}">
                  <a16:creationId xmlns:a16="http://schemas.microsoft.com/office/drawing/2014/main" id="{82EC9E9E-E7B8-0948-B000-1B1DC0DA8703}"/>
                </a:ext>
              </a:extLst>
            </p:cNvPr>
            <p:cNvSpPr/>
            <p:nvPr/>
          </p:nvSpPr>
          <p:spPr>
            <a:xfrm>
              <a:off x="9524325" y="3024639"/>
              <a:ext cx="2217603" cy="806752"/>
            </a:xfrm>
            <a:prstGeom prst="wedgeRoundRectCallout">
              <a:avLst>
                <a:gd name="adj1" fmla="val -46307"/>
                <a:gd name="adj2" fmla="val 68029"/>
                <a:gd name="adj3" fmla="val 16667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业务目标变动导致排序规则变动频繁</a:t>
              </a:r>
            </a:p>
          </p:txBody>
        </p:sp>
        <p:sp>
          <p:nvSpPr>
            <p:cNvPr id="24" name="圆角矩形标注 23">
              <a:extLst>
                <a:ext uri="{FF2B5EF4-FFF2-40B4-BE49-F238E27FC236}">
                  <a16:creationId xmlns:a16="http://schemas.microsoft.com/office/drawing/2014/main" id="{7CDEEFC2-645E-8F4A-852C-84A29AC51DC7}"/>
                </a:ext>
              </a:extLst>
            </p:cNvPr>
            <p:cNvSpPr/>
            <p:nvPr/>
          </p:nvSpPr>
          <p:spPr>
            <a:xfrm>
              <a:off x="9556536" y="4602598"/>
              <a:ext cx="2158992" cy="892097"/>
            </a:xfrm>
            <a:prstGeom prst="wedgeRoundRectCallout">
              <a:avLst>
                <a:gd name="adj1" fmla="val -46981"/>
                <a:gd name="adj2" fmla="val 62500"/>
                <a:gd name="adj3" fmla="val 16667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模型输出和依赖链多变</a:t>
              </a: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21A7ECF2-5903-614A-B1E1-45D624212A8E}"/>
              </a:ext>
            </a:extLst>
          </p:cNvPr>
          <p:cNvSpPr txBox="1"/>
          <p:nvPr/>
        </p:nvSpPr>
        <p:spPr>
          <a:xfrm>
            <a:off x="97654" y="3747699"/>
            <a:ext cx="61548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精排层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目标：选优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难点：模型多、实验多、组合复杂多变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重排层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目标：针对业务目标优化校准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难点：实验多、业务目标多、计算叠加多变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业务策略层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目标：落实业务规则对候选集的限制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难点：如何解决业务规则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耦合的范围广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的问题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1ACCAB-3461-9D4A-B76B-C478F1EEED98}"/>
              </a:ext>
            </a:extLst>
          </p:cNvPr>
          <p:cNvSpPr txBox="1"/>
          <p:nvPr/>
        </p:nvSpPr>
        <p:spPr>
          <a:xfrm>
            <a:off x="323690" y="112329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排序的问题和挑战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82E428-5565-E148-B354-1ADD14596D7D}"/>
              </a:ext>
            </a:extLst>
          </p:cNvPr>
          <p:cNvSpPr txBox="1"/>
          <p:nvPr/>
        </p:nvSpPr>
        <p:spPr>
          <a:xfrm>
            <a:off x="740229" y="1522703"/>
            <a:ext cx="17338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精准，体验好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7FFE1D-1920-C940-B2A8-CE0F365A0555}"/>
              </a:ext>
            </a:extLst>
          </p:cNvPr>
          <p:cNvSpPr txBox="1"/>
          <p:nvPr/>
        </p:nvSpPr>
        <p:spPr>
          <a:xfrm>
            <a:off x="744303" y="2035253"/>
            <a:ext cx="17298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耗资源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45797BA-1E62-C045-8DDF-98953F0472AE}"/>
              </a:ext>
            </a:extLst>
          </p:cNvPr>
          <p:cNvSpPr txBox="1"/>
          <p:nvPr/>
        </p:nvSpPr>
        <p:spPr>
          <a:xfrm>
            <a:off x="4068225" y="1497176"/>
            <a:ext cx="17298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粗糙，体验差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0A29CFE-5FC1-FF48-8671-C80CFD4F121A}"/>
              </a:ext>
            </a:extLst>
          </p:cNvPr>
          <p:cNvSpPr txBox="1"/>
          <p:nvPr/>
        </p:nvSpPr>
        <p:spPr>
          <a:xfrm>
            <a:off x="4068225" y="2009726"/>
            <a:ext cx="17298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省资源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1D1C862E-AF03-084A-8324-653992156733}"/>
              </a:ext>
            </a:extLst>
          </p:cNvPr>
          <p:cNvCxnSpPr/>
          <p:nvPr/>
        </p:nvCxnSpPr>
        <p:spPr>
          <a:xfrm>
            <a:off x="2610455" y="1958897"/>
            <a:ext cx="131928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0D1CE16-2BC9-5B44-99D9-B7DB9735EFCB}"/>
              </a:ext>
            </a:extLst>
          </p:cNvPr>
          <p:cNvSpPr txBox="1"/>
          <p:nvPr/>
        </p:nvSpPr>
        <p:spPr>
          <a:xfrm>
            <a:off x="2974398" y="16396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平衡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EF72980-B986-5645-ABED-F772A86850DB}"/>
              </a:ext>
            </a:extLst>
          </p:cNvPr>
          <p:cNvSpPr txBox="1"/>
          <p:nvPr/>
        </p:nvSpPr>
        <p:spPr>
          <a:xfrm>
            <a:off x="374208" y="2601798"/>
            <a:ext cx="2501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折中方案：粗排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精排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粗排：去劣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精排：选优</a:t>
            </a:r>
          </a:p>
        </p:txBody>
      </p:sp>
      <p:sp>
        <p:nvSpPr>
          <p:cNvPr id="58" name="圆角矩形标注 57">
            <a:extLst>
              <a:ext uri="{FF2B5EF4-FFF2-40B4-BE49-F238E27FC236}">
                <a16:creationId xmlns:a16="http://schemas.microsoft.com/office/drawing/2014/main" id="{5105E929-C40B-224C-B795-A91FEC4D840C}"/>
              </a:ext>
            </a:extLst>
          </p:cNvPr>
          <p:cNvSpPr/>
          <p:nvPr/>
        </p:nvSpPr>
        <p:spPr>
          <a:xfrm>
            <a:off x="6109946" y="5777343"/>
            <a:ext cx="1049736" cy="424551"/>
          </a:xfrm>
          <a:prstGeom prst="wedgeRoundRectCallout">
            <a:avLst>
              <a:gd name="adj1" fmla="val 43074"/>
              <a:gd name="adj2" fmla="val 7275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去劣</a:t>
            </a:r>
          </a:p>
        </p:txBody>
      </p:sp>
      <p:sp>
        <p:nvSpPr>
          <p:cNvPr id="59" name="圆角矩形标注 58">
            <a:extLst>
              <a:ext uri="{FF2B5EF4-FFF2-40B4-BE49-F238E27FC236}">
                <a16:creationId xmlns:a16="http://schemas.microsoft.com/office/drawing/2014/main" id="{71A7DF73-3DDA-5247-8BF0-E4D298744C39}"/>
              </a:ext>
            </a:extLst>
          </p:cNvPr>
          <p:cNvSpPr/>
          <p:nvPr/>
        </p:nvSpPr>
        <p:spPr>
          <a:xfrm>
            <a:off x="6109946" y="4772431"/>
            <a:ext cx="1049736" cy="424551"/>
          </a:xfrm>
          <a:prstGeom prst="wedgeRoundRectCallout">
            <a:avLst>
              <a:gd name="adj1" fmla="val 43074"/>
              <a:gd name="adj2" fmla="val 7275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选优</a:t>
            </a:r>
          </a:p>
        </p:txBody>
      </p:sp>
      <p:sp>
        <p:nvSpPr>
          <p:cNvPr id="60" name="圆角矩形标注 59">
            <a:extLst>
              <a:ext uri="{FF2B5EF4-FFF2-40B4-BE49-F238E27FC236}">
                <a16:creationId xmlns:a16="http://schemas.microsoft.com/office/drawing/2014/main" id="{24B38518-8B18-E946-849C-91CFC7BA3C16}"/>
              </a:ext>
            </a:extLst>
          </p:cNvPr>
          <p:cNvSpPr/>
          <p:nvPr/>
        </p:nvSpPr>
        <p:spPr>
          <a:xfrm>
            <a:off x="5996105" y="2896135"/>
            <a:ext cx="930615" cy="591879"/>
          </a:xfrm>
          <a:prstGeom prst="wedgeRoundRectCallout">
            <a:avLst>
              <a:gd name="adj1" fmla="val 43074"/>
              <a:gd name="adj2" fmla="val 7275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优化校准</a:t>
            </a:r>
          </a:p>
        </p:txBody>
      </p:sp>
      <p:sp>
        <p:nvSpPr>
          <p:cNvPr id="61" name="圆角矩形标注 60">
            <a:extLst>
              <a:ext uri="{FF2B5EF4-FFF2-40B4-BE49-F238E27FC236}">
                <a16:creationId xmlns:a16="http://schemas.microsoft.com/office/drawing/2014/main" id="{2C71D6F2-ABFF-A046-A414-3B6A86D88BA5}"/>
              </a:ext>
            </a:extLst>
          </p:cNvPr>
          <p:cNvSpPr/>
          <p:nvPr/>
        </p:nvSpPr>
        <p:spPr>
          <a:xfrm>
            <a:off x="6037378" y="1428379"/>
            <a:ext cx="930615" cy="591879"/>
          </a:xfrm>
          <a:prstGeom prst="wedgeRoundRectCallout">
            <a:avLst>
              <a:gd name="adj1" fmla="val 43074"/>
              <a:gd name="adj2" fmla="val 7275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业务限制</a:t>
            </a:r>
          </a:p>
        </p:txBody>
      </p:sp>
      <p:sp>
        <p:nvSpPr>
          <p:cNvPr id="16" name="圆角矩形标注 15">
            <a:extLst>
              <a:ext uri="{FF2B5EF4-FFF2-40B4-BE49-F238E27FC236}">
                <a16:creationId xmlns:a16="http://schemas.microsoft.com/office/drawing/2014/main" id="{7160E0E6-449E-A14A-AB39-45A9683392D6}"/>
              </a:ext>
            </a:extLst>
          </p:cNvPr>
          <p:cNvSpPr/>
          <p:nvPr/>
        </p:nvSpPr>
        <p:spPr>
          <a:xfrm>
            <a:off x="9717878" y="5735715"/>
            <a:ext cx="1809244" cy="1019103"/>
          </a:xfrm>
          <a:prstGeom prst="wedgeRoundRectCallout">
            <a:avLst>
              <a:gd name="adj1" fmla="val -59340"/>
              <a:gd name="adj2" fmla="val 1128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初始期扩招效果不显著。以后再评估</a:t>
            </a:r>
          </a:p>
        </p:txBody>
      </p:sp>
    </p:spTree>
    <p:extLst>
      <p:ext uri="{BB962C8B-B14F-4D97-AF65-F5344CB8AC3E}">
        <p14:creationId xmlns:p14="http://schemas.microsoft.com/office/powerpoint/2010/main" val="706057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AC9C49-66E4-8D44-BBBA-31C297B2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62304" y="6034165"/>
            <a:ext cx="2743200" cy="365125"/>
          </a:xfrm>
        </p:spPr>
        <p:txBody>
          <a:bodyPr/>
          <a:lstStyle/>
          <a:p>
            <a:fld id="{DBE731FD-5544-3B45-9FA8-6EA927BE5B4C}" type="slidenum">
              <a:rPr kumimoji="1" lang="zh-CN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14</a:t>
            </a:fld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2F1351B4-4D8A-9742-9A79-D8E3250DD76E}"/>
              </a:ext>
            </a:extLst>
          </p:cNvPr>
          <p:cNvCxnSpPr>
            <a:cxnSpLocks/>
          </p:cNvCxnSpPr>
          <p:nvPr/>
        </p:nvCxnSpPr>
        <p:spPr>
          <a:xfrm>
            <a:off x="323690" y="599660"/>
            <a:ext cx="106822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E5DA26C3-4900-D94D-A6F9-0E18FB887B20}"/>
              </a:ext>
            </a:extLst>
          </p:cNvPr>
          <p:cNvSpPr/>
          <p:nvPr/>
        </p:nvSpPr>
        <p:spPr>
          <a:xfrm>
            <a:off x="265261" y="115395"/>
            <a:ext cx="4688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排序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精排层模型调用链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D94389-652D-1B41-80E8-785820B42082}"/>
              </a:ext>
            </a:extLst>
          </p:cNvPr>
          <p:cNvSpPr txBox="1"/>
          <p:nvPr/>
        </p:nvSpPr>
        <p:spPr>
          <a:xfrm>
            <a:off x="133811" y="686295"/>
            <a:ext cx="10987579" cy="164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业务多，场景复杂，模型类型多，实验数量多，如何方便的上线模型和解决模型依赖以及冲突成为挑战</a:t>
            </a:r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Wingdings" pitchFamily="2" charset="2"/>
              <a:buChar char="l"/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模型依赖：逻辑上分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层，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CTR/CVR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层、备用层、综合打分层。用备用层解决有复杂依赖的模型调用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Wingdings" pitchFamily="2" charset="2"/>
              <a:buChar char="l"/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冲突解决：模型权重决定冲突的模型打分的去留，以支持更细粒度的模型实验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Wingdings" pitchFamily="2" charset="2"/>
              <a:buChar char="l"/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上线方便：仅需要配置模型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，特征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DAG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，打分服务即可完成模型上线。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Wingdings" pitchFamily="2" charset="2"/>
              <a:buChar char="l"/>
            </a:pP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3" name="圆角矩形 92">
            <a:extLst>
              <a:ext uri="{FF2B5EF4-FFF2-40B4-BE49-F238E27FC236}">
                <a16:creationId xmlns:a16="http://schemas.microsoft.com/office/drawing/2014/main" id="{159745D3-8883-264C-A045-33CF750B00D3}"/>
              </a:ext>
            </a:extLst>
          </p:cNvPr>
          <p:cNvSpPr/>
          <p:nvPr/>
        </p:nvSpPr>
        <p:spPr>
          <a:xfrm>
            <a:off x="10378360" y="4554698"/>
            <a:ext cx="1157748" cy="524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CVR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打分</a:t>
            </a: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09473DEC-2E63-B347-9346-8516B160E149}"/>
              </a:ext>
            </a:extLst>
          </p:cNvPr>
          <p:cNvGrpSpPr/>
          <p:nvPr/>
        </p:nvGrpSpPr>
        <p:grpSpPr>
          <a:xfrm>
            <a:off x="6690818" y="3162896"/>
            <a:ext cx="4742423" cy="3193693"/>
            <a:chOff x="7039114" y="3485081"/>
            <a:chExt cx="4742423" cy="3193693"/>
          </a:xfrm>
        </p:grpSpPr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A37F84F8-1DA3-AF4D-A3DA-5697582E58FA}"/>
                </a:ext>
              </a:extLst>
            </p:cNvPr>
            <p:cNvGrpSpPr/>
            <p:nvPr/>
          </p:nvGrpSpPr>
          <p:grpSpPr>
            <a:xfrm>
              <a:off x="7258698" y="3955755"/>
              <a:ext cx="4522839" cy="2723019"/>
              <a:chOff x="6971071" y="4048576"/>
              <a:chExt cx="4522839" cy="2723019"/>
            </a:xfrm>
          </p:grpSpPr>
          <p:sp>
            <p:nvSpPr>
              <p:cNvPr id="89" name="圆角矩形 88">
                <a:extLst>
                  <a:ext uri="{FF2B5EF4-FFF2-40B4-BE49-F238E27FC236}">
                    <a16:creationId xmlns:a16="http://schemas.microsoft.com/office/drawing/2014/main" id="{E14E8461-17B8-0540-B822-A4B3D7F54090}"/>
                  </a:ext>
                </a:extLst>
              </p:cNvPr>
              <p:cNvSpPr/>
              <p:nvPr/>
            </p:nvSpPr>
            <p:spPr>
              <a:xfrm>
                <a:off x="7452852" y="4048576"/>
                <a:ext cx="1347019" cy="602082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模型</a:t>
                </a:r>
                <a:r>
                  <a:rPr kumimoji="1"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</a:t>
                </a:r>
              </a:p>
              <a:p>
                <a:pPr algn="ctr"/>
                <a:r>
                  <a: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权重</a:t>
                </a:r>
                <a:r>
                  <a:rPr kumimoji="1"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:2</a:t>
                </a:r>
                <a:endPara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0" name="圆角矩形 89">
                <a:extLst>
                  <a:ext uri="{FF2B5EF4-FFF2-40B4-BE49-F238E27FC236}">
                    <a16:creationId xmlns:a16="http://schemas.microsoft.com/office/drawing/2014/main" id="{9921579C-9119-B24B-98EB-B0B53389681A}"/>
                  </a:ext>
                </a:extLst>
              </p:cNvPr>
              <p:cNvSpPr/>
              <p:nvPr/>
            </p:nvSpPr>
            <p:spPr>
              <a:xfrm>
                <a:off x="9592937" y="4048576"/>
                <a:ext cx="1347019" cy="602082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模型</a:t>
                </a:r>
                <a:r>
                  <a:rPr kumimoji="1"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</a:t>
                </a:r>
              </a:p>
              <a:p>
                <a:pPr algn="ctr"/>
                <a:r>
                  <a: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权重</a:t>
                </a:r>
                <a:r>
                  <a:rPr kumimoji="1"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:1</a:t>
                </a:r>
                <a:endPara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1" name="圆角矩形 90">
                <a:extLst>
                  <a:ext uri="{FF2B5EF4-FFF2-40B4-BE49-F238E27FC236}">
                    <a16:creationId xmlns:a16="http://schemas.microsoft.com/office/drawing/2014/main" id="{9418FE9A-E215-C54A-8D22-C68586BA3AFD}"/>
                  </a:ext>
                </a:extLst>
              </p:cNvPr>
              <p:cNvSpPr/>
              <p:nvPr/>
            </p:nvSpPr>
            <p:spPr>
              <a:xfrm>
                <a:off x="7547487" y="4964819"/>
                <a:ext cx="1157748" cy="524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CTR</a:t>
                </a:r>
                <a:r>
                  <a: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打分</a:t>
                </a:r>
              </a:p>
            </p:txBody>
          </p:sp>
          <p:sp>
            <p:nvSpPr>
              <p:cNvPr id="92" name="圆角矩形 91">
                <a:extLst>
                  <a:ext uri="{FF2B5EF4-FFF2-40B4-BE49-F238E27FC236}">
                    <a16:creationId xmlns:a16="http://schemas.microsoft.com/office/drawing/2014/main" id="{A81BCC1A-5FC3-1A43-9891-090BFF6FDC1C}"/>
                  </a:ext>
                </a:extLst>
              </p:cNvPr>
              <p:cNvSpPr/>
              <p:nvPr/>
            </p:nvSpPr>
            <p:spPr>
              <a:xfrm>
                <a:off x="9159161" y="4964819"/>
                <a:ext cx="1157748" cy="524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CTR</a:t>
                </a:r>
                <a:r>
                  <a: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打分</a:t>
                </a:r>
              </a:p>
            </p:txBody>
          </p:sp>
          <p:sp>
            <p:nvSpPr>
              <p:cNvPr id="95" name="圆角矩形 94">
                <a:extLst>
                  <a:ext uri="{FF2B5EF4-FFF2-40B4-BE49-F238E27FC236}">
                    <a16:creationId xmlns:a16="http://schemas.microsoft.com/office/drawing/2014/main" id="{28DF4006-8217-B743-BB85-75A3AE92646E}"/>
                  </a:ext>
                </a:extLst>
              </p:cNvPr>
              <p:cNvSpPr/>
              <p:nvPr/>
            </p:nvSpPr>
            <p:spPr>
              <a:xfrm>
                <a:off x="8499730" y="5879984"/>
                <a:ext cx="1157748" cy="524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CTR</a:t>
                </a:r>
                <a:r>
                  <a: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打分</a:t>
                </a:r>
              </a:p>
            </p:txBody>
          </p:sp>
          <p:sp>
            <p:nvSpPr>
              <p:cNvPr id="96" name="圆角矩形 95">
                <a:extLst>
                  <a:ext uri="{FF2B5EF4-FFF2-40B4-BE49-F238E27FC236}">
                    <a16:creationId xmlns:a16="http://schemas.microsoft.com/office/drawing/2014/main" id="{9063A12A-AF6B-A84B-A057-11D02AC2A3DD}"/>
                  </a:ext>
                </a:extLst>
              </p:cNvPr>
              <p:cNvSpPr/>
              <p:nvPr/>
            </p:nvSpPr>
            <p:spPr>
              <a:xfrm>
                <a:off x="9868200" y="5863169"/>
                <a:ext cx="1157748" cy="524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CVR</a:t>
                </a:r>
                <a:r>
                  <a: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打分</a:t>
                </a:r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A4F40684-06F9-CD44-8B3D-922E7836CAD6}"/>
                  </a:ext>
                </a:extLst>
              </p:cNvPr>
              <p:cNvSpPr/>
              <p:nvPr/>
            </p:nvSpPr>
            <p:spPr>
              <a:xfrm>
                <a:off x="8186104" y="5809981"/>
                <a:ext cx="3307806" cy="721770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99" name="直线箭头连接符 98">
                <a:extLst>
                  <a:ext uri="{FF2B5EF4-FFF2-40B4-BE49-F238E27FC236}">
                    <a16:creationId xmlns:a16="http://schemas.microsoft.com/office/drawing/2014/main" id="{ECB91BD5-1CE4-B14E-AABA-043C48C08359}"/>
                  </a:ext>
                </a:extLst>
              </p:cNvPr>
              <p:cNvCxnSpPr>
                <a:stCxn id="91" idx="2"/>
                <a:endCxn id="95" idx="0"/>
              </p:cNvCxnSpPr>
              <p:nvPr/>
            </p:nvCxnSpPr>
            <p:spPr>
              <a:xfrm>
                <a:off x="8126361" y="5489769"/>
                <a:ext cx="952243" cy="3902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线箭头连接符 100">
                <a:extLst>
                  <a:ext uri="{FF2B5EF4-FFF2-40B4-BE49-F238E27FC236}">
                    <a16:creationId xmlns:a16="http://schemas.microsoft.com/office/drawing/2014/main" id="{61E0133F-0AD3-6B40-BE76-60D16B8B7B80}"/>
                  </a:ext>
                </a:extLst>
              </p:cNvPr>
              <p:cNvCxnSpPr>
                <a:stCxn id="93" idx="2"/>
                <a:endCxn id="96" idx="0"/>
              </p:cNvCxnSpPr>
              <p:nvPr/>
            </p:nvCxnSpPr>
            <p:spPr>
              <a:xfrm flipH="1">
                <a:off x="10447074" y="5494654"/>
                <a:ext cx="582552" cy="3685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线箭头连接符 102">
                <a:extLst>
                  <a:ext uri="{FF2B5EF4-FFF2-40B4-BE49-F238E27FC236}">
                    <a16:creationId xmlns:a16="http://schemas.microsoft.com/office/drawing/2014/main" id="{3A08AE86-8B32-D34C-A0A3-47A00A5A7450}"/>
                  </a:ext>
                </a:extLst>
              </p:cNvPr>
              <p:cNvCxnSpPr>
                <a:stCxn id="89" idx="2"/>
                <a:endCxn id="91" idx="0"/>
              </p:cNvCxnSpPr>
              <p:nvPr/>
            </p:nvCxnSpPr>
            <p:spPr>
              <a:xfrm flipH="1">
                <a:off x="8126361" y="4650658"/>
                <a:ext cx="1" cy="3141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线箭头连接符 104">
                <a:extLst>
                  <a:ext uri="{FF2B5EF4-FFF2-40B4-BE49-F238E27FC236}">
                    <a16:creationId xmlns:a16="http://schemas.microsoft.com/office/drawing/2014/main" id="{8A1222CD-2347-C843-91BC-DC51B2F6D90B}"/>
                  </a:ext>
                </a:extLst>
              </p:cNvPr>
              <p:cNvCxnSpPr>
                <a:stCxn id="90" idx="2"/>
                <a:endCxn id="92" idx="0"/>
              </p:cNvCxnSpPr>
              <p:nvPr/>
            </p:nvCxnSpPr>
            <p:spPr>
              <a:xfrm flipH="1">
                <a:off x="9738035" y="4650658"/>
                <a:ext cx="528412" cy="3141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线箭头连接符 106">
                <a:extLst>
                  <a:ext uri="{FF2B5EF4-FFF2-40B4-BE49-F238E27FC236}">
                    <a16:creationId xmlns:a16="http://schemas.microsoft.com/office/drawing/2014/main" id="{D1601771-8385-EB48-B618-0A02BCB88C08}"/>
                  </a:ext>
                </a:extLst>
              </p:cNvPr>
              <p:cNvCxnSpPr>
                <a:cxnSpLocks/>
                <a:stCxn id="90" idx="2"/>
                <a:endCxn id="93" idx="0"/>
              </p:cNvCxnSpPr>
              <p:nvPr/>
            </p:nvCxnSpPr>
            <p:spPr>
              <a:xfrm>
                <a:off x="10266447" y="4650658"/>
                <a:ext cx="763179" cy="3190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圆角矩形标注 107">
                <a:extLst>
                  <a:ext uri="{FF2B5EF4-FFF2-40B4-BE49-F238E27FC236}">
                    <a16:creationId xmlns:a16="http://schemas.microsoft.com/office/drawing/2014/main" id="{BAB571FA-9033-3B4C-8FB8-6FBB879C6B17}"/>
                  </a:ext>
                </a:extLst>
              </p:cNvPr>
              <p:cNvSpPr/>
              <p:nvPr/>
            </p:nvSpPr>
            <p:spPr>
              <a:xfrm>
                <a:off x="6971071" y="5663381"/>
                <a:ext cx="1291658" cy="1108214"/>
              </a:xfrm>
              <a:prstGeom prst="wedgeRoundRectCallout">
                <a:avLst>
                  <a:gd name="adj1" fmla="val 71274"/>
                  <a:gd name="adj2" fmla="val -2267"/>
                  <a:gd name="adj3" fmla="val 166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冲突打分留权重最高的那个</a:t>
                </a:r>
              </a:p>
            </p:txBody>
          </p:sp>
          <p:cxnSp>
            <p:nvCxnSpPr>
              <p:cNvPr id="110" name="直线箭头连接符 109">
                <a:extLst>
                  <a:ext uri="{FF2B5EF4-FFF2-40B4-BE49-F238E27FC236}">
                    <a16:creationId xmlns:a16="http://schemas.microsoft.com/office/drawing/2014/main" id="{EA0B785B-EED7-C443-991B-D04ADB89D39D}"/>
                  </a:ext>
                </a:extLst>
              </p:cNvPr>
              <p:cNvCxnSpPr>
                <a:stCxn id="92" idx="2"/>
                <a:endCxn id="95" idx="0"/>
              </p:cNvCxnSpPr>
              <p:nvPr/>
            </p:nvCxnSpPr>
            <p:spPr>
              <a:xfrm flipH="1">
                <a:off x="9078604" y="5489769"/>
                <a:ext cx="659431" cy="3902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EAE83667-DBC0-5C4A-8FA3-089227DBBF61}"/>
                  </a:ext>
                </a:extLst>
              </p:cNvPr>
              <p:cNvSpPr txBox="1"/>
              <p:nvPr/>
            </p:nvSpPr>
            <p:spPr>
              <a:xfrm>
                <a:off x="9284109" y="544637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x</a:t>
                </a:r>
                <a:endParaRPr kumimoji="1" lang="zh-CN" altLang="en-US" dirty="0">
                  <a:solidFill>
                    <a:srgbClr val="FF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AAA2138D-D8C6-F846-9358-29296A2F8A3A}"/>
                </a:ext>
              </a:extLst>
            </p:cNvPr>
            <p:cNvSpPr txBox="1"/>
            <p:nvPr/>
          </p:nvSpPr>
          <p:spPr>
            <a:xfrm>
              <a:off x="7039114" y="3485081"/>
              <a:ext cx="180049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打分合并示例：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9058788-47CC-5540-85EE-CDD62CF5BCEA}"/>
              </a:ext>
            </a:extLst>
          </p:cNvPr>
          <p:cNvGrpSpPr/>
          <p:nvPr/>
        </p:nvGrpSpPr>
        <p:grpSpPr>
          <a:xfrm>
            <a:off x="0" y="3060740"/>
            <a:ext cx="6542865" cy="3617921"/>
            <a:chOff x="0" y="3060740"/>
            <a:chExt cx="6542865" cy="3617921"/>
          </a:xfrm>
        </p:grpSpPr>
        <p:cxnSp>
          <p:nvCxnSpPr>
            <p:cNvPr id="94" name="直线连接符 93">
              <a:extLst>
                <a:ext uri="{FF2B5EF4-FFF2-40B4-BE49-F238E27FC236}">
                  <a16:creationId xmlns:a16="http://schemas.microsoft.com/office/drawing/2014/main" id="{6C8BC70C-5BA5-4E49-AC7B-9FBE846BB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5411617"/>
              <a:ext cx="6412518" cy="2911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DC39F200-FFA7-7745-AAE8-350A6790E7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4767143"/>
              <a:ext cx="6403508" cy="193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F6E93FA-70B0-1849-8C96-AD9672592ED8}"/>
                </a:ext>
              </a:extLst>
            </p:cNvPr>
            <p:cNvSpPr/>
            <p:nvPr/>
          </p:nvSpPr>
          <p:spPr>
            <a:xfrm>
              <a:off x="1544519" y="3476718"/>
              <a:ext cx="4998346" cy="38736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268FCAA-5C33-F64C-BA73-A89083703ECF}"/>
                </a:ext>
              </a:extLst>
            </p:cNvPr>
            <p:cNvSpPr/>
            <p:nvPr/>
          </p:nvSpPr>
          <p:spPr>
            <a:xfrm>
              <a:off x="1793442" y="6219549"/>
              <a:ext cx="4564667" cy="3594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召回打分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B37310A-2C6A-F141-B78D-292AF125032C}"/>
                </a:ext>
              </a:extLst>
            </p:cNvPr>
            <p:cNvSpPr/>
            <p:nvPr/>
          </p:nvSpPr>
          <p:spPr>
            <a:xfrm>
              <a:off x="1784432" y="5562115"/>
              <a:ext cx="1272159" cy="343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CTR</a:t>
              </a:r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模型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14743B4-8F4A-2441-BD13-129307FB8AF3}"/>
                </a:ext>
              </a:extLst>
            </p:cNvPr>
            <p:cNvSpPr/>
            <p:nvPr/>
          </p:nvSpPr>
          <p:spPr>
            <a:xfrm>
              <a:off x="3197020" y="5571812"/>
              <a:ext cx="1207702" cy="3613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CVR</a:t>
              </a:r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模型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48B9ABB-8DE0-554D-8019-4D92FCE7ACBD}"/>
                </a:ext>
              </a:extLst>
            </p:cNvPr>
            <p:cNvSpPr/>
            <p:nvPr/>
          </p:nvSpPr>
          <p:spPr>
            <a:xfrm>
              <a:off x="2132688" y="4373396"/>
              <a:ext cx="1815185" cy="343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融合模型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ABA4AF8-E9CA-9443-9541-ECE49484483A}"/>
                </a:ext>
              </a:extLst>
            </p:cNvPr>
            <p:cNvSpPr txBox="1"/>
            <p:nvPr/>
          </p:nvSpPr>
          <p:spPr>
            <a:xfrm>
              <a:off x="3699944" y="347698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重排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A5CE255-E07B-2F49-A642-93D0B8D3C4DD}"/>
                </a:ext>
              </a:extLst>
            </p:cNvPr>
            <p:cNvSpPr/>
            <p:nvPr/>
          </p:nvSpPr>
          <p:spPr>
            <a:xfrm>
              <a:off x="4592024" y="5548661"/>
              <a:ext cx="1488562" cy="3798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多目标模型</a:t>
              </a:r>
            </a:p>
          </p:txBody>
        </p: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42959E2E-E019-4F42-8B8B-B824A8978F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2165" y="3836199"/>
              <a:ext cx="0" cy="672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7F5DE764-546C-D346-873A-D10AAD95DB29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V="1">
              <a:off x="5336305" y="3867235"/>
              <a:ext cx="0" cy="1681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30BAE7E2-D0A7-9A45-A0D3-2FE16D4899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9654" y="3864082"/>
              <a:ext cx="0" cy="1675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38">
              <a:extLst>
                <a:ext uri="{FF2B5EF4-FFF2-40B4-BE49-F238E27FC236}">
                  <a16:creationId xmlns:a16="http://schemas.microsoft.com/office/drawing/2014/main" id="{A165A016-7561-0B4F-B98D-03B0E558CA5B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V="1">
              <a:off x="2420512" y="4751801"/>
              <a:ext cx="0" cy="8103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C3CFBDE9-52B5-1749-AC38-4E9517ACF4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5978" y="4757094"/>
              <a:ext cx="0" cy="805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42">
              <a:extLst>
                <a:ext uri="{FF2B5EF4-FFF2-40B4-BE49-F238E27FC236}">
                  <a16:creationId xmlns:a16="http://schemas.microsoft.com/office/drawing/2014/main" id="{B28A9AE9-E2B3-6F42-9605-683C46D8866D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5328123" y="5928476"/>
              <a:ext cx="8182" cy="2560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AAFD6F6F-CEAB-694C-8539-28888CE620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0110" y="5923440"/>
              <a:ext cx="1" cy="319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0AE29CDB-773A-E345-BA3D-60DAA3A81596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2409596" y="5905498"/>
              <a:ext cx="10916" cy="334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箭头连接符 49">
              <a:extLst>
                <a:ext uri="{FF2B5EF4-FFF2-40B4-BE49-F238E27FC236}">
                  <a16:creationId xmlns:a16="http://schemas.microsoft.com/office/drawing/2014/main" id="{13D62FA8-31E5-244D-BD5A-AE08139D02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2826" y="3836199"/>
              <a:ext cx="0" cy="2359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DED0238-E29E-7343-BD79-4D0CB97D2F29}"/>
                </a:ext>
              </a:extLst>
            </p:cNvPr>
            <p:cNvSpPr/>
            <p:nvPr/>
          </p:nvSpPr>
          <p:spPr>
            <a:xfrm>
              <a:off x="1732402" y="4044380"/>
              <a:ext cx="4810456" cy="201876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E785AA7C-6639-6547-8D00-748ACD241123}"/>
                </a:ext>
              </a:extLst>
            </p:cNvPr>
            <p:cNvSpPr txBox="1"/>
            <p:nvPr/>
          </p:nvSpPr>
          <p:spPr>
            <a:xfrm>
              <a:off x="3699944" y="4004065"/>
              <a:ext cx="646331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精排</a:t>
              </a:r>
            </a:p>
          </p:txBody>
        </p:sp>
        <p:sp>
          <p:nvSpPr>
            <p:cNvPr id="19" name="圆角矩形标注 18">
              <a:extLst>
                <a:ext uri="{FF2B5EF4-FFF2-40B4-BE49-F238E27FC236}">
                  <a16:creationId xmlns:a16="http://schemas.microsoft.com/office/drawing/2014/main" id="{9DE479EA-5B03-BA48-B86C-F96DBE322556}"/>
                </a:ext>
              </a:extLst>
            </p:cNvPr>
            <p:cNvSpPr/>
            <p:nvPr/>
          </p:nvSpPr>
          <p:spPr>
            <a:xfrm>
              <a:off x="4821646" y="4886169"/>
              <a:ext cx="1172507" cy="525448"/>
            </a:xfrm>
            <a:prstGeom prst="wedgeRoundRectCallout">
              <a:avLst>
                <a:gd name="adj1" fmla="val 61493"/>
                <a:gd name="adj2" fmla="val 35507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产品要求使用录入顺序</a:t>
              </a:r>
            </a:p>
          </p:txBody>
        </p:sp>
        <p:sp>
          <p:nvSpPr>
            <p:cNvPr id="67" name="圆角矩形标注 66">
              <a:extLst>
                <a:ext uri="{FF2B5EF4-FFF2-40B4-BE49-F238E27FC236}">
                  <a16:creationId xmlns:a16="http://schemas.microsoft.com/office/drawing/2014/main" id="{C38859FB-FE3C-B947-B8CA-08E878E96ED3}"/>
                </a:ext>
              </a:extLst>
            </p:cNvPr>
            <p:cNvSpPr/>
            <p:nvPr/>
          </p:nvSpPr>
          <p:spPr>
            <a:xfrm>
              <a:off x="1579371" y="3751630"/>
              <a:ext cx="1158814" cy="509925"/>
            </a:xfrm>
            <a:prstGeom prst="wedgeRoundRectCallout">
              <a:avLst>
                <a:gd name="adj1" fmla="val 27331"/>
                <a:gd name="adj2" fmla="val 84725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要求</a:t>
              </a:r>
              <a:r>
                <a:rPr kumimoji="1"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CTR/</a:t>
              </a:r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CVR</a:t>
              </a:r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做输入</a:t>
              </a:r>
            </a:p>
          </p:txBody>
        </p:sp>
        <p:sp>
          <p:nvSpPr>
            <p:cNvPr id="71" name="圆角矩形标注 70">
              <a:extLst>
                <a:ext uri="{FF2B5EF4-FFF2-40B4-BE49-F238E27FC236}">
                  <a16:creationId xmlns:a16="http://schemas.microsoft.com/office/drawing/2014/main" id="{EAEB6783-9AC1-9141-AA00-0624ABBBE585}"/>
                </a:ext>
              </a:extLst>
            </p:cNvPr>
            <p:cNvSpPr/>
            <p:nvPr/>
          </p:nvSpPr>
          <p:spPr>
            <a:xfrm>
              <a:off x="4878827" y="6207250"/>
              <a:ext cx="1355459" cy="471411"/>
            </a:xfrm>
            <a:prstGeom prst="wedgeRoundRectCallout">
              <a:avLst>
                <a:gd name="adj1" fmla="val 770"/>
                <a:gd name="adj2" fmla="val -100390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自己就能输出</a:t>
              </a:r>
              <a:r>
                <a:rPr kumimoji="1"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CTR</a:t>
              </a:r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和</a:t>
              </a:r>
              <a:r>
                <a:rPr kumimoji="1"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CVR</a:t>
              </a:r>
              <a:endPara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4FCC8F3D-E590-5B43-983B-41F98C83D0D1}"/>
                </a:ext>
              </a:extLst>
            </p:cNvPr>
            <p:cNvSpPr txBox="1"/>
            <p:nvPr/>
          </p:nvSpPr>
          <p:spPr>
            <a:xfrm>
              <a:off x="1542938" y="3060740"/>
              <a:ext cx="203132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模型间依赖示例：</a:t>
              </a:r>
            </a:p>
          </p:txBody>
        </p:sp>
        <p:cxnSp>
          <p:nvCxnSpPr>
            <p:cNvPr id="55" name="肘形连接符 54">
              <a:extLst>
                <a:ext uri="{FF2B5EF4-FFF2-40B4-BE49-F238E27FC236}">
                  <a16:creationId xmlns:a16="http://schemas.microsoft.com/office/drawing/2014/main" id="{01EC5EF0-2F3B-3748-8FE5-E0A0FFA96956}"/>
                </a:ext>
              </a:extLst>
            </p:cNvPr>
            <p:cNvCxnSpPr>
              <a:cxnSpLocks/>
              <a:stCxn id="28" idx="1"/>
              <a:endCxn id="11" idx="3"/>
            </p:cNvCxnSpPr>
            <p:nvPr/>
          </p:nvCxnSpPr>
          <p:spPr>
            <a:xfrm rot="10800000">
              <a:off x="3947874" y="4545089"/>
              <a:ext cx="644151" cy="1193481"/>
            </a:xfrm>
            <a:prstGeom prst="bentConnector3">
              <a:avLst>
                <a:gd name="adj1" fmla="val 1958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DBB9F30-4ED2-C248-B711-2D0707D78C54}"/>
                </a:ext>
              </a:extLst>
            </p:cNvPr>
            <p:cNvSpPr txBox="1"/>
            <p:nvPr/>
          </p:nvSpPr>
          <p:spPr>
            <a:xfrm>
              <a:off x="830298" y="428650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融合层</a:t>
              </a: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BBED2E3-CAD3-6343-B1FF-79B04C3A3018}"/>
                </a:ext>
              </a:extLst>
            </p:cNvPr>
            <p:cNvSpPr txBox="1"/>
            <p:nvPr/>
          </p:nvSpPr>
          <p:spPr>
            <a:xfrm>
              <a:off x="834817" y="489465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备用层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F7029C28-A622-E341-A268-341B9AB4A165}"/>
                </a:ext>
              </a:extLst>
            </p:cNvPr>
            <p:cNvSpPr txBox="1"/>
            <p:nvPr/>
          </p:nvSpPr>
          <p:spPr>
            <a:xfrm>
              <a:off x="405733" y="5537144"/>
              <a:ext cx="1314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CTR/CVR</a:t>
              </a:r>
              <a:r>
                <a:rPr kumimoji="1" lang="zh-CN" altLang="en-US" dirty="0"/>
                <a:t>层</a:t>
              </a:r>
            </a:p>
          </p:txBody>
        </p:sp>
      </p:grpSp>
      <p:sp>
        <p:nvSpPr>
          <p:cNvPr id="22" name="圆角矩形标注 21">
            <a:extLst>
              <a:ext uri="{FF2B5EF4-FFF2-40B4-BE49-F238E27FC236}">
                <a16:creationId xmlns:a16="http://schemas.microsoft.com/office/drawing/2014/main" id="{BE0180EE-357F-1342-BB9C-87CDF341A27B}"/>
              </a:ext>
            </a:extLst>
          </p:cNvPr>
          <p:cNvSpPr/>
          <p:nvPr/>
        </p:nvSpPr>
        <p:spPr>
          <a:xfrm>
            <a:off x="3971590" y="2499528"/>
            <a:ext cx="1800493" cy="781930"/>
          </a:xfrm>
          <a:prstGeom prst="wedgeRoundRectCallout">
            <a:avLst>
              <a:gd name="adj1" fmla="val -29721"/>
              <a:gd name="adj2" fmla="val 6980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重排层输出唯一的排序打分</a:t>
            </a:r>
          </a:p>
        </p:txBody>
      </p:sp>
    </p:spTree>
    <p:extLst>
      <p:ext uri="{BB962C8B-B14F-4D97-AF65-F5344CB8AC3E}">
        <p14:creationId xmlns:p14="http://schemas.microsoft.com/office/powerpoint/2010/main" val="2624603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AC9C49-66E4-8D44-BBBA-31C297B2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62304" y="6034165"/>
            <a:ext cx="2743200" cy="365125"/>
          </a:xfrm>
        </p:spPr>
        <p:txBody>
          <a:bodyPr/>
          <a:lstStyle/>
          <a:p>
            <a:fld id="{DBE731FD-5544-3B45-9FA8-6EA927BE5B4C}" type="slidenum">
              <a:rPr kumimoji="1" lang="zh-CN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fld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2F1351B4-4D8A-9742-9A79-D8E3250DD76E}"/>
              </a:ext>
            </a:extLst>
          </p:cNvPr>
          <p:cNvCxnSpPr>
            <a:cxnSpLocks/>
          </p:cNvCxnSpPr>
          <p:nvPr/>
        </p:nvCxnSpPr>
        <p:spPr>
          <a:xfrm>
            <a:off x="323690" y="599660"/>
            <a:ext cx="106822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E5DA26C3-4900-D94D-A6F9-0E18FB887B20}"/>
              </a:ext>
            </a:extLst>
          </p:cNvPr>
          <p:cNvSpPr/>
          <p:nvPr/>
        </p:nvSpPr>
        <p:spPr>
          <a:xfrm>
            <a:off x="265261" y="115395"/>
            <a:ext cx="52467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排序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精排模型配置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D94389-652D-1B41-80E8-785820B42082}"/>
              </a:ext>
            </a:extLst>
          </p:cNvPr>
          <p:cNvSpPr txBox="1"/>
          <p:nvPr/>
        </p:nvSpPr>
        <p:spPr>
          <a:xfrm>
            <a:off x="265261" y="670859"/>
            <a:ext cx="8137075" cy="1025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为了加速单个模型上线，模型采用模型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关联相关模块的配置：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特征列表和特征加工方式配置（后面特征章介绍）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模型服务调用接口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8759B1-A4DB-2649-AFE6-D12F9CA7D37D}"/>
              </a:ext>
            </a:extLst>
          </p:cNvPr>
          <p:cNvSpPr/>
          <p:nvPr/>
        </p:nvSpPr>
        <p:spPr>
          <a:xfrm>
            <a:off x="434897" y="3071707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调模型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1A75A0A-3C6C-7F48-80CE-20963A0D621E}"/>
              </a:ext>
            </a:extLst>
          </p:cNvPr>
          <p:cNvSpPr/>
          <p:nvPr/>
        </p:nvSpPr>
        <p:spPr>
          <a:xfrm>
            <a:off x="434897" y="4354098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调模型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6BACEEB-BCE5-F840-BD98-7BF5E51DFE3C}"/>
              </a:ext>
            </a:extLst>
          </p:cNvPr>
          <p:cNvSpPr/>
          <p:nvPr/>
        </p:nvSpPr>
        <p:spPr>
          <a:xfrm>
            <a:off x="434897" y="5636489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调模型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94C91B-5022-274E-AA59-D8B8DDE5EB37}"/>
              </a:ext>
            </a:extLst>
          </p:cNvPr>
          <p:cNvSpPr/>
          <p:nvPr/>
        </p:nvSpPr>
        <p:spPr>
          <a:xfrm>
            <a:off x="2789947" y="3071707"/>
            <a:ext cx="996015" cy="3479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client</a:t>
            </a:r>
          </a:p>
          <a:p>
            <a:pPr algn="ctr"/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SDK</a:t>
            </a:r>
            <a:endParaRPr kumimoji="1"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48BDF2AE-B401-834F-B38E-0D765FFA4CDF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349297" y="3528907"/>
            <a:ext cx="143372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A837409-F74A-FF40-BC60-ABA9510B0388}"/>
              </a:ext>
            </a:extLst>
          </p:cNvPr>
          <p:cNvSpPr txBox="1"/>
          <p:nvPr/>
        </p:nvSpPr>
        <p:spPr>
          <a:xfrm>
            <a:off x="1419369" y="2954633"/>
            <a:ext cx="1185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3CACBEF4-9C77-7C4F-A725-1F5E096A7B41}"/>
              </a:ext>
            </a:extLst>
          </p:cNvPr>
          <p:cNvCxnSpPr>
            <a:cxnSpLocks/>
            <a:stCxn id="63" idx="3"/>
            <a:endCxn id="7" idx="1"/>
          </p:cNvCxnSpPr>
          <p:nvPr/>
        </p:nvCxnSpPr>
        <p:spPr>
          <a:xfrm>
            <a:off x="1349297" y="4811298"/>
            <a:ext cx="144065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0A091FC2-F1AA-374D-B751-66EFD6998BDC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1349297" y="6093689"/>
            <a:ext cx="143372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柱体 23">
            <a:extLst>
              <a:ext uri="{FF2B5EF4-FFF2-40B4-BE49-F238E27FC236}">
                <a16:creationId xmlns:a16="http://schemas.microsoft.com/office/drawing/2014/main" id="{47032A43-E951-4C41-A0D3-356458D7BF32}"/>
              </a:ext>
            </a:extLst>
          </p:cNvPr>
          <p:cNvSpPr/>
          <p:nvPr/>
        </p:nvSpPr>
        <p:spPr>
          <a:xfrm>
            <a:off x="6936690" y="2536807"/>
            <a:ext cx="780585" cy="6467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DB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03A9A97-FF27-CA4A-BE75-CDD2708FC482}"/>
              </a:ext>
            </a:extLst>
          </p:cNvPr>
          <p:cNvSpPr/>
          <p:nvPr/>
        </p:nvSpPr>
        <p:spPr>
          <a:xfrm>
            <a:off x="6242134" y="3967519"/>
            <a:ext cx="707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F3EB9B2-C329-5C4C-9AF9-B1518DDB24CF}"/>
              </a:ext>
            </a:extLst>
          </p:cNvPr>
          <p:cNvSpPr/>
          <p:nvPr/>
        </p:nvSpPr>
        <p:spPr>
          <a:xfrm>
            <a:off x="5326382" y="4206746"/>
            <a:ext cx="1002211" cy="462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排序代理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C3CB64F4-538B-A945-9F3D-E4C23332C4EE}"/>
              </a:ext>
            </a:extLst>
          </p:cNvPr>
          <p:cNvSpPr/>
          <p:nvPr/>
        </p:nvSpPr>
        <p:spPr>
          <a:xfrm>
            <a:off x="6328593" y="3302395"/>
            <a:ext cx="21130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特征列表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特征加工方式</a:t>
            </a:r>
          </a:p>
        </p:txBody>
      </p:sp>
      <p:sp>
        <p:nvSpPr>
          <p:cNvPr id="49" name="圆柱体 48">
            <a:extLst>
              <a:ext uri="{FF2B5EF4-FFF2-40B4-BE49-F238E27FC236}">
                <a16:creationId xmlns:a16="http://schemas.microsoft.com/office/drawing/2014/main" id="{199976BA-40E8-9B4D-82A1-5B9AE1B7C343}"/>
              </a:ext>
            </a:extLst>
          </p:cNvPr>
          <p:cNvSpPr/>
          <p:nvPr/>
        </p:nvSpPr>
        <p:spPr>
          <a:xfrm>
            <a:off x="9294169" y="4049034"/>
            <a:ext cx="1059366" cy="778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DCACHE</a:t>
            </a:r>
            <a:endParaRPr kumimoji="1"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38D38002-AF4B-D242-8128-01554EB0FC92}"/>
              </a:ext>
            </a:extLst>
          </p:cNvPr>
          <p:cNvCxnSpPr>
            <a:cxnSpLocks/>
            <a:stCxn id="40" idx="3"/>
            <a:endCxn id="49" idx="2"/>
          </p:cNvCxnSpPr>
          <p:nvPr/>
        </p:nvCxnSpPr>
        <p:spPr>
          <a:xfrm>
            <a:off x="7828088" y="4438134"/>
            <a:ext cx="1466081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AFB6BAC0-8102-6A4E-94E3-4BDF454E5EF0}"/>
              </a:ext>
            </a:extLst>
          </p:cNvPr>
          <p:cNvSpPr/>
          <p:nvPr/>
        </p:nvSpPr>
        <p:spPr>
          <a:xfrm>
            <a:off x="9319577" y="5194344"/>
            <a:ext cx="1002211" cy="512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算子服务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EC0202F-17D6-124B-877B-2B3D4A381FD5}"/>
              </a:ext>
            </a:extLst>
          </p:cNvPr>
          <p:cNvSpPr/>
          <p:nvPr/>
        </p:nvSpPr>
        <p:spPr>
          <a:xfrm>
            <a:off x="7899872" y="4118251"/>
            <a:ext cx="12876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item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特征列表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40967337-5008-9D48-9DAA-BB41DD6EA1E3}"/>
              </a:ext>
            </a:extLst>
          </p:cNvPr>
          <p:cNvSpPr/>
          <p:nvPr/>
        </p:nvSpPr>
        <p:spPr>
          <a:xfrm>
            <a:off x="7872515" y="4764998"/>
            <a:ext cx="1394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加工方式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C0998E0-7D3E-1045-8AAA-24E538CE4932}"/>
              </a:ext>
            </a:extLst>
          </p:cNvPr>
          <p:cNvSpPr/>
          <p:nvPr/>
        </p:nvSpPr>
        <p:spPr>
          <a:xfrm>
            <a:off x="5326382" y="5913126"/>
            <a:ext cx="1002211" cy="512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调模打分</a:t>
            </a: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01B79B9D-2EF6-194A-A6CA-9C26382A2592}"/>
              </a:ext>
            </a:extLst>
          </p:cNvPr>
          <p:cNvCxnSpPr>
            <a:cxnSpLocks/>
          </p:cNvCxnSpPr>
          <p:nvPr/>
        </p:nvCxnSpPr>
        <p:spPr>
          <a:xfrm>
            <a:off x="6038502" y="4669522"/>
            <a:ext cx="0" cy="12436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BECF7648-B2F5-6347-AA4F-173DF39C4F95}"/>
              </a:ext>
            </a:extLst>
          </p:cNvPr>
          <p:cNvCxnSpPr>
            <a:cxnSpLocks/>
          </p:cNvCxnSpPr>
          <p:nvPr/>
        </p:nvCxnSpPr>
        <p:spPr>
          <a:xfrm flipV="1">
            <a:off x="5630898" y="4669522"/>
            <a:ext cx="0" cy="12436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78C1D9C8-F0CE-A74E-A685-09187F14E485}"/>
              </a:ext>
            </a:extLst>
          </p:cNvPr>
          <p:cNvSpPr/>
          <p:nvPr/>
        </p:nvSpPr>
        <p:spPr>
          <a:xfrm>
            <a:off x="4717130" y="530301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打分结果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C22B071C-5D3C-664E-9863-3B90D168DAAA}"/>
              </a:ext>
            </a:extLst>
          </p:cNvPr>
          <p:cNvSpPr/>
          <p:nvPr/>
        </p:nvSpPr>
        <p:spPr>
          <a:xfrm>
            <a:off x="6016588" y="5291324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标准化特征</a:t>
            </a:r>
          </a:p>
        </p:txBody>
      </p: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147DB1D7-D0FD-2846-A059-55BBB37B2A86}"/>
              </a:ext>
            </a:extLst>
          </p:cNvPr>
          <p:cNvCxnSpPr>
            <a:cxnSpLocks/>
          </p:cNvCxnSpPr>
          <p:nvPr/>
        </p:nvCxnSpPr>
        <p:spPr>
          <a:xfrm flipV="1">
            <a:off x="3785962" y="4356073"/>
            <a:ext cx="1540420" cy="44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5BF219E0-AA95-C145-AEA0-AFD7DC91DF1C}"/>
              </a:ext>
            </a:extLst>
          </p:cNvPr>
          <p:cNvSpPr/>
          <p:nvPr/>
        </p:nvSpPr>
        <p:spPr>
          <a:xfrm>
            <a:off x="6020143" y="3760570"/>
            <a:ext cx="1185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8BE52607-20BE-F446-A4FF-CB51FC832C68}"/>
              </a:ext>
            </a:extLst>
          </p:cNvPr>
          <p:cNvSpPr txBox="1"/>
          <p:nvPr/>
        </p:nvSpPr>
        <p:spPr>
          <a:xfrm>
            <a:off x="323690" y="1851102"/>
            <a:ext cx="10754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虽然模块化配置便于重用，我们还是建议通过复制、修改和新注册方式来上线新模型，以备日后回溯或故障回滚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5D86780-861C-D045-A5FA-B8600D509A4F}"/>
              </a:ext>
            </a:extLst>
          </p:cNvPr>
          <p:cNvSpPr/>
          <p:nvPr/>
        </p:nvSpPr>
        <p:spPr>
          <a:xfrm>
            <a:off x="6825877" y="4206746"/>
            <a:ext cx="1002211" cy="462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特征代理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8404795-127E-7743-9512-F13A0C4A9A2E}"/>
              </a:ext>
            </a:extLst>
          </p:cNvPr>
          <p:cNvSpPr/>
          <p:nvPr/>
        </p:nvSpPr>
        <p:spPr>
          <a:xfrm>
            <a:off x="4021797" y="454681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打分结果</a:t>
            </a: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0F463950-F573-7043-8A2E-7C28D7369982}"/>
              </a:ext>
            </a:extLst>
          </p:cNvPr>
          <p:cNvCxnSpPr>
            <a:cxnSpLocks/>
          </p:cNvCxnSpPr>
          <p:nvPr/>
        </p:nvCxnSpPr>
        <p:spPr>
          <a:xfrm flipH="1">
            <a:off x="3792889" y="4567518"/>
            <a:ext cx="1534279" cy="85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B406A5ED-D7D7-BB48-84B6-CC23801477B8}"/>
              </a:ext>
            </a:extLst>
          </p:cNvPr>
          <p:cNvCxnSpPr>
            <a:stCxn id="24" idx="3"/>
            <a:endCxn id="40" idx="0"/>
          </p:cNvCxnSpPr>
          <p:nvPr/>
        </p:nvCxnSpPr>
        <p:spPr>
          <a:xfrm>
            <a:off x="7326983" y="3183578"/>
            <a:ext cx="0" cy="10231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C270E0A8-251C-624F-AB67-BAF5BA0FB1E0}"/>
              </a:ext>
            </a:extLst>
          </p:cNvPr>
          <p:cNvSpPr/>
          <p:nvPr/>
        </p:nvSpPr>
        <p:spPr>
          <a:xfrm>
            <a:off x="4162418" y="4049236"/>
            <a:ext cx="707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36D3AFE0-0F4D-0F4D-A68E-49DBB5B21270}"/>
              </a:ext>
            </a:extLst>
          </p:cNvPr>
          <p:cNvSpPr/>
          <p:nvPr/>
        </p:nvSpPr>
        <p:spPr>
          <a:xfrm>
            <a:off x="3940427" y="3842287"/>
            <a:ext cx="1185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A932D59D-43CA-F84B-A780-83CF3E3DE823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>
            <a:off x="6328593" y="4438134"/>
            <a:ext cx="49728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4ED03A09-F276-EF48-9058-50E28B258D64}"/>
              </a:ext>
            </a:extLst>
          </p:cNvPr>
          <p:cNvCxnSpPr>
            <a:stCxn id="40" idx="3"/>
            <a:endCxn id="58" idx="0"/>
          </p:cNvCxnSpPr>
          <p:nvPr/>
        </p:nvCxnSpPr>
        <p:spPr>
          <a:xfrm>
            <a:off x="7828088" y="4438134"/>
            <a:ext cx="1992595" cy="75621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913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2F1351B4-4D8A-9742-9A79-D8E3250DD76E}"/>
              </a:ext>
            </a:extLst>
          </p:cNvPr>
          <p:cNvCxnSpPr>
            <a:cxnSpLocks/>
          </p:cNvCxnSpPr>
          <p:nvPr/>
        </p:nvCxnSpPr>
        <p:spPr>
          <a:xfrm>
            <a:off x="323690" y="599660"/>
            <a:ext cx="106822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E5DA26C3-4900-D94D-A6F9-0E18FB887B20}"/>
              </a:ext>
            </a:extLst>
          </p:cNvPr>
          <p:cNvSpPr/>
          <p:nvPr/>
        </p:nvSpPr>
        <p:spPr>
          <a:xfrm>
            <a:off x="265261" y="115395"/>
            <a:ext cx="52467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排序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—DAG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精排模型配置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D94389-652D-1B41-80E8-785820B42082}"/>
              </a:ext>
            </a:extLst>
          </p:cNvPr>
          <p:cNvSpPr txBox="1"/>
          <p:nvPr/>
        </p:nvSpPr>
        <p:spPr>
          <a:xfrm>
            <a:off x="265261" y="670859"/>
            <a:ext cx="8137075" cy="1333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为了优化提升，新增了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DAG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精排能力：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按层调用。只拉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次原始特征和做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次特征标准化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并行调模型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仅返回必要特征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1FABEF9-6685-8247-8DD7-2D4759B31CE0}"/>
              </a:ext>
            </a:extLst>
          </p:cNvPr>
          <p:cNvGrpSpPr/>
          <p:nvPr/>
        </p:nvGrpSpPr>
        <p:grpSpPr>
          <a:xfrm>
            <a:off x="1736824" y="2591892"/>
            <a:ext cx="6567573" cy="3889277"/>
            <a:chOff x="3785962" y="2536807"/>
            <a:chExt cx="6567573" cy="3889277"/>
          </a:xfrm>
        </p:grpSpPr>
        <p:sp>
          <p:nvSpPr>
            <p:cNvPr id="24" name="圆柱体 23">
              <a:extLst>
                <a:ext uri="{FF2B5EF4-FFF2-40B4-BE49-F238E27FC236}">
                  <a16:creationId xmlns:a16="http://schemas.microsoft.com/office/drawing/2014/main" id="{47032A43-E951-4C41-A0D3-356458D7BF32}"/>
                </a:ext>
              </a:extLst>
            </p:cNvPr>
            <p:cNvSpPr/>
            <p:nvPr/>
          </p:nvSpPr>
          <p:spPr>
            <a:xfrm>
              <a:off x="6936690" y="2536807"/>
              <a:ext cx="780585" cy="64677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DB</a:t>
              </a:r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03A9A97-FF27-CA4A-BE75-CDD2708FC482}"/>
                </a:ext>
              </a:extLst>
            </p:cNvPr>
            <p:cNvSpPr/>
            <p:nvPr/>
          </p:nvSpPr>
          <p:spPr>
            <a:xfrm>
              <a:off x="5999966" y="3945463"/>
              <a:ext cx="13764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feature</a:t>
              </a:r>
              <a:r>
                <a:rPr kumimoji="1" lang="zh-CN" altLang="en-US" sz="14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4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types</a:t>
              </a:r>
              <a:endParaRPr kumimoji="1"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F3EB9B2-C329-5C4C-9AF9-B1518DDB24CF}"/>
                </a:ext>
              </a:extLst>
            </p:cNvPr>
            <p:cNvSpPr/>
            <p:nvPr/>
          </p:nvSpPr>
          <p:spPr>
            <a:xfrm>
              <a:off x="5326382" y="4206746"/>
              <a:ext cx="1002211" cy="462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排序代理</a:t>
              </a: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C3CB64F4-538B-A945-9F3D-E4C23332C4EE}"/>
                </a:ext>
              </a:extLst>
            </p:cNvPr>
            <p:cNvSpPr/>
            <p:nvPr/>
          </p:nvSpPr>
          <p:spPr>
            <a:xfrm>
              <a:off x="6328593" y="3302395"/>
              <a:ext cx="21130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特征列表</a:t>
              </a:r>
              <a:r>
                <a:rPr kumimoji="1"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+</a:t>
              </a:r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特征加工方式</a:t>
              </a:r>
            </a:p>
          </p:txBody>
        </p:sp>
        <p:sp>
          <p:nvSpPr>
            <p:cNvPr id="49" name="圆柱体 48">
              <a:extLst>
                <a:ext uri="{FF2B5EF4-FFF2-40B4-BE49-F238E27FC236}">
                  <a16:creationId xmlns:a16="http://schemas.microsoft.com/office/drawing/2014/main" id="{199976BA-40E8-9B4D-82A1-5B9AE1B7C343}"/>
                </a:ext>
              </a:extLst>
            </p:cNvPr>
            <p:cNvSpPr/>
            <p:nvPr/>
          </p:nvSpPr>
          <p:spPr>
            <a:xfrm>
              <a:off x="9294169" y="4049034"/>
              <a:ext cx="1059366" cy="7782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特征</a:t>
              </a:r>
              <a:r>
                <a:rPr kumimoji="1" lang="en-US" altLang="zh-CN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DCACHE</a:t>
              </a:r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54" name="直线箭头连接符 53">
              <a:extLst>
                <a:ext uri="{FF2B5EF4-FFF2-40B4-BE49-F238E27FC236}">
                  <a16:creationId xmlns:a16="http://schemas.microsoft.com/office/drawing/2014/main" id="{38D38002-AF4B-D242-8128-01554EB0FC92}"/>
                </a:ext>
              </a:extLst>
            </p:cNvPr>
            <p:cNvCxnSpPr>
              <a:cxnSpLocks/>
              <a:stCxn id="40" idx="3"/>
              <a:endCxn id="49" idx="2"/>
            </p:cNvCxnSpPr>
            <p:nvPr/>
          </p:nvCxnSpPr>
          <p:spPr>
            <a:xfrm>
              <a:off x="7828088" y="4438134"/>
              <a:ext cx="1466081" cy="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AFB6BAC0-8102-6A4E-94E3-4BDF454E5EF0}"/>
                </a:ext>
              </a:extLst>
            </p:cNvPr>
            <p:cNvSpPr/>
            <p:nvPr/>
          </p:nvSpPr>
          <p:spPr>
            <a:xfrm>
              <a:off x="9319577" y="5194344"/>
              <a:ext cx="1002211" cy="512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算子服务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EC0202F-17D6-124B-877B-2B3D4A381FD5}"/>
                </a:ext>
              </a:extLst>
            </p:cNvPr>
            <p:cNvSpPr/>
            <p:nvPr/>
          </p:nvSpPr>
          <p:spPr>
            <a:xfrm>
              <a:off x="7899872" y="4118251"/>
              <a:ext cx="12876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item</a:t>
              </a:r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特征列表</a:t>
              </a:r>
              <a:endPara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40967337-5008-9D48-9DAA-BB41DD6EA1E3}"/>
                </a:ext>
              </a:extLst>
            </p:cNvPr>
            <p:cNvSpPr/>
            <p:nvPr/>
          </p:nvSpPr>
          <p:spPr>
            <a:xfrm>
              <a:off x="7872515" y="4764998"/>
              <a:ext cx="13949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特征</a:t>
              </a:r>
              <a:r>
                <a:rPr kumimoji="1"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+</a:t>
              </a:r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加工方式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EC0998E0-7D3E-1045-8AAA-24E538CE4932}"/>
                </a:ext>
              </a:extLst>
            </p:cNvPr>
            <p:cNvSpPr/>
            <p:nvPr/>
          </p:nvSpPr>
          <p:spPr>
            <a:xfrm>
              <a:off x="5326382" y="5913126"/>
              <a:ext cx="1002211" cy="512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调模打分</a:t>
              </a:r>
            </a:p>
          </p:txBody>
        </p:sp>
        <p:cxnSp>
          <p:nvCxnSpPr>
            <p:cNvPr id="68" name="直线箭头连接符 67">
              <a:extLst>
                <a:ext uri="{FF2B5EF4-FFF2-40B4-BE49-F238E27FC236}">
                  <a16:creationId xmlns:a16="http://schemas.microsoft.com/office/drawing/2014/main" id="{01B79B9D-2EF6-194A-A6CA-9C26382A2592}"/>
                </a:ext>
              </a:extLst>
            </p:cNvPr>
            <p:cNvCxnSpPr>
              <a:cxnSpLocks/>
            </p:cNvCxnSpPr>
            <p:nvPr/>
          </p:nvCxnSpPr>
          <p:spPr>
            <a:xfrm>
              <a:off x="6038502" y="4669522"/>
              <a:ext cx="0" cy="124360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71">
              <a:extLst>
                <a:ext uri="{FF2B5EF4-FFF2-40B4-BE49-F238E27FC236}">
                  <a16:creationId xmlns:a16="http://schemas.microsoft.com/office/drawing/2014/main" id="{BECF7648-B2F5-6347-AA4F-173DF39C4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0898" y="4669522"/>
              <a:ext cx="0" cy="124360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8C1D9C8-F0CE-A74E-A685-09187F14E485}"/>
                </a:ext>
              </a:extLst>
            </p:cNvPr>
            <p:cNvSpPr/>
            <p:nvPr/>
          </p:nvSpPr>
          <p:spPr>
            <a:xfrm>
              <a:off x="4717130" y="5303017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打分结果</a:t>
              </a: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C22B071C-5D3C-664E-9863-3B90D168DAAA}"/>
                </a:ext>
              </a:extLst>
            </p:cNvPr>
            <p:cNvSpPr/>
            <p:nvPr/>
          </p:nvSpPr>
          <p:spPr>
            <a:xfrm>
              <a:off x="6016588" y="5291324"/>
              <a:ext cx="1082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标准化特征</a:t>
              </a:r>
            </a:p>
          </p:txBody>
        </p:sp>
        <p:cxnSp>
          <p:nvCxnSpPr>
            <p:cNvPr id="77" name="直线箭头连接符 76">
              <a:extLst>
                <a:ext uri="{FF2B5EF4-FFF2-40B4-BE49-F238E27FC236}">
                  <a16:creationId xmlns:a16="http://schemas.microsoft.com/office/drawing/2014/main" id="{147DB1D7-D0FD-2846-A059-55BBB37B2A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5962" y="4356073"/>
              <a:ext cx="1540420" cy="449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5BF219E0-AA95-C145-AEA0-AFD7DC91DF1C}"/>
                </a:ext>
              </a:extLst>
            </p:cNvPr>
            <p:cNvSpPr/>
            <p:nvPr/>
          </p:nvSpPr>
          <p:spPr>
            <a:xfrm>
              <a:off x="6020143" y="3760570"/>
              <a:ext cx="11850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context</a:t>
              </a:r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特征</a:t>
              </a:r>
              <a:endPara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5D86780-861C-D045-A5FA-B8600D509A4F}"/>
                </a:ext>
              </a:extLst>
            </p:cNvPr>
            <p:cNvSpPr/>
            <p:nvPr/>
          </p:nvSpPr>
          <p:spPr>
            <a:xfrm>
              <a:off x="6825877" y="4206746"/>
              <a:ext cx="1002211" cy="462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特征代理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8404795-127E-7743-9512-F13A0C4A9A2E}"/>
                </a:ext>
              </a:extLst>
            </p:cNvPr>
            <p:cNvSpPr/>
            <p:nvPr/>
          </p:nvSpPr>
          <p:spPr>
            <a:xfrm>
              <a:off x="4021797" y="4546810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打分结果</a:t>
              </a:r>
            </a:p>
          </p:txBody>
        </p: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0F463950-F573-7043-8A2E-7C28D73699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2889" y="4567518"/>
              <a:ext cx="1534279" cy="85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B406A5ED-D7D7-BB48-84B6-CC23801477B8}"/>
                </a:ext>
              </a:extLst>
            </p:cNvPr>
            <p:cNvCxnSpPr>
              <a:stCxn id="24" idx="3"/>
              <a:endCxn id="40" idx="0"/>
            </p:cNvCxnSpPr>
            <p:nvPr/>
          </p:nvCxnSpPr>
          <p:spPr>
            <a:xfrm>
              <a:off x="7326983" y="3183578"/>
              <a:ext cx="0" cy="102316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C270E0A8-251C-624F-AB67-BAF5BA0FB1E0}"/>
                </a:ext>
              </a:extLst>
            </p:cNvPr>
            <p:cNvSpPr/>
            <p:nvPr/>
          </p:nvSpPr>
          <p:spPr>
            <a:xfrm>
              <a:off x="4015499" y="4064007"/>
              <a:ext cx="103586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模型</a:t>
              </a:r>
              <a:r>
                <a:rPr kumimoji="1" lang="en-US" altLang="zh-CN" sz="14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id</a:t>
              </a:r>
              <a:r>
                <a:rPr kumimoji="1" lang="zh-CN" altLang="en-US" sz="14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4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list</a:t>
              </a:r>
              <a:endParaRPr kumimoji="1"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36D3AFE0-0F4D-0F4D-A68E-49DBB5B21270}"/>
                </a:ext>
              </a:extLst>
            </p:cNvPr>
            <p:cNvSpPr/>
            <p:nvPr/>
          </p:nvSpPr>
          <p:spPr>
            <a:xfrm>
              <a:off x="3940427" y="3842287"/>
              <a:ext cx="11850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context</a:t>
              </a:r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特征</a:t>
              </a:r>
              <a:endPara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A932D59D-43CA-F84B-A780-83CF3E3DE823}"/>
                </a:ext>
              </a:extLst>
            </p:cNvPr>
            <p:cNvCxnSpPr>
              <a:stCxn id="38" idx="3"/>
              <a:endCxn id="40" idx="1"/>
            </p:cNvCxnSpPr>
            <p:nvPr/>
          </p:nvCxnSpPr>
          <p:spPr>
            <a:xfrm>
              <a:off x="6328593" y="4438134"/>
              <a:ext cx="497284" cy="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4ED03A09-F276-EF48-9058-50E28B258D64}"/>
                </a:ext>
              </a:extLst>
            </p:cNvPr>
            <p:cNvCxnSpPr>
              <a:stCxn id="40" idx="3"/>
              <a:endCxn id="58" idx="0"/>
            </p:cNvCxnSpPr>
            <p:nvPr/>
          </p:nvCxnSpPr>
          <p:spPr>
            <a:xfrm>
              <a:off x="7828088" y="4438134"/>
              <a:ext cx="1992595" cy="75621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3577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AC364268-EE5F-3A4B-A94B-232003C9561D}"/>
              </a:ext>
            </a:extLst>
          </p:cNvPr>
          <p:cNvCxnSpPr>
            <a:cxnSpLocks/>
          </p:cNvCxnSpPr>
          <p:nvPr/>
        </p:nvCxnSpPr>
        <p:spPr>
          <a:xfrm>
            <a:off x="323690" y="599660"/>
            <a:ext cx="106822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CD3A5588-03A7-5945-A2AF-66A5DBCF129D}"/>
              </a:ext>
            </a:extLst>
          </p:cNvPr>
          <p:cNvSpPr/>
          <p:nvPr/>
        </p:nvSpPr>
        <p:spPr>
          <a:xfrm>
            <a:off x="265261" y="115395"/>
            <a:ext cx="4688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排序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重排和业务策略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3279D55-ED71-A746-B302-AD97929A80F6}"/>
              </a:ext>
            </a:extLst>
          </p:cNvPr>
          <p:cNvSpPr txBox="1"/>
          <p:nvPr/>
        </p:nvSpPr>
        <p:spPr>
          <a:xfrm>
            <a:off x="185802" y="692812"/>
            <a:ext cx="698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重排层对打分进行再调整，兼顾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GPV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，流行度，新鲜度等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业务指标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78DDBA1-6D4A-0040-9151-A709B6DEB0BC}"/>
              </a:ext>
            </a:extLst>
          </p:cNvPr>
          <p:cNvGrpSpPr/>
          <p:nvPr/>
        </p:nvGrpSpPr>
        <p:grpSpPr>
          <a:xfrm>
            <a:off x="125936" y="4034590"/>
            <a:ext cx="5623638" cy="2483443"/>
            <a:chOff x="-1584800" y="2544423"/>
            <a:chExt cx="6086949" cy="2752669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DF728C1D-8750-AC43-9C9C-7B53B595D2BC}"/>
                </a:ext>
              </a:extLst>
            </p:cNvPr>
            <p:cNvGrpSpPr/>
            <p:nvPr/>
          </p:nvGrpSpPr>
          <p:grpSpPr>
            <a:xfrm>
              <a:off x="-69517" y="2544423"/>
              <a:ext cx="4571666" cy="2752669"/>
              <a:chOff x="6022321" y="2513703"/>
              <a:chExt cx="4571666" cy="2752669"/>
            </a:xfrm>
          </p:grpSpPr>
          <p:sp>
            <p:nvSpPr>
              <p:cNvPr id="7" name="圆柱体 6">
                <a:extLst>
                  <a:ext uri="{FF2B5EF4-FFF2-40B4-BE49-F238E27FC236}">
                    <a16:creationId xmlns:a16="http://schemas.microsoft.com/office/drawing/2014/main" id="{43D9F183-4B3F-A14F-AEA7-C91FFBB11663}"/>
                  </a:ext>
                </a:extLst>
              </p:cNvPr>
              <p:cNvSpPr/>
              <p:nvPr/>
            </p:nvSpPr>
            <p:spPr>
              <a:xfrm>
                <a:off x="7420101" y="4581832"/>
                <a:ext cx="914400" cy="68454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实验组</a:t>
                </a:r>
                <a:r>
                  <a:rPr kumimoji="1" lang="en-US" altLang="zh-CN" sz="1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A</a:t>
                </a:r>
                <a:endPara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7" name="圆柱体 46">
                <a:extLst>
                  <a:ext uri="{FF2B5EF4-FFF2-40B4-BE49-F238E27FC236}">
                    <a16:creationId xmlns:a16="http://schemas.microsoft.com/office/drawing/2014/main" id="{B7DBC2AA-C672-6641-BD38-60227FF22E51}"/>
                  </a:ext>
                </a:extLst>
              </p:cNvPr>
              <p:cNvSpPr/>
              <p:nvPr/>
            </p:nvSpPr>
            <p:spPr>
              <a:xfrm>
                <a:off x="8478738" y="4581832"/>
                <a:ext cx="986018" cy="68454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实验组</a:t>
                </a:r>
                <a:r>
                  <a:rPr kumimoji="1" lang="en-US" altLang="zh-CN" sz="1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B</a:t>
                </a:r>
                <a:endPara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8" name="圆柱体 47">
                <a:extLst>
                  <a:ext uri="{FF2B5EF4-FFF2-40B4-BE49-F238E27FC236}">
                    <a16:creationId xmlns:a16="http://schemas.microsoft.com/office/drawing/2014/main" id="{A74973D4-2E73-9C49-9AD9-F9F82F321FA1}"/>
                  </a:ext>
                </a:extLst>
              </p:cNvPr>
              <p:cNvSpPr/>
              <p:nvPr/>
            </p:nvSpPr>
            <p:spPr>
              <a:xfrm>
                <a:off x="9607681" y="4581966"/>
                <a:ext cx="986306" cy="684406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实验组</a:t>
                </a:r>
                <a:r>
                  <a:rPr kumimoji="1" lang="en-US" altLang="zh-CN" sz="1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C</a:t>
                </a:r>
                <a:endPara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515898EE-A877-2445-A151-090E6D5A63E2}"/>
                  </a:ext>
                </a:extLst>
              </p:cNvPr>
              <p:cNvSpPr/>
              <p:nvPr/>
            </p:nvSpPr>
            <p:spPr>
              <a:xfrm>
                <a:off x="7407302" y="3971583"/>
                <a:ext cx="914400" cy="3532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用户</a:t>
                </a:r>
                <a:r>
                  <a:rPr kumimoji="1"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A</a:t>
                </a:r>
                <a:endPara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0" name="圆角矩形 49">
                <a:extLst>
                  <a:ext uri="{FF2B5EF4-FFF2-40B4-BE49-F238E27FC236}">
                    <a16:creationId xmlns:a16="http://schemas.microsoft.com/office/drawing/2014/main" id="{72A1EE57-AF1C-1A41-8F7E-58384632B93C}"/>
                  </a:ext>
                </a:extLst>
              </p:cNvPr>
              <p:cNvSpPr/>
              <p:nvPr/>
            </p:nvSpPr>
            <p:spPr>
              <a:xfrm>
                <a:off x="8410722" y="3970313"/>
                <a:ext cx="914400" cy="3532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用户</a:t>
                </a:r>
                <a:r>
                  <a:rPr kumimoji="1"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B</a:t>
                </a:r>
                <a:endPara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1" name="圆角矩形 50">
                <a:extLst>
                  <a:ext uri="{FF2B5EF4-FFF2-40B4-BE49-F238E27FC236}">
                    <a16:creationId xmlns:a16="http://schemas.microsoft.com/office/drawing/2014/main" id="{3487A699-A0AB-CC4A-85D5-8E1FF6EB12D1}"/>
                  </a:ext>
                </a:extLst>
              </p:cNvPr>
              <p:cNvSpPr/>
              <p:nvPr/>
            </p:nvSpPr>
            <p:spPr>
              <a:xfrm>
                <a:off x="9443720" y="3975464"/>
                <a:ext cx="914400" cy="35326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用户</a:t>
                </a:r>
                <a:r>
                  <a:rPr kumimoji="1"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C</a:t>
                </a:r>
                <a:endPara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10" name="直线箭头连接符 9">
                <a:extLst>
                  <a:ext uri="{FF2B5EF4-FFF2-40B4-BE49-F238E27FC236}">
                    <a16:creationId xmlns:a16="http://schemas.microsoft.com/office/drawing/2014/main" id="{32BC83C2-016E-1B4C-A3C7-1D9572873FE3}"/>
                  </a:ext>
                </a:extLst>
              </p:cNvPr>
              <p:cNvCxnSpPr>
                <a:endCxn id="8" idx="2"/>
              </p:cNvCxnSpPr>
              <p:nvPr/>
            </p:nvCxnSpPr>
            <p:spPr>
              <a:xfrm flipH="1" flipV="1">
                <a:off x="7864502" y="4324858"/>
                <a:ext cx="1102517" cy="325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线箭头连接符 11">
                <a:extLst>
                  <a:ext uri="{FF2B5EF4-FFF2-40B4-BE49-F238E27FC236}">
                    <a16:creationId xmlns:a16="http://schemas.microsoft.com/office/drawing/2014/main" id="{7369AFC3-D3F1-0045-BCE7-EE54D4EF3593}"/>
                  </a:ext>
                </a:extLst>
              </p:cNvPr>
              <p:cNvCxnSpPr>
                <a:endCxn id="50" idx="2"/>
              </p:cNvCxnSpPr>
              <p:nvPr/>
            </p:nvCxnSpPr>
            <p:spPr>
              <a:xfrm flipH="1" flipV="1">
                <a:off x="8867922" y="4323589"/>
                <a:ext cx="97710" cy="3836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线箭头连接符 13">
                <a:extLst>
                  <a:ext uri="{FF2B5EF4-FFF2-40B4-BE49-F238E27FC236}">
                    <a16:creationId xmlns:a16="http://schemas.microsoft.com/office/drawing/2014/main" id="{CBA70BE0-BACE-4449-AC79-F92282C7E14C}"/>
                  </a:ext>
                </a:extLst>
              </p:cNvPr>
              <p:cNvCxnSpPr>
                <a:endCxn id="51" idx="2"/>
              </p:cNvCxnSpPr>
              <p:nvPr/>
            </p:nvCxnSpPr>
            <p:spPr>
              <a:xfrm flipV="1">
                <a:off x="9000392" y="4328732"/>
                <a:ext cx="900528" cy="3785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919B5FE5-A799-E542-8AD5-A3B53E23F5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765755"/>
                <a:ext cx="443434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849CA1F-F936-D94B-916D-9F1C450BA03D}"/>
                  </a:ext>
                </a:extLst>
              </p:cNvPr>
              <p:cNvSpPr txBox="1"/>
              <p:nvPr/>
            </p:nvSpPr>
            <p:spPr>
              <a:xfrm>
                <a:off x="6022321" y="3385713"/>
                <a:ext cx="1449129" cy="4093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新颖度实验</a:t>
                </a: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1E069D6-5EFA-204C-B4BB-36BF464B7336}"/>
                  </a:ext>
                </a:extLst>
              </p:cNvPr>
              <p:cNvSpPr txBox="1"/>
              <p:nvPr/>
            </p:nvSpPr>
            <p:spPr>
              <a:xfrm>
                <a:off x="6022321" y="2925422"/>
                <a:ext cx="1449129" cy="4093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转化率实验</a:t>
                </a:r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B4011933-1916-CE4E-8536-5105C565B490}"/>
                  </a:ext>
                </a:extLst>
              </p:cNvPr>
              <p:cNvSpPr txBox="1"/>
              <p:nvPr/>
            </p:nvSpPr>
            <p:spPr>
              <a:xfrm>
                <a:off x="6222355" y="2545380"/>
                <a:ext cx="1206220" cy="4093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GPV</a:t>
                </a:r>
                <a:r>
                  <a: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实验</a:t>
                </a:r>
              </a:p>
            </p:txBody>
          </p:sp>
          <p:cxnSp>
            <p:nvCxnSpPr>
              <p:cNvPr id="64" name="直线连接符 63">
                <a:extLst>
                  <a:ext uri="{FF2B5EF4-FFF2-40B4-BE49-F238E27FC236}">
                    <a16:creationId xmlns:a16="http://schemas.microsoft.com/office/drawing/2014/main" id="{4AD86CEF-FB97-1E4F-B6CF-D6916C395A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6716" y="3370965"/>
                <a:ext cx="443434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线连接符 64">
                <a:extLst>
                  <a:ext uri="{FF2B5EF4-FFF2-40B4-BE49-F238E27FC236}">
                    <a16:creationId xmlns:a16="http://schemas.microsoft.com/office/drawing/2014/main" id="{2DA4FD5C-74D8-2047-BB00-AAFBFA9273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6716" y="2928839"/>
                <a:ext cx="443434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圆角矩形 18">
                <a:extLst>
                  <a:ext uri="{FF2B5EF4-FFF2-40B4-BE49-F238E27FC236}">
                    <a16:creationId xmlns:a16="http://schemas.microsoft.com/office/drawing/2014/main" id="{97A9F0F8-6138-5C40-9991-8FA7DB31FE8A}"/>
                  </a:ext>
                </a:extLst>
              </p:cNvPr>
              <p:cNvSpPr/>
              <p:nvPr/>
            </p:nvSpPr>
            <p:spPr>
              <a:xfrm>
                <a:off x="7651981" y="3430308"/>
                <a:ext cx="293428" cy="280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√</a:t>
                </a:r>
                <a:endPara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7" name="圆角矩形 66">
                <a:extLst>
                  <a:ext uri="{FF2B5EF4-FFF2-40B4-BE49-F238E27FC236}">
                    <a16:creationId xmlns:a16="http://schemas.microsoft.com/office/drawing/2014/main" id="{3EF48A85-2D2D-D14E-ABCC-1320B970AB35}"/>
                  </a:ext>
                </a:extLst>
              </p:cNvPr>
              <p:cNvSpPr/>
              <p:nvPr/>
            </p:nvSpPr>
            <p:spPr>
              <a:xfrm>
                <a:off x="7645270" y="2994170"/>
                <a:ext cx="293428" cy="280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√</a:t>
                </a:r>
                <a:endPara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8" name="圆角矩形 67">
                <a:extLst>
                  <a:ext uri="{FF2B5EF4-FFF2-40B4-BE49-F238E27FC236}">
                    <a16:creationId xmlns:a16="http://schemas.microsoft.com/office/drawing/2014/main" id="{8A18365D-53B8-F440-B67E-B544B0A679F2}"/>
                  </a:ext>
                </a:extLst>
              </p:cNvPr>
              <p:cNvSpPr/>
              <p:nvPr/>
            </p:nvSpPr>
            <p:spPr>
              <a:xfrm>
                <a:off x="8574494" y="2540036"/>
                <a:ext cx="293428" cy="280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√</a:t>
                </a:r>
                <a:endPara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9" name="圆角矩形 68">
                <a:extLst>
                  <a:ext uri="{FF2B5EF4-FFF2-40B4-BE49-F238E27FC236}">
                    <a16:creationId xmlns:a16="http://schemas.microsoft.com/office/drawing/2014/main" id="{E65234BD-BA88-9242-99AD-80D4C642A1A5}"/>
                  </a:ext>
                </a:extLst>
              </p:cNvPr>
              <p:cNvSpPr/>
              <p:nvPr/>
            </p:nvSpPr>
            <p:spPr>
              <a:xfrm>
                <a:off x="9754206" y="3022324"/>
                <a:ext cx="293428" cy="280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√</a:t>
                </a:r>
                <a:endPara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63282BDA-CA2F-B74F-B880-14455152C5BF}"/>
                  </a:ext>
                </a:extLst>
              </p:cNvPr>
              <p:cNvCxnSpPr/>
              <p:nvPr/>
            </p:nvCxnSpPr>
            <p:spPr>
              <a:xfrm>
                <a:off x="8370862" y="2513703"/>
                <a:ext cx="0" cy="18098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连接符 71">
                <a:extLst>
                  <a:ext uri="{FF2B5EF4-FFF2-40B4-BE49-F238E27FC236}">
                    <a16:creationId xmlns:a16="http://schemas.microsoft.com/office/drawing/2014/main" id="{94D67A56-0924-0248-A6D6-5CC3BD0CEC68}"/>
                  </a:ext>
                </a:extLst>
              </p:cNvPr>
              <p:cNvCxnSpPr/>
              <p:nvPr/>
            </p:nvCxnSpPr>
            <p:spPr>
              <a:xfrm>
                <a:off x="9384114" y="2513703"/>
                <a:ext cx="0" cy="18098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3EE92485-A981-DB4A-A380-E4BB4716D601}"/>
                </a:ext>
              </a:extLst>
            </p:cNvPr>
            <p:cNvSpPr txBox="1"/>
            <p:nvPr/>
          </p:nvSpPr>
          <p:spPr>
            <a:xfrm>
              <a:off x="-1584800" y="2956142"/>
              <a:ext cx="1454120" cy="716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重排层实验示例：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6BD03699-F0AD-5A43-9E2B-88EF24BA4404}"/>
              </a:ext>
            </a:extLst>
          </p:cNvPr>
          <p:cNvSpPr txBox="1"/>
          <p:nvPr/>
        </p:nvSpPr>
        <p:spPr>
          <a:xfrm>
            <a:off x="185801" y="1049744"/>
            <a:ext cx="6367417" cy="164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重排架构设计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：采用了管道隔离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管道内分层的架构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管道对应实验组，管道间数据完全隔离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管道内分层，层可间断，间断的层仅执行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NOOP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操作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特征在层之间传递，层只能新加特征或改写综合打分的特征值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输出用于排序的唯一综合打分值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A5C10E1-8E80-D64C-AF23-7988C92B2BC6}"/>
              </a:ext>
            </a:extLst>
          </p:cNvPr>
          <p:cNvSpPr txBox="1"/>
          <p:nvPr/>
        </p:nvSpPr>
        <p:spPr>
          <a:xfrm>
            <a:off x="190545" y="2899419"/>
            <a:ext cx="59575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业务策略层</a:t>
            </a:r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在重排打分的基础上，实施业务规则，保量，扶持，置顶要求等等。因为需求差异明显，复用度低，所以通常都是硬编码。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68D2642-F281-9B44-9EEA-B311D8FA97F2}"/>
              </a:ext>
            </a:extLst>
          </p:cNvPr>
          <p:cNvGrpSpPr/>
          <p:nvPr/>
        </p:nvGrpSpPr>
        <p:grpSpPr>
          <a:xfrm>
            <a:off x="7200994" y="692812"/>
            <a:ext cx="4991005" cy="1467829"/>
            <a:chOff x="7200994" y="692812"/>
            <a:chExt cx="4991005" cy="1467829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46B1F35-CEB2-7F45-8573-FFA0C5291EB9}"/>
                </a:ext>
              </a:extLst>
            </p:cNvPr>
            <p:cNvSpPr txBox="1"/>
            <p:nvPr/>
          </p:nvSpPr>
          <p:spPr>
            <a:xfrm>
              <a:off x="7200994" y="692812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调整工作示例：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D835C56-DBFA-6942-A478-AB3770BCC305}"/>
                </a:ext>
              </a:extLst>
            </p:cNvPr>
            <p:cNvSpPr txBox="1"/>
            <p:nvPr/>
          </p:nvSpPr>
          <p:spPr>
            <a:xfrm>
              <a:off x="9218787" y="740116"/>
              <a:ext cx="117051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目标</a:t>
              </a:r>
              <a:r>
                <a:rPr kumimoji="1"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:GPV</a:t>
              </a:r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8FD8338-2CAD-A642-855A-1FD25D52143F}"/>
                </a:ext>
              </a:extLst>
            </p:cNvPr>
            <p:cNvSpPr/>
            <p:nvPr/>
          </p:nvSpPr>
          <p:spPr>
            <a:xfrm>
              <a:off x="8040066" y="1754839"/>
              <a:ext cx="819758" cy="405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CTR</a:t>
              </a:r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B216B51-7993-2044-98B9-B5BDC2535258}"/>
                </a:ext>
              </a:extLst>
            </p:cNvPr>
            <p:cNvSpPr/>
            <p:nvPr/>
          </p:nvSpPr>
          <p:spPr>
            <a:xfrm>
              <a:off x="9096141" y="1746513"/>
              <a:ext cx="1243466" cy="405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CTR+CVR</a:t>
              </a:r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9FF5B7E-9FFC-164F-9752-E47F2BE3245A}"/>
                </a:ext>
              </a:extLst>
            </p:cNvPr>
            <p:cNvSpPr/>
            <p:nvPr/>
          </p:nvSpPr>
          <p:spPr>
            <a:xfrm>
              <a:off x="10575924" y="1746513"/>
              <a:ext cx="1616075" cy="405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综合排序打分</a:t>
              </a:r>
            </a:p>
          </p:txBody>
        </p:sp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6086FF3D-EAD2-1C43-8BD8-4FFE89E8ABDF}"/>
                </a:ext>
              </a:extLst>
            </p:cNvPr>
            <p:cNvCxnSpPr>
              <a:stCxn id="15" idx="0"/>
              <a:endCxn id="13" idx="2"/>
            </p:cNvCxnSpPr>
            <p:nvPr/>
          </p:nvCxnSpPr>
          <p:spPr>
            <a:xfrm flipV="1">
              <a:off x="8449945" y="1109448"/>
              <a:ext cx="1354099" cy="645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55">
              <a:extLst>
                <a:ext uri="{FF2B5EF4-FFF2-40B4-BE49-F238E27FC236}">
                  <a16:creationId xmlns:a16="http://schemas.microsoft.com/office/drawing/2014/main" id="{1AA08281-F86C-F545-85F2-1E9BAD98FAE6}"/>
                </a:ext>
              </a:extLst>
            </p:cNvPr>
            <p:cNvCxnSpPr>
              <a:cxnSpLocks/>
              <a:stCxn id="52" idx="0"/>
              <a:endCxn id="13" idx="2"/>
            </p:cNvCxnSpPr>
            <p:nvPr/>
          </p:nvCxnSpPr>
          <p:spPr>
            <a:xfrm flipV="1">
              <a:off x="9717874" y="1109448"/>
              <a:ext cx="86170" cy="6370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58">
              <a:extLst>
                <a:ext uri="{FF2B5EF4-FFF2-40B4-BE49-F238E27FC236}">
                  <a16:creationId xmlns:a16="http://schemas.microsoft.com/office/drawing/2014/main" id="{86233774-2E5F-3E43-90E9-6D78C1A26A77}"/>
                </a:ext>
              </a:extLst>
            </p:cNvPr>
            <p:cNvCxnSpPr>
              <a:cxnSpLocks/>
              <a:stCxn id="53" idx="0"/>
              <a:endCxn id="13" idx="2"/>
            </p:cNvCxnSpPr>
            <p:nvPr/>
          </p:nvCxnSpPr>
          <p:spPr>
            <a:xfrm flipH="1" flipV="1">
              <a:off x="9804044" y="1109448"/>
              <a:ext cx="1579918" cy="6370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1941EC8-0969-B34D-A8DD-27D639E16F74}"/>
                </a:ext>
              </a:extLst>
            </p:cNvPr>
            <p:cNvSpPr txBox="1"/>
            <p:nvPr/>
          </p:nvSpPr>
          <p:spPr>
            <a:xfrm>
              <a:off x="8671512" y="1383485"/>
              <a:ext cx="35105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f(x)</a:t>
              </a:r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1A19AF9-F98C-134B-9DE9-2EF5F4F9A7A9}"/>
                </a:ext>
              </a:extLst>
            </p:cNvPr>
            <p:cNvSpPr txBox="1"/>
            <p:nvPr/>
          </p:nvSpPr>
          <p:spPr>
            <a:xfrm>
              <a:off x="9597051" y="1340280"/>
              <a:ext cx="41838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g(x)</a:t>
              </a:r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F7C0BA71-83B1-CB47-9B95-19C7BA86B42D}"/>
                </a:ext>
              </a:extLst>
            </p:cNvPr>
            <p:cNvSpPr txBox="1"/>
            <p:nvPr/>
          </p:nvSpPr>
          <p:spPr>
            <a:xfrm>
              <a:off x="10476641" y="1324894"/>
              <a:ext cx="41357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h(x)</a:t>
              </a:r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36B0349-00B9-6340-B9DF-AA2C5C53F248}"/>
              </a:ext>
            </a:extLst>
          </p:cNvPr>
          <p:cNvGrpSpPr/>
          <p:nvPr/>
        </p:nvGrpSpPr>
        <p:grpSpPr>
          <a:xfrm>
            <a:off x="5764821" y="2313274"/>
            <a:ext cx="6241377" cy="4212945"/>
            <a:chOff x="5764821" y="2313274"/>
            <a:chExt cx="6241377" cy="4212945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5837887-F692-B94A-9293-B0A4B3C76B38}"/>
                </a:ext>
              </a:extLst>
            </p:cNvPr>
            <p:cNvGrpSpPr/>
            <p:nvPr/>
          </p:nvGrpSpPr>
          <p:grpSpPr>
            <a:xfrm>
              <a:off x="5764821" y="2313274"/>
              <a:ext cx="6241377" cy="4212945"/>
              <a:chOff x="5724475" y="1737222"/>
              <a:chExt cx="6241377" cy="4212945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86A80F05-C1B7-C946-91F2-705C82BAED7A}"/>
                  </a:ext>
                </a:extLst>
              </p:cNvPr>
              <p:cNvSpPr/>
              <p:nvPr/>
            </p:nvSpPr>
            <p:spPr>
              <a:xfrm>
                <a:off x="6440129" y="2431262"/>
                <a:ext cx="3942736" cy="28940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3" name="圆柱体 22">
                <a:extLst>
                  <a:ext uri="{FF2B5EF4-FFF2-40B4-BE49-F238E27FC236}">
                    <a16:creationId xmlns:a16="http://schemas.microsoft.com/office/drawing/2014/main" id="{4598BE79-77DE-1249-946C-C9AF4AB0F5F3}"/>
                  </a:ext>
                </a:extLst>
              </p:cNvPr>
              <p:cNvSpPr/>
              <p:nvPr/>
            </p:nvSpPr>
            <p:spPr>
              <a:xfrm>
                <a:off x="6820941" y="2885841"/>
                <a:ext cx="570271" cy="232448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管道</a:t>
                </a:r>
                <a:r>
                  <a:rPr kumimoji="1"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</a:t>
                </a:r>
                <a:endPara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6" name="圆柱体 75">
                <a:extLst>
                  <a:ext uri="{FF2B5EF4-FFF2-40B4-BE49-F238E27FC236}">
                    <a16:creationId xmlns:a16="http://schemas.microsoft.com/office/drawing/2014/main" id="{5ECBC6D1-7EAC-2749-AA14-ED6C90B284B6}"/>
                  </a:ext>
                </a:extLst>
              </p:cNvPr>
              <p:cNvSpPr/>
              <p:nvPr/>
            </p:nvSpPr>
            <p:spPr>
              <a:xfrm>
                <a:off x="7560383" y="2885841"/>
                <a:ext cx="570271" cy="2344938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…</a:t>
                </a:r>
                <a:endPara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4" name="圆角矩形 23">
                <a:extLst>
                  <a:ext uri="{FF2B5EF4-FFF2-40B4-BE49-F238E27FC236}">
                    <a16:creationId xmlns:a16="http://schemas.microsoft.com/office/drawing/2014/main" id="{C791FD0A-A265-0B42-9725-71AA55150F5F}"/>
                  </a:ext>
                </a:extLst>
              </p:cNvPr>
              <p:cNvSpPr/>
              <p:nvPr/>
            </p:nvSpPr>
            <p:spPr>
              <a:xfrm>
                <a:off x="7541485" y="5501972"/>
                <a:ext cx="1740023" cy="44819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item</a:t>
                </a:r>
                <a:r>
                  <a: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特征</a:t>
                </a:r>
              </a:p>
            </p:txBody>
          </p: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FD789D48-6CFE-EA44-8725-97E3CE79B2CA}"/>
                  </a:ext>
                </a:extLst>
              </p:cNvPr>
              <p:cNvCxnSpPr>
                <a:cxnSpLocks/>
                <a:stCxn id="24" idx="0"/>
                <a:endCxn id="41" idx="2"/>
              </p:cNvCxnSpPr>
              <p:nvPr/>
            </p:nvCxnSpPr>
            <p:spPr>
              <a:xfrm flipV="1">
                <a:off x="8411497" y="5325334"/>
                <a:ext cx="0" cy="1766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圆柱体 26">
                <a:extLst>
                  <a:ext uri="{FF2B5EF4-FFF2-40B4-BE49-F238E27FC236}">
                    <a16:creationId xmlns:a16="http://schemas.microsoft.com/office/drawing/2014/main" id="{2E82C0FC-4A7C-F041-BFE7-57E29B51133C}"/>
                  </a:ext>
                </a:extLst>
              </p:cNvPr>
              <p:cNvSpPr/>
              <p:nvPr/>
            </p:nvSpPr>
            <p:spPr>
              <a:xfrm>
                <a:off x="9527458" y="4612552"/>
                <a:ext cx="422787" cy="57518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1" name="圆柱体 80">
                <a:extLst>
                  <a:ext uri="{FF2B5EF4-FFF2-40B4-BE49-F238E27FC236}">
                    <a16:creationId xmlns:a16="http://schemas.microsoft.com/office/drawing/2014/main" id="{489C9DC2-7AC7-8547-A41B-B05C91A66578}"/>
                  </a:ext>
                </a:extLst>
              </p:cNvPr>
              <p:cNvSpPr/>
              <p:nvPr/>
            </p:nvSpPr>
            <p:spPr>
              <a:xfrm>
                <a:off x="9527458" y="4066715"/>
                <a:ext cx="422787" cy="575187"/>
              </a:xfrm>
              <a:prstGeom prst="ca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2" name="圆柱体 91">
                <a:extLst>
                  <a:ext uri="{FF2B5EF4-FFF2-40B4-BE49-F238E27FC236}">
                    <a16:creationId xmlns:a16="http://schemas.microsoft.com/office/drawing/2014/main" id="{AE53D61B-895F-9049-A6B1-30484349F909}"/>
                  </a:ext>
                </a:extLst>
              </p:cNvPr>
              <p:cNvSpPr/>
              <p:nvPr/>
            </p:nvSpPr>
            <p:spPr>
              <a:xfrm>
                <a:off x="9527458" y="3491528"/>
                <a:ext cx="422787" cy="575187"/>
              </a:xfrm>
              <a:prstGeom prst="can">
                <a:avLst/>
              </a:prstGeom>
              <a:noFill/>
              <a:ln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6" name="圆柱体 105">
                <a:extLst>
                  <a:ext uri="{FF2B5EF4-FFF2-40B4-BE49-F238E27FC236}">
                    <a16:creationId xmlns:a16="http://schemas.microsoft.com/office/drawing/2014/main" id="{240F68F5-8917-7943-8816-9678A6488C95}"/>
                  </a:ext>
                </a:extLst>
              </p:cNvPr>
              <p:cNvSpPr/>
              <p:nvPr/>
            </p:nvSpPr>
            <p:spPr>
              <a:xfrm>
                <a:off x="9527458" y="2885841"/>
                <a:ext cx="422787" cy="575187"/>
              </a:xfrm>
              <a:prstGeom prst="can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30" name="直线箭头连接符 29">
                <a:extLst>
                  <a:ext uri="{FF2B5EF4-FFF2-40B4-BE49-F238E27FC236}">
                    <a16:creationId xmlns:a16="http://schemas.microsoft.com/office/drawing/2014/main" id="{C5959DD1-E7E3-354C-992D-5E6F8D2E8CA9}"/>
                  </a:ext>
                </a:extLst>
              </p:cNvPr>
              <p:cNvCxnSpPr>
                <a:cxnSpLocks/>
                <a:stCxn id="41" idx="0"/>
                <a:endCxn id="32" idx="2"/>
              </p:cNvCxnSpPr>
              <p:nvPr/>
            </p:nvCxnSpPr>
            <p:spPr>
              <a:xfrm flipH="1" flipV="1">
                <a:off x="8411496" y="2218829"/>
                <a:ext cx="1" cy="2124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圆角矩形 31">
                <a:extLst>
                  <a:ext uri="{FF2B5EF4-FFF2-40B4-BE49-F238E27FC236}">
                    <a16:creationId xmlns:a16="http://schemas.microsoft.com/office/drawing/2014/main" id="{78BDD124-8C40-8941-9A30-ADABE436B15E}"/>
                  </a:ext>
                </a:extLst>
              </p:cNvPr>
              <p:cNvSpPr/>
              <p:nvPr/>
            </p:nvSpPr>
            <p:spPr>
              <a:xfrm>
                <a:off x="7581851" y="1737222"/>
                <a:ext cx="1659289" cy="48160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业务策略层</a:t>
                </a:r>
              </a:p>
            </p:txBody>
          </p:sp>
          <p:sp>
            <p:nvSpPr>
              <p:cNvPr id="34" name="圆角矩形标注 33">
                <a:extLst>
                  <a:ext uri="{FF2B5EF4-FFF2-40B4-BE49-F238E27FC236}">
                    <a16:creationId xmlns:a16="http://schemas.microsoft.com/office/drawing/2014/main" id="{76B44F4A-4856-4941-908B-37C87F7B2798}"/>
                  </a:ext>
                </a:extLst>
              </p:cNvPr>
              <p:cNvSpPr/>
              <p:nvPr/>
            </p:nvSpPr>
            <p:spPr>
              <a:xfrm>
                <a:off x="5724475" y="4459320"/>
                <a:ext cx="1327473" cy="631514"/>
              </a:xfrm>
              <a:prstGeom prst="wedgeRoundRectCallout">
                <a:avLst>
                  <a:gd name="adj1" fmla="val 63604"/>
                  <a:gd name="adj2" fmla="val 45374"/>
                  <a:gd name="adj3" fmla="val 166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不同管道完全隔离</a:t>
                </a:r>
              </a:p>
            </p:txBody>
          </p:sp>
          <p:sp>
            <p:nvSpPr>
              <p:cNvPr id="111" name="圆角矩形标注 110">
                <a:extLst>
                  <a:ext uri="{FF2B5EF4-FFF2-40B4-BE49-F238E27FC236}">
                    <a16:creationId xmlns:a16="http://schemas.microsoft.com/office/drawing/2014/main" id="{BD3F6B85-6B4A-C547-A517-BCF3E6D4367E}"/>
                  </a:ext>
                </a:extLst>
              </p:cNvPr>
              <p:cNvSpPr/>
              <p:nvPr/>
            </p:nvSpPr>
            <p:spPr>
              <a:xfrm>
                <a:off x="10013976" y="2091437"/>
                <a:ext cx="1951876" cy="1116500"/>
              </a:xfrm>
              <a:prstGeom prst="wedgeRoundRectCallout">
                <a:avLst>
                  <a:gd name="adj1" fmla="val -60829"/>
                  <a:gd name="adj2" fmla="val 37589"/>
                  <a:gd name="adj3" fmla="val 166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每层都可修改综合打分，也可生成新特征给下游使用</a:t>
                </a:r>
              </a:p>
            </p:txBody>
          </p:sp>
          <p:sp>
            <p:nvSpPr>
              <p:cNvPr id="112" name="圆角矩形标注 111">
                <a:extLst>
                  <a:ext uri="{FF2B5EF4-FFF2-40B4-BE49-F238E27FC236}">
                    <a16:creationId xmlns:a16="http://schemas.microsoft.com/office/drawing/2014/main" id="{0398FE76-8B64-4941-9155-37BB822A3F75}"/>
                  </a:ext>
                </a:extLst>
              </p:cNvPr>
              <p:cNvSpPr/>
              <p:nvPr/>
            </p:nvSpPr>
            <p:spPr>
              <a:xfrm>
                <a:off x="10013976" y="3571797"/>
                <a:ext cx="1765069" cy="887523"/>
              </a:xfrm>
              <a:prstGeom prst="wedgeRoundRectCallout">
                <a:avLst>
                  <a:gd name="adj1" fmla="val -63051"/>
                  <a:gd name="adj2" fmla="val -22234"/>
                  <a:gd name="adj3" fmla="val 166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层间可不连续，断层处透传上游的全部特征</a:t>
                </a:r>
              </a:p>
            </p:txBody>
          </p:sp>
          <p:sp>
            <p:nvSpPr>
              <p:cNvPr id="113" name="圆角矩形标注 112">
                <a:extLst>
                  <a:ext uri="{FF2B5EF4-FFF2-40B4-BE49-F238E27FC236}">
                    <a16:creationId xmlns:a16="http://schemas.microsoft.com/office/drawing/2014/main" id="{0210A094-740D-1541-B1AF-D1266E0F53CA}"/>
                  </a:ext>
                </a:extLst>
              </p:cNvPr>
              <p:cNvSpPr/>
              <p:nvPr/>
            </p:nvSpPr>
            <p:spPr>
              <a:xfrm>
                <a:off x="10013976" y="4766563"/>
                <a:ext cx="1765069" cy="887523"/>
              </a:xfrm>
              <a:prstGeom prst="wedgeRoundRectCallout">
                <a:avLst>
                  <a:gd name="adj1" fmla="val -63051"/>
                  <a:gd name="adj2" fmla="val -22234"/>
                  <a:gd name="adj3" fmla="val 166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每层都可拿到所有特征</a:t>
                </a:r>
                <a:r>
                  <a:rPr kumimoji="1"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(</a:t>
                </a:r>
                <a:r>
                  <a: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包括上一层的输出</a:t>
                </a:r>
                <a:r>
                  <a:rPr kumimoji="1"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)</a:t>
                </a:r>
                <a:endPara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8508239-E558-6945-BEF1-B46262AAAF6B}"/>
                  </a:ext>
                </a:extLst>
              </p:cNvPr>
              <p:cNvSpPr txBox="1"/>
              <p:nvPr/>
            </p:nvSpPr>
            <p:spPr>
              <a:xfrm>
                <a:off x="7876991" y="2410293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重排</a:t>
                </a: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E8E01B5-C515-5640-8413-BADC598F1FE8}"/>
                </a:ext>
              </a:extLst>
            </p:cNvPr>
            <p:cNvSpPr txBox="1"/>
            <p:nvPr/>
          </p:nvSpPr>
          <p:spPr>
            <a:xfrm>
              <a:off x="8289728" y="529927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新颖度实验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E02CBA0-CAC0-D644-993D-AA64B8157B98}"/>
                </a:ext>
              </a:extLst>
            </p:cNvPr>
            <p:cNvSpPr txBox="1"/>
            <p:nvPr/>
          </p:nvSpPr>
          <p:spPr>
            <a:xfrm>
              <a:off x="8228819" y="474569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转化率实验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1DD795B-62FA-2745-A479-2842229173E4}"/>
                </a:ext>
              </a:extLst>
            </p:cNvPr>
            <p:cNvSpPr txBox="1"/>
            <p:nvPr/>
          </p:nvSpPr>
          <p:spPr>
            <a:xfrm>
              <a:off x="8503356" y="3571401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GPV</a:t>
              </a:r>
              <a:r>
                <a:rPr kumimoji="1" lang="zh-CN" altLang="en-US" dirty="0"/>
                <a:t>实验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3696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AC364268-EE5F-3A4B-A94B-232003C9561D}"/>
              </a:ext>
            </a:extLst>
          </p:cNvPr>
          <p:cNvCxnSpPr>
            <a:cxnSpLocks/>
          </p:cNvCxnSpPr>
          <p:nvPr/>
        </p:nvCxnSpPr>
        <p:spPr>
          <a:xfrm>
            <a:off x="323690" y="599660"/>
            <a:ext cx="11598679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CD3A5588-03A7-5945-A2AF-66A5DBCF129D}"/>
              </a:ext>
            </a:extLst>
          </p:cNvPr>
          <p:cNvSpPr/>
          <p:nvPr/>
        </p:nvSpPr>
        <p:spPr>
          <a:xfrm>
            <a:off x="265261" y="115395"/>
            <a:ext cx="5490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展控层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多样性打散、插坑、替换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3279D55-ED71-A746-B302-AD97929A80F6}"/>
              </a:ext>
            </a:extLst>
          </p:cNvPr>
          <p:cNvSpPr txBox="1"/>
          <p:nvPr/>
        </p:nvSpPr>
        <p:spPr>
          <a:xfrm>
            <a:off x="185802" y="692812"/>
            <a:ext cx="506613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展控层是会对下发的商品次序产生影响的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最后一层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必要性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 在尽可能保持排序层相对次序的前提下， 增加品类丰富度及商品多样性，提高浏览体验，对点击率、   动销率等重要指标有直接和重要的影响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灵活性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 实施非排序层功能的插坑、替换等策略， 灵活兼容算法选品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运营场景选品的能力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实现要求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支持算法实现打散策略，支持实现不同的替换策略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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机制、策略分离：框架层只感知机制（通过接口实现）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支持运营选品、各种基于召回策略、特征打标的任意坑位插坑能力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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引入适配层，适配不同的具体需求队列到框架层，实现统一的打散、替换需求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支持灵活的实验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/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配置文件参数配置需求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18927AF8-A6DD-0F4D-A7C7-76B1CB9A6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232" y="692811"/>
            <a:ext cx="6656828" cy="565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89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AC364268-EE5F-3A4B-A94B-232003C9561D}"/>
              </a:ext>
            </a:extLst>
          </p:cNvPr>
          <p:cNvCxnSpPr>
            <a:cxnSpLocks/>
          </p:cNvCxnSpPr>
          <p:nvPr/>
        </p:nvCxnSpPr>
        <p:spPr>
          <a:xfrm>
            <a:off x="323690" y="599660"/>
            <a:ext cx="106822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CD3A5588-03A7-5945-A2AF-66A5DBCF129D}"/>
              </a:ext>
            </a:extLst>
          </p:cNvPr>
          <p:cNvSpPr/>
          <p:nvPr/>
        </p:nvSpPr>
        <p:spPr>
          <a:xfrm>
            <a:off x="265261" y="115395"/>
            <a:ext cx="6252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智能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UI—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对商品呈现的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组成样式控制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3279D55-ED71-A746-B302-AD97929A80F6}"/>
              </a:ext>
            </a:extLst>
          </p:cNvPr>
          <p:cNvSpPr txBox="1"/>
          <p:nvPr/>
        </p:nvSpPr>
        <p:spPr>
          <a:xfrm>
            <a:off x="185802" y="692812"/>
            <a:ext cx="50661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智能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层是在商品下发前对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展示样式的控制层，部分取代了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cgi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层对呈现的商品信息的选择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模板： 不同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组件的组合（可配置），决定了一个商品卡片的呈现信息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组件：需要占据商品卡片物理呈现空间的信息区域（主图、标题、标签、优惠劵、用户历史行为信息等）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支持不同层级（整体功能、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模板、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组件）的实验配置、分场景开关控制能力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047FE5-8B9D-1741-AD1F-023B742DE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938" y="715413"/>
            <a:ext cx="6940062" cy="569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6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6" y="164638"/>
            <a:ext cx="100540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大纲</a:t>
            </a: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gray">
          <a:xfrm>
            <a:off x="614694" y="2451223"/>
            <a:ext cx="368079" cy="35005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667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8" name="Group 6"/>
          <p:cNvGrpSpPr>
            <a:grpSpLocks/>
          </p:cNvGrpSpPr>
          <p:nvPr/>
        </p:nvGrpSpPr>
        <p:grpSpPr bwMode="auto">
          <a:xfrm>
            <a:off x="982773" y="2290783"/>
            <a:ext cx="9827315" cy="700103"/>
            <a:chOff x="1536" y="1470"/>
            <a:chExt cx="3078" cy="288"/>
          </a:xfrm>
        </p:grpSpPr>
        <p:sp>
          <p:nvSpPr>
            <p:cNvPr id="49" name="Line 7"/>
            <p:cNvSpPr>
              <a:spLocks noChangeShapeType="1"/>
            </p:cNvSpPr>
            <p:nvPr/>
          </p:nvSpPr>
          <p:spPr bwMode="gray">
            <a:xfrm flipV="1">
              <a:off x="1536" y="1603"/>
              <a:ext cx="218" cy="5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 sz="2667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0" name="AutoShape 8"/>
            <p:cNvSpPr>
              <a:spLocks noChangeArrowheads="1"/>
            </p:cNvSpPr>
            <p:nvPr/>
          </p:nvSpPr>
          <p:spPr bwMode="gray">
            <a:xfrm>
              <a:off x="1686" y="1470"/>
              <a:ext cx="2928" cy="28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2667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重要模块介绍</a:t>
              </a:r>
            </a:p>
          </p:txBody>
        </p:sp>
      </p:grpSp>
      <p:sp>
        <p:nvSpPr>
          <p:cNvPr id="52" name="Oval 5"/>
          <p:cNvSpPr>
            <a:spLocks noChangeArrowheads="1"/>
          </p:cNvSpPr>
          <p:nvPr/>
        </p:nvSpPr>
        <p:spPr bwMode="gray">
          <a:xfrm>
            <a:off x="614694" y="1335271"/>
            <a:ext cx="368079" cy="35005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667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3" name="Group 6"/>
          <p:cNvGrpSpPr>
            <a:grpSpLocks/>
          </p:cNvGrpSpPr>
          <p:nvPr/>
        </p:nvGrpSpPr>
        <p:grpSpPr bwMode="auto">
          <a:xfrm>
            <a:off x="1033197" y="1174831"/>
            <a:ext cx="9827315" cy="700103"/>
            <a:chOff x="1536" y="1470"/>
            <a:chExt cx="3078" cy="288"/>
          </a:xfrm>
        </p:grpSpPr>
        <p:sp>
          <p:nvSpPr>
            <p:cNvPr id="54" name="Line 7"/>
            <p:cNvSpPr>
              <a:spLocks noChangeShapeType="1"/>
            </p:cNvSpPr>
            <p:nvPr/>
          </p:nvSpPr>
          <p:spPr bwMode="gray">
            <a:xfrm flipV="1">
              <a:off x="1536" y="1603"/>
              <a:ext cx="218" cy="5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 sz="2667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5" name="AutoShape 8"/>
            <p:cNvSpPr>
              <a:spLocks noChangeArrowheads="1"/>
            </p:cNvSpPr>
            <p:nvPr/>
          </p:nvSpPr>
          <p:spPr bwMode="gray">
            <a:xfrm>
              <a:off x="1686" y="1470"/>
              <a:ext cx="2928" cy="28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2667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62" name="Oval 20"/>
          <p:cNvSpPr>
            <a:spLocks noChangeArrowheads="1"/>
          </p:cNvSpPr>
          <p:nvPr/>
        </p:nvSpPr>
        <p:spPr bwMode="gray">
          <a:xfrm>
            <a:off x="593250" y="3581761"/>
            <a:ext cx="379983" cy="350051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667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gray">
          <a:xfrm>
            <a:off x="1541804" y="1277415"/>
            <a:ext cx="4840224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Hans" altLang="en-US" sz="266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系统架构</a:t>
            </a:r>
            <a:endParaRPr lang="en-US" altLang="zh-CN" sz="2667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8" name="Group 6"/>
          <p:cNvGrpSpPr>
            <a:grpSpLocks/>
          </p:cNvGrpSpPr>
          <p:nvPr/>
        </p:nvGrpSpPr>
        <p:grpSpPr bwMode="auto">
          <a:xfrm>
            <a:off x="981931" y="3406738"/>
            <a:ext cx="9827315" cy="700103"/>
            <a:chOff x="1536" y="1470"/>
            <a:chExt cx="3078" cy="288"/>
          </a:xfrm>
        </p:grpSpPr>
        <p:sp>
          <p:nvSpPr>
            <p:cNvPr id="79" name="Line 7"/>
            <p:cNvSpPr>
              <a:spLocks noChangeShapeType="1"/>
            </p:cNvSpPr>
            <p:nvPr/>
          </p:nvSpPr>
          <p:spPr bwMode="gray">
            <a:xfrm flipV="1">
              <a:off x="1536" y="1603"/>
              <a:ext cx="218" cy="5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 sz="2667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0" name="AutoShape 8"/>
            <p:cNvSpPr>
              <a:spLocks noChangeArrowheads="1"/>
            </p:cNvSpPr>
            <p:nvPr/>
          </p:nvSpPr>
          <p:spPr bwMode="gray">
            <a:xfrm>
              <a:off x="1686" y="1470"/>
              <a:ext cx="2928" cy="28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2667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容灾</a:t>
              </a:r>
              <a:r>
                <a:rPr lang="en-US" altLang="zh-CN" sz="2667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+</a:t>
              </a:r>
              <a:r>
                <a:rPr lang="zh-CN" altLang="en-US" sz="2667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监控</a:t>
              </a:r>
            </a:p>
          </p:txBody>
        </p:sp>
      </p:grpSp>
      <p:sp>
        <p:nvSpPr>
          <p:cNvPr id="18" name="Oval 20"/>
          <p:cNvSpPr>
            <a:spLocks noChangeArrowheads="1"/>
          </p:cNvSpPr>
          <p:nvPr/>
        </p:nvSpPr>
        <p:spPr bwMode="gray">
          <a:xfrm>
            <a:off x="593250" y="4698829"/>
            <a:ext cx="379983" cy="350051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667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ED2F1B-472E-8E45-AC8D-0B5D0DA5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31FD-5544-3B45-9FA8-6EA927BE5B4C}" type="slidenum">
              <a:rPr kumimoji="1" lang="zh-CN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fld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9914F922-1738-5B47-9FFB-F4121BAD5EF9}"/>
              </a:ext>
            </a:extLst>
          </p:cNvPr>
          <p:cNvCxnSpPr>
            <a:cxnSpLocks/>
          </p:cNvCxnSpPr>
          <p:nvPr/>
        </p:nvCxnSpPr>
        <p:spPr>
          <a:xfrm>
            <a:off x="381006" y="769290"/>
            <a:ext cx="106822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23" name="Group 6">
            <a:extLst>
              <a:ext uri="{FF2B5EF4-FFF2-40B4-BE49-F238E27FC236}">
                <a16:creationId xmlns:a16="http://schemas.microsoft.com/office/drawing/2014/main" id="{9EC91D37-6564-014A-8B97-BBD61A53E6C2}"/>
              </a:ext>
            </a:extLst>
          </p:cNvPr>
          <p:cNvGrpSpPr>
            <a:grpSpLocks/>
          </p:cNvGrpSpPr>
          <p:nvPr/>
        </p:nvGrpSpPr>
        <p:grpSpPr bwMode="auto">
          <a:xfrm>
            <a:off x="982773" y="4583850"/>
            <a:ext cx="9827315" cy="700103"/>
            <a:chOff x="1536" y="1470"/>
            <a:chExt cx="3078" cy="288"/>
          </a:xfrm>
        </p:grpSpPr>
        <p:sp>
          <p:nvSpPr>
            <p:cNvPr id="24" name="Line 7">
              <a:extLst>
                <a:ext uri="{FF2B5EF4-FFF2-40B4-BE49-F238E27FC236}">
                  <a16:creationId xmlns:a16="http://schemas.microsoft.com/office/drawing/2014/main" id="{0A03F7B9-FB9B-CC42-B00F-96FFACD7BBA5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1536" y="1603"/>
              <a:ext cx="218" cy="5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 sz="2667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5" name="AutoShape 8">
              <a:extLst>
                <a:ext uri="{FF2B5EF4-FFF2-40B4-BE49-F238E27FC236}">
                  <a16:creationId xmlns:a16="http://schemas.microsoft.com/office/drawing/2014/main" id="{3F2F181C-5642-C540-8380-84A5547A995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686" y="1470"/>
              <a:ext cx="2928" cy="28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2667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未来规划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425758"/>
      </p:ext>
    </p:extLst>
  </p:cSld>
  <p:clrMapOvr>
    <a:masterClrMapping/>
  </p:clrMapOvr>
  <p:transition spd="slow" advTm="1977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9" name="直线连接符 328">
            <a:extLst>
              <a:ext uri="{FF2B5EF4-FFF2-40B4-BE49-F238E27FC236}">
                <a16:creationId xmlns:a16="http://schemas.microsoft.com/office/drawing/2014/main" id="{07606F7E-56B7-F541-8DE4-20C6F9957F08}"/>
              </a:ext>
            </a:extLst>
          </p:cNvPr>
          <p:cNvCxnSpPr>
            <a:cxnSpLocks/>
          </p:cNvCxnSpPr>
          <p:nvPr/>
        </p:nvCxnSpPr>
        <p:spPr>
          <a:xfrm>
            <a:off x="323690" y="599660"/>
            <a:ext cx="106822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E59041F8-2523-5844-9CA9-F7F1273D7F3E}"/>
              </a:ext>
            </a:extLst>
          </p:cNvPr>
          <p:cNvSpPr/>
          <p:nvPr/>
        </p:nvSpPr>
        <p:spPr>
          <a:xfrm>
            <a:off x="265261" y="11539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算法配置平台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0C29F2F-E4F9-BA4A-B734-8412975276C9}"/>
              </a:ext>
            </a:extLst>
          </p:cNvPr>
          <p:cNvSpPr txBox="1"/>
          <p:nvPr/>
        </p:nvSpPr>
        <p:spPr>
          <a:xfrm>
            <a:off x="323689" y="707923"/>
            <a:ext cx="109890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目的：提供一站式配置体验，解决算法过去通过文件配置，导致文件冗余，安全性差，多人开发下难以维护等问题，平台同时提供版本回滚，配置校验，权限管理等特性。</a:t>
            </a:r>
          </a:p>
          <a:p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BAA8E9-5AED-6E4F-BAEF-EA4D97EB7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09" y="1489140"/>
            <a:ext cx="10612582" cy="488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07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矩形 3074">
            <a:extLst>
              <a:ext uri="{FF2B5EF4-FFF2-40B4-BE49-F238E27FC236}">
                <a16:creationId xmlns:a16="http://schemas.microsoft.com/office/drawing/2014/main" id="{05802203-3742-5B48-B057-D8299F9CC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71" y="5776829"/>
            <a:ext cx="4730351" cy="73191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68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2" name="矩形 3074">
            <a:extLst>
              <a:ext uri="{FF2B5EF4-FFF2-40B4-BE49-F238E27FC236}">
                <a16:creationId xmlns:a16="http://schemas.microsoft.com/office/drawing/2014/main" id="{D374F621-A4EC-C44D-9D5A-35EB21D74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5" y="4264513"/>
            <a:ext cx="4791827" cy="12651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68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1" name="矩形 3074">
            <a:extLst>
              <a:ext uri="{FF2B5EF4-FFF2-40B4-BE49-F238E27FC236}">
                <a16:creationId xmlns:a16="http://schemas.microsoft.com/office/drawing/2014/main" id="{D4A9074A-EF04-CF41-BA85-AE64553A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217" y="3313613"/>
            <a:ext cx="3807963" cy="7519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68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9" name="矩形 3074">
            <a:extLst>
              <a:ext uri="{FF2B5EF4-FFF2-40B4-BE49-F238E27FC236}">
                <a16:creationId xmlns:a16="http://schemas.microsoft.com/office/drawing/2014/main" id="{0C28CCD7-4236-2A40-B39F-E0D24B3EB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589" y="2480350"/>
            <a:ext cx="3634221" cy="688084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68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29" name="直线连接符 328">
            <a:extLst>
              <a:ext uri="{FF2B5EF4-FFF2-40B4-BE49-F238E27FC236}">
                <a16:creationId xmlns:a16="http://schemas.microsoft.com/office/drawing/2014/main" id="{07606F7E-56B7-F541-8DE4-20C6F9957F08}"/>
              </a:ext>
            </a:extLst>
          </p:cNvPr>
          <p:cNvCxnSpPr>
            <a:cxnSpLocks/>
          </p:cNvCxnSpPr>
          <p:nvPr/>
        </p:nvCxnSpPr>
        <p:spPr>
          <a:xfrm>
            <a:off x="323690" y="599660"/>
            <a:ext cx="106822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E59041F8-2523-5844-9CA9-F7F1273D7F3E}"/>
              </a:ext>
            </a:extLst>
          </p:cNvPr>
          <p:cNvSpPr/>
          <p:nvPr/>
        </p:nvSpPr>
        <p:spPr>
          <a:xfrm>
            <a:off x="265261" y="11539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算法配置平台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0C29F2F-E4F9-BA4A-B734-8412975276C9}"/>
              </a:ext>
            </a:extLst>
          </p:cNvPr>
          <p:cNvSpPr txBox="1"/>
          <p:nvPr/>
        </p:nvSpPr>
        <p:spPr>
          <a:xfrm>
            <a:off x="323689" y="707923"/>
            <a:ext cx="109890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目的：提供一站式配置体验，解决算法过去通过文件配置，导致文件冗余，安全性差，多人开发下难以维护等问题，平台同时提供版本回滚，配置校验，权限管理等特性。</a:t>
            </a:r>
          </a:p>
          <a:p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五边形 33">
            <a:extLst>
              <a:ext uri="{FF2B5EF4-FFF2-40B4-BE49-F238E27FC236}">
                <a16:creationId xmlns:a16="http://schemas.microsoft.com/office/drawing/2014/main" id="{9A82C3DB-CE43-194B-B0F9-FD32103288B1}"/>
              </a:ext>
            </a:extLst>
          </p:cNvPr>
          <p:cNvSpPr/>
          <p:nvPr/>
        </p:nvSpPr>
        <p:spPr>
          <a:xfrm>
            <a:off x="687634" y="1959732"/>
            <a:ext cx="2949677" cy="28694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燕尾形 34">
            <a:extLst>
              <a:ext uri="{FF2B5EF4-FFF2-40B4-BE49-F238E27FC236}">
                <a16:creationId xmlns:a16="http://schemas.microsoft.com/office/drawing/2014/main" id="{816CCCCF-A6A5-3B48-95B1-3D0DD53FBFC8}"/>
              </a:ext>
            </a:extLst>
          </p:cNvPr>
          <p:cNvSpPr/>
          <p:nvPr/>
        </p:nvSpPr>
        <p:spPr>
          <a:xfrm>
            <a:off x="4860863" y="1959732"/>
            <a:ext cx="3011357" cy="2869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4" name="燕尾形 103">
            <a:extLst>
              <a:ext uri="{FF2B5EF4-FFF2-40B4-BE49-F238E27FC236}">
                <a16:creationId xmlns:a16="http://schemas.microsoft.com/office/drawing/2014/main" id="{E9E8970D-3CA1-714B-BF22-8382AC695559}"/>
              </a:ext>
            </a:extLst>
          </p:cNvPr>
          <p:cNvSpPr/>
          <p:nvPr/>
        </p:nvSpPr>
        <p:spPr>
          <a:xfrm>
            <a:off x="8555528" y="1959732"/>
            <a:ext cx="3011357" cy="2869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7" name="圆角矩形 76">
            <a:extLst>
              <a:ext uri="{FF2B5EF4-FFF2-40B4-BE49-F238E27FC236}">
                <a16:creationId xmlns:a16="http://schemas.microsoft.com/office/drawing/2014/main" id="{9C93F136-5E8E-3648-97FA-1F0F3C220D40}"/>
              </a:ext>
            </a:extLst>
          </p:cNvPr>
          <p:cNvSpPr/>
          <p:nvPr/>
        </p:nvSpPr>
        <p:spPr>
          <a:xfrm>
            <a:off x="8555528" y="2700539"/>
            <a:ext cx="710657" cy="4088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小鹅拼拼</a:t>
            </a:r>
          </a:p>
        </p:txBody>
      </p:sp>
      <p:sp>
        <p:nvSpPr>
          <p:cNvPr id="78" name="圆角矩形 77">
            <a:extLst>
              <a:ext uri="{FF2B5EF4-FFF2-40B4-BE49-F238E27FC236}">
                <a16:creationId xmlns:a16="http://schemas.microsoft.com/office/drawing/2014/main" id="{5BAACB8E-D0DE-7A4C-ADB6-8020CF3B486D}"/>
              </a:ext>
            </a:extLst>
          </p:cNvPr>
          <p:cNvSpPr/>
          <p:nvPr/>
        </p:nvSpPr>
        <p:spPr>
          <a:xfrm>
            <a:off x="9844827" y="2700538"/>
            <a:ext cx="710657" cy="4088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电商中台</a:t>
            </a:r>
          </a:p>
        </p:txBody>
      </p:sp>
      <p:sp>
        <p:nvSpPr>
          <p:cNvPr id="79" name="圆角矩形 78">
            <a:extLst>
              <a:ext uri="{FF2B5EF4-FFF2-40B4-BE49-F238E27FC236}">
                <a16:creationId xmlns:a16="http://schemas.microsoft.com/office/drawing/2014/main" id="{9328D0C1-70F3-5848-98B2-A9C309E082B0}"/>
              </a:ext>
            </a:extLst>
          </p:cNvPr>
          <p:cNvSpPr/>
          <p:nvPr/>
        </p:nvSpPr>
        <p:spPr>
          <a:xfrm>
            <a:off x="11134126" y="2700537"/>
            <a:ext cx="710657" cy="4088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其他</a:t>
            </a:r>
          </a:p>
        </p:txBody>
      </p: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803853F7-2173-0346-9DD6-B71D7D8F9B82}"/>
              </a:ext>
            </a:extLst>
          </p:cNvPr>
          <p:cNvSpPr/>
          <p:nvPr/>
        </p:nvSpPr>
        <p:spPr>
          <a:xfrm>
            <a:off x="8555528" y="3713525"/>
            <a:ext cx="710657" cy="4088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Yz</a:t>
            </a:r>
            <a:endParaRPr kumimoji="1" lang="en-US" altLang="zh-CN" sz="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Feed</a:t>
            </a:r>
            <a:endParaRPr kumimoji="1" lang="zh-CN" altLang="en-US" sz="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5" name="圆角矩形 84">
            <a:extLst>
              <a:ext uri="{FF2B5EF4-FFF2-40B4-BE49-F238E27FC236}">
                <a16:creationId xmlns:a16="http://schemas.microsoft.com/office/drawing/2014/main" id="{01E7F9FC-90EB-2442-866D-3E89892C9276}"/>
              </a:ext>
            </a:extLst>
          </p:cNvPr>
          <p:cNvSpPr/>
          <p:nvPr/>
        </p:nvSpPr>
        <p:spPr>
          <a:xfrm>
            <a:off x="9807364" y="3719791"/>
            <a:ext cx="823173" cy="4088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Ecommerce</a:t>
            </a:r>
            <a:r>
              <a:rPr kumimoji="1" lang="zh-CN" altLang="en-US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en-US" altLang="zh-CN" sz="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Feed</a:t>
            </a:r>
            <a:endParaRPr kumimoji="1" lang="zh-CN" altLang="en-US" sz="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6" name="圆角矩形 85">
            <a:extLst>
              <a:ext uri="{FF2B5EF4-FFF2-40B4-BE49-F238E27FC236}">
                <a16:creationId xmlns:a16="http://schemas.microsoft.com/office/drawing/2014/main" id="{DCC97FE2-13FD-1648-A1AA-46AE17EE2878}"/>
              </a:ext>
            </a:extLst>
          </p:cNvPr>
          <p:cNvSpPr/>
          <p:nvPr/>
        </p:nvSpPr>
        <p:spPr>
          <a:xfrm>
            <a:off x="11134126" y="3713523"/>
            <a:ext cx="710657" cy="4088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CN" altLang="en-US" sz="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9" name="圆角矩形 88">
            <a:extLst>
              <a:ext uri="{FF2B5EF4-FFF2-40B4-BE49-F238E27FC236}">
                <a16:creationId xmlns:a16="http://schemas.microsoft.com/office/drawing/2014/main" id="{1E6B259E-D267-E441-806C-89F765DE00C0}"/>
              </a:ext>
            </a:extLst>
          </p:cNvPr>
          <p:cNvSpPr/>
          <p:nvPr/>
        </p:nvSpPr>
        <p:spPr>
          <a:xfrm>
            <a:off x="8551955" y="4862190"/>
            <a:ext cx="710657" cy="4088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Yz</a:t>
            </a:r>
            <a:endParaRPr kumimoji="1" lang="en-US" altLang="zh-CN" sz="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Recall</a:t>
            </a:r>
            <a:endParaRPr kumimoji="1" lang="zh-CN" altLang="en-US" sz="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0" name="圆角矩形 89">
            <a:extLst>
              <a:ext uri="{FF2B5EF4-FFF2-40B4-BE49-F238E27FC236}">
                <a16:creationId xmlns:a16="http://schemas.microsoft.com/office/drawing/2014/main" id="{120213B5-F8FE-C84C-873E-84EFF6A41021}"/>
              </a:ext>
            </a:extLst>
          </p:cNvPr>
          <p:cNvSpPr/>
          <p:nvPr/>
        </p:nvSpPr>
        <p:spPr>
          <a:xfrm>
            <a:off x="9803791" y="4868456"/>
            <a:ext cx="823173" cy="4088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Ecommerce</a:t>
            </a:r>
            <a:r>
              <a:rPr kumimoji="1" lang="zh-CN" altLang="en-US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en-US" altLang="zh-CN" sz="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Recall</a:t>
            </a:r>
            <a:endParaRPr kumimoji="1" lang="zh-CN" altLang="en-US" sz="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1" name="圆角矩形 90">
            <a:extLst>
              <a:ext uri="{FF2B5EF4-FFF2-40B4-BE49-F238E27FC236}">
                <a16:creationId xmlns:a16="http://schemas.microsoft.com/office/drawing/2014/main" id="{3942FE91-DBDB-3942-ABF3-726A801C2292}"/>
              </a:ext>
            </a:extLst>
          </p:cNvPr>
          <p:cNvSpPr/>
          <p:nvPr/>
        </p:nvSpPr>
        <p:spPr>
          <a:xfrm>
            <a:off x="11130553" y="4862188"/>
            <a:ext cx="710657" cy="4088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CN" altLang="en-US" sz="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2" name="肘形连接符 97">
            <a:extLst>
              <a:ext uri="{FF2B5EF4-FFF2-40B4-BE49-F238E27FC236}">
                <a16:creationId xmlns:a16="http://schemas.microsoft.com/office/drawing/2014/main" id="{DC7D4F71-78BF-3E41-9FFA-A87C159F87AC}"/>
              </a:ext>
            </a:extLst>
          </p:cNvPr>
          <p:cNvCxnSpPr>
            <a:cxnSpLocks/>
            <a:stCxn id="90" idx="2"/>
          </p:cNvCxnSpPr>
          <p:nvPr/>
        </p:nvCxnSpPr>
        <p:spPr>
          <a:xfrm flipH="1">
            <a:off x="6935918" y="5277264"/>
            <a:ext cx="3279460" cy="486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连接符 97">
            <a:extLst>
              <a:ext uri="{FF2B5EF4-FFF2-40B4-BE49-F238E27FC236}">
                <a16:creationId xmlns:a16="http://schemas.microsoft.com/office/drawing/2014/main" id="{4B8BCCBD-A134-0448-9CB5-691E87412927}"/>
              </a:ext>
            </a:extLst>
          </p:cNvPr>
          <p:cNvCxnSpPr>
            <a:cxnSpLocks/>
            <a:stCxn id="91" idx="2"/>
          </p:cNvCxnSpPr>
          <p:nvPr/>
        </p:nvCxnSpPr>
        <p:spPr>
          <a:xfrm flipH="1">
            <a:off x="6935918" y="5270997"/>
            <a:ext cx="4549964" cy="49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圆角矩形 97">
            <a:extLst>
              <a:ext uri="{FF2B5EF4-FFF2-40B4-BE49-F238E27FC236}">
                <a16:creationId xmlns:a16="http://schemas.microsoft.com/office/drawing/2014/main" id="{11A25F55-BD7D-9C4E-93D5-68A6E07AF613}"/>
              </a:ext>
            </a:extLst>
          </p:cNvPr>
          <p:cNvSpPr/>
          <p:nvPr/>
        </p:nvSpPr>
        <p:spPr>
          <a:xfrm>
            <a:off x="1799335" y="2667027"/>
            <a:ext cx="877061" cy="3023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电商中台 </a:t>
            </a:r>
          </a:p>
        </p:txBody>
      </p:sp>
      <p:sp>
        <p:nvSpPr>
          <p:cNvPr id="99" name="圆角矩形 98">
            <a:extLst>
              <a:ext uri="{FF2B5EF4-FFF2-40B4-BE49-F238E27FC236}">
                <a16:creationId xmlns:a16="http://schemas.microsoft.com/office/drawing/2014/main" id="{473DD224-47FA-D645-9225-BAA713B71EA7}"/>
              </a:ext>
            </a:extLst>
          </p:cNvPr>
          <p:cNvSpPr/>
          <p:nvPr/>
        </p:nvSpPr>
        <p:spPr>
          <a:xfrm>
            <a:off x="3105187" y="2667027"/>
            <a:ext cx="877061" cy="3023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其他</a:t>
            </a:r>
          </a:p>
        </p:txBody>
      </p:sp>
      <p:sp>
        <p:nvSpPr>
          <p:cNvPr id="100" name="圆柱体 99">
            <a:extLst>
              <a:ext uri="{FF2B5EF4-FFF2-40B4-BE49-F238E27FC236}">
                <a16:creationId xmlns:a16="http://schemas.microsoft.com/office/drawing/2014/main" id="{1D6869FB-A8C3-DD42-9F94-0508CE432242}"/>
              </a:ext>
            </a:extLst>
          </p:cNvPr>
          <p:cNvSpPr/>
          <p:nvPr/>
        </p:nvSpPr>
        <p:spPr>
          <a:xfrm>
            <a:off x="5792188" y="4583290"/>
            <a:ext cx="1148705" cy="1868116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业务配置</a:t>
            </a:r>
            <a:r>
              <a: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DB</a:t>
            </a:r>
            <a:endParaRPr kumimoji="1" lang="zh-CN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3" name="圆角矩形 102">
            <a:extLst>
              <a:ext uri="{FF2B5EF4-FFF2-40B4-BE49-F238E27FC236}">
                <a16:creationId xmlns:a16="http://schemas.microsoft.com/office/drawing/2014/main" id="{D18324D6-8F8A-3341-B191-32E741C41AE8}"/>
              </a:ext>
            </a:extLst>
          </p:cNvPr>
          <p:cNvSpPr/>
          <p:nvPr/>
        </p:nvSpPr>
        <p:spPr>
          <a:xfrm>
            <a:off x="566681" y="2667027"/>
            <a:ext cx="877061" cy="3023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小鹅拼拼</a:t>
            </a:r>
          </a:p>
        </p:txBody>
      </p:sp>
      <p:cxnSp>
        <p:nvCxnSpPr>
          <p:cNvPr id="105" name="肘形连接符 97">
            <a:extLst>
              <a:ext uri="{FF2B5EF4-FFF2-40B4-BE49-F238E27FC236}">
                <a16:creationId xmlns:a16="http://schemas.microsoft.com/office/drawing/2014/main" id="{602C1787-0ED9-DE49-9C87-7A67872DCC70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6935918" y="5270999"/>
            <a:ext cx="1971366" cy="492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肘形连接符 97">
            <a:extLst>
              <a:ext uri="{FF2B5EF4-FFF2-40B4-BE49-F238E27FC236}">
                <a16:creationId xmlns:a16="http://schemas.microsoft.com/office/drawing/2014/main" id="{36C9F3C4-5707-584A-88F2-9C18B06E992D}"/>
              </a:ext>
            </a:extLst>
          </p:cNvPr>
          <p:cNvCxnSpPr>
            <a:cxnSpLocks/>
            <a:stCxn id="77" idx="2"/>
            <a:endCxn id="82" idx="0"/>
          </p:cNvCxnSpPr>
          <p:nvPr/>
        </p:nvCxnSpPr>
        <p:spPr>
          <a:xfrm>
            <a:off x="8910857" y="3109348"/>
            <a:ext cx="0" cy="604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肘形连接符 97">
            <a:extLst>
              <a:ext uri="{FF2B5EF4-FFF2-40B4-BE49-F238E27FC236}">
                <a16:creationId xmlns:a16="http://schemas.microsoft.com/office/drawing/2014/main" id="{20CB8215-C0AA-B648-8551-B756C5466963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8907284" y="4122332"/>
            <a:ext cx="0" cy="73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97">
            <a:extLst>
              <a:ext uri="{FF2B5EF4-FFF2-40B4-BE49-F238E27FC236}">
                <a16:creationId xmlns:a16="http://schemas.microsoft.com/office/drawing/2014/main" id="{B9C3D4C8-20AF-0042-A555-4A279290BC79}"/>
              </a:ext>
            </a:extLst>
          </p:cNvPr>
          <p:cNvCxnSpPr>
            <a:cxnSpLocks/>
          </p:cNvCxnSpPr>
          <p:nvPr/>
        </p:nvCxnSpPr>
        <p:spPr>
          <a:xfrm>
            <a:off x="10162344" y="3126911"/>
            <a:ext cx="0" cy="604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97">
            <a:extLst>
              <a:ext uri="{FF2B5EF4-FFF2-40B4-BE49-F238E27FC236}">
                <a16:creationId xmlns:a16="http://schemas.microsoft.com/office/drawing/2014/main" id="{C5C31D53-10B3-2848-95EC-05655C1F5DA3}"/>
              </a:ext>
            </a:extLst>
          </p:cNvPr>
          <p:cNvCxnSpPr>
            <a:cxnSpLocks/>
          </p:cNvCxnSpPr>
          <p:nvPr/>
        </p:nvCxnSpPr>
        <p:spPr>
          <a:xfrm>
            <a:off x="11485882" y="3126911"/>
            <a:ext cx="0" cy="604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肘形连接符 97">
            <a:extLst>
              <a:ext uri="{FF2B5EF4-FFF2-40B4-BE49-F238E27FC236}">
                <a16:creationId xmlns:a16="http://schemas.microsoft.com/office/drawing/2014/main" id="{E0A8E09A-5E8F-BE48-A943-B586645E7BC8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10215378" y="4122332"/>
            <a:ext cx="0" cy="74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连接符 97">
            <a:extLst>
              <a:ext uri="{FF2B5EF4-FFF2-40B4-BE49-F238E27FC236}">
                <a16:creationId xmlns:a16="http://schemas.microsoft.com/office/drawing/2014/main" id="{DB66136E-970C-4F44-9DD4-2B2293108EBD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11485882" y="4122332"/>
            <a:ext cx="0" cy="73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圆角矩形 115">
            <a:extLst>
              <a:ext uri="{FF2B5EF4-FFF2-40B4-BE49-F238E27FC236}">
                <a16:creationId xmlns:a16="http://schemas.microsoft.com/office/drawing/2014/main" id="{AA3B99C8-6E1E-7645-B7C1-71B2DA6A0378}"/>
              </a:ext>
            </a:extLst>
          </p:cNvPr>
          <p:cNvSpPr/>
          <p:nvPr/>
        </p:nvSpPr>
        <p:spPr>
          <a:xfrm>
            <a:off x="484927" y="3580018"/>
            <a:ext cx="877061" cy="3023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召回</a:t>
            </a:r>
          </a:p>
        </p:txBody>
      </p:sp>
      <p:sp>
        <p:nvSpPr>
          <p:cNvPr id="117" name="圆角矩形 116">
            <a:extLst>
              <a:ext uri="{FF2B5EF4-FFF2-40B4-BE49-F238E27FC236}">
                <a16:creationId xmlns:a16="http://schemas.microsoft.com/office/drawing/2014/main" id="{2C6A567E-6D88-A943-887D-65BDFC05B406}"/>
              </a:ext>
            </a:extLst>
          </p:cNvPr>
          <p:cNvSpPr/>
          <p:nvPr/>
        </p:nvSpPr>
        <p:spPr>
          <a:xfrm>
            <a:off x="1842478" y="3580018"/>
            <a:ext cx="877061" cy="3023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排序</a:t>
            </a:r>
          </a:p>
        </p:txBody>
      </p:sp>
      <p:sp>
        <p:nvSpPr>
          <p:cNvPr id="118" name="圆角矩形 117">
            <a:extLst>
              <a:ext uri="{FF2B5EF4-FFF2-40B4-BE49-F238E27FC236}">
                <a16:creationId xmlns:a16="http://schemas.microsoft.com/office/drawing/2014/main" id="{F48EDAF6-D3A3-1A4B-BD4E-748B16549925}"/>
              </a:ext>
            </a:extLst>
          </p:cNvPr>
          <p:cNvSpPr/>
          <p:nvPr/>
        </p:nvSpPr>
        <p:spPr>
          <a:xfrm>
            <a:off x="3088219" y="3592018"/>
            <a:ext cx="877061" cy="3023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其他</a:t>
            </a:r>
          </a:p>
        </p:txBody>
      </p:sp>
      <p:sp>
        <p:nvSpPr>
          <p:cNvPr id="119" name="圆角矩形 118">
            <a:extLst>
              <a:ext uri="{FF2B5EF4-FFF2-40B4-BE49-F238E27FC236}">
                <a16:creationId xmlns:a16="http://schemas.microsoft.com/office/drawing/2014/main" id="{30B1C553-86C0-1045-923C-ED1EA4005E31}"/>
              </a:ext>
            </a:extLst>
          </p:cNvPr>
          <p:cNvSpPr/>
          <p:nvPr/>
        </p:nvSpPr>
        <p:spPr>
          <a:xfrm>
            <a:off x="249103" y="4538817"/>
            <a:ext cx="1247182" cy="32335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Feed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Config</a:t>
            </a:r>
            <a:endParaRPr kumimoji="1" lang="zh-CN" altLang="en-US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0" name="圆角矩形 119">
            <a:extLst>
              <a:ext uri="{FF2B5EF4-FFF2-40B4-BE49-F238E27FC236}">
                <a16:creationId xmlns:a16="http://schemas.microsoft.com/office/drawing/2014/main" id="{F8F4DDDE-9327-8646-AD8A-358DF8F3901C}"/>
              </a:ext>
            </a:extLst>
          </p:cNvPr>
          <p:cNvSpPr/>
          <p:nvPr/>
        </p:nvSpPr>
        <p:spPr>
          <a:xfrm>
            <a:off x="1759081" y="4538817"/>
            <a:ext cx="1247182" cy="32335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Action</a:t>
            </a:r>
            <a:endParaRPr kumimoji="1" lang="zh-CN" altLang="en-US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1" name="圆角矩形 120">
            <a:extLst>
              <a:ext uri="{FF2B5EF4-FFF2-40B4-BE49-F238E27FC236}">
                <a16:creationId xmlns:a16="http://schemas.microsoft.com/office/drawing/2014/main" id="{24B126F6-F80F-CA4A-A0F6-16FC8A94A988}"/>
              </a:ext>
            </a:extLst>
          </p:cNvPr>
          <p:cNvSpPr/>
          <p:nvPr/>
        </p:nvSpPr>
        <p:spPr>
          <a:xfrm>
            <a:off x="3331012" y="4524192"/>
            <a:ext cx="1247182" cy="32335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Policy</a:t>
            </a:r>
            <a:endParaRPr kumimoji="1" lang="zh-CN" altLang="en-US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2" name="圆角矩形 121">
            <a:extLst>
              <a:ext uri="{FF2B5EF4-FFF2-40B4-BE49-F238E27FC236}">
                <a16:creationId xmlns:a16="http://schemas.microsoft.com/office/drawing/2014/main" id="{7C115FAD-438A-ED49-99AC-D85D15C19F05}"/>
              </a:ext>
            </a:extLst>
          </p:cNvPr>
          <p:cNvSpPr/>
          <p:nvPr/>
        </p:nvSpPr>
        <p:spPr>
          <a:xfrm>
            <a:off x="228592" y="5109318"/>
            <a:ext cx="1247182" cy="32335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Index</a:t>
            </a:r>
            <a:endParaRPr kumimoji="1" lang="zh-CN" altLang="en-US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3" name="圆角矩形 122">
            <a:extLst>
              <a:ext uri="{FF2B5EF4-FFF2-40B4-BE49-F238E27FC236}">
                <a16:creationId xmlns:a16="http://schemas.microsoft.com/office/drawing/2014/main" id="{41FFB0A7-88C9-3042-9C56-1E1FEDDA1AB0}"/>
              </a:ext>
            </a:extLst>
          </p:cNvPr>
          <p:cNvSpPr/>
          <p:nvPr/>
        </p:nvSpPr>
        <p:spPr>
          <a:xfrm>
            <a:off x="1834461" y="5118537"/>
            <a:ext cx="1247182" cy="32335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其他</a:t>
            </a:r>
          </a:p>
        </p:txBody>
      </p:sp>
      <p:sp>
        <p:nvSpPr>
          <p:cNvPr id="124" name="圆角矩形 123">
            <a:extLst>
              <a:ext uri="{FF2B5EF4-FFF2-40B4-BE49-F238E27FC236}">
                <a16:creationId xmlns:a16="http://schemas.microsoft.com/office/drawing/2014/main" id="{5C22509E-3D00-9C47-ABDD-1AE50E8C65BD}"/>
              </a:ext>
            </a:extLst>
          </p:cNvPr>
          <p:cNvSpPr/>
          <p:nvPr/>
        </p:nvSpPr>
        <p:spPr>
          <a:xfrm>
            <a:off x="288191" y="5987186"/>
            <a:ext cx="1247182" cy="32335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版本控制 </a:t>
            </a:r>
          </a:p>
        </p:txBody>
      </p:sp>
      <p:sp>
        <p:nvSpPr>
          <p:cNvPr id="125" name="圆角矩形 124">
            <a:extLst>
              <a:ext uri="{FF2B5EF4-FFF2-40B4-BE49-F238E27FC236}">
                <a16:creationId xmlns:a16="http://schemas.microsoft.com/office/drawing/2014/main" id="{74F20CC2-D1D5-914B-9A4C-061EBD2051E2}"/>
              </a:ext>
            </a:extLst>
          </p:cNvPr>
          <p:cNvSpPr/>
          <p:nvPr/>
        </p:nvSpPr>
        <p:spPr>
          <a:xfrm>
            <a:off x="1798169" y="5987186"/>
            <a:ext cx="1247182" cy="32335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安全校验</a:t>
            </a:r>
          </a:p>
        </p:txBody>
      </p:sp>
      <p:sp>
        <p:nvSpPr>
          <p:cNvPr id="126" name="圆角矩形 125">
            <a:extLst>
              <a:ext uri="{FF2B5EF4-FFF2-40B4-BE49-F238E27FC236}">
                <a16:creationId xmlns:a16="http://schemas.microsoft.com/office/drawing/2014/main" id="{3AF6B914-B001-6748-B977-8CF62FD77ED8}"/>
              </a:ext>
            </a:extLst>
          </p:cNvPr>
          <p:cNvSpPr/>
          <p:nvPr/>
        </p:nvSpPr>
        <p:spPr>
          <a:xfrm>
            <a:off x="3370100" y="5972561"/>
            <a:ext cx="1247182" cy="32335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同步</a:t>
            </a:r>
          </a:p>
        </p:txBody>
      </p:sp>
      <p:sp>
        <p:nvSpPr>
          <p:cNvPr id="20" name="右箭头 19">
            <a:extLst>
              <a:ext uri="{FF2B5EF4-FFF2-40B4-BE49-F238E27FC236}">
                <a16:creationId xmlns:a16="http://schemas.microsoft.com/office/drawing/2014/main" id="{7755DC88-647A-7047-A635-89E38835F8F1}"/>
              </a:ext>
            </a:extLst>
          </p:cNvPr>
          <p:cNvSpPr/>
          <p:nvPr/>
        </p:nvSpPr>
        <p:spPr>
          <a:xfrm>
            <a:off x="4973314" y="5118537"/>
            <a:ext cx="623455" cy="687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4635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>
            <a:extLst>
              <a:ext uri="{FF2B5EF4-FFF2-40B4-BE49-F238E27FC236}">
                <a16:creationId xmlns:a16="http://schemas.microsoft.com/office/drawing/2014/main" id="{0ECE1EF7-4171-104F-92D6-600E5A51D01A}"/>
              </a:ext>
            </a:extLst>
          </p:cNvPr>
          <p:cNvSpPr/>
          <p:nvPr/>
        </p:nvSpPr>
        <p:spPr>
          <a:xfrm>
            <a:off x="8626951" y="3338611"/>
            <a:ext cx="1326859" cy="26029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221C306-E832-F54D-982D-CAA08A6D4522}"/>
              </a:ext>
            </a:extLst>
          </p:cNvPr>
          <p:cNvSpPr/>
          <p:nvPr/>
        </p:nvSpPr>
        <p:spPr>
          <a:xfrm>
            <a:off x="5987372" y="3338611"/>
            <a:ext cx="1371664" cy="26029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B6F62D3-5A93-AC4F-80A7-3DFDA4F134CE}"/>
              </a:ext>
            </a:extLst>
          </p:cNvPr>
          <p:cNvSpPr/>
          <p:nvPr/>
        </p:nvSpPr>
        <p:spPr>
          <a:xfrm>
            <a:off x="2804769" y="3350429"/>
            <a:ext cx="1682657" cy="26029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065AEAA-E6C9-6B47-A303-04257F0067B0}"/>
              </a:ext>
            </a:extLst>
          </p:cNvPr>
          <p:cNvSpPr/>
          <p:nvPr/>
        </p:nvSpPr>
        <p:spPr>
          <a:xfrm>
            <a:off x="188550" y="3343091"/>
            <a:ext cx="1476506" cy="2707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FFAE47C6-E26D-6A48-BBD6-B61D44296714}"/>
              </a:ext>
            </a:extLst>
          </p:cNvPr>
          <p:cNvCxnSpPr>
            <a:cxnSpLocks/>
          </p:cNvCxnSpPr>
          <p:nvPr/>
        </p:nvCxnSpPr>
        <p:spPr>
          <a:xfrm>
            <a:off x="323690" y="599660"/>
            <a:ext cx="106822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430D133F-98EB-0248-89D1-CC3C119DE261}"/>
              </a:ext>
            </a:extLst>
          </p:cNvPr>
          <p:cNvSpPr/>
          <p:nvPr/>
        </p:nvSpPr>
        <p:spPr>
          <a:xfrm>
            <a:off x="265260" y="115395"/>
            <a:ext cx="106822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特征子系统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整体流程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0" name="圆柱体 69">
            <a:extLst>
              <a:ext uri="{FF2B5EF4-FFF2-40B4-BE49-F238E27FC236}">
                <a16:creationId xmlns:a16="http://schemas.microsoft.com/office/drawing/2014/main" id="{D7799294-E82D-8844-8E1F-74433CE37722}"/>
              </a:ext>
            </a:extLst>
          </p:cNvPr>
          <p:cNvSpPr/>
          <p:nvPr/>
        </p:nvSpPr>
        <p:spPr>
          <a:xfrm>
            <a:off x="588973" y="3731728"/>
            <a:ext cx="582072" cy="7355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业务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DB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B4E3527-888F-B94E-92F8-50EC40CB37E6}"/>
              </a:ext>
            </a:extLst>
          </p:cNvPr>
          <p:cNvSpPr/>
          <p:nvPr/>
        </p:nvSpPr>
        <p:spPr>
          <a:xfrm>
            <a:off x="588973" y="4998381"/>
            <a:ext cx="607625" cy="642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用户行为事件</a:t>
            </a:r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456CCCF5-ECB7-314D-A025-B8D2DD0DB5D8}"/>
              </a:ext>
            </a:extLst>
          </p:cNvPr>
          <p:cNvSpPr/>
          <p:nvPr/>
        </p:nvSpPr>
        <p:spPr>
          <a:xfrm>
            <a:off x="2957791" y="3897487"/>
            <a:ext cx="1288747" cy="415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DCACHE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3" name="圆角矩形 72">
            <a:extLst>
              <a:ext uri="{FF2B5EF4-FFF2-40B4-BE49-F238E27FC236}">
                <a16:creationId xmlns:a16="http://schemas.microsoft.com/office/drawing/2014/main" id="{6EFF5E59-1390-2A43-AEE8-9A663F761FA4}"/>
              </a:ext>
            </a:extLst>
          </p:cNvPr>
          <p:cNvSpPr/>
          <p:nvPr/>
        </p:nvSpPr>
        <p:spPr>
          <a:xfrm>
            <a:off x="3008612" y="5028902"/>
            <a:ext cx="1288748" cy="415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时间序列数据库</a:t>
            </a:r>
          </a:p>
        </p:txBody>
      </p:sp>
      <p:sp>
        <p:nvSpPr>
          <p:cNvPr id="74" name="右箭头 73">
            <a:extLst>
              <a:ext uri="{FF2B5EF4-FFF2-40B4-BE49-F238E27FC236}">
                <a16:creationId xmlns:a16="http://schemas.microsoft.com/office/drawing/2014/main" id="{AFF36F47-368B-844B-AB33-9179DE3A332C}"/>
              </a:ext>
            </a:extLst>
          </p:cNvPr>
          <p:cNvSpPr/>
          <p:nvPr/>
        </p:nvSpPr>
        <p:spPr>
          <a:xfrm rot="2142327">
            <a:off x="1331925" y="4382737"/>
            <a:ext cx="304800" cy="255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5" name="右箭头 74">
            <a:extLst>
              <a:ext uri="{FF2B5EF4-FFF2-40B4-BE49-F238E27FC236}">
                <a16:creationId xmlns:a16="http://schemas.microsoft.com/office/drawing/2014/main" id="{331E6CD3-46B9-A347-AF94-D4B192B3A53A}"/>
              </a:ext>
            </a:extLst>
          </p:cNvPr>
          <p:cNvSpPr/>
          <p:nvPr/>
        </p:nvSpPr>
        <p:spPr>
          <a:xfrm rot="19415013">
            <a:off x="1319697" y="4914246"/>
            <a:ext cx="304800" cy="255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EA85868F-B930-7E45-9270-1A6E7D01DA5A}"/>
              </a:ext>
            </a:extLst>
          </p:cNvPr>
          <p:cNvGrpSpPr/>
          <p:nvPr/>
        </p:nvGrpSpPr>
        <p:grpSpPr>
          <a:xfrm>
            <a:off x="1711824" y="4504483"/>
            <a:ext cx="911872" cy="507957"/>
            <a:chOff x="313858" y="3675741"/>
            <a:chExt cx="1220838" cy="589936"/>
          </a:xfrm>
        </p:grpSpPr>
        <p:sp>
          <p:nvSpPr>
            <p:cNvPr id="77" name="圆柱体 76">
              <a:extLst>
                <a:ext uri="{FF2B5EF4-FFF2-40B4-BE49-F238E27FC236}">
                  <a16:creationId xmlns:a16="http://schemas.microsoft.com/office/drawing/2014/main" id="{041124FE-1431-3446-A511-6C560AC77815}"/>
                </a:ext>
              </a:extLst>
            </p:cNvPr>
            <p:cNvSpPr/>
            <p:nvPr/>
          </p:nvSpPr>
          <p:spPr>
            <a:xfrm rot="5400000">
              <a:off x="626966" y="3362633"/>
              <a:ext cx="589936" cy="121615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EF77C19D-D477-1848-A8F5-E7BD5DD07767}"/>
                </a:ext>
              </a:extLst>
            </p:cNvPr>
            <p:cNvSpPr txBox="1"/>
            <p:nvPr/>
          </p:nvSpPr>
          <p:spPr>
            <a:xfrm>
              <a:off x="325989" y="3786043"/>
              <a:ext cx="1208707" cy="357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特征抽取</a:t>
              </a:r>
            </a:p>
          </p:txBody>
        </p:sp>
      </p:grpSp>
      <p:sp>
        <p:nvSpPr>
          <p:cNvPr id="79" name="矩形 78">
            <a:extLst>
              <a:ext uri="{FF2B5EF4-FFF2-40B4-BE49-F238E27FC236}">
                <a16:creationId xmlns:a16="http://schemas.microsoft.com/office/drawing/2014/main" id="{93F27FB4-BC66-FB4F-BC08-2C244B2F0532}"/>
              </a:ext>
            </a:extLst>
          </p:cNvPr>
          <p:cNvSpPr/>
          <p:nvPr/>
        </p:nvSpPr>
        <p:spPr>
          <a:xfrm>
            <a:off x="2051435" y="1994116"/>
            <a:ext cx="1403645" cy="428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特征设计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4962E1A-8782-B147-9FD8-F6E99D554F83}"/>
              </a:ext>
            </a:extLst>
          </p:cNvPr>
          <p:cNvSpPr/>
          <p:nvPr/>
        </p:nvSpPr>
        <p:spPr>
          <a:xfrm>
            <a:off x="6938949" y="1972195"/>
            <a:ext cx="1403645" cy="423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绑定模型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5C61E2C-B364-A34F-B8B2-004C8281F06A}"/>
              </a:ext>
            </a:extLst>
          </p:cNvPr>
          <p:cNvSpPr/>
          <p:nvPr/>
        </p:nvSpPr>
        <p:spPr>
          <a:xfrm>
            <a:off x="6114574" y="4395027"/>
            <a:ext cx="1091464" cy="57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特征工程处理后的特征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60EAEEDA-21E2-6847-B6EC-5FE30F7848F1}"/>
              </a:ext>
            </a:extLst>
          </p:cNvPr>
          <p:cNvSpPr txBox="1"/>
          <p:nvPr/>
        </p:nvSpPr>
        <p:spPr>
          <a:xfrm>
            <a:off x="360566" y="615356"/>
            <a:ext cx="952055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为什么需要特征？ 推荐系统的输入，是千人千面的基础。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服务于算法，提供丰富的特征用于模型的在线预测和再训练。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原始特征怎么产生？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特征怎么用？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特征怎么管理？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4A16DA23-9A25-0D4B-8344-95122A487FA5}"/>
              </a:ext>
            </a:extLst>
          </p:cNvPr>
          <p:cNvCxnSpPr/>
          <p:nvPr/>
        </p:nvCxnSpPr>
        <p:spPr>
          <a:xfrm flipV="1">
            <a:off x="323690" y="2685940"/>
            <a:ext cx="10924413" cy="8288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71940073-DF12-164C-A346-FCC37EBDF7E7}"/>
              </a:ext>
            </a:extLst>
          </p:cNvPr>
          <p:cNvCxnSpPr>
            <a:cxnSpLocks/>
          </p:cNvCxnSpPr>
          <p:nvPr/>
        </p:nvCxnSpPr>
        <p:spPr>
          <a:xfrm>
            <a:off x="4640448" y="2830423"/>
            <a:ext cx="59284" cy="386742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DB84E84C-67C1-4B44-B862-1DEB2F158611}"/>
              </a:ext>
            </a:extLst>
          </p:cNvPr>
          <p:cNvSpPr txBox="1"/>
          <p:nvPr/>
        </p:nvSpPr>
        <p:spPr>
          <a:xfrm>
            <a:off x="265261" y="28094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离线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31AD6A75-6858-AC40-8BD7-940046CA15A5}"/>
              </a:ext>
            </a:extLst>
          </p:cNvPr>
          <p:cNvSpPr txBox="1"/>
          <p:nvPr/>
        </p:nvSpPr>
        <p:spPr>
          <a:xfrm>
            <a:off x="300717" y="204113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9FFD1AED-AA11-604C-A47D-0A913104A61C}"/>
              </a:ext>
            </a:extLst>
          </p:cNvPr>
          <p:cNvSpPr txBox="1"/>
          <p:nvPr/>
        </p:nvSpPr>
        <p:spPr>
          <a:xfrm>
            <a:off x="3107783" y="333891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原始特征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BAA97D6E-09C5-A540-A4D7-45ABCF8173E7}"/>
              </a:ext>
            </a:extLst>
          </p:cNvPr>
          <p:cNvSpPr txBox="1"/>
          <p:nvPr/>
        </p:nvSpPr>
        <p:spPr>
          <a:xfrm>
            <a:off x="486095" y="339672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原始数据</a:t>
            </a: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BD769EA6-91E6-0148-942A-EA4E80E2ADE1}"/>
              </a:ext>
            </a:extLst>
          </p:cNvPr>
          <p:cNvGrpSpPr/>
          <p:nvPr/>
        </p:nvGrpSpPr>
        <p:grpSpPr>
          <a:xfrm>
            <a:off x="4899693" y="4413183"/>
            <a:ext cx="971512" cy="418079"/>
            <a:chOff x="313858" y="3675741"/>
            <a:chExt cx="1216152" cy="589936"/>
          </a:xfrm>
        </p:grpSpPr>
        <p:sp>
          <p:nvSpPr>
            <p:cNvPr id="92" name="圆柱体 91">
              <a:extLst>
                <a:ext uri="{FF2B5EF4-FFF2-40B4-BE49-F238E27FC236}">
                  <a16:creationId xmlns:a16="http://schemas.microsoft.com/office/drawing/2014/main" id="{F0690774-B15F-C341-B16C-3FD33EB623C6}"/>
                </a:ext>
              </a:extLst>
            </p:cNvPr>
            <p:cNvSpPr/>
            <p:nvPr/>
          </p:nvSpPr>
          <p:spPr>
            <a:xfrm rot="5400000">
              <a:off x="626966" y="3362633"/>
              <a:ext cx="589936" cy="121615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770CDD68-590C-8941-8EBE-31F6D71A1208}"/>
                </a:ext>
              </a:extLst>
            </p:cNvPr>
            <p:cNvSpPr txBox="1"/>
            <p:nvPr/>
          </p:nvSpPr>
          <p:spPr>
            <a:xfrm>
              <a:off x="325989" y="3786042"/>
              <a:ext cx="1130151" cy="4342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特征转换</a:t>
              </a:r>
            </a:p>
          </p:txBody>
        </p:sp>
      </p:grpSp>
      <p:sp>
        <p:nvSpPr>
          <p:cNvPr id="96" name="右箭头 95">
            <a:extLst>
              <a:ext uri="{FF2B5EF4-FFF2-40B4-BE49-F238E27FC236}">
                <a16:creationId xmlns:a16="http://schemas.microsoft.com/office/drawing/2014/main" id="{B8018ED5-DE03-CE42-B6B4-19C1228F5A16}"/>
              </a:ext>
            </a:extLst>
          </p:cNvPr>
          <p:cNvSpPr/>
          <p:nvPr/>
        </p:nvSpPr>
        <p:spPr>
          <a:xfrm>
            <a:off x="4553866" y="4537961"/>
            <a:ext cx="335896" cy="245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E0038D7F-8459-F847-86E4-9DAC3DAC80EB}"/>
              </a:ext>
            </a:extLst>
          </p:cNvPr>
          <p:cNvSpPr txBox="1"/>
          <p:nvPr/>
        </p:nvSpPr>
        <p:spPr>
          <a:xfrm>
            <a:off x="6070649" y="5174863"/>
            <a:ext cx="11040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对于原始特征基于算子</a:t>
            </a:r>
            <a:r>
              <a:rPr kumimoji="1" lang="en-US" altLang="zh-CN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dag</a:t>
            </a:r>
            <a:r>
              <a:rPr kumimoji="1"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做特征工程</a:t>
            </a:r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DDBD4732-E5B0-E24E-83A5-7EB382F6D5F0}"/>
              </a:ext>
            </a:extLst>
          </p:cNvPr>
          <p:cNvGrpSpPr/>
          <p:nvPr/>
        </p:nvGrpSpPr>
        <p:grpSpPr>
          <a:xfrm>
            <a:off x="7438101" y="4430715"/>
            <a:ext cx="1113879" cy="436410"/>
            <a:chOff x="313858" y="3675741"/>
            <a:chExt cx="1216152" cy="589936"/>
          </a:xfrm>
        </p:grpSpPr>
        <p:sp>
          <p:nvSpPr>
            <p:cNvPr id="101" name="圆柱体 100">
              <a:extLst>
                <a:ext uri="{FF2B5EF4-FFF2-40B4-BE49-F238E27FC236}">
                  <a16:creationId xmlns:a16="http://schemas.microsoft.com/office/drawing/2014/main" id="{F572A3BB-C308-8A44-8D7C-CDEDA6E7E9B4}"/>
                </a:ext>
              </a:extLst>
            </p:cNvPr>
            <p:cNvSpPr/>
            <p:nvPr/>
          </p:nvSpPr>
          <p:spPr>
            <a:xfrm rot="5400000">
              <a:off x="626966" y="3362633"/>
              <a:ext cx="589936" cy="121615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6845FE8A-3910-7246-BA47-B05FA629614F}"/>
                </a:ext>
              </a:extLst>
            </p:cNvPr>
            <p:cNvSpPr txBox="1"/>
            <p:nvPr/>
          </p:nvSpPr>
          <p:spPr>
            <a:xfrm>
              <a:off x="325989" y="3786043"/>
              <a:ext cx="1181726" cy="416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无量标准化</a:t>
              </a:r>
            </a:p>
          </p:txBody>
        </p:sp>
      </p:grpSp>
      <p:sp>
        <p:nvSpPr>
          <p:cNvPr id="103" name="矩形 102">
            <a:extLst>
              <a:ext uri="{FF2B5EF4-FFF2-40B4-BE49-F238E27FC236}">
                <a16:creationId xmlns:a16="http://schemas.microsoft.com/office/drawing/2014/main" id="{129EC51D-C3D5-3048-BE81-F126849DEDA2}"/>
              </a:ext>
            </a:extLst>
          </p:cNvPr>
          <p:cNvSpPr/>
          <p:nvPr/>
        </p:nvSpPr>
        <p:spPr>
          <a:xfrm>
            <a:off x="8804508" y="4395027"/>
            <a:ext cx="939650" cy="478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无量标准化特征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E1AE4CFD-20AB-7345-A907-D0EA1A5BBA21}"/>
              </a:ext>
            </a:extLst>
          </p:cNvPr>
          <p:cNvGrpSpPr/>
          <p:nvPr/>
        </p:nvGrpSpPr>
        <p:grpSpPr>
          <a:xfrm>
            <a:off x="11120507" y="4439003"/>
            <a:ext cx="939650" cy="409131"/>
            <a:chOff x="313858" y="3675741"/>
            <a:chExt cx="1216152" cy="589936"/>
          </a:xfrm>
        </p:grpSpPr>
        <p:sp>
          <p:nvSpPr>
            <p:cNvPr id="111" name="圆柱体 110">
              <a:extLst>
                <a:ext uri="{FF2B5EF4-FFF2-40B4-BE49-F238E27FC236}">
                  <a16:creationId xmlns:a16="http://schemas.microsoft.com/office/drawing/2014/main" id="{BD24FDB9-56B0-9D46-B424-01BDADFEE101}"/>
                </a:ext>
              </a:extLst>
            </p:cNvPr>
            <p:cNvSpPr/>
            <p:nvPr/>
          </p:nvSpPr>
          <p:spPr>
            <a:xfrm rot="5400000">
              <a:off x="626966" y="3362633"/>
              <a:ext cx="589936" cy="121615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2DC3A108-990F-8C42-9A87-C10B880D6C72}"/>
                </a:ext>
              </a:extLst>
            </p:cNvPr>
            <p:cNvSpPr txBox="1"/>
            <p:nvPr/>
          </p:nvSpPr>
          <p:spPr>
            <a:xfrm>
              <a:off x="325989" y="3786042"/>
              <a:ext cx="1168473" cy="4437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模型打分</a:t>
              </a:r>
            </a:p>
          </p:txBody>
        </p:sp>
      </p:grpSp>
      <p:sp>
        <p:nvSpPr>
          <p:cNvPr id="117" name="文本框 116">
            <a:extLst>
              <a:ext uri="{FF2B5EF4-FFF2-40B4-BE49-F238E27FC236}">
                <a16:creationId xmlns:a16="http://schemas.microsoft.com/office/drawing/2014/main" id="{A82A71CD-DB2E-AF4F-A6AC-9B64413BA4D1}"/>
              </a:ext>
            </a:extLst>
          </p:cNvPr>
          <p:cNvSpPr txBox="1"/>
          <p:nvPr/>
        </p:nvSpPr>
        <p:spPr>
          <a:xfrm>
            <a:off x="5824911" y="28094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在线</a:t>
            </a:r>
          </a:p>
        </p:txBody>
      </p:sp>
      <p:sp>
        <p:nvSpPr>
          <p:cNvPr id="121" name="右箭头 120">
            <a:extLst>
              <a:ext uri="{FF2B5EF4-FFF2-40B4-BE49-F238E27FC236}">
                <a16:creationId xmlns:a16="http://schemas.microsoft.com/office/drawing/2014/main" id="{A66A8745-FE46-1043-8FF1-4095076ACB9B}"/>
              </a:ext>
            </a:extLst>
          </p:cNvPr>
          <p:cNvSpPr/>
          <p:nvPr/>
        </p:nvSpPr>
        <p:spPr>
          <a:xfrm>
            <a:off x="5895009" y="4542139"/>
            <a:ext cx="184999" cy="213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3" name="右箭头 122">
            <a:extLst>
              <a:ext uri="{FF2B5EF4-FFF2-40B4-BE49-F238E27FC236}">
                <a16:creationId xmlns:a16="http://schemas.microsoft.com/office/drawing/2014/main" id="{C6382ED4-0B01-524E-9ACD-5007D5DE86D1}"/>
              </a:ext>
            </a:extLst>
          </p:cNvPr>
          <p:cNvSpPr/>
          <p:nvPr/>
        </p:nvSpPr>
        <p:spPr>
          <a:xfrm>
            <a:off x="7240604" y="4575829"/>
            <a:ext cx="184999" cy="213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4" name="右箭头 123">
            <a:extLst>
              <a:ext uri="{FF2B5EF4-FFF2-40B4-BE49-F238E27FC236}">
                <a16:creationId xmlns:a16="http://schemas.microsoft.com/office/drawing/2014/main" id="{8F667A15-1757-2743-A0C6-76F518D271BD}"/>
              </a:ext>
            </a:extLst>
          </p:cNvPr>
          <p:cNvSpPr/>
          <p:nvPr/>
        </p:nvSpPr>
        <p:spPr>
          <a:xfrm>
            <a:off x="8585745" y="4529441"/>
            <a:ext cx="184999" cy="213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6" name="右箭头 125">
            <a:extLst>
              <a:ext uri="{FF2B5EF4-FFF2-40B4-BE49-F238E27FC236}">
                <a16:creationId xmlns:a16="http://schemas.microsoft.com/office/drawing/2014/main" id="{8F816FFE-FD67-2048-B30F-C338AF9A57A1}"/>
              </a:ext>
            </a:extLst>
          </p:cNvPr>
          <p:cNvSpPr/>
          <p:nvPr/>
        </p:nvSpPr>
        <p:spPr>
          <a:xfrm>
            <a:off x="9785069" y="4542139"/>
            <a:ext cx="184999" cy="213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3D4D7A1-2B73-D147-8F32-A3BFDC16DF97}"/>
              </a:ext>
            </a:extLst>
          </p:cNvPr>
          <p:cNvSpPr txBox="1"/>
          <p:nvPr/>
        </p:nvSpPr>
        <p:spPr>
          <a:xfrm>
            <a:off x="6109171" y="337889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工程化特征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A3B5B7C7-BAB1-8D42-85F2-2D61970DA8A0}"/>
              </a:ext>
            </a:extLst>
          </p:cNvPr>
          <p:cNvSpPr txBox="1"/>
          <p:nvPr/>
        </p:nvSpPr>
        <p:spPr>
          <a:xfrm>
            <a:off x="8770744" y="343574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标准特征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EAC3D31C-75DF-1E4E-85A9-6E37074B6BF0}"/>
              </a:ext>
            </a:extLst>
          </p:cNvPr>
          <p:cNvSpPr txBox="1"/>
          <p:nvPr/>
        </p:nvSpPr>
        <p:spPr>
          <a:xfrm>
            <a:off x="8760761" y="5027894"/>
            <a:ext cx="110404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适配机器学习框架的标准特征，比如无量的标准特征、</a:t>
            </a:r>
            <a:r>
              <a:rPr kumimoji="1" lang="en-US" altLang="zh-CN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tf</a:t>
            </a:r>
            <a:r>
              <a:rPr kumimoji="1"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的标准特征</a:t>
            </a:r>
          </a:p>
        </p:txBody>
      </p: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60F249A2-4D21-1640-B70B-9140EF77D910}"/>
              </a:ext>
            </a:extLst>
          </p:cNvPr>
          <p:cNvGrpSpPr/>
          <p:nvPr/>
        </p:nvGrpSpPr>
        <p:grpSpPr>
          <a:xfrm>
            <a:off x="9981016" y="4447351"/>
            <a:ext cx="939650" cy="409131"/>
            <a:chOff x="313858" y="3675741"/>
            <a:chExt cx="1216152" cy="589936"/>
          </a:xfrm>
        </p:grpSpPr>
        <p:sp>
          <p:nvSpPr>
            <p:cNvPr id="137" name="圆柱体 136">
              <a:extLst>
                <a:ext uri="{FF2B5EF4-FFF2-40B4-BE49-F238E27FC236}">
                  <a16:creationId xmlns:a16="http://schemas.microsoft.com/office/drawing/2014/main" id="{B7DAE6C0-F54B-F54B-804D-231B36A8327C}"/>
                </a:ext>
              </a:extLst>
            </p:cNvPr>
            <p:cNvSpPr/>
            <p:nvPr/>
          </p:nvSpPr>
          <p:spPr>
            <a:xfrm rot="5400000">
              <a:off x="626966" y="3362633"/>
              <a:ext cx="589936" cy="121615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33CE315B-167C-DD43-A295-774EA1AE6296}"/>
                </a:ext>
              </a:extLst>
            </p:cNvPr>
            <p:cNvSpPr txBox="1"/>
            <p:nvPr/>
          </p:nvSpPr>
          <p:spPr>
            <a:xfrm>
              <a:off x="495052" y="3786042"/>
              <a:ext cx="703740" cy="4437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样本</a:t>
              </a:r>
            </a:p>
          </p:txBody>
        </p:sp>
      </p:grpSp>
      <p:sp>
        <p:nvSpPr>
          <p:cNvPr id="141" name="右箭头 140">
            <a:extLst>
              <a:ext uri="{FF2B5EF4-FFF2-40B4-BE49-F238E27FC236}">
                <a16:creationId xmlns:a16="http://schemas.microsoft.com/office/drawing/2014/main" id="{CE2467EE-F982-DD48-9281-C92A3F586988}"/>
              </a:ext>
            </a:extLst>
          </p:cNvPr>
          <p:cNvSpPr/>
          <p:nvPr/>
        </p:nvSpPr>
        <p:spPr>
          <a:xfrm>
            <a:off x="10951766" y="4570779"/>
            <a:ext cx="184999" cy="213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D3FAD1D2-861F-034C-A00B-56DB909C346D}"/>
              </a:ext>
            </a:extLst>
          </p:cNvPr>
          <p:cNvSpPr txBox="1"/>
          <p:nvPr/>
        </p:nvSpPr>
        <p:spPr>
          <a:xfrm>
            <a:off x="3094075" y="6097679"/>
            <a:ext cx="11040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行为触发</a:t>
            </a:r>
            <a:endParaRPr kumimoji="1"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人类可读</a:t>
            </a:r>
            <a:endParaRPr kumimoji="1"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实时计算</a:t>
            </a: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CB0C2C35-1327-5748-869E-107B30960E71}"/>
              </a:ext>
            </a:extLst>
          </p:cNvPr>
          <p:cNvSpPr txBox="1"/>
          <p:nvPr/>
        </p:nvSpPr>
        <p:spPr>
          <a:xfrm>
            <a:off x="6171365" y="6080491"/>
            <a:ext cx="11040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请求触发</a:t>
            </a:r>
            <a:endParaRPr kumimoji="1"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人类可读</a:t>
            </a:r>
            <a:endParaRPr kumimoji="1"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延迟计算</a:t>
            </a: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BBDD4139-1186-B646-9BA2-0822DCD54A4B}"/>
              </a:ext>
            </a:extLst>
          </p:cNvPr>
          <p:cNvSpPr txBox="1"/>
          <p:nvPr/>
        </p:nvSpPr>
        <p:spPr>
          <a:xfrm>
            <a:off x="8770744" y="6134415"/>
            <a:ext cx="1914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1.Featuremap</a:t>
            </a:r>
            <a:r>
              <a:rPr kumimoji="1"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，信息无损</a:t>
            </a:r>
            <a:endParaRPr kumimoji="1"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机器可读</a:t>
            </a:r>
            <a:endParaRPr kumimoji="1"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1" name="右箭头 160">
            <a:extLst>
              <a:ext uri="{FF2B5EF4-FFF2-40B4-BE49-F238E27FC236}">
                <a16:creationId xmlns:a16="http://schemas.microsoft.com/office/drawing/2014/main" id="{3FC3E1A4-B7EB-A948-8A77-6538150C3784}"/>
              </a:ext>
            </a:extLst>
          </p:cNvPr>
          <p:cNvSpPr/>
          <p:nvPr/>
        </p:nvSpPr>
        <p:spPr>
          <a:xfrm rot="5400000">
            <a:off x="2526241" y="2646198"/>
            <a:ext cx="335896" cy="245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2" name="右箭头 161">
            <a:extLst>
              <a:ext uri="{FF2B5EF4-FFF2-40B4-BE49-F238E27FC236}">
                <a16:creationId xmlns:a16="http://schemas.microsoft.com/office/drawing/2014/main" id="{AF85FD0A-BE6F-4E49-AFC1-55E14D4A59AA}"/>
              </a:ext>
            </a:extLst>
          </p:cNvPr>
          <p:cNvSpPr/>
          <p:nvPr/>
        </p:nvSpPr>
        <p:spPr>
          <a:xfrm>
            <a:off x="4108114" y="2035318"/>
            <a:ext cx="2294721" cy="271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CB17CAA8-BE26-D141-8342-9F9D00CD6960}"/>
              </a:ext>
            </a:extLst>
          </p:cNvPr>
          <p:cNvSpPr txBox="1"/>
          <p:nvPr/>
        </p:nvSpPr>
        <p:spPr>
          <a:xfrm>
            <a:off x="4039283" y="1814796"/>
            <a:ext cx="2424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把特征应用到具体的推荐</a:t>
            </a:r>
            <a:r>
              <a:rPr kumimoji="1"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搜索场景</a:t>
            </a:r>
          </a:p>
        </p:txBody>
      </p:sp>
      <p:sp>
        <p:nvSpPr>
          <p:cNvPr id="164" name="右箭头 163">
            <a:extLst>
              <a:ext uri="{FF2B5EF4-FFF2-40B4-BE49-F238E27FC236}">
                <a16:creationId xmlns:a16="http://schemas.microsoft.com/office/drawing/2014/main" id="{006295E5-F8A6-3841-B452-AA084A652193}"/>
              </a:ext>
            </a:extLst>
          </p:cNvPr>
          <p:cNvSpPr/>
          <p:nvPr/>
        </p:nvSpPr>
        <p:spPr>
          <a:xfrm rot="5400000">
            <a:off x="7364182" y="2630629"/>
            <a:ext cx="335896" cy="245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5" name="右箭头 164">
            <a:extLst>
              <a:ext uri="{FF2B5EF4-FFF2-40B4-BE49-F238E27FC236}">
                <a16:creationId xmlns:a16="http://schemas.microsoft.com/office/drawing/2014/main" id="{1498F849-12CB-3D45-89EA-6F8C4474B364}"/>
              </a:ext>
            </a:extLst>
          </p:cNvPr>
          <p:cNvSpPr/>
          <p:nvPr/>
        </p:nvSpPr>
        <p:spPr>
          <a:xfrm rot="2142327">
            <a:off x="2675361" y="4844012"/>
            <a:ext cx="304800" cy="255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6" name="右箭头 165">
            <a:extLst>
              <a:ext uri="{FF2B5EF4-FFF2-40B4-BE49-F238E27FC236}">
                <a16:creationId xmlns:a16="http://schemas.microsoft.com/office/drawing/2014/main" id="{17122B46-5E71-D649-928B-3AD343C116A7}"/>
              </a:ext>
            </a:extLst>
          </p:cNvPr>
          <p:cNvSpPr/>
          <p:nvPr/>
        </p:nvSpPr>
        <p:spPr>
          <a:xfrm rot="19415013">
            <a:off x="2683971" y="4306607"/>
            <a:ext cx="304800" cy="255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7" name="圆角矩形标注 166">
            <a:extLst>
              <a:ext uri="{FF2B5EF4-FFF2-40B4-BE49-F238E27FC236}">
                <a16:creationId xmlns:a16="http://schemas.microsoft.com/office/drawing/2014/main" id="{DD391FD0-DF36-6E4F-BCDD-7C164C9F3F18}"/>
              </a:ext>
            </a:extLst>
          </p:cNvPr>
          <p:cNvSpPr/>
          <p:nvPr/>
        </p:nvSpPr>
        <p:spPr>
          <a:xfrm>
            <a:off x="1383215" y="3073586"/>
            <a:ext cx="1188348" cy="1023407"/>
          </a:xfrm>
          <a:prstGeom prst="wedgeRoundRectCallout">
            <a:avLst>
              <a:gd name="adj1" fmla="val -59386"/>
              <a:gd name="adj2" fmla="val 4638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spu_on_sale</a:t>
            </a:r>
            <a:endParaRPr kumimoji="1"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spu_id</a:t>
            </a:r>
            <a:r>
              <a:rPr kumimoji="1"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1001</a:t>
            </a:r>
          </a:p>
          <a:p>
            <a:r>
              <a:rPr kumimoji="1"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cateid:100</a:t>
            </a:r>
          </a:p>
          <a:p>
            <a:r>
              <a:rPr kumimoji="1"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price:100</a:t>
            </a:r>
          </a:p>
          <a:p>
            <a:r>
              <a:rPr kumimoji="1"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status:</a:t>
            </a:r>
            <a:r>
              <a:rPr kumimoji="1"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8" name="圆角矩形标注 167">
            <a:extLst>
              <a:ext uri="{FF2B5EF4-FFF2-40B4-BE49-F238E27FC236}">
                <a16:creationId xmlns:a16="http://schemas.microsoft.com/office/drawing/2014/main" id="{B7F4F67C-EE65-7C4F-8DE0-6B77A17FC0C9}"/>
              </a:ext>
            </a:extLst>
          </p:cNvPr>
          <p:cNvSpPr/>
          <p:nvPr/>
        </p:nvSpPr>
        <p:spPr>
          <a:xfrm>
            <a:off x="4173261" y="2847272"/>
            <a:ext cx="1572585" cy="1023407"/>
          </a:xfrm>
          <a:prstGeom prst="wedgeRoundRectCallout">
            <a:avLst>
              <a:gd name="adj1" fmla="val -59386"/>
              <a:gd name="adj2" fmla="val 4638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FeatureType:17</a:t>
            </a:r>
          </a:p>
          <a:p>
            <a:r>
              <a:rPr kumimoji="1"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feature1000</a:t>
            </a:r>
            <a:r>
              <a:rPr kumimoji="1"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1001</a:t>
            </a:r>
          </a:p>
          <a:p>
            <a:r>
              <a:rPr kumimoji="1"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feature1001:100</a:t>
            </a:r>
          </a:p>
          <a:p>
            <a:r>
              <a:rPr kumimoji="1"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feature1002:</a:t>
            </a:r>
            <a:r>
              <a:rPr kumimoji="1"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</a:p>
          <a:p>
            <a:r>
              <a:rPr kumimoji="1"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feature1003:2</a:t>
            </a:r>
            <a:endParaRPr kumimoji="1" lang="zh-CN" alt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9" name="圆角矩形标注 168">
            <a:extLst>
              <a:ext uri="{FF2B5EF4-FFF2-40B4-BE49-F238E27FC236}">
                <a16:creationId xmlns:a16="http://schemas.microsoft.com/office/drawing/2014/main" id="{07FB4AE3-5716-B247-8228-4718AA069850}"/>
              </a:ext>
            </a:extLst>
          </p:cNvPr>
          <p:cNvSpPr/>
          <p:nvPr/>
        </p:nvSpPr>
        <p:spPr>
          <a:xfrm>
            <a:off x="7144907" y="3073585"/>
            <a:ext cx="1572585" cy="1023407"/>
          </a:xfrm>
          <a:prstGeom prst="wedgeRoundRectCallout">
            <a:avLst>
              <a:gd name="adj1" fmla="val -59386"/>
              <a:gd name="adj2" fmla="val 4638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FeatureType:17</a:t>
            </a:r>
          </a:p>
          <a:p>
            <a:r>
              <a:rPr kumimoji="1"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feature1000</a:t>
            </a:r>
            <a:r>
              <a:rPr kumimoji="1"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1001</a:t>
            </a:r>
          </a:p>
          <a:p>
            <a:r>
              <a:rPr kumimoji="1"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feature1001:100</a:t>
            </a:r>
          </a:p>
          <a:p>
            <a:r>
              <a:rPr kumimoji="1" lang="en-US" altLang="zh-CN" sz="11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Feature1002`:</a:t>
            </a:r>
            <a:r>
              <a:rPr kumimoji="1" lang="zh-CN" altLang="en-US" sz="11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1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</a:p>
          <a:p>
            <a:r>
              <a:rPr kumimoji="1"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feature1003:2</a:t>
            </a:r>
            <a:endParaRPr kumimoji="1" lang="zh-CN" alt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0" name="圆角矩形标注 169">
            <a:extLst>
              <a:ext uri="{FF2B5EF4-FFF2-40B4-BE49-F238E27FC236}">
                <a16:creationId xmlns:a16="http://schemas.microsoft.com/office/drawing/2014/main" id="{1FFF981D-B37F-4B4D-A358-5223D1AA910C}"/>
              </a:ext>
            </a:extLst>
          </p:cNvPr>
          <p:cNvSpPr/>
          <p:nvPr/>
        </p:nvSpPr>
        <p:spPr>
          <a:xfrm>
            <a:off x="10030442" y="3076903"/>
            <a:ext cx="2161558" cy="1023407"/>
          </a:xfrm>
          <a:prstGeom prst="wedgeRoundRectCallout">
            <a:avLst>
              <a:gd name="adj1" fmla="val -59386"/>
              <a:gd name="adj2" fmla="val 4638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1000:181301019334699:1</a:t>
            </a:r>
          </a:p>
          <a:p>
            <a:r>
              <a:rPr kumimoji="1"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1001:140390913989780:1</a:t>
            </a:r>
          </a:p>
          <a:p>
            <a:r>
              <a:rPr kumimoji="1" lang="en-US" altLang="zh-CN" sz="11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1002`:</a:t>
            </a:r>
            <a:r>
              <a:rPr kumimoji="1" lang="zh-CN" altLang="en-US" sz="11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1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4708256769048:1</a:t>
            </a:r>
          </a:p>
          <a:p>
            <a:r>
              <a:rPr kumimoji="1"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1003:169389177255416:1</a:t>
            </a:r>
            <a:endParaRPr kumimoji="1" lang="zh-CN" alt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1" name="圆角矩形标注 170">
            <a:extLst>
              <a:ext uri="{FF2B5EF4-FFF2-40B4-BE49-F238E27FC236}">
                <a16:creationId xmlns:a16="http://schemas.microsoft.com/office/drawing/2014/main" id="{71EBC15C-9F2F-CE4E-94D9-68F8D87AC313}"/>
              </a:ext>
            </a:extLst>
          </p:cNvPr>
          <p:cNvSpPr/>
          <p:nvPr/>
        </p:nvSpPr>
        <p:spPr>
          <a:xfrm>
            <a:off x="849058" y="5932084"/>
            <a:ext cx="1389132" cy="765759"/>
          </a:xfrm>
          <a:prstGeom prst="wedgeRoundRectCallout">
            <a:avLst>
              <a:gd name="adj1" fmla="val -48689"/>
              <a:gd name="adj2" fmla="val -7274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user_page_enter</a:t>
            </a:r>
            <a:endParaRPr kumimoji="1"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user_id</a:t>
            </a:r>
            <a:r>
              <a:rPr kumimoji="1"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993154</a:t>
            </a:r>
          </a:p>
          <a:p>
            <a:r>
              <a:rPr kumimoji="1" lang="en-US" altLang="zh-CN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spu_id</a:t>
            </a:r>
            <a:r>
              <a:rPr kumimoji="1"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1009</a:t>
            </a:r>
          </a:p>
          <a:p>
            <a:r>
              <a:rPr kumimoji="1" lang="en-US" altLang="zh-CN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cateid</a:t>
            </a:r>
            <a:r>
              <a:rPr kumimoji="1"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endParaRPr kumimoji="1" lang="zh-CN" alt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72" name="图片 171">
            <a:extLst>
              <a:ext uri="{FF2B5EF4-FFF2-40B4-BE49-F238E27FC236}">
                <a16:creationId xmlns:a16="http://schemas.microsoft.com/office/drawing/2014/main" id="{32344C8D-9836-5145-A08D-BA9EF29B4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1" y="1858200"/>
            <a:ext cx="12192000" cy="482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5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6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9" grpId="0" animBg="1"/>
      <p:bldP spid="80" grpId="0" animBg="1"/>
      <p:bldP spid="81" grpId="0" animBg="1"/>
      <p:bldP spid="86" grpId="0"/>
      <p:bldP spid="87" grpId="0"/>
      <p:bldP spid="88" grpId="0"/>
      <p:bldP spid="89" grpId="0"/>
      <p:bldP spid="96" grpId="0" animBg="1"/>
      <p:bldP spid="99" grpId="0"/>
      <p:bldP spid="103" grpId="0" animBg="1"/>
      <p:bldP spid="117" grpId="0"/>
      <p:bldP spid="121" grpId="0" animBg="1"/>
      <p:bldP spid="123" grpId="0" animBg="1"/>
      <p:bldP spid="124" grpId="0" animBg="1"/>
      <p:bldP spid="126" grpId="0" animBg="1"/>
      <p:bldP spid="128" grpId="0"/>
      <p:bldP spid="130" grpId="0"/>
      <p:bldP spid="132" grpId="0"/>
      <p:bldP spid="141" grpId="0" animBg="1"/>
      <p:bldP spid="146" grpId="0"/>
      <p:bldP spid="154" grpId="0"/>
      <p:bldP spid="158" grpId="0"/>
      <p:bldP spid="161" grpId="0" animBg="1"/>
      <p:bldP spid="162" grpId="0" animBg="1"/>
      <p:bldP spid="163" grpId="0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200A4ED6-FAE4-5543-9C56-72F9889BA93C}"/>
              </a:ext>
            </a:extLst>
          </p:cNvPr>
          <p:cNvSpPr/>
          <p:nvPr/>
        </p:nvSpPr>
        <p:spPr>
          <a:xfrm>
            <a:off x="3278940" y="1917343"/>
            <a:ext cx="2180846" cy="25473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29" name="直线连接符 328">
            <a:extLst>
              <a:ext uri="{FF2B5EF4-FFF2-40B4-BE49-F238E27FC236}">
                <a16:creationId xmlns:a16="http://schemas.microsoft.com/office/drawing/2014/main" id="{07606F7E-56B7-F541-8DE4-20C6F9957F08}"/>
              </a:ext>
            </a:extLst>
          </p:cNvPr>
          <p:cNvCxnSpPr>
            <a:cxnSpLocks/>
          </p:cNvCxnSpPr>
          <p:nvPr/>
        </p:nvCxnSpPr>
        <p:spPr>
          <a:xfrm>
            <a:off x="323690" y="599660"/>
            <a:ext cx="106822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E59041F8-2523-5844-9CA9-F7F1273D7F3E}"/>
              </a:ext>
            </a:extLst>
          </p:cNvPr>
          <p:cNvSpPr/>
          <p:nvPr/>
        </p:nvSpPr>
        <p:spPr>
          <a:xfrm>
            <a:off x="265261" y="115395"/>
            <a:ext cx="3286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特征子系统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特征抽取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17ADD5-AEA9-D94C-BDA8-F57C0D9118BC}"/>
              </a:ext>
            </a:extLst>
          </p:cNvPr>
          <p:cNvSpPr/>
          <p:nvPr/>
        </p:nvSpPr>
        <p:spPr>
          <a:xfrm>
            <a:off x="9223612" y="1007541"/>
            <a:ext cx="2262569" cy="34238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221E198-DC72-A748-BB1C-1C8780A526D3}"/>
              </a:ext>
            </a:extLst>
          </p:cNvPr>
          <p:cNvSpPr/>
          <p:nvPr/>
        </p:nvSpPr>
        <p:spPr>
          <a:xfrm>
            <a:off x="374673" y="1031290"/>
            <a:ext cx="1476506" cy="34238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圆柱体 9">
            <a:extLst>
              <a:ext uri="{FF2B5EF4-FFF2-40B4-BE49-F238E27FC236}">
                <a16:creationId xmlns:a16="http://schemas.microsoft.com/office/drawing/2014/main" id="{FDFD03D5-B455-2040-B9D2-DE3464507C7F}"/>
              </a:ext>
            </a:extLst>
          </p:cNvPr>
          <p:cNvSpPr/>
          <p:nvPr/>
        </p:nvSpPr>
        <p:spPr>
          <a:xfrm>
            <a:off x="775096" y="1433545"/>
            <a:ext cx="582072" cy="7355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业务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DB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F57CBBA-FB64-6A43-91C6-E41183AD0AD4}"/>
              </a:ext>
            </a:extLst>
          </p:cNvPr>
          <p:cNvSpPr/>
          <p:nvPr/>
        </p:nvSpPr>
        <p:spPr>
          <a:xfrm>
            <a:off x="775096" y="2937703"/>
            <a:ext cx="607625" cy="642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用户行为事件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F0C5B577-4D2B-FF42-97C4-FEC38DAA154F}"/>
              </a:ext>
            </a:extLst>
          </p:cNvPr>
          <p:cNvSpPr/>
          <p:nvPr/>
        </p:nvSpPr>
        <p:spPr>
          <a:xfrm>
            <a:off x="9376635" y="1554599"/>
            <a:ext cx="1288747" cy="415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DCACHE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11A93004-5A76-9140-A6E1-67DBD19B14DD}"/>
              </a:ext>
            </a:extLst>
          </p:cNvPr>
          <p:cNvSpPr/>
          <p:nvPr/>
        </p:nvSpPr>
        <p:spPr>
          <a:xfrm>
            <a:off x="9427456" y="2922601"/>
            <a:ext cx="1288748" cy="415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时间序列数据库</a:t>
            </a: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E47B060C-EEBA-054B-9A05-D6B10B47EF85}"/>
              </a:ext>
            </a:extLst>
          </p:cNvPr>
          <p:cNvCxnSpPr>
            <a:cxnSpLocks/>
            <a:stCxn id="29" idx="3"/>
            <a:endCxn id="12" idx="1"/>
          </p:cNvCxnSpPr>
          <p:nvPr/>
        </p:nvCxnSpPr>
        <p:spPr>
          <a:xfrm flipV="1">
            <a:off x="8917731" y="1762211"/>
            <a:ext cx="458904" cy="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B001541-B1A2-9E49-8487-72438EDC5E2A}"/>
              </a:ext>
            </a:extLst>
          </p:cNvPr>
          <p:cNvCxnSpPr>
            <a:cxnSpLocks/>
            <a:stCxn id="29" idx="3"/>
            <a:endCxn id="13" idx="1"/>
          </p:cNvCxnSpPr>
          <p:nvPr/>
        </p:nvCxnSpPr>
        <p:spPr>
          <a:xfrm>
            <a:off x="8917731" y="1766815"/>
            <a:ext cx="509725" cy="136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1D90A9F-0817-6642-A6F9-3BC350FA0C13}"/>
              </a:ext>
            </a:extLst>
          </p:cNvPr>
          <p:cNvGrpSpPr/>
          <p:nvPr/>
        </p:nvGrpSpPr>
        <p:grpSpPr>
          <a:xfrm>
            <a:off x="2022358" y="1547328"/>
            <a:ext cx="959194" cy="507957"/>
            <a:chOff x="245815" y="3675742"/>
            <a:chExt cx="1284194" cy="589936"/>
          </a:xfrm>
        </p:grpSpPr>
        <p:sp>
          <p:nvSpPr>
            <p:cNvPr id="19" name="圆柱体 18">
              <a:extLst>
                <a:ext uri="{FF2B5EF4-FFF2-40B4-BE49-F238E27FC236}">
                  <a16:creationId xmlns:a16="http://schemas.microsoft.com/office/drawing/2014/main" id="{2CC1CF10-548C-1147-80BA-DCFB55F191FF}"/>
                </a:ext>
              </a:extLst>
            </p:cNvPr>
            <p:cNvSpPr/>
            <p:nvPr/>
          </p:nvSpPr>
          <p:spPr>
            <a:xfrm rot="5400000">
              <a:off x="626965" y="3362633"/>
              <a:ext cx="589936" cy="121615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779FA8B-693B-F14E-B1BB-3E417370C8B3}"/>
                </a:ext>
              </a:extLst>
            </p:cNvPr>
            <p:cNvSpPr txBox="1"/>
            <p:nvPr/>
          </p:nvSpPr>
          <p:spPr>
            <a:xfrm>
              <a:off x="245815" y="3791984"/>
              <a:ext cx="1208708" cy="357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消息队列</a:t>
              </a: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2D994165-099F-184F-A653-AAD9D8CAEBB4}"/>
              </a:ext>
            </a:extLst>
          </p:cNvPr>
          <p:cNvSpPr txBox="1"/>
          <p:nvPr/>
        </p:nvSpPr>
        <p:spPr>
          <a:xfrm>
            <a:off x="9223613" y="99578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原始特征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1CC0052-2D95-DA4A-8C40-1AAB1FC48341}"/>
              </a:ext>
            </a:extLst>
          </p:cNvPr>
          <p:cNvSpPr txBox="1"/>
          <p:nvPr/>
        </p:nvSpPr>
        <p:spPr>
          <a:xfrm>
            <a:off x="323690" y="103759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原始数据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3910AB60-696F-354B-B962-7ED84F892A3B}"/>
              </a:ext>
            </a:extLst>
          </p:cNvPr>
          <p:cNvSpPr/>
          <p:nvPr/>
        </p:nvSpPr>
        <p:spPr>
          <a:xfrm>
            <a:off x="3386038" y="2258127"/>
            <a:ext cx="1937196" cy="415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Flink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实时特征计算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29456F-5144-3349-A16A-7612FE2CC73E}"/>
              </a:ext>
            </a:extLst>
          </p:cNvPr>
          <p:cNvSpPr txBox="1"/>
          <p:nvPr/>
        </p:nvSpPr>
        <p:spPr>
          <a:xfrm>
            <a:off x="3219059" y="1856489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oceanus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B5BDEDB3-0EEF-944B-8146-675887578D7C}"/>
              </a:ext>
            </a:extLst>
          </p:cNvPr>
          <p:cNvSpPr/>
          <p:nvPr/>
        </p:nvSpPr>
        <p:spPr>
          <a:xfrm>
            <a:off x="3400765" y="3974427"/>
            <a:ext cx="1937196" cy="415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Flink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批计算</a:t>
            </a: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22EBDDA1-6905-7C4B-AC75-29B0FA5DEFC3}"/>
              </a:ext>
            </a:extLst>
          </p:cNvPr>
          <p:cNvSpPr/>
          <p:nvPr/>
        </p:nvSpPr>
        <p:spPr>
          <a:xfrm>
            <a:off x="3408444" y="2767147"/>
            <a:ext cx="1937196" cy="415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Flink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窗口特征计算</a:t>
            </a: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6C9E08B6-9D03-694A-897B-F50139658F8B}"/>
              </a:ext>
            </a:extLst>
          </p:cNvPr>
          <p:cNvSpPr/>
          <p:nvPr/>
        </p:nvSpPr>
        <p:spPr>
          <a:xfrm>
            <a:off x="5658029" y="1562374"/>
            <a:ext cx="1377380" cy="415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特征分发</a:t>
            </a: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88134E24-394C-DE49-9C4E-D54D1FFC4B1A}"/>
              </a:ext>
            </a:extLst>
          </p:cNvPr>
          <p:cNvSpPr/>
          <p:nvPr/>
        </p:nvSpPr>
        <p:spPr>
          <a:xfrm>
            <a:off x="7423010" y="1559203"/>
            <a:ext cx="1494721" cy="415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特征上线</a:t>
            </a: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DFB0FB07-4EB2-A94D-BF6B-C93962008AB5}"/>
              </a:ext>
            </a:extLst>
          </p:cNvPr>
          <p:cNvCxnSpPr>
            <a:stCxn id="10" idx="4"/>
            <a:endCxn id="20" idx="1"/>
          </p:cNvCxnSpPr>
          <p:nvPr/>
        </p:nvCxnSpPr>
        <p:spPr>
          <a:xfrm flipV="1">
            <a:off x="1357168" y="1801306"/>
            <a:ext cx="6651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569F93B-E864-F249-B2E2-E0C738CE6441}"/>
              </a:ext>
            </a:extLst>
          </p:cNvPr>
          <p:cNvCxnSpPr>
            <a:cxnSpLocks/>
            <a:stCxn id="11" idx="3"/>
            <a:endCxn id="60" idx="1"/>
          </p:cNvCxnSpPr>
          <p:nvPr/>
        </p:nvCxnSpPr>
        <p:spPr>
          <a:xfrm>
            <a:off x="1382721" y="3258749"/>
            <a:ext cx="662888" cy="2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7E051CD1-C74D-F048-816A-4B31658CA2AC}"/>
              </a:ext>
            </a:extLst>
          </p:cNvPr>
          <p:cNvCxnSpPr>
            <a:cxnSpLocks/>
            <a:stCxn id="59" idx="1"/>
            <a:endCxn id="23" idx="1"/>
          </p:cNvCxnSpPr>
          <p:nvPr/>
        </p:nvCxnSpPr>
        <p:spPr>
          <a:xfrm flipV="1">
            <a:off x="3004804" y="2465739"/>
            <a:ext cx="381234" cy="795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6851CA0F-14BE-A043-903D-B528FB9082E3}"/>
              </a:ext>
            </a:extLst>
          </p:cNvPr>
          <p:cNvCxnSpPr>
            <a:cxnSpLocks/>
            <a:stCxn id="59" idx="1"/>
            <a:endCxn id="27" idx="1"/>
          </p:cNvCxnSpPr>
          <p:nvPr/>
        </p:nvCxnSpPr>
        <p:spPr>
          <a:xfrm flipV="1">
            <a:off x="3004804" y="2974759"/>
            <a:ext cx="403640" cy="28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C4E2B6CA-0147-3946-8040-AB03CC6C486F}"/>
              </a:ext>
            </a:extLst>
          </p:cNvPr>
          <p:cNvCxnSpPr>
            <a:cxnSpLocks/>
            <a:stCxn id="19" idx="1"/>
            <a:endCxn id="28" idx="1"/>
          </p:cNvCxnSpPr>
          <p:nvPr/>
        </p:nvCxnSpPr>
        <p:spPr>
          <a:xfrm flipV="1">
            <a:off x="2981553" y="1769986"/>
            <a:ext cx="2676476" cy="31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80A8CB1D-07F3-C141-820D-D08E2DC882A2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 flipV="1">
            <a:off x="7035409" y="1766815"/>
            <a:ext cx="387601" cy="3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5D416A8B-F4B9-964B-8597-A2A4A3DA7B55}"/>
              </a:ext>
            </a:extLst>
          </p:cNvPr>
          <p:cNvGrpSpPr/>
          <p:nvPr/>
        </p:nvGrpSpPr>
        <p:grpSpPr>
          <a:xfrm>
            <a:off x="2045609" y="3007156"/>
            <a:ext cx="959194" cy="507957"/>
            <a:chOff x="245815" y="3675742"/>
            <a:chExt cx="1284194" cy="589936"/>
          </a:xfrm>
        </p:grpSpPr>
        <p:sp>
          <p:nvSpPr>
            <p:cNvPr id="59" name="圆柱体 58">
              <a:extLst>
                <a:ext uri="{FF2B5EF4-FFF2-40B4-BE49-F238E27FC236}">
                  <a16:creationId xmlns:a16="http://schemas.microsoft.com/office/drawing/2014/main" id="{D5930944-4040-4B4A-82BF-A0B1134A3B8A}"/>
                </a:ext>
              </a:extLst>
            </p:cNvPr>
            <p:cNvSpPr/>
            <p:nvPr/>
          </p:nvSpPr>
          <p:spPr>
            <a:xfrm rot="5400000">
              <a:off x="626965" y="3362633"/>
              <a:ext cx="589936" cy="121615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D2B3CA1C-D022-7C4B-A835-959A267AC07D}"/>
                </a:ext>
              </a:extLst>
            </p:cNvPr>
            <p:cNvSpPr txBox="1"/>
            <p:nvPr/>
          </p:nvSpPr>
          <p:spPr>
            <a:xfrm>
              <a:off x="245815" y="3791984"/>
              <a:ext cx="1208708" cy="357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消息队列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E68C0E2E-13CD-704E-8B75-5F7EFCB43379}"/>
              </a:ext>
            </a:extLst>
          </p:cNvPr>
          <p:cNvGrpSpPr/>
          <p:nvPr/>
        </p:nvGrpSpPr>
        <p:grpSpPr>
          <a:xfrm>
            <a:off x="5844272" y="3004770"/>
            <a:ext cx="959194" cy="507957"/>
            <a:chOff x="245815" y="3675742"/>
            <a:chExt cx="1284194" cy="589936"/>
          </a:xfrm>
        </p:grpSpPr>
        <p:sp>
          <p:nvSpPr>
            <p:cNvPr id="80" name="圆柱体 79">
              <a:extLst>
                <a:ext uri="{FF2B5EF4-FFF2-40B4-BE49-F238E27FC236}">
                  <a16:creationId xmlns:a16="http://schemas.microsoft.com/office/drawing/2014/main" id="{BF539F0A-98E2-D844-A465-0F501E203B29}"/>
                </a:ext>
              </a:extLst>
            </p:cNvPr>
            <p:cNvSpPr/>
            <p:nvPr/>
          </p:nvSpPr>
          <p:spPr>
            <a:xfrm rot="5400000">
              <a:off x="626965" y="3362633"/>
              <a:ext cx="589936" cy="121615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30E342C0-8E02-724E-A6CF-960E3828A1D0}"/>
                </a:ext>
              </a:extLst>
            </p:cNvPr>
            <p:cNvSpPr txBox="1"/>
            <p:nvPr/>
          </p:nvSpPr>
          <p:spPr>
            <a:xfrm>
              <a:off x="245815" y="3791984"/>
              <a:ext cx="1208708" cy="357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消息队列</a:t>
              </a:r>
            </a:p>
          </p:txBody>
        </p:sp>
      </p:grp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A35D2BCD-79E1-9B41-BEB3-7C1E654BCCF0}"/>
              </a:ext>
            </a:extLst>
          </p:cNvPr>
          <p:cNvCxnSpPr>
            <a:cxnSpLocks/>
            <a:stCxn id="23" idx="3"/>
            <a:endCxn id="81" idx="1"/>
          </p:cNvCxnSpPr>
          <p:nvPr/>
        </p:nvCxnSpPr>
        <p:spPr>
          <a:xfrm>
            <a:off x="5323234" y="2465739"/>
            <a:ext cx="521038" cy="79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36EFC8BC-BE61-0C46-BAFC-2520BA8191D9}"/>
              </a:ext>
            </a:extLst>
          </p:cNvPr>
          <p:cNvCxnSpPr>
            <a:cxnSpLocks/>
            <a:stCxn id="27" idx="3"/>
            <a:endCxn id="81" idx="1"/>
          </p:cNvCxnSpPr>
          <p:nvPr/>
        </p:nvCxnSpPr>
        <p:spPr>
          <a:xfrm>
            <a:off x="5345640" y="2974759"/>
            <a:ext cx="498632" cy="283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线箭头连接符 151">
            <a:extLst>
              <a:ext uri="{FF2B5EF4-FFF2-40B4-BE49-F238E27FC236}">
                <a16:creationId xmlns:a16="http://schemas.microsoft.com/office/drawing/2014/main" id="{53E1F828-0A83-AF4E-8B70-EF40D5811FB9}"/>
              </a:ext>
            </a:extLst>
          </p:cNvPr>
          <p:cNvCxnSpPr>
            <a:cxnSpLocks/>
            <a:stCxn id="80" idx="2"/>
            <a:endCxn id="28" idx="2"/>
          </p:cNvCxnSpPr>
          <p:nvPr/>
        </p:nvCxnSpPr>
        <p:spPr>
          <a:xfrm flipH="1" flipV="1">
            <a:off x="6346719" y="1977597"/>
            <a:ext cx="2561" cy="1027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>
            <a:extLst>
              <a:ext uri="{FF2B5EF4-FFF2-40B4-BE49-F238E27FC236}">
                <a16:creationId xmlns:a16="http://schemas.microsoft.com/office/drawing/2014/main" id="{6BF94E6D-4E52-094A-943D-D8C001A1AB2A}"/>
              </a:ext>
            </a:extLst>
          </p:cNvPr>
          <p:cNvSpPr txBox="1"/>
          <p:nvPr/>
        </p:nvSpPr>
        <p:spPr>
          <a:xfrm>
            <a:off x="255050" y="4504130"/>
            <a:ext cx="4969630" cy="14911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</a:t>
            </a: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抽取：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Wingdings" pitchFamily="2" charset="2"/>
              <a:buChar char="Ø"/>
            </a:pP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实时特征：</a:t>
            </a:r>
            <a:r>
              <a:rPr kumimoji="1"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flink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实时计算，特征存储在</a:t>
            </a:r>
            <a:r>
              <a:rPr kumimoji="1"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DCache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Wingdings" pitchFamily="2" charset="2"/>
              <a:buChar char="Ø"/>
            </a:pP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窗口类特征：</a:t>
            </a:r>
            <a:r>
              <a:rPr kumimoji="1"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flink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窗口计算，中间数据存储在</a:t>
            </a:r>
            <a:r>
              <a:rPr kumimoji="1"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 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特征存储在</a:t>
            </a:r>
            <a:r>
              <a:rPr kumimoji="1"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DCache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Wingdings" pitchFamily="2" charset="2"/>
              <a:buChar char="Ø"/>
            </a:pP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长序列特征：</a:t>
            </a:r>
            <a:r>
              <a:rPr kumimoji="1"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flink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实时计算，特征存储在时间序列数据库</a:t>
            </a:r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4511CEDB-FE88-EA42-B07C-CB3286026073}"/>
              </a:ext>
            </a:extLst>
          </p:cNvPr>
          <p:cNvGrpSpPr/>
          <p:nvPr/>
        </p:nvGrpSpPr>
        <p:grpSpPr>
          <a:xfrm>
            <a:off x="3998434" y="3334030"/>
            <a:ext cx="747840" cy="495394"/>
            <a:chOff x="313856" y="3675742"/>
            <a:chExt cx="1216153" cy="589936"/>
          </a:xfrm>
        </p:grpSpPr>
        <p:sp>
          <p:nvSpPr>
            <p:cNvPr id="101" name="圆柱体 100">
              <a:extLst>
                <a:ext uri="{FF2B5EF4-FFF2-40B4-BE49-F238E27FC236}">
                  <a16:creationId xmlns:a16="http://schemas.microsoft.com/office/drawing/2014/main" id="{5574F969-9F6E-8A40-9FC3-740D0884953D}"/>
                </a:ext>
              </a:extLst>
            </p:cNvPr>
            <p:cNvSpPr/>
            <p:nvPr/>
          </p:nvSpPr>
          <p:spPr>
            <a:xfrm rot="5400000">
              <a:off x="626965" y="3362633"/>
              <a:ext cx="589936" cy="121615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44E71CB0-39F9-9044-A6DB-A7CCAA978125}"/>
                </a:ext>
              </a:extLst>
            </p:cNvPr>
            <p:cNvSpPr txBox="1"/>
            <p:nvPr/>
          </p:nvSpPr>
          <p:spPr>
            <a:xfrm>
              <a:off x="494202" y="3802309"/>
              <a:ext cx="905094" cy="3665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err="1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hdfs</a:t>
              </a:r>
              <a:endPara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cxnSp>
        <p:nvCxnSpPr>
          <p:cNvPr id="161" name="直线箭头连接符 160">
            <a:extLst>
              <a:ext uri="{FF2B5EF4-FFF2-40B4-BE49-F238E27FC236}">
                <a16:creationId xmlns:a16="http://schemas.microsoft.com/office/drawing/2014/main" id="{DA19F598-00AF-7340-AF46-CB8670C413E2}"/>
              </a:ext>
            </a:extLst>
          </p:cNvPr>
          <p:cNvCxnSpPr>
            <a:stCxn id="27" idx="2"/>
            <a:endCxn id="101" idx="2"/>
          </p:cNvCxnSpPr>
          <p:nvPr/>
        </p:nvCxnSpPr>
        <p:spPr>
          <a:xfrm flipH="1">
            <a:off x="4372354" y="3182370"/>
            <a:ext cx="4688" cy="151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线箭头连接符 162">
            <a:extLst>
              <a:ext uri="{FF2B5EF4-FFF2-40B4-BE49-F238E27FC236}">
                <a16:creationId xmlns:a16="http://schemas.microsoft.com/office/drawing/2014/main" id="{D5823922-E496-1642-81AC-27236C014F41}"/>
              </a:ext>
            </a:extLst>
          </p:cNvPr>
          <p:cNvCxnSpPr>
            <a:stCxn id="101" idx="4"/>
            <a:endCxn id="26" idx="0"/>
          </p:cNvCxnSpPr>
          <p:nvPr/>
        </p:nvCxnSpPr>
        <p:spPr>
          <a:xfrm flipH="1">
            <a:off x="4369363" y="3829424"/>
            <a:ext cx="2991" cy="14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线箭头连接符 164">
            <a:extLst>
              <a:ext uri="{FF2B5EF4-FFF2-40B4-BE49-F238E27FC236}">
                <a16:creationId xmlns:a16="http://schemas.microsoft.com/office/drawing/2014/main" id="{6A791E65-D844-404F-8EF5-21A511D48D04}"/>
              </a:ext>
            </a:extLst>
          </p:cNvPr>
          <p:cNvCxnSpPr>
            <a:cxnSpLocks/>
            <a:stCxn id="26" idx="3"/>
            <a:endCxn id="81" idx="1"/>
          </p:cNvCxnSpPr>
          <p:nvPr/>
        </p:nvCxnSpPr>
        <p:spPr>
          <a:xfrm flipV="1">
            <a:off x="5337961" y="3258748"/>
            <a:ext cx="506311" cy="923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圆角矩形 109">
            <a:extLst>
              <a:ext uri="{FF2B5EF4-FFF2-40B4-BE49-F238E27FC236}">
                <a16:creationId xmlns:a16="http://schemas.microsoft.com/office/drawing/2014/main" id="{BD9A2334-62FC-0C43-9AC3-CF35DDD26677}"/>
              </a:ext>
            </a:extLst>
          </p:cNvPr>
          <p:cNvSpPr/>
          <p:nvPr/>
        </p:nvSpPr>
        <p:spPr>
          <a:xfrm>
            <a:off x="10850971" y="1559351"/>
            <a:ext cx="493977" cy="1857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特征查询</a:t>
            </a:r>
          </a:p>
        </p:txBody>
      </p:sp>
      <p:pic>
        <p:nvPicPr>
          <p:cNvPr id="117" name="图片 116">
            <a:extLst>
              <a:ext uri="{FF2B5EF4-FFF2-40B4-BE49-F238E27FC236}">
                <a16:creationId xmlns:a16="http://schemas.microsoft.com/office/drawing/2014/main" id="{CA029783-D0AB-5A43-A93E-AACC2E40E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950" y="4349474"/>
            <a:ext cx="3842136" cy="2045106"/>
          </a:xfrm>
          <a:prstGeom prst="rect">
            <a:avLst/>
          </a:prstGeom>
        </p:spPr>
      </p:pic>
      <p:sp>
        <p:nvSpPr>
          <p:cNvPr id="173" name="矩形 172">
            <a:extLst>
              <a:ext uri="{FF2B5EF4-FFF2-40B4-BE49-F238E27FC236}">
                <a16:creationId xmlns:a16="http://schemas.microsoft.com/office/drawing/2014/main" id="{B4C97AB6-49C3-B048-88A7-C0633BE6972D}"/>
              </a:ext>
            </a:extLst>
          </p:cNvPr>
          <p:cNvSpPr/>
          <p:nvPr/>
        </p:nvSpPr>
        <p:spPr>
          <a:xfrm>
            <a:off x="5705760" y="4569172"/>
            <a:ext cx="2089033" cy="11822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时间序列数据库：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fontAlgn="base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长序列的存储。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fontAlgn="base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具有更好的实时性。</a:t>
            </a: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灵活的生产序列特征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61E6D4F-1D36-7A48-8A4F-6B928D8932D1}"/>
              </a:ext>
            </a:extLst>
          </p:cNvPr>
          <p:cNvSpPr/>
          <p:nvPr/>
        </p:nvSpPr>
        <p:spPr>
          <a:xfrm>
            <a:off x="323690" y="64549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原始特征怎么产生？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2978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9" name="直线连接符 328">
            <a:extLst>
              <a:ext uri="{FF2B5EF4-FFF2-40B4-BE49-F238E27FC236}">
                <a16:creationId xmlns:a16="http://schemas.microsoft.com/office/drawing/2014/main" id="{07606F7E-56B7-F541-8DE4-20C6F9957F08}"/>
              </a:ext>
            </a:extLst>
          </p:cNvPr>
          <p:cNvCxnSpPr>
            <a:cxnSpLocks/>
          </p:cNvCxnSpPr>
          <p:nvPr/>
        </p:nvCxnSpPr>
        <p:spPr>
          <a:xfrm>
            <a:off x="343569" y="577060"/>
            <a:ext cx="106822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E59041F8-2523-5844-9CA9-F7F1273D7F3E}"/>
              </a:ext>
            </a:extLst>
          </p:cNvPr>
          <p:cNvSpPr/>
          <p:nvPr/>
        </p:nvSpPr>
        <p:spPr>
          <a:xfrm>
            <a:off x="265260" y="115395"/>
            <a:ext cx="96771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特征子系统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特征抽取（时序特征的生成）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D42721-4DD4-4540-A93A-52ABB879CA79}"/>
              </a:ext>
            </a:extLst>
          </p:cNvPr>
          <p:cNvSpPr txBox="1"/>
          <p:nvPr/>
        </p:nvSpPr>
        <p:spPr>
          <a:xfrm>
            <a:off x="388060" y="722735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什么是时序特征，怎样方便灵活的生成？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灯片编号占位符 3">
            <a:extLst>
              <a:ext uri="{FF2B5EF4-FFF2-40B4-BE49-F238E27FC236}">
                <a16:creationId xmlns:a16="http://schemas.microsoft.com/office/drawing/2014/main" id="{5A1CFD38-023A-024F-9790-BF8FA145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8506" y="6356350"/>
            <a:ext cx="2743200" cy="365125"/>
          </a:xfrm>
        </p:spPr>
        <p:txBody>
          <a:bodyPr/>
          <a:lstStyle/>
          <a:p>
            <a:fld id="{DBE731FD-5544-3B45-9FA8-6EA927BE5B4C}" type="slidenum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39" name="副标题 2">
            <a:extLst>
              <a:ext uri="{FF2B5EF4-FFF2-40B4-BE49-F238E27FC236}">
                <a16:creationId xmlns:a16="http://schemas.microsoft.com/office/drawing/2014/main" id="{B3AA9EA8-4CCC-B043-AFCA-1CF3BF3931C1}"/>
              </a:ext>
            </a:extLst>
          </p:cNvPr>
          <p:cNvSpPr txBox="1">
            <a:spLocks/>
          </p:cNvSpPr>
          <p:nvPr/>
        </p:nvSpPr>
        <p:spPr>
          <a:xfrm>
            <a:off x="986367" y="1096899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1"/>
            <a:endParaRPr kumimoji="1" lang="zh-CN" altLang="en-US" dirty="0"/>
          </a:p>
        </p:txBody>
      </p:sp>
      <p:sp>
        <p:nvSpPr>
          <p:cNvPr id="40" name="副标题 2">
            <a:extLst>
              <a:ext uri="{FF2B5EF4-FFF2-40B4-BE49-F238E27FC236}">
                <a16:creationId xmlns:a16="http://schemas.microsoft.com/office/drawing/2014/main" id="{3C17ABDD-E32D-8E44-9D02-ADF261CB7EDC}"/>
              </a:ext>
            </a:extLst>
          </p:cNvPr>
          <p:cNvSpPr txBox="1">
            <a:spLocks/>
          </p:cNvSpPr>
          <p:nvPr/>
        </p:nvSpPr>
        <p:spPr>
          <a:xfrm>
            <a:off x="986366" y="1096899"/>
            <a:ext cx="8500533" cy="44657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 fontAlgn="base">
              <a:buFont typeface="Wingdings" pitchFamily="2" charset="2"/>
              <a:buChar char="Ø"/>
            </a:pP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副标题 2">
            <a:extLst>
              <a:ext uri="{FF2B5EF4-FFF2-40B4-BE49-F238E27FC236}">
                <a16:creationId xmlns:a16="http://schemas.microsoft.com/office/drawing/2014/main" id="{BF69B6AC-C6A6-654C-BBE1-A4FA564585FE}"/>
              </a:ext>
            </a:extLst>
          </p:cNvPr>
          <p:cNvSpPr txBox="1">
            <a:spLocks/>
          </p:cNvSpPr>
          <p:nvPr/>
        </p:nvSpPr>
        <p:spPr>
          <a:xfrm>
            <a:off x="1127880" y="1249299"/>
            <a:ext cx="8500533" cy="44657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itchFamily="2" charset="2"/>
              <a:buChar char="Ø"/>
            </a:pPr>
            <a:endParaRPr lang="zh-CN" altLang="en-US" sz="24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9C98D738-F8D0-C245-9EAE-AED597C6A8BA}"/>
              </a:ext>
            </a:extLst>
          </p:cNvPr>
          <p:cNvCxnSpPr>
            <a:cxnSpLocks/>
          </p:cNvCxnSpPr>
          <p:nvPr/>
        </p:nvCxnSpPr>
        <p:spPr>
          <a:xfrm>
            <a:off x="63692" y="2749092"/>
            <a:ext cx="10942241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34FD1EFB-DCD3-7048-95D9-3877444AE851}"/>
              </a:ext>
            </a:extLst>
          </p:cNvPr>
          <p:cNvSpPr/>
          <p:nvPr/>
        </p:nvSpPr>
        <p:spPr>
          <a:xfrm>
            <a:off x="5552734" y="2832614"/>
            <a:ext cx="1511225" cy="39196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072735D-9C79-1D4B-A5F0-EE92566C3DC2}"/>
              </a:ext>
            </a:extLst>
          </p:cNvPr>
          <p:cNvSpPr/>
          <p:nvPr/>
        </p:nvSpPr>
        <p:spPr>
          <a:xfrm>
            <a:off x="647805" y="2820553"/>
            <a:ext cx="1476506" cy="39196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圆柱体 44">
            <a:extLst>
              <a:ext uri="{FF2B5EF4-FFF2-40B4-BE49-F238E27FC236}">
                <a16:creationId xmlns:a16="http://schemas.microsoft.com/office/drawing/2014/main" id="{71E4FB5F-8633-CF43-984E-C233BEE942B6}"/>
              </a:ext>
            </a:extLst>
          </p:cNvPr>
          <p:cNvSpPr/>
          <p:nvPr/>
        </p:nvSpPr>
        <p:spPr>
          <a:xfrm>
            <a:off x="1048228" y="4841758"/>
            <a:ext cx="582072" cy="7355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业务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DB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47D60B2-B6C2-B446-B7C5-B8D85C913822}"/>
              </a:ext>
            </a:extLst>
          </p:cNvPr>
          <p:cNvSpPr/>
          <p:nvPr/>
        </p:nvSpPr>
        <p:spPr>
          <a:xfrm>
            <a:off x="1024054" y="5792641"/>
            <a:ext cx="607625" cy="861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用户行为事件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DAA374F-AF21-0F4A-8525-DAC65170C241}"/>
              </a:ext>
            </a:extLst>
          </p:cNvPr>
          <p:cNvGrpSpPr/>
          <p:nvPr/>
        </p:nvGrpSpPr>
        <p:grpSpPr>
          <a:xfrm>
            <a:off x="2295490" y="4955541"/>
            <a:ext cx="959194" cy="507957"/>
            <a:chOff x="245815" y="3675742"/>
            <a:chExt cx="1284194" cy="589936"/>
          </a:xfrm>
        </p:grpSpPr>
        <p:sp>
          <p:nvSpPr>
            <p:cNvPr id="48" name="圆柱体 47">
              <a:extLst>
                <a:ext uri="{FF2B5EF4-FFF2-40B4-BE49-F238E27FC236}">
                  <a16:creationId xmlns:a16="http://schemas.microsoft.com/office/drawing/2014/main" id="{31E31F37-11B7-864E-9259-D81CF08581A0}"/>
                </a:ext>
              </a:extLst>
            </p:cNvPr>
            <p:cNvSpPr/>
            <p:nvPr/>
          </p:nvSpPr>
          <p:spPr>
            <a:xfrm rot="5400000">
              <a:off x="626965" y="3362633"/>
              <a:ext cx="589936" cy="121615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5BB70E96-CC7B-5C4C-BFA5-5BFD1A72027B}"/>
                </a:ext>
              </a:extLst>
            </p:cNvPr>
            <p:cNvSpPr txBox="1"/>
            <p:nvPr/>
          </p:nvSpPr>
          <p:spPr>
            <a:xfrm>
              <a:off x="245815" y="3791984"/>
              <a:ext cx="1208708" cy="357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消息队列</a:t>
              </a:r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8550A333-E21C-5441-9F1D-305E4EB497EB}"/>
              </a:ext>
            </a:extLst>
          </p:cNvPr>
          <p:cNvSpPr txBox="1"/>
          <p:nvPr/>
        </p:nvSpPr>
        <p:spPr>
          <a:xfrm>
            <a:off x="5431848" y="295561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原始特征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5DB7544-1B5F-494A-A972-E3B5A9B8DB1D}"/>
              </a:ext>
            </a:extLst>
          </p:cNvPr>
          <p:cNvSpPr txBox="1"/>
          <p:nvPr/>
        </p:nvSpPr>
        <p:spPr>
          <a:xfrm>
            <a:off x="692762" y="292463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原始数据</a:t>
            </a:r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CEA0C196-8168-4847-8616-908D211B883F}"/>
              </a:ext>
            </a:extLst>
          </p:cNvPr>
          <p:cNvSpPr/>
          <p:nvPr/>
        </p:nvSpPr>
        <p:spPr>
          <a:xfrm>
            <a:off x="4064251" y="4996891"/>
            <a:ext cx="1377380" cy="415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特征分发</a:t>
            </a: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D4559DC7-ED68-F14D-A2E0-471F92B35CA9}"/>
              </a:ext>
            </a:extLst>
          </p:cNvPr>
          <p:cNvCxnSpPr>
            <a:stCxn id="45" idx="4"/>
            <a:endCxn id="49" idx="1"/>
          </p:cNvCxnSpPr>
          <p:nvPr/>
        </p:nvCxnSpPr>
        <p:spPr>
          <a:xfrm flipV="1">
            <a:off x="1630300" y="5209519"/>
            <a:ext cx="6651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F15109F4-8DA0-8848-857E-E0962F7FA668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1587408" y="6485292"/>
            <a:ext cx="691458" cy="3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AA7603A8-8BB8-D145-997F-CAF6BA700358}"/>
              </a:ext>
            </a:extLst>
          </p:cNvPr>
          <p:cNvCxnSpPr>
            <a:cxnSpLocks/>
            <a:stCxn id="59" idx="1"/>
            <a:endCxn id="90" idx="1"/>
          </p:cNvCxnSpPr>
          <p:nvPr/>
        </p:nvCxnSpPr>
        <p:spPr>
          <a:xfrm flipV="1">
            <a:off x="3238061" y="6485292"/>
            <a:ext cx="359033" cy="3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9A9EE8F7-9AB8-DA4D-9AD8-6C57C9A37AAE}"/>
              </a:ext>
            </a:extLst>
          </p:cNvPr>
          <p:cNvCxnSpPr>
            <a:cxnSpLocks/>
            <a:stCxn id="48" idx="1"/>
            <a:endCxn id="52" idx="1"/>
          </p:cNvCxnSpPr>
          <p:nvPr/>
        </p:nvCxnSpPr>
        <p:spPr>
          <a:xfrm flipV="1">
            <a:off x="3254685" y="5204503"/>
            <a:ext cx="809566" cy="5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C161976D-9DB5-F441-A312-864FE9085649}"/>
              </a:ext>
            </a:extLst>
          </p:cNvPr>
          <p:cNvCxnSpPr>
            <a:cxnSpLocks/>
            <a:stCxn id="52" idx="3"/>
            <a:endCxn id="80" idx="2"/>
          </p:cNvCxnSpPr>
          <p:nvPr/>
        </p:nvCxnSpPr>
        <p:spPr>
          <a:xfrm>
            <a:off x="5441631" y="5204503"/>
            <a:ext cx="477734" cy="20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641DD81A-1ED3-7040-A159-808A22079FD6}"/>
              </a:ext>
            </a:extLst>
          </p:cNvPr>
          <p:cNvGrpSpPr/>
          <p:nvPr/>
        </p:nvGrpSpPr>
        <p:grpSpPr>
          <a:xfrm>
            <a:off x="2278866" y="6234934"/>
            <a:ext cx="959194" cy="507957"/>
            <a:chOff x="245815" y="3675742"/>
            <a:chExt cx="1284194" cy="589936"/>
          </a:xfrm>
        </p:grpSpPr>
        <p:sp>
          <p:nvSpPr>
            <p:cNvPr id="59" name="圆柱体 58">
              <a:extLst>
                <a:ext uri="{FF2B5EF4-FFF2-40B4-BE49-F238E27FC236}">
                  <a16:creationId xmlns:a16="http://schemas.microsoft.com/office/drawing/2014/main" id="{F5B9FAD8-A9F4-0943-85EE-D78FC7885F91}"/>
                </a:ext>
              </a:extLst>
            </p:cNvPr>
            <p:cNvSpPr/>
            <p:nvPr/>
          </p:nvSpPr>
          <p:spPr>
            <a:xfrm rot="5400000">
              <a:off x="626965" y="3362633"/>
              <a:ext cx="589936" cy="121615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D8C78C00-3214-044E-8B02-2818F4000E22}"/>
                </a:ext>
              </a:extLst>
            </p:cNvPr>
            <p:cNvSpPr txBox="1"/>
            <p:nvPr/>
          </p:nvSpPr>
          <p:spPr>
            <a:xfrm>
              <a:off x="245815" y="3791984"/>
              <a:ext cx="1208708" cy="357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消息队列</a:t>
              </a:r>
            </a:p>
          </p:txBody>
        </p:sp>
      </p:grpSp>
      <p:sp>
        <p:nvSpPr>
          <p:cNvPr id="61" name="圆角矩形 60">
            <a:extLst>
              <a:ext uri="{FF2B5EF4-FFF2-40B4-BE49-F238E27FC236}">
                <a16:creationId xmlns:a16="http://schemas.microsoft.com/office/drawing/2014/main" id="{ABA298DA-6ACF-ED4C-A76B-BE283E2E8683}"/>
              </a:ext>
            </a:extLst>
          </p:cNvPr>
          <p:cNvSpPr/>
          <p:nvPr/>
        </p:nvSpPr>
        <p:spPr>
          <a:xfrm>
            <a:off x="7536848" y="4215430"/>
            <a:ext cx="1377380" cy="415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在线请求</a:t>
            </a:r>
          </a:p>
        </p:txBody>
      </p: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CB65D94A-8F98-ED4B-AB11-216E05627ED1}"/>
              </a:ext>
            </a:extLst>
          </p:cNvPr>
          <p:cNvSpPr/>
          <p:nvPr/>
        </p:nvSpPr>
        <p:spPr>
          <a:xfrm>
            <a:off x="7536848" y="5000427"/>
            <a:ext cx="1377380" cy="415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特征查询</a:t>
            </a:r>
          </a:p>
        </p:txBody>
      </p: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280E338C-6D02-2545-84E4-136358073D8A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8225538" y="4630653"/>
            <a:ext cx="0" cy="36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C997FCE7-AF13-6D4F-9E42-DDE178C109C5}"/>
              </a:ext>
            </a:extLst>
          </p:cNvPr>
          <p:cNvCxnSpPr>
            <a:cxnSpLocks/>
            <a:stCxn id="62" idx="1"/>
            <a:endCxn id="80" idx="4"/>
          </p:cNvCxnSpPr>
          <p:nvPr/>
        </p:nvCxnSpPr>
        <p:spPr>
          <a:xfrm flipH="1">
            <a:off x="6501437" y="5208039"/>
            <a:ext cx="1035411" cy="1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338F654D-8A82-F444-BABE-7EB72EC131C8}"/>
              </a:ext>
            </a:extLst>
          </p:cNvPr>
          <p:cNvCxnSpPr>
            <a:cxnSpLocks/>
          </p:cNvCxnSpPr>
          <p:nvPr/>
        </p:nvCxnSpPr>
        <p:spPr>
          <a:xfrm>
            <a:off x="7273802" y="2801173"/>
            <a:ext cx="22943" cy="39748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830BC7B7-C25A-384C-8F0F-736ACDE65D86}"/>
              </a:ext>
            </a:extLst>
          </p:cNvPr>
          <p:cNvSpPr txBox="1"/>
          <p:nvPr/>
        </p:nvSpPr>
        <p:spPr>
          <a:xfrm>
            <a:off x="81173" y="15309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7D12A6A-BAB2-3042-9059-DBD30932124C}"/>
              </a:ext>
            </a:extLst>
          </p:cNvPr>
          <p:cNvSpPr txBox="1"/>
          <p:nvPr/>
        </p:nvSpPr>
        <p:spPr>
          <a:xfrm>
            <a:off x="63692" y="45003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流式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9FCED5C-5940-BC49-B2CF-A4789B06275A}"/>
              </a:ext>
            </a:extLst>
          </p:cNvPr>
          <p:cNvSpPr txBox="1"/>
          <p:nvPr/>
        </p:nvSpPr>
        <p:spPr>
          <a:xfrm>
            <a:off x="7452939" y="29064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在线</a:t>
            </a:r>
          </a:p>
        </p:txBody>
      </p: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78BCA263-1EB3-5D43-9F4E-699091D4ACC0}"/>
              </a:ext>
            </a:extLst>
          </p:cNvPr>
          <p:cNvSpPr/>
          <p:nvPr/>
        </p:nvSpPr>
        <p:spPr>
          <a:xfrm>
            <a:off x="9240350" y="4996890"/>
            <a:ext cx="1377380" cy="415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后续流程</a:t>
            </a:r>
          </a:p>
        </p:txBody>
      </p: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80A8BE44-BE9A-D846-BA13-007B4B001991}"/>
              </a:ext>
            </a:extLst>
          </p:cNvPr>
          <p:cNvCxnSpPr>
            <a:cxnSpLocks/>
            <a:stCxn id="62" idx="3"/>
            <a:endCxn id="69" idx="1"/>
          </p:cNvCxnSpPr>
          <p:nvPr/>
        </p:nvCxnSpPr>
        <p:spPr>
          <a:xfrm flipV="1">
            <a:off x="8914228" y="5204502"/>
            <a:ext cx="326122" cy="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A6BE7E77-790C-954D-B59B-887FE6B0F751}"/>
              </a:ext>
            </a:extLst>
          </p:cNvPr>
          <p:cNvSpPr/>
          <p:nvPr/>
        </p:nvSpPr>
        <p:spPr>
          <a:xfrm>
            <a:off x="1214083" y="1554080"/>
            <a:ext cx="2239261" cy="415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确定事件信息</a:t>
            </a:r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1C05409B-C9B5-0A47-8378-A2BD18E444B2}"/>
              </a:ext>
            </a:extLst>
          </p:cNvPr>
          <p:cNvSpPr/>
          <p:nvPr/>
        </p:nvSpPr>
        <p:spPr>
          <a:xfrm>
            <a:off x="7079040" y="1612581"/>
            <a:ext cx="2239261" cy="415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用到哪些特征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5006DAA-9EF9-F642-9027-9911AB17884E}"/>
              </a:ext>
            </a:extLst>
          </p:cNvPr>
          <p:cNvSpPr txBox="1"/>
          <p:nvPr/>
        </p:nvSpPr>
        <p:spPr>
          <a:xfrm>
            <a:off x="2506366" y="2062894"/>
            <a:ext cx="3921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哪些是固有属性，哪些是指标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比如用户点击的</a:t>
            </a:r>
            <a:r>
              <a:rPr kumimoji="1"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spuid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、类目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shopid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、价格</a:t>
            </a:r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75600796-1C2B-AC44-AC73-E47B8B0DEEDC}"/>
              </a:ext>
            </a:extLst>
          </p:cNvPr>
          <p:cNvCxnSpPr>
            <a:cxnSpLocks/>
          </p:cNvCxnSpPr>
          <p:nvPr/>
        </p:nvCxnSpPr>
        <p:spPr>
          <a:xfrm flipV="1">
            <a:off x="151672" y="4348731"/>
            <a:ext cx="4689140" cy="120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D06FCCF4-5CF1-1146-8AE4-EF7A196BC0EE}"/>
              </a:ext>
            </a:extLst>
          </p:cNvPr>
          <p:cNvSpPr txBox="1"/>
          <p:nvPr/>
        </p:nvSpPr>
        <p:spPr>
          <a:xfrm>
            <a:off x="81174" y="292713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离线</a:t>
            </a:r>
          </a:p>
        </p:txBody>
      </p:sp>
      <p:sp>
        <p:nvSpPr>
          <p:cNvPr id="76" name="圆柱体 75">
            <a:extLst>
              <a:ext uri="{FF2B5EF4-FFF2-40B4-BE49-F238E27FC236}">
                <a16:creationId xmlns:a16="http://schemas.microsoft.com/office/drawing/2014/main" id="{15B66C98-4C2F-CD46-AF97-3902F8A9DDA5}"/>
              </a:ext>
            </a:extLst>
          </p:cNvPr>
          <p:cNvSpPr/>
          <p:nvPr/>
        </p:nvSpPr>
        <p:spPr>
          <a:xfrm>
            <a:off x="1005336" y="3451661"/>
            <a:ext cx="582072" cy="7355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7" name="圆角矩形 76">
            <a:extLst>
              <a:ext uri="{FF2B5EF4-FFF2-40B4-BE49-F238E27FC236}">
                <a16:creationId xmlns:a16="http://schemas.microsoft.com/office/drawing/2014/main" id="{13D21805-B6C6-6347-977C-0D34E35CB80C}"/>
              </a:ext>
            </a:extLst>
          </p:cNvPr>
          <p:cNvSpPr/>
          <p:nvPr/>
        </p:nvSpPr>
        <p:spPr>
          <a:xfrm>
            <a:off x="3612795" y="3643375"/>
            <a:ext cx="1377380" cy="415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小工具</a:t>
            </a:r>
          </a:p>
        </p:txBody>
      </p:sp>
      <p:sp>
        <p:nvSpPr>
          <p:cNvPr id="78" name="圆角矩形 77">
            <a:extLst>
              <a:ext uri="{FF2B5EF4-FFF2-40B4-BE49-F238E27FC236}">
                <a16:creationId xmlns:a16="http://schemas.microsoft.com/office/drawing/2014/main" id="{67078F21-FCB8-6745-8EDA-2E369AE9C9C0}"/>
              </a:ext>
            </a:extLst>
          </p:cNvPr>
          <p:cNvSpPr/>
          <p:nvPr/>
        </p:nvSpPr>
        <p:spPr>
          <a:xfrm>
            <a:off x="2205059" y="3647543"/>
            <a:ext cx="1248285" cy="41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导出</a:t>
            </a:r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04780940-66EF-034E-BEF2-FFBEA85AFC04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1630300" y="3842121"/>
            <a:ext cx="574759" cy="12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圆柱体 79">
            <a:extLst>
              <a:ext uri="{FF2B5EF4-FFF2-40B4-BE49-F238E27FC236}">
                <a16:creationId xmlns:a16="http://schemas.microsoft.com/office/drawing/2014/main" id="{3F007255-99EB-9442-A5EF-160840F4AA4E}"/>
              </a:ext>
            </a:extLst>
          </p:cNvPr>
          <p:cNvSpPr/>
          <p:nvPr/>
        </p:nvSpPr>
        <p:spPr>
          <a:xfrm>
            <a:off x="5919365" y="4223679"/>
            <a:ext cx="582072" cy="20023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时间序列数据库</a:t>
            </a:r>
          </a:p>
        </p:txBody>
      </p: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5F5A8429-DA41-734C-8EFC-607FF910BD8E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3465762" y="3850987"/>
            <a:ext cx="147033" cy="27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8E358F49-F9D2-8343-ACA3-4D1515DE617C}"/>
              </a:ext>
            </a:extLst>
          </p:cNvPr>
          <p:cNvCxnSpPr>
            <a:cxnSpLocks/>
            <a:stCxn id="77" idx="3"/>
            <a:endCxn id="80" idx="1"/>
          </p:cNvCxnSpPr>
          <p:nvPr/>
        </p:nvCxnSpPr>
        <p:spPr>
          <a:xfrm>
            <a:off x="4990175" y="3850987"/>
            <a:ext cx="1220226" cy="3726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49FD13FA-C01D-7A4B-BF71-9602DA58F4EE}"/>
              </a:ext>
            </a:extLst>
          </p:cNvPr>
          <p:cNvSpPr txBox="1"/>
          <p:nvPr/>
        </p:nvSpPr>
        <p:spPr>
          <a:xfrm>
            <a:off x="5101262" y="3511494"/>
            <a:ext cx="1116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刷存量数据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0F7CE2C8-AF73-0E4A-A1FF-C8A286B23F1A}"/>
              </a:ext>
            </a:extLst>
          </p:cNvPr>
          <p:cNvSpPr txBox="1"/>
          <p:nvPr/>
        </p:nvSpPr>
        <p:spPr>
          <a:xfrm>
            <a:off x="5089755" y="474435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增量入库</a:t>
            </a:r>
          </a:p>
        </p:txBody>
      </p:sp>
      <p:sp>
        <p:nvSpPr>
          <p:cNvPr id="85" name="右箭头 84">
            <a:extLst>
              <a:ext uri="{FF2B5EF4-FFF2-40B4-BE49-F238E27FC236}">
                <a16:creationId xmlns:a16="http://schemas.microsoft.com/office/drawing/2014/main" id="{D27C9205-FCC1-1241-8524-8F27847177E2}"/>
              </a:ext>
            </a:extLst>
          </p:cNvPr>
          <p:cNvSpPr/>
          <p:nvPr/>
        </p:nvSpPr>
        <p:spPr>
          <a:xfrm rot="5400000">
            <a:off x="2127541" y="2088865"/>
            <a:ext cx="335896" cy="245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6" name="右箭头 85">
            <a:extLst>
              <a:ext uri="{FF2B5EF4-FFF2-40B4-BE49-F238E27FC236}">
                <a16:creationId xmlns:a16="http://schemas.microsoft.com/office/drawing/2014/main" id="{1FF80E7A-4266-384F-BBFE-04C8B094D84B}"/>
              </a:ext>
            </a:extLst>
          </p:cNvPr>
          <p:cNvSpPr/>
          <p:nvPr/>
        </p:nvSpPr>
        <p:spPr>
          <a:xfrm>
            <a:off x="3676418" y="1665945"/>
            <a:ext cx="3322970" cy="229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E39A08E-2079-8D41-8D83-9B2B31D7B6C1}"/>
              </a:ext>
            </a:extLst>
          </p:cNvPr>
          <p:cNvSpPr txBox="1"/>
          <p:nvPr/>
        </p:nvSpPr>
        <p:spPr>
          <a:xfrm>
            <a:off x="4318995" y="1405445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新增时间序列特征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930EAC0A-F2C0-674C-9237-79A97D338CC6}"/>
              </a:ext>
            </a:extLst>
          </p:cNvPr>
          <p:cNvSpPr txBox="1"/>
          <p:nvPr/>
        </p:nvSpPr>
        <p:spPr>
          <a:xfrm>
            <a:off x="7011813" y="506059"/>
            <a:ext cx="5304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、近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个时间单位的用户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action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属性序列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、近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次的用户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action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属性序列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、近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个时间单位的用户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action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属性的聚合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、满足具体条件的近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action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</a:t>
            </a:r>
          </a:p>
        </p:txBody>
      </p:sp>
      <p:sp>
        <p:nvSpPr>
          <p:cNvPr id="89" name="右箭头 88">
            <a:extLst>
              <a:ext uri="{FF2B5EF4-FFF2-40B4-BE49-F238E27FC236}">
                <a16:creationId xmlns:a16="http://schemas.microsoft.com/office/drawing/2014/main" id="{D4112DF8-C53D-1242-B7DB-61B1504FFDEA}"/>
              </a:ext>
            </a:extLst>
          </p:cNvPr>
          <p:cNvSpPr/>
          <p:nvPr/>
        </p:nvSpPr>
        <p:spPr>
          <a:xfrm rot="5400000">
            <a:off x="7252535" y="2228477"/>
            <a:ext cx="335896" cy="245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0" name="圆角矩形 89">
            <a:extLst>
              <a:ext uri="{FF2B5EF4-FFF2-40B4-BE49-F238E27FC236}">
                <a16:creationId xmlns:a16="http://schemas.microsoft.com/office/drawing/2014/main" id="{4A4FA633-4CB6-6A47-9015-803508E2124A}"/>
              </a:ext>
            </a:extLst>
          </p:cNvPr>
          <p:cNvSpPr/>
          <p:nvPr/>
        </p:nvSpPr>
        <p:spPr>
          <a:xfrm>
            <a:off x="3597094" y="6277680"/>
            <a:ext cx="1377380" cy="415223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flink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2CF2D2C9-2C73-704E-A6C0-D41BA203E6AF}"/>
              </a:ext>
            </a:extLst>
          </p:cNvPr>
          <p:cNvCxnSpPr>
            <a:cxnSpLocks/>
            <a:stCxn id="90" idx="0"/>
            <a:endCxn id="100" idx="4"/>
          </p:cNvCxnSpPr>
          <p:nvPr/>
        </p:nvCxnSpPr>
        <p:spPr>
          <a:xfrm flipH="1" flipV="1">
            <a:off x="4262493" y="6067918"/>
            <a:ext cx="23291" cy="209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8A3C9A14-3569-7045-AE2D-6A3707094484}"/>
              </a:ext>
            </a:extLst>
          </p:cNvPr>
          <p:cNvGrpSpPr/>
          <p:nvPr/>
        </p:nvGrpSpPr>
        <p:grpSpPr>
          <a:xfrm>
            <a:off x="3757485" y="5562762"/>
            <a:ext cx="959194" cy="505156"/>
            <a:chOff x="245815" y="3675742"/>
            <a:chExt cx="1284194" cy="589936"/>
          </a:xfrm>
        </p:grpSpPr>
        <p:sp>
          <p:nvSpPr>
            <p:cNvPr id="100" name="圆柱体 99">
              <a:extLst>
                <a:ext uri="{FF2B5EF4-FFF2-40B4-BE49-F238E27FC236}">
                  <a16:creationId xmlns:a16="http://schemas.microsoft.com/office/drawing/2014/main" id="{F532A5C0-0965-AB44-BCC9-D8FA90373E50}"/>
                </a:ext>
              </a:extLst>
            </p:cNvPr>
            <p:cNvSpPr/>
            <p:nvPr/>
          </p:nvSpPr>
          <p:spPr>
            <a:xfrm rot="5400000">
              <a:off x="626965" y="3362633"/>
              <a:ext cx="589936" cy="121615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E316DA91-1EDE-4C4B-A730-4D8C0CF8AFE1}"/>
                </a:ext>
              </a:extLst>
            </p:cNvPr>
            <p:cNvSpPr txBox="1"/>
            <p:nvPr/>
          </p:nvSpPr>
          <p:spPr>
            <a:xfrm>
              <a:off x="245815" y="3791984"/>
              <a:ext cx="1208708" cy="357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消息队列</a:t>
              </a:r>
            </a:p>
          </p:txBody>
        </p:sp>
      </p:grp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5FD43748-8FC0-6A4E-AB81-2524EEAFBA35}"/>
              </a:ext>
            </a:extLst>
          </p:cNvPr>
          <p:cNvCxnSpPr>
            <a:cxnSpLocks/>
          </p:cNvCxnSpPr>
          <p:nvPr/>
        </p:nvCxnSpPr>
        <p:spPr>
          <a:xfrm flipV="1">
            <a:off x="4438184" y="6237639"/>
            <a:ext cx="13847" cy="19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278ED967-C204-A041-A835-4C33034322D6}"/>
              </a:ext>
            </a:extLst>
          </p:cNvPr>
          <p:cNvCxnSpPr>
            <a:cxnSpLocks/>
            <a:stCxn id="101" idx="3"/>
            <a:endCxn id="52" idx="2"/>
          </p:cNvCxnSpPr>
          <p:nvPr/>
        </p:nvCxnSpPr>
        <p:spPr>
          <a:xfrm flipV="1">
            <a:off x="4660297" y="5412114"/>
            <a:ext cx="92644" cy="4032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17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9" name="直线连接符 328">
            <a:extLst>
              <a:ext uri="{FF2B5EF4-FFF2-40B4-BE49-F238E27FC236}">
                <a16:creationId xmlns:a16="http://schemas.microsoft.com/office/drawing/2014/main" id="{07606F7E-56B7-F541-8DE4-20C6F9957F08}"/>
              </a:ext>
            </a:extLst>
          </p:cNvPr>
          <p:cNvCxnSpPr>
            <a:cxnSpLocks/>
          </p:cNvCxnSpPr>
          <p:nvPr/>
        </p:nvCxnSpPr>
        <p:spPr>
          <a:xfrm>
            <a:off x="343569" y="577060"/>
            <a:ext cx="106822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E59041F8-2523-5844-9CA9-F7F1273D7F3E}"/>
              </a:ext>
            </a:extLst>
          </p:cNvPr>
          <p:cNvSpPr/>
          <p:nvPr/>
        </p:nvSpPr>
        <p:spPr>
          <a:xfrm>
            <a:off x="265260" y="115395"/>
            <a:ext cx="96771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特征子系统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特征抽取（时序特征的生成，优化版）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D42721-4DD4-4540-A93A-52ABB879CA79}"/>
              </a:ext>
            </a:extLst>
          </p:cNvPr>
          <p:cNvSpPr txBox="1"/>
          <p:nvPr/>
        </p:nvSpPr>
        <p:spPr>
          <a:xfrm>
            <a:off x="388060" y="722735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怎么降低在线获取时序特征的延时？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灯片编号占位符 3">
            <a:extLst>
              <a:ext uri="{FF2B5EF4-FFF2-40B4-BE49-F238E27FC236}">
                <a16:creationId xmlns:a16="http://schemas.microsoft.com/office/drawing/2014/main" id="{5A1CFD38-023A-024F-9790-BF8FA145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4655561"/>
            <a:ext cx="2743200" cy="365125"/>
          </a:xfrm>
        </p:spPr>
        <p:txBody>
          <a:bodyPr/>
          <a:lstStyle/>
          <a:p>
            <a:fld id="{DBE731FD-5544-3B45-9FA8-6EA927BE5B4C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39" name="副标题 2">
            <a:extLst>
              <a:ext uri="{FF2B5EF4-FFF2-40B4-BE49-F238E27FC236}">
                <a16:creationId xmlns:a16="http://schemas.microsoft.com/office/drawing/2014/main" id="{B3AA9EA8-4CCC-B043-AFCA-1CF3BF3931C1}"/>
              </a:ext>
            </a:extLst>
          </p:cNvPr>
          <p:cNvSpPr txBox="1">
            <a:spLocks/>
          </p:cNvSpPr>
          <p:nvPr/>
        </p:nvSpPr>
        <p:spPr>
          <a:xfrm>
            <a:off x="986367" y="1096899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1"/>
            <a:endParaRPr kumimoji="1" lang="zh-CN" altLang="en-US" dirty="0"/>
          </a:p>
        </p:txBody>
      </p:sp>
      <p:sp>
        <p:nvSpPr>
          <p:cNvPr id="40" name="副标题 2">
            <a:extLst>
              <a:ext uri="{FF2B5EF4-FFF2-40B4-BE49-F238E27FC236}">
                <a16:creationId xmlns:a16="http://schemas.microsoft.com/office/drawing/2014/main" id="{3C17ABDD-E32D-8E44-9D02-ADF261CB7EDC}"/>
              </a:ext>
            </a:extLst>
          </p:cNvPr>
          <p:cNvSpPr txBox="1">
            <a:spLocks/>
          </p:cNvSpPr>
          <p:nvPr/>
        </p:nvSpPr>
        <p:spPr>
          <a:xfrm>
            <a:off x="986366" y="1096899"/>
            <a:ext cx="8500533" cy="44657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 fontAlgn="base">
              <a:buFont typeface="Wingdings" pitchFamily="2" charset="2"/>
              <a:buChar char="Ø"/>
            </a:pP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副标题 2">
            <a:extLst>
              <a:ext uri="{FF2B5EF4-FFF2-40B4-BE49-F238E27FC236}">
                <a16:creationId xmlns:a16="http://schemas.microsoft.com/office/drawing/2014/main" id="{BF69B6AC-C6A6-654C-BBE1-A4FA564585FE}"/>
              </a:ext>
            </a:extLst>
          </p:cNvPr>
          <p:cNvSpPr txBox="1">
            <a:spLocks/>
          </p:cNvSpPr>
          <p:nvPr/>
        </p:nvSpPr>
        <p:spPr>
          <a:xfrm>
            <a:off x="1127880" y="1249299"/>
            <a:ext cx="8500533" cy="44657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itchFamily="2" charset="2"/>
              <a:buChar char="Ø"/>
            </a:pPr>
            <a:endParaRPr lang="zh-CN" altLang="en-US" sz="24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9C98D738-F8D0-C245-9EAE-AED597C6A8BA}"/>
              </a:ext>
            </a:extLst>
          </p:cNvPr>
          <p:cNvCxnSpPr>
            <a:cxnSpLocks/>
          </p:cNvCxnSpPr>
          <p:nvPr/>
        </p:nvCxnSpPr>
        <p:spPr>
          <a:xfrm>
            <a:off x="63692" y="1248540"/>
            <a:ext cx="10942241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34FD1EFB-DCD3-7048-95D9-3877444AE851}"/>
              </a:ext>
            </a:extLst>
          </p:cNvPr>
          <p:cNvSpPr/>
          <p:nvPr/>
        </p:nvSpPr>
        <p:spPr>
          <a:xfrm>
            <a:off x="6134425" y="1460293"/>
            <a:ext cx="1710958" cy="49609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072735D-9C79-1D4B-A5F0-EE92566C3DC2}"/>
              </a:ext>
            </a:extLst>
          </p:cNvPr>
          <p:cNvSpPr/>
          <p:nvPr/>
        </p:nvSpPr>
        <p:spPr>
          <a:xfrm>
            <a:off x="647805" y="1320001"/>
            <a:ext cx="1476506" cy="49609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圆柱体 44">
            <a:extLst>
              <a:ext uri="{FF2B5EF4-FFF2-40B4-BE49-F238E27FC236}">
                <a16:creationId xmlns:a16="http://schemas.microsoft.com/office/drawing/2014/main" id="{71E4FB5F-8633-CF43-984E-C233BEE942B6}"/>
              </a:ext>
            </a:extLst>
          </p:cNvPr>
          <p:cNvSpPr/>
          <p:nvPr/>
        </p:nvSpPr>
        <p:spPr>
          <a:xfrm>
            <a:off x="1048228" y="3341206"/>
            <a:ext cx="582072" cy="7355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业务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DB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47D60B2-B6C2-B446-B7C5-B8D85C913822}"/>
              </a:ext>
            </a:extLst>
          </p:cNvPr>
          <p:cNvSpPr/>
          <p:nvPr/>
        </p:nvSpPr>
        <p:spPr>
          <a:xfrm>
            <a:off x="1048227" y="4394575"/>
            <a:ext cx="607625" cy="985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用户行为事件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DAA374F-AF21-0F4A-8525-DAC65170C241}"/>
              </a:ext>
            </a:extLst>
          </p:cNvPr>
          <p:cNvGrpSpPr/>
          <p:nvPr/>
        </p:nvGrpSpPr>
        <p:grpSpPr>
          <a:xfrm>
            <a:off x="2295490" y="3454989"/>
            <a:ext cx="959194" cy="507957"/>
            <a:chOff x="245815" y="3675742"/>
            <a:chExt cx="1284194" cy="589936"/>
          </a:xfrm>
        </p:grpSpPr>
        <p:sp>
          <p:nvSpPr>
            <p:cNvPr id="48" name="圆柱体 47">
              <a:extLst>
                <a:ext uri="{FF2B5EF4-FFF2-40B4-BE49-F238E27FC236}">
                  <a16:creationId xmlns:a16="http://schemas.microsoft.com/office/drawing/2014/main" id="{31E31F37-11B7-864E-9259-D81CF08581A0}"/>
                </a:ext>
              </a:extLst>
            </p:cNvPr>
            <p:cNvSpPr/>
            <p:nvPr/>
          </p:nvSpPr>
          <p:spPr>
            <a:xfrm rot="5400000">
              <a:off x="626965" y="3362633"/>
              <a:ext cx="589936" cy="121615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5BB70E96-CC7B-5C4C-BFA5-5BFD1A72027B}"/>
                </a:ext>
              </a:extLst>
            </p:cNvPr>
            <p:cNvSpPr txBox="1"/>
            <p:nvPr/>
          </p:nvSpPr>
          <p:spPr>
            <a:xfrm>
              <a:off x="245815" y="3791984"/>
              <a:ext cx="1208708" cy="357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消息队列</a:t>
              </a:r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8550A333-E21C-5441-9F1D-305E4EB497EB}"/>
              </a:ext>
            </a:extLst>
          </p:cNvPr>
          <p:cNvSpPr txBox="1"/>
          <p:nvPr/>
        </p:nvSpPr>
        <p:spPr>
          <a:xfrm>
            <a:off x="6213271" y="158329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原始特征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5DB7544-1B5F-494A-A972-E3B5A9B8DB1D}"/>
              </a:ext>
            </a:extLst>
          </p:cNvPr>
          <p:cNvSpPr txBox="1"/>
          <p:nvPr/>
        </p:nvSpPr>
        <p:spPr>
          <a:xfrm>
            <a:off x="692762" y="142408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原始数据</a:t>
            </a:r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CEA0C196-8168-4847-8616-908D211B883F}"/>
              </a:ext>
            </a:extLst>
          </p:cNvPr>
          <p:cNvSpPr/>
          <p:nvPr/>
        </p:nvSpPr>
        <p:spPr>
          <a:xfrm>
            <a:off x="4810276" y="4090637"/>
            <a:ext cx="1377380" cy="415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特征分发</a:t>
            </a: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D4559DC7-ED68-F14D-A2E0-471F92B35CA9}"/>
              </a:ext>
            </a:extLst>
          </p:cNvPr>
          <p:cNvCxnSpPr>
            <a:stCxn id="45" idx="4"/>
            <a:endCxn id="49" idx="1"/>
          </p:cNvCxnSpPr>
          <p:nvPr/>
        </p:nvCxnSpPr>
        <p:spPr>
          <a:xfrm flipV="1">
            <a:off x="1630300" y="3708967"/>
            <a:ext cx="6651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F15109F4-8DA0-8848-857E-E0962F7FA668}"/>
              </a:ext>
            </a:extLst>
          </p:cNvPr>
          <p:cNvCxnSpPr>
            <a:cxnSpLocks/>
            <a:stCxn id="46" idx="3"/>
            <a:endCxn id="60" idx="1"/>
          </p:cNvCxnSpPr>
          <p:nvPr/>
        </p:nvCxnSpPr>
        <p:spPr>
          <a:xfrm flipV="1">
            <a:off x="1655852" y="4871594"/>
            <a:ext cx="665049" cy="1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AA7603A8-8BB8-D145-997F-CAF6BA700358}"/>
              </a:ext>
            </a:extLst>
          </p:cNvPr>
          <p:cNvCxnSpPr>
            <a:cxnSpLocks/>
            <a:stCxn id="59" idx="1"/>
            <a:endCxn id="90" idx="1"/>
          </p:cNvCxnSpPr>
          <p:nvPr/>
        </p:nvCxnSpPr>
        <p:spPr>
          <a:xfrm>
            <a:off x="3280096" y="4871595"/>
            <a:ext cx="168364" cy="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9A9EE8F7-9AB8-DA4D-9AD8-6C57C9A37AAE}"/>
              </a:ext>
            </a:extLst>
          </p:cNvPr>
          <p:cNvCxnSpPr>
            <a:cxnSpLocks/>
            <a:stCxn id="48" idx="1"/>
            <a:endCxn id="52" idx="0"/>
          </p:cNvCxnSpPr>
          <p:nvPr/>
        </p:nvCxnSpPr>
        <p:spPr>
          <a:xfrm>
            <a:off x="3254685" y="3708968"/>
            <a:ext cx="2244281" cy="3816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C161976D-9DB5-F441-A312-864FE9085649}"/>
              </a:ext>
            </a:extLst>
          </p:cNvPr>
          <p:cNvCxnSpPr>
            <a:cxnSpLocks/>
            <a:stCxn id="52" idx="3"/>
            <a:endCxn id="80" idx="2"/>
          </p:cNvCxnSpPr>
          <p:nvPr/>
        </p:nvCxnSpPr>
        <p:spPr>
          <a:xfrm flipV="1">
            <a:off x="6187656" y="3852517"/>
            <a:ext cx="513132" cy="4457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641DD81A-1ED3-7040-A159-808A22079FD6}"/>
              </a:ext>
            </a:extLst>
          </p:cNvPr>
          <p:cNvGrpSpPr/>
          <p:nvPr/>
        </p:nvGrpSpPr>
        <p:grpSpPr>
          <a:xfrm>
            <a:off x="2320901" y="4617616"/>
            <a:ext cx="959194" cy="507957"/>
            <a:chOff x="245815" y="3675742"/>
            <a:chExt cx="1284194" cy="589936"/>
          </a:xfrm>
        </p:grpSpPr>
        <p:sp>
          <p:nvSpPr>
            <p:cNvPr id="59" name="圆柱体 58">
              <a:extLst>
                <a:ext uri="{FF2B5EF4-FFF2-40B4-BE49-F238E27FC236}">
                  <a16:creationId xmlns:a16="http://schemas.microsoft.com/office/drawing/2014/main" id="{F5B9FAD8-A9F4-0943-85EE-D78FC7885F91}"/>
                </a:ext>
              </a:extLst>
            </p:cNvPr>
            <p:cNvSpPr/>
            <p:nvPr/>
          </p:nvSpPr>
          <p:spPr>
            <a:xfrm rot="5400000">
              <a:off x="626965" y="3362633"/>
              <a:ext cx="589936" cy="121615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D8C78C00-3214-044E-8B02-2818F4000E22}"/>
                </a:ext>
              </a:extLst>
            </p:cNvPr>
            <p:cNvSpPr txBox="1"/>
            <p:nvPr/>
          </p:nvSpPr>
          <p:spPr>
            <a:xfrm>
              <a:off x="245815" y="3791984"/>
              <a:ext cx="1208708" cy="357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消息队列</a:t>
              </a:r>
            </a:p>
          </p:txBody>
        </p:sp>
      </p:grpSp>
      <p:sp>
        <p:nvSpPr>
          <p:cNvPr id="61" name="圆角矩形 60">
            <a:extLst>
              <a:ext uri="{FF2B5EF4-FFF2-40B4-BE49-F238E27FC236}">
                <a16:creationId xmlns:a16="http://schemas.microsoft.com/office/drawing/2014/main" id="{ABA298DA-6ACF-ED4C-A76B-BE283E2E8683}"/>
              </a:ext>
            </a:extLst>
          </p:cNvPr>
          <p:cNvSpPr/>
          <p:nvPr/>
        </p:nvSpPr>
        <p:spPr>
          <a:xfrm>
            <a:off x="8397864" y="4623467"/>
            <a:ext cx="1377380" cy="415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在线请求</a:t>
            </a:r>
          </a:p>
        </p:txBody>
      </p: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CB65D94A-8F98-ED4B-AB11-216E05627ED1}"/>
              </a:ext>
            </a:extLst>
          </p:cNvPr>
          <p:cNvSpPr/>
          <p:nvPr/>
        </p:nvSpPr>
        <p:spPr>
          <a:xfrm>
            <a:off x="8397864" y="5408464"/>
            <a:ext cx="1377380" cy="415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特征查询</a:t>
            </a:r>
          </a:p>
        </p:txBody>
      </p: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280E338C-6D02-2545-84E4-136358073D8A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9086554" y="5038690"/>
            <a:ext cx="0" cy="36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C997FCE7-AF13-6D4F-9E42-DDE178C109C5}"/>
              </a:ext>
            </a:extLst>
          </p:cNvPr>
          <p:cNvCxnSpPr>
            <a:cxnSpLocks/>
            <a:stCxn id="62" idx="1"/>
            <a:endCxn id="101" idx="4"/>
          </p:cNvCxnSpPr>
          <p:nvPr/>
        </p:nvCxnSpPr>
        <p:spPr>
          <a:xfrm flipH="1">
            <a:off x="7304838" y="5616076"/>
            <a:ext cx="1093026" cy="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338F654D-8A82-F444-BABE-7EB72EC131C8}"/>
              </a:ext>
            </a:extLst>
          </p:cNvPr>
          <p:cNvCxnSpPr>
            <a:cxnSpLocks/>
          </p:cNvCxnSpPr>
          <p:nvPr/>
        </p:nvCxnSpPr>
        <p:spPr>
          <a:xfrm>
            <a:off x="8055225" y="1428852"/>
            <a:ext cx="27419" cy="50546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07D12A6A-BAB2-3042-9059-DBD30932124C}"/>
              </a:ext>
            </a:extLst>
          </p:cNvPr>
          <p:cNvSpPr txBox="1"/>
          <p:nvPr/>
        </p:nvSpPr>
        <p:spPr>
          <a:xfrm>
            <a:off x="63692" y="29997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流式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9FCED5C-5940-BC49-B2CF-A4789B06275A}"/>
              </a:ext>
            </a:extLst>
          </p:cNvPr>
          <p:cNvSpPr txBox="1"/>
          <p:nvPr/>
        </p:nvSpPr>
        <p:spPr>
          <a:xfrm>
            <a:off x="8234362" y="153417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在线</a:t>
            </a:r>
          </a:p>
        </p:txBody>
      </p: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78BCA263-1EB3-5D43-9F4E-699091D4ACC0}"/>
              </a:ext>
            </a:extLst>
          </p:cNvPr>
          <p:cNvSpPr/>
          <p:nvPr/>
        </p:nvSpPr>
        <p:spPr>
          <a:xfrm>
            <a:off x="10101366" y="5404927"/>
            <a:ext cx="1377380" cy="415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后续流程</a:t>
            </a:r>
          </a:p>
        </p:txBody>
      </p: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80A8BE44-BE9A-D846-BA13-007B4B001991}"/>
              </a:ext>
            </a:extLst>
          </p:cNvPr>
          <p:cNvCxnSpPr>
            <a:cxnSpLocks/>
            <a:stCxn id="62" idx="3"/>
            <a:endCxn id="69" idx="1"/>
          </p:cNvCxnSpPr>
          <p:nvPr/>
        </p:nvCxnSpPr>
        <p:spPr>
          <a:xfrm flipV="1">
            <a:off x="9775244" y="5612539"/>
            <a:ext cx="326122" cy="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75600796-1C2B-AC44-AC73-E47B8B0DEEDC}"/>
              </a:ext>
            </a:extLst>
          </p:cNvPr>
          <p:cNvCxnSpPr>
            <a:cxnSpLocks/>
          </p:cNvCxnSpPr>
          <p:nvPr/>
        </p:nvCxnSpPr>
        <p:spPr>
          <a:xfrm flipV="1">
            <a:off x="151672" y="2817503"/>
            <a:ext cx="6016684" cy="4273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D06FCCF4-5CF1-1146-8AE4-EF7A196BC0EE}"/>
              </a:ext>
            </a:extLst>
          </p:cNvPr>
          <p:cNvSpPr txBox="1"/>
          <p:nvPr/>
        </p:nvSpPr>
        <p:spPr>
          <a:xfrm>
            <a:off x="81174" y="142658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离线</a:t>
            </a:r>
          </a:p>
        </p:txBody>
      </p:sp>
      <p:sp>
        <p:nvSpPr>
          <p:cNvPr id="76" name="圆柱体 75">
            <a:extLst>
              <a:ext uri="{FF2B5EF4-FFF2-40B4-BE49-F238E27FC236}">
                <a16:creationId xmlns:a16="http://schemas.microsoft.com/office/drawing/2014/main" id="{15B66C98-4C2F-CD46-AF97-3902F8A9DDA5}"/>
              </a:ext>
            </a:extLst>
          </p:cNvPr>
          <p:cNvSpPr/>
          <p:nvPr/>
        </p:nvSpPr>
        <p:spPr>
          <a:xfrm>
            <a:off x="1005336" y="1951109"/>
            <a:ext cx="582072" cy="7355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7" name="圆角矩形 76">
            <a:extLst>
              <a:ext uri="{FF2B5EF4-FFF2-40B4-BE49-F238E27FC236}">
                <a16:creationId xmlns:a16="http://schemas.microsoft.com/office/drawing/2014/main" id="{13D21805-B6C6-6347-977C-0D34E35CB80C}"/>
              </a:ext>
            </a:extLst>
          </p:cNvPr>
          <p:cNvSpPr/>
          <p:nvPr/>
        </p:nvSpPr>
        <p:spPr>
          <a:xfrm>
            <a:off x="3612795" y="2142823"/>
            <a:ext cx="1377380" cy="415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小工具</a:t>
            </a:r>
          </a:p>
        </p:txBody>
      </p:sp>
      <p:sp>
        <p:nvSpPr>
          <p:cNvPr id="78" name="圆角矩形 77">
            <a:extLst>
              <a:ext uri="{FF2B5EF4-FFF2-40B4-BE49-F238E27FC236}">
                <a16:creationId xmlns:a16="http://schemas.microsoft.com/office/drawing/2014/main" id="{67078F21-FCB8-6745-8EDA-2E369AE9C9C0}"/>
              </a:ext>
            </a:extLst>
          </p:cNvPr>
          <p:cNvSpPr/>
          <p:nvPr/>
        </p:nvSpPr>
        <p:spPr>
          <a:xfrm>
            <a:off x="2205059" y="2146991"/>
            <a:ext cx="1248285" cy="41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导出</a:t>
            </a:r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04780940-66EF-034E-BEF2-FFBEA85AFC04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1630300" y="2341569"/>
            <a:ext cx="574759" cy="12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圆柱体 79">
            <a:extLst>
              <a:ext uri="{FF2B5EF4-FFF2-40B4-BE49-F238E27FC236}">
                <a16:creationId xmlns:a16="http://schemas.microsoft.com/office/drawing/2014/main" id="{3F007255-99EB-9442-A5EF-160840F4AA4E}"/>
              </a:ext>
            </a:extLst>
          </p:cNvPr>
          <p:cNvSpPr/>
          <p:nvPr/>
        </p:nvSpPr>
        <p:spPr>
          <a:xfrm>
            <a:off x="6700788" y="2851358"/>
            <a:ext cx="582072" cy="20023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时间序列数据库</a:t>
            </a:r>
          </a:p>
        </p:txBody>
      </p: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5F5A8429-DA41-734C-8EFC-607FF910BD8E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3465762" y="2350435"/>
            <a:ext cx="147033" cy="27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8E358F49-F9D2-8343-ACA3-4D1515DE617C}"/>
              </a:ext>
            </a:extLst>
          </p:cNvPr>
          <p:cNvCxnSpPr>
            <a:cxnSpLocks/>
            <a:stCxn id="77" idx="3"/>
            <a:endCxn id="80" idx="1"/>
          </p:cNvCxnSpPr>
          <p:nvPr/>
        </p:nvCxnSpPr>
        <p:spPr>
          <a:xfrm>
            <a:off x="4990175" y="2350435"/>
            <a:ext cx="2001649" cy="500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49FD13FA-C01D-7A4B-BF71-9602DA58F4EE}"/>
              </a:ext>
            </a:extLst>
          </p:cNvPr>
          <p:cNvSpPr txBox="1"/>
          <p:nvPr/>
        </p:nvSpPr>
        <p:spPr>
          <a:xfrm>
            <a:off x="6349168" y="2316072"/>
            <a:ext cx="1116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刷存量数据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0F7CE2C8-AF73-0E4A-A1FF-C8A286B23F1A}"/>
              </a:ext>
            </a:extLst>
          </p:cNvPr>
          <p:cNvSpPr txBox="1"/>
          <p:nvPr/>
        </p:nvSpPr>
        <p:spPr>
          <a:xfrm>
            <a:off x="5871178" y="337203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增量入库</a:t>
            </a:r>
          </a:p>
        </p:txBody>
      </p:sp>
      <p:sp>
        <p:nvSpPr>
          <p:cNvPr id="90" name="圆角矩形 89">
            <a:extLst>
              <a:ext uri="{FF2B5EF4-FFF2-40B4-BE49-F238E27FC236}">
                <a16:creationId xmlns:a16="http://schemas.microsoft.com/office/drawing/2014/main" id="{4A4FA633-4CB6-6A47-9015-803508E2124A}"/>
              </a:ext>
            </a:extLst>
          </p:cNvPr>
          <p:cNvSpPr/>
          <p:nvPr/>
        </p:nvSpPr>
        <p:spPr>
          <a:xfrm>
            <a:off x="3448460" y="4671905"/>
            <a:ext cx="1377380" cy="415223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flink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2CF2D2C9-2C73-704E-A6C0-D41BA203E6AF}"/>
              </a:ext>
            </a:extLst>
          </p:cNvPr>
          <p:cNvCxnSpPr>
            <a:cxnSpLocks/>
            <a:stCxn id="90" idx="0"/>
            <a:endCxn id="97" idx="4"/>
          </p:cNvCxnSpPr>
          <p:nvPr/>
        </p:nvCxnSpPr>
        <p:spPr>
          <a:xfrm flipH="1" flipV="1">
            <a:off x="4115986" y="4547360"/>
            <a:ext cx="21164" cy="12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4FAB0DA8-CDB1-2746-849C-4A8236BBF0BC}"/>
              </a:ext>
            </a:extLst>
          </p:cNvPr>
          <p:cNvGrpSpPr/>
          <p:nvPr/>
        </p:nvGrpSpPr>
        <p:grpSpPr>
          <a:xfrm>
            <a:off x="2295490" y="5413812"/>
            <a:ext cx="959194" cy="507957"/>
            <a:chOff x="245815" y="3675742"/>
            <a:chExt cx="1284194" cy="589936"/>
          </a:xfrm>
        </p:grpSpPr>
        <p:sp>
          <p:nvSpPr>
            <p:cNvPr id="93" name="圆柱体 92">
              <a:extLst>
                <a:ext uri="{FF2B5EF4-FFF2-40B4-BE49-F238E27FC236}">
                  <a16:creationId xmlns:a16="http://schemas.microsoft.com/office/drawing/2014/main" id="{8EC89A5A-D1EF-CA4F-9DFE-EC9DFAF15FA5}"/>
                </a:ext>
              </a:extLst>
            </p:cNvPr>
            <p:cNvSpPr/>
            <p:nvPr/>
          </p:nvSpPr>
          <p:spPr>
            <a:xfrm rot="5400000">
              <a:off x="626965" y="3362633"/>
              <a:ext cx="589936" cy="121615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76B83C33-1827-DA48-A79B-D71A96F13FAE}"/>
                </a:ext>
              </a:extLst>
            </p:cNvPr>
            <p:cNvSpPr txBox="1"/>
            <p:nvPr/>
          </p:nvSpPr>
          <p:spPr>
            <a:xfrm>
              <a:off x="245815" y="3791984"/>
              <a:ext cx="1208708" cy="357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消息队列</a:t>
              </a:r>
            </a:p>
          </p:txBody>
        </p:sp>
      </p:grp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F120AC74-FA18-D247-ABF7-824CA3AD2BF5}"/>
              </a:ext>
            </a:extLst>
          </p:cNvPr>
          <p:cNvCxnSpPr>
            <a:cxnSpLocks/>
            <a:stCxn id="46" idx="2"/>
            <a:endCxn id="94" idx="1"/>
          </p:cNvCxnSpPr>
          <p:nvPr/>
        </p:nvCxnSpPr>
        <p:spPr>
          <a:xfrm rot="16200000" flipH="1">
            <a:off x="1680023" y="5052323"/>
            <a:ext cx="287484" cy="943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E7D4EEA7-80A3-6843-871F-593BB3734730}"/>
              </a:ext>
            </a:extLst>
          </p:cNvPr>
          <p:cNvSpPr txBox="1"/>
          <p:nvPr/>
        </p:nvSpPr>
        <p:spPr>
          <a:xfrm>
            <a:off x="647805" y="648350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衍生优化：欧拉特征的生成在线改流式</a:t>
            </a:r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6C9FCDA0-4970-0A40-AFC8-B4DDE9A51608}"/>
              </a:ext>
            </a:extLst>
          </p:cNvPr>
          <p:cNvGrpSpPr/>
          <p:nvPr/>
        </p:nvGrpSpPr>
        <p:grpSpPr>
          <a:xfrm>
            <a:off x="3622137" y="4048771"/>
            <a:ext cx="948036" cy="498589"/>
            <a:chOff x="374729" y="3689699"/>
            <a:chExt cx="1269256" cy="589936"/>
          </a:xfrm>
        </p:grpSpPr>
        <p:sp>
          <p:nvSpPr>
            <p:cNvPr id="97" name="圆柱体 96">
              <a:extLst>
                <a:ext uri="{FF2B5EF4-FFF2-40B4-BE49-F238E27FC236}">
                  <a16:creationId xmlns:a16="http://schemas.microsoft.com/office/drawing/2014/main" id="{5F95E461-01B9-5C4B-9802-C43FED42D555}"/>
                </a:ext>
              </a:extLst>
            </p:cNvPr>
            <p:cNvSpPr/>
            <p:nvPr/>
          </p:nvSpPr>
          <p:spPr>
            <a:xfrm rot="5400000">
              <a:off x="740940" y="3376590"/>
              <a:ext cx="589936" cy="121615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2343FB73-5A6A-254A-A875-EBB54D201C60}"/>
                </a:ext>
              </a:extLst>
            </p:cNvPr>
            <p:cNvSpPr txBox="1"/>
            <p:nvPr/>
          </p:nvSpPr>
          <p:spPr>
            <a:xfrm>
              <a:off x="374729" y="3791124"/>
              <a:ext cx="1208709" cy="357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消息队列</a:t>
              </a:r>
            </a:p>
          </p:txBody>
        </p:sp>
      </p:grp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F383559C-3E5C-5345-B3B4-4084817E2456}"/>
              </a:ext>
            </a:extLst>
          </p:cNvPr>
          <p:cNvCxnSpPr>
            <a:cxnSpLocks/>
            <a:stCxn id="98" idx="3"/>
            <a:endCxn id="52" idx="1"/>
          </p:cNvCxnSpPr>
          <p:nvPr/>
        </p:nvCxnSpPr>
        <p:spPr>
          <a:xfrm>
            <a:off x="4524949" y="4285542"/>
            <a:ext cx="285327" cy="1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55">
            <a:extLst>
              <a:ext uri="{FF2B5EF4-FFF2-40B4-BE49-F238E27FC236}">
                <a16:creationId xmlns:a16="http://schemas.microsoft.com/office/drawing/2014/main" id="{BD2D8923-5C67-C744-98E4-DE0EBFD80B80}"/>
              </a:ext>
            </a:extLst>
          </p:cNvPr>
          <p:cNvCxnSpPr>
            <a:cxnSpLocks/>
            <a:stCxn id="94" idx="3"/>
            <a:endCxn id="52" idx="2"/>
          </p:cNvCxnSpPr>
          <p:nvPr/>
        </p:nvCxnSpPr>
        <p:spPr>
          <a:xfrm flipV="1">
            <a:off x="3198302" y="4505860"/>
            <a:ext cx="2300664" cy="1161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圆柱体 100">
            <a:extLst>
              <a:ext uri="{FF2B5EF4-FFF2-40B4-BE49-F238E27FC236}">
                <a16:creationId xmlns:a16="http://schemas.microsoft.com/office/drawing/2014/main" id="{3E757CAA-FBDE-084A-A8EE-11325CB50F97}"/>
              </a:ext>
            </a:extLst>
          </p:cNvPr>
          <p:cNvSpPr/>
          <p:nvPr/>
        </p:nvSpPr>
        <p:spPr>
          <a:xfrm>
            <a:off x="6722766" y="5029389"/>
            <a:ext cx="582072" cy="11806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</a:t>
            </a:r>
            <a:r>
              <a:rPr kumimoji="1"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Dcache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2" name="直线箭头连接符 55">
            <a:extLst>
              <a:ext uri="{FF2B5EF4-FFF2-40B4-BE49-F238E27FC236}">
                <a16:creationId xmlns:a16="http://schemas.microsoft.com/office/drawing/2014/main" id="{877F96AA-E52D-604D-A864-5C1B3CA76D17}"/>
              </a:ext>
            </a:extLst>
          </p:cNvPr>
          <p:cNvCxnSpPr>
            <a:cxnSpLocks/>
            <a:stCxn id="52" idx="3"/>
            <a:endCxn id="101" idx="2"/>
          </p:cNvCxnSpPr>
          <p:nvPr/>
        </p:nvCxnSpPr>
        <p:spPr>
          <a:xfrm>
            <a:off x="6187656" y="4298249"/>
            <a:ext cx="535110" cy="13214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27B84A9-1DDD-6048-9656-B5F071A4119E}"/>
              </a:ext>
            </a:extLst>
          </p:cNvPr>
          <p:cNvSpPr txBox="1"/>
          <p:nvPr/>
        </p:nvSpPr>
        <p:spPr>
          <a:xfrm>
            <a:off x="6193037" y="4640076"/>
            <a:ext cx="270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流式生成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B125C131-2336-484A-A0DB-57237A022833}"/>
              </a:ext>
            </a:extLst>
          </p:cNvPr>
          <p:cNvSpPr txBox="1"/>
          <p:nvPr/>
        </p:nvSpPr>
        <p:spPr>
          <a:xfrm>
            <a:off x="3812185" y="5402904"/>
            <a:ext cx="978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事件触发器</a:t>
            </a:r>
          </a:p>
        </p:txBody>
      </p:sp>
    </p:spTree>
    <p:extLst>
      <p:ext uri="{BB962C8B-B14F-4D97-AF65-F5344CB8AC3E}">
        <p14:creationId xmlns:p14="http://schemas.microsoft.com/office/powerpoint/2010/main" val="2781828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035A7FAC-FBF6-C04A-9D47-C8ACDB45498B}"/>
              </a:ext>
            </a:extLst>
          </p:cNvPr>
          <p:cNvCxnSpPr>
            <a:cxnSpLocks/>
          </p:cNvCxnSpPr>
          <p:nvPr/>
        </p:nvCxnSpPr>
        <p:spPr>
          <a:xfrm>
            <a:off x="323690" y="599660"/>
            <a:ext cx="106822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9C0060EF-BC30-634B-B52F-0941993978DD}"/>
              </a:ext>
            </a:extLst>
          </p:cNvPr>
          <p:cNvSpPr/>
          <p:nvPr/>
        </p:nvSpPr>
        <p:spPr>
          <a:xfrm>
            <a:off x="265259" y="115395"/>
            <a:ext cx="43666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特征子系统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特征转换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F9B749E-5656-214C-AE93-D202EFCF7F6A}"/>
              </a:ext>
            </a:extLst>
          </p:cNvPr>
          <p:cNvSpPr txBox="1"/>
          <p:nvPr/>
        </p:nvSpPr>
        <p:spPr>
          <a:xfrm>
            <a:off x="306605" y="1335588"/>
            <a:ext cx="61167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 解决方法：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参与特征中台的特征抽取框架共建共用，共同累积算子库。配置好算子，在线特征工程根据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DAG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图的拓扑序执行算子，最终把特征工程处理之后的特征输入给模型。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 配置示例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a’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f1(A,B)</a:t>
            </a:r>
          </a:p>
          <a:p>
            <a:pPr lvl="1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c’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=f2(C,B)</a:t>
            </a:r>
          </a:p>
          <a:p>
            <a:pPr lvl="1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f3(</a:t>
            </a:r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a’,c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’)</a:t>
            </a:r>
          </a:p>
          <a:p>
            <a:pPr lvl="1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ac’=f4(ac)</a:t>
            </a:r>
          </a:p>
          <a:p>
            <a:pPr lvl="1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=f5(ac’)</a:t>
            </a:r>
          </a:p>
          <a:p>
            <a:pPr lvl="1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f6(a’)</a:t>
            </a:r>
          </a:p>
          <a:p>
            <a:pPr lvl="1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f7(c’)</a:t>
            </a:r>
          </a:p>
          <a:p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三 收益：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Wingdings" pitchFamily="2" charset="2"/>
              <a:buChar char="l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算子库多业务共建，减少开发成本。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Wingdings" pitchFamily="2" charset="2"/>
              <a:buChar char="l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抽象成算子，可复用性强。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Wingdings" pitchFamily="2" charset="2"/>
              <a:buChar char="l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屏蔽工程细节，算法同学仅需要配置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DAG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即可。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369FFE02-0540-0244-A625-0375BAD380BC}"/>
              </a:ext>
            </a:extLst>
          </p:cNvPr>
          <p:cNvGrpSpPr/>
          <p:nvPr/>
        </p:nvGrpSpPr>
        <p:grpSpPr>
          <a:xfrm>
            <a:off x="6704995" y="2770555"/>
            <a:ext cx="4983946" cy="3115994"/>
            <a:chOff x="5614210" y="2667048"/>
            <a:chExt cx="4983946" cy="3115994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0C94F552-EED9-8C40-926C-878E9CA5604A}"/>
                </a:ext>
              </a:extLst>
            </p:cNvPr>
            <p:cNvSpPr/>
            <p:nvPr/>
          </p:nvSpPr>
          <p:spPr bwMode="auto">
            <a:xfrm>
              <a:off x="8461396" y="4184508"/>
              <a:ext cx="689452" cy="63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自定义分桶</a:t>
              </a: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4F705A01-C3CB-534F-BD70-5B1BC9C2AA26}"/>
                </a:ext>
              </a:extLst>
            </p:cNvPr>
            <p:cNvSpPr/>
            <p:nvPr/>
          </p:nvSpPr>
          <p:spPr bwMode="auto">
            <a:xfrm>
              <a:off x="6724506" y="3283370"/>
              <a:ext cx="642358" cy="47058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Map_get</a:t>
              </a:r>
              <a:endParaRPr kumimoji="0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B7DCFBFE-99FB-0241-8366-92E7A9E3F01B}"/>
                </a:ext>
              </a:extLst>
            </p:cNvPr>
            <p:cNvSpPr/>
            <p:nvPr/>
          </p:nvSpPr>
          <p:spPr bwMode="auto">
            <a:xfrm>
              <a:off x="7494751" y="3717423"/>
              <a:ext cx="496360" cy="5943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转化率</a:t>
              </a: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10A4A9FA-6F80-1B48-B332-633667C4D0C5}"/>
                </a:ext>
              </a:extLst>
            </p:cNvPr>
            <p:cNvSpPr/>
            <p:nvPr/>
          </p:nvSpPr>
          <p:spPr bwMode="auto">
            <a:xfrm>
              <a:off x="6443292" y="4110163"/>
              <a:ext cx="629973" cy="63284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自定义分桶</a:t>
              </a:r>
            </a:p>
          </p:txBody>
        </p:sp>
        <p:sp>
          <p:nvSpPr>
            <p:cNvPr id="46" name="圆角矩形 45">
              <a:extLst>
                <a:ext uri="{FF2B5EF4-FFF2-40B4-BE49-F238E27FC236}">
                  <a16:creationId xmlns:a16="http://schemas.microsoft.com/office/drawing/2014/main" id="{B7255BE5-9C16-7E41-9BCE-7FEC0444F508}"/>
                </a:ext>
              </a:extLst>
            </p:cNvPr>
            <p:cNvSpPr/>
            <p:nvPr/>
          </p:nvSpPr>
          <p:spPr bwMode="auto">
            <a:xfrm>
              <a:off x="6096000" y="2676404"/>
              <a:ext cx="880179" cy="288032"/>
            </a:xfrm>
            <a:prstGeom prst="round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原始特征</a:t>
              </a:r>
              <a:r>
                <a:rPr kumimoji="0" lang="en-US" altLang="zh-CN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</a:t>
              </a:r>
              <a:endPara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E9989C64-B150-1740-8CC4-328BF78DEBDE}"/>
                </a:ext>
              </a:extLst>
            </p:cNvPr>
            <p:cNvSpPr/>
            <p:nvPr/>
          </p:nvSpPr>
          <p:spPr bwMode="auto">
            <a:xfrm>
              <a:off x="7320136" y="2667048"/>
              <a:ext cx="880177" cy="288032"/>
            </a:xfrm>
            <a:prstGeom prst="round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原始特征</a:t>
              </a:r>
              <a:r>
                <a:rPr kumimoji="0" lang="en-US" altLang="zh-CN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</a:t>
              </a:r>
              <a:endPara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8" name="圆角矩形 47">
              <a:extLst>
                <a:ext uri="{FF2B5EF4-FFF2-40B4-BE49-F238E27FC236}">
                  <a16:creationId xmlns:a16="http://schemas.microsoft.com/office/drawing/2014/main" id="{0BBA3F55-40B7-734E-8207-DE9E9F2CA764}"/>
                </a:ext>
              </a:extLst>
            </p:cNvPr>
            <p:cNvSpPr/>
            <p:nvPr/>
          </p:nvSpPr>
          <p:spPr bwMode="auto">
            <a:xfrm>
              <a:off x="8544270" y="2676404"/>
              <a:ext cx="880178" cy="288032"/>
            </a:xfrm>
            <a:prstGeom prst="round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原始特征</a:t>
              </a:r>
              <a:r>
                <a:rPr kumimoji="0" lang="en-US" altLang="zh-CN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</a:t>
              </a:r>
              <a:endPara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60381F84-5621-A647-9D92-B16C2C6D0880}"/>
                </a:ext>
              </a:extLst>
            </p:cNvPr>
            <p:cNvSpPr/>
            <p:nvPr/>
          </p:nvSpPr>
          <p:spPr bwMode="auto">
            <a:xfrm>
              <a:off x="8100050" y="3279829"/>
              <a:ext cx="679238" cy="5319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Map_get</a:t>
              </a:r>
              <a:endParaRPr kumimoji="0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0" name="圆角矩形 49">
              <a:extLst>
                <a:ext uri="{FF2B5EF4-FFF2-40B4-BE49-F238E27FC236}">
                  <a16:creationId xmlns:a16="http://schemas.microsoft.com/office/drawing/2014/main" id="{C79E49A2-225E-5447-BB7D-63CDB37F26DB}"/>
                </a:ext>
              </a:extLst>
            </p:cNvPr>
            <p:cNvSpPr/>
            <p:nvPr/>
          </p:nvSpPr>
          <p:spPr bwMode="auto">
            <a:xfrm>
              <a:off x="5614210" y="5002627"/>
              <a:ext cx="880179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zh-CN" altLang="en-US" sz="1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新</a:t>
              </a:r>
              <a:r>
                <a:rPr kumimoji="0" lang="zh-CN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特征</a:t>
              </a:r>
              <a:r>
                <a:rPr lang="en-US" altLang="zh-CN" sz="1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</a:t>
              </a:r>
              <a:endPara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40F92A30-2311-F042-A917-8E5B1A99AC13}"/>
                </a:ext>
              </a:extLst>
            </p:cNvPr>
            <p:cNvSpPr/>
            <p:nvPr/>
          </p:nvSpPr>
          <p:spPr bwMode="auto">
            <a:xfrm>
              <a:off x="7336508" y="5495010"/>
              <a:ext cx="880177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zh-CN" altLang="en-US" sz="1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新</a:t>
              </a:r>
              <a:r>
                <a:rPr kumimoji="0" lang="zh-CN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特征</a:t>
              </a:r>
              <a:r>
                <a:rPr lang="en-US" altLang="zh-CN" sz="1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</a:t>
              </a:r>
              <a:endPara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2" name="圆角矩形 51">
              <a:extLst>
                <a:ext uri="{FF2B5EF4-FFF2-40B4-BE49-F238E27FC236}">
                  <a16:creationId xmlns:a16="http://schemas.microsoft.com/office/drawing/2014/main" id="{03414828-C108-554C-9E9B-71FDD3479024}"/>
                </a:ext>
              </a:extLst>
            </p:cNvPr>
            <p:cNvSpPr/>
            <p:nvPr/>
          </p:nvSpPr>
          <p:spPr bwMode="auto">
            <a:xfrm>
              <a:off x="9717978" y="5132224"/>
              <a:ext cx="880178" cy="288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新特征</a:t>
              </a:r>
              <a:r>
                <a:rPr lang="en-US" altLang="zh-CN" sz="1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</a:t>
              </a:r>
              <a:endPara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F8B4ED07-F550-1F41-9507-0F86E081B4AB}"/>
                </a:ext>
              </a:extLst>
            </p:cNvPr>
            <p:cNvSpPr/>
            <p:nvPr/>
          </p:nvSpPr>
          <p:spPr bwMode="auto">
            <a:xfrm>
              <a:off x="7467397" y="4570143"/>
              <a:ext cx="621603" cy="63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等距分桶</a:t>
              </a:r>
            </a:p>
          </p:txBody>
        </p:sp>
        <p:sp>
          <p:nvSpPr>
            <p:cNvPr id="55" name="箭头 126">
              <a:extLst>
                <a:ext uri="{FF2B5EF4-FFF2-40B4-BE49-F238E27FC236}">
                  <a16:creationId xmlns:a16="http://schemas.microsoft.com/office/drawing/2014/main" id="{179EDA08-915B-D34A-8BA2-9FC9214D05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66863" y="2955080"/>
              <a:ext cx="297231" cy="4679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6" name="箭头 126">
              <a:extLst>
                <a:ext uri="{FF2B5EF4-FFF2-40B4-BE49-F238E27FC236}">
                  <a16:creationId xmlns:a16="http://schemas.microsoft.com/office/drawing/2014/main" id="{1BEC8238-06FE-C545-AB2E-D45AB7F489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64095" y="2964435"/>
              <a:ext cx="514200" cy="4126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7" name="箭头 126">
              <a:extLst>
                <a:ext uri="{FF2B5EF4-FFF2-40B4-BE49-F238E27FC236}">
                  <a16:creationId xmlns:a16="http://schemas.microsoft.com/office/drawing/2014/main" id="{FC3A1ABD-D21C-3D40-877C-D679323B1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44008" y="3781146"/>
              <a:ext cx="335280" cy="4439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8" name="箭头 126">
              <a:extLst>
                <a:ext uri="{FF2B5EF4-FFF2-40B4-BE49-F238E27FC236}">
                  <a16:creationId xmlns:a16="http://schemas.microsoft.com/office/drawing/2014/main" id="{CE70CA58-45F2-C446-AC82-76D217DAFC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23189" y="2964435"/>
              <a:ext cx="257035" cy="403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9" name="箭头 126">
              <a:extLst>
                <a:ext uri="{FF2B5EF4-FFF2-40B4-BE49-F238E27FC236}">
                  <a16:creationId xmlns:a16="http://schemas.microsoft.com/office/drawing/2014/main" id="{9BBA5DE9-830D-1F4F-AB49-F12199503B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8404" y="4821343"/>
              <a:ext cx="886982" cy="403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0" name="箭头 126">
              <a:extLst>
                <a:ext uri="{FF2B5EF4-FFF2-40B4-BE49-F238E27FC236}">
                  <a16:creationId xmlns:a16="http://schemas.microsoft.com/office/drawing/2014/main" id="{B0F8F68E-57DB-CF4C-AAA2-58DCAF159E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66011" y="3781146"/>
              <a:ext cx="172494" cy="3646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1" name="箭头 126">
              <a:extLst>
                <a:ext uri="{FF2B5EF4-FFF2-40B4-BE49-F238E27FC236}">
                  <a16:creationId xmlns:a16="http://schemas.microsoft.com/office/drawing/2014/main" id="{0226EDCE-3913-9E42-AFE4-26C0A6917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94388" y="4740202"/>
              <a:ext cx="230117" cy="406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2" name="箭头 126">
              <a:extLst>
                <a:ext uri="{FF2B5EF4-FFF2-40B4-BE49-F238E27FC236}">
                  <a16:creationId xmlns:a16="http://schemas.microsoft.com/office/drawing/2014/main" id="{EEC04EB2-0FE1-8244-B7F8-4CD13F8EF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6598" y="4318160"/>
              <a:ext cx="648" cy="274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3" name="箭头 126">
              <a:extLst>
                <a:ext uri="{FF2B5EF4-FFF2-40B4-BE49-F238E27FC236}">
                  <a16:creationId xmlns:a16="http://schemas.microsoft.com/office/drawing/2014/main" id="{276A96FC-E6F7-7C4A-BB87-08B60D58A7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36953" y="2964436"/>
              <a:ext cx="238289" cy="4126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4" name="箭头 126">
              <a:extLst>
                <a:ext uri="{FF2B5EF4-FFF2-40B4-BE49-F238E27FC236}">
                  <a16:creationId xmlns:a16="http://schemas.microsoft.com/office/drawing/2014/main" id="{1EF76021-41E6-B541-852C-91BED1E312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08952" y="3711030"/>
              <a:ext cx="151502" cy="2387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5" name="箭头 126">
              <a:extLst>
                <a:ext uri="{FF2B5EF4-FFF2-40B4-BE49-F238E27FC236}">
                  <a16:creationId xmlns:a16="http://schemas.microsoft.com/office/drawing/2014/main" id="{8C51836E-77C9-3E48-964F-98DACAACE1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9442" y="3711030"/>
              <a:ext cx="297231" cy="2387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6" name="箭头 126">
              <a:extLst>
                <a:ext uri="{FF2B5EF4-FFF2-40B4-BE49-F238E27FC236}">
                  <a16:creationId xmlns:a16="http://schemas.microsoft.com/office/drawing/2014/main" id="{AF916400-557E-AE4D-B9B4-CC943A620A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76598" y="5206978"/>
              <a:ext cx="648" cy="288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79C4C73E-2B47-9242-B132-AB1229C7AD3E}"/>
              </a:ext>
            </a:extLst>
          </p:cNvPr>
          <p:cNvGrpSpPr/>
          <p:nvPr/>
        </p:nvGrpSpPr>
        <p:grpSpPr>
          <a:xfrm>
            <a:off x="6537551" y="744516"/>
            <a:ext cx="5347843" cy="1712052"/>
            <a:chOff x="5664811" y="1271547"/>
            <a:chExt cx="5347843" cy="1712052"/>
          </a:xfrm>
        </p:grpSpPr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58B3469D-4EFD-D542-9F17-0454644ADC0A}"/>
                </a:ext>
              </a:extLst>
            </p:cNvPr>
            <p:cNvSpPr/>
            <p:nvPr/>
          </p:nvSpPr>
          <p:spPr>
            <a:xfrm>
              <a:off x="5664811" y="2002831"/>
              <a:ext cx="1582993" cy="9807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原始特征</a:t>
              </a: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A0EA79F2-06F5-BB4C-B602-C9D12AFB78B4}"/>
                </a:ext>
              </a:extLst>
            </p:cNvPr>
            <p:cNvSpPr/>
            <p:nvPr/>
          </p:nvSpPr>
          <p:spPr>
            <a:xfrm>
              <a:off x="8893277" y="1993653"/>
              <a:ext cx="2119377" cy="9807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工程化特征</a:t>
              </a:r>
            </a:p>
          </p:txBody>
        </p:sp>
        <p:cxnSp>
          <p:nvCxnSpPr>
            <p:cNvPr id="70" name="直线箭头连接符 69">
              <a:extLst>
                <a:ext uri="{FF2B5EF4-FFF2-40B4-BE49-F238E27FC236}">
                  <a16:creationId xmlns:a16="http://schemas.microsoft.com/office/drawing/2014/main" id="{87F9A4C0-E17C-DE4C-A50A-853295988F9B}"/>
                </a:ext>
              </a:extLst>
            </p:cNvPr>
            <p:cNvCxnSpPr>
              <a:cxnSpLocks/>
              <a:stCxn id="68" idx="6"/>
              <a:endCxn id="69" idx="2"/>
            </p:cNvCxnSpPr>
            <p:nvPr/>
          </p:nvCxnSpPr>
          <p:spPr>
            <a:xfrm flipV="1">
              <a:off x="7247804" y="2484037"/>
              <a:ext cx="1645473" cy="9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4577C74A-9885-044A-A810-D32769746777}"/>
                    </a:ext>
                  </a:extLst>
                </p:cNvPr>
                <p:cNvSpPr txBox="1"/>
                <p:nvPr/>
              </p:nvSpPr>
              <p:spPr>
                <a:xfrm>
                  <a:off x="7536884" y="2170050"/>
                  <a:ext cx="1208216" cy="646331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映射函数</a:t>
                  </a:r>
                  <a:endParaRPr kumimoji="1"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3CD37411-4171-D14D-BE79-1DC1D95CDE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6884" y="2170050"/>
                  <a:ext cx="1208216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3093" t="-3846"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圆角矩形标注 71">
              <a:extLst>
                <a:ext uri="{FF2B5EF4-FFF2-40B4-BE49-F238E27FC236}">
                  <a16:creationId xmlns:a16="http://schemas.microsoft.com/office/drawing/2014/main" id="{7D4B4A8D-B76B-B745-9BF9-65D44CED0D77}"/>
                </a:ext>
              </a:extLst>
            </p:cNvPr>
            <p:cNvSpPr/>
            <p:nvPr/>
          </p:nvSpPr>
          <p:spPr>
            <a:xfrm>
              <a:off x="7855974" y="1371623"/>
              <a:ext cx="1229033" cy="659064"/>
            </a:xfrm>
            <a:prstGeom prst="wedgeRoundRectCallout">
              <a:avLst>
                <a:gd name="adj1" fmla="val -31233"/>
                <a:gd name="adj2" fmla="val 69959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DAG</a:t>
              </a:r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3" name="圆角矩形标注 72">
              <a:extLst>
                <a:ext uri="{FF2B5EF4-FFF2-40B4-BE49-F238E27FC236}">
                  <a16:creationId xmlns:a16="http://schemas.microsoft.com/office/drawing/2014/main" id="{F6D67AC6-34B7-3B4F-9F8F-10F78BB39773}"/>
                </a:ext>
              </a:extLst>
            </p:cNvPr>
            <p:cNvSpPr/>
            <p:nvPr/>
          </p:nvSpPr>
          <p:spPr>
            <a:xfrm>
              <a:off x="5832255" y="1271547"/>
              <a:ext cx="1351169" cy="565524"/>
            </a:xfrm>
            <a:prstGeom prst="wedgeRoundRectCallout">
              <a:avLst>
                <a:gd name="adj1" fmla="val -20833"/>
                <a:gd name="adj2" fmla="val 72932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规则、策略的输入</a:t>
              </a:r>
            </a:p>
          </p:txBody>
        </p: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9DE67719-66AB-9C45-8CDF-3A2034172530}"/>
              </a:ext>
            </a:extLst>
          </p:cNvPr>
          <p:cNvSpPr txBox="1"/>
          <p:nvPr/>
        </p:nvSpPr>
        <p:spPr>
          <a:xfrm>
            <a:off x="338949" y="609401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业务多，特征种类多，如何减少重复开发？</a:t>
            </a:r>
          </a:p>
        </p:txBody>
      </p:sp>
      <p:sp>
        <p:nvSpPr>
          <p:cNvPr id="75" name="圆角矩形标注 74">
            <a:extLst>
              <a:ext uri="{FF2B5EF4-FFF2-40B4-BE49-F238E27FC236}">
                <a16:creationId xmlns:a16="http://schemas.microsoft.com/office/drawing/2014/main" id="{2A9794A1-DB78-704A-A715-281EC665060F}"/>
              </a:ext>
            </a:extLst>
          </p:cNvPr>
          <p:cNvSpPr/>
          <p:nvPr/>
        </p:nvSpPr>
        <p:spPr>
          <a:xfrm>
            <a:off x="5270972" y="2716190"/>
            <a:ext cx="1582993" cy="379070"/>
          </a:xfrm>
          <a:prstGeom prst="wedgeRoundRectCallout">
            <a:avLst>
              <a:gd name="adj1" fmla="val 72030"/>
              <a:gd name="adj2" fmla="val 337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用户点击类目</a:t>
            </a:r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的统计</a:t>
            </a:r>
            <a:endParaRPr kumimoji="1" lang="en-US" altLang="zh-CN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100_2;101_3;102_4;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6" name="圆角矩形标注 75">
            <a:extLst>
              <a:ext uri="{FF2B5EF4-FFF2-40B4-BE49-F238E27FC236}">
                <a16:creationId xmlns:a16="http://schemas.microsoft.com/office/drawing/2014/main" id="{FAC0B12A-CEF2-9F4C-B7DD-A9DE0E3E3E8B}"/>
              </a:ext>
            </a:extLst>
          </p:cNvPr>
          <p:cNvSpPr/>
          <p:nvPr/>
        </p:nvSpPr>
        <p:spPr>
          <a:xfrm>
            <a:off x="10694152" y="2685884"/>
            <a:ext cx="1458774" cy="590860"/>
          </a:xfrm>
          <a:prstGeom prst="wedgeRoundRectCallout">
            <a:avLst>
              <a:gd name="adj1" fmla="val -65866"/>
              <a:gd name="adj2" fmla="val -1597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用户曝光类目</a:t>
            </a:r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的统计</a:t>
            </a:r>
            <a:endParaRPr kumimoji="1" lang="en-US" altLang="zh-CN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100_5;101_6;102_10;103_1;109_2;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7" name="圆角矩形标注 76">
            <a:extLst>
              <a:ext uri="{FF2B5EF4-FFF2-40B4-BE49-F238E27FC236}">
                <a16:creationId xmlns:a16="http://schemas.microsoft.com/office/drawing/2014/main" id="{5388AF4A-C18D-4041-B987-B6118A355C70}"/>
              </a:ext>
            </a:extLst>
          </p:cNvPr>
          <p:cNvSpPr/>
          <p:nvPr/>
        </p:nvSpPr>
        <p:spPr>
          <a:xfrm>
            <a:off x="8765621" y="2357142"/>
            <a:ext cx="1573119" cy="333828"/>
          </a:xfrm>
          <a:prstGeom prst="wedgeRoundRectCallout">
            <a:avLst>
              <a:gd name="adj1" fmla="val -65146"/>
              <a:gd name="adj2" fmla="val 7199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该召回的</a:t>
            </a:r>
            <a:r>
              <a:rPr kumimoji="1" lang="en-US" altLang="zh-CN" sz="1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spuid</a:t>
            </a:r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的类目</a:t>
            </a:r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</a:p>
          <a:p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102_1;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8" name="圆角矩形标注 77">
            <a:extLst>
              <a:ext uri="{FF2B5EF4-FFF2-40B4-BE49-F238E27FC236}">
                <a16:creationId xmlns:a16="http://schemas.microsoft.com/office/drawing/2014/main" id="{B6B69D4A-B272-B446-BACB-9597C5C18828}"/>
              </a:ext>
            </a:extLst>
          </p:cNvPr>
          <p:cNvSpPr/>
          <p:nvPr/>
        </p:nvSpPr>
        <p:spPr>
          <a:xfrm>
            <a:off x="5927835" y="3592876"/>
            <a:ext cx="1656750" cy="379070"/>
          </a:xfrm>
          <a:prstGeom prst="wedgeRoundRectCallout">
            <a:avLst>
              <a:gd name="adj1" fmla="val 75202"/>
              <a:gd name="adj2" fmla="val 4218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用户对该类目</a:t>
            </a:r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的点击量</a:t>
            </a:r>
            <a:endParaRPr kumimoji="1" lang="en-US" altLang="zh-CN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4;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9" name="圆角矩形标注 78">
            <a:extLst>
              <a:ext uri="{FF2B5EF4-FFF2-40B4-BE49-F238E27FC236}">
                <a16:creationId xmlns:a16="http://schemas.microsoft.com/office/drawing/2014/main" id="{8EFA9054-53B8-974F-88C9-5B70A04E266B}"/>
              </a:ext>
            </a:extLst>
          </p:cNvPr>
          <p:cNvSpPr/>
          <p:nvPr/>
        </p:nvSpPr>
        <p:spPr>
          <a:xfrm>
            <a:off x="10228644" y="3619862"/>
            <a:ext cx="1656750" cy="379070"/>
          </a:xfrm>
          <a:prstGeom prst="wedgeRoundRectCallout">
            <a:avLst>
              <a:gd name="adj1" fmla="val -87203"/>
              <a:gd name="adj2" fmla="val 5050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用户对该类目</a:t>
            </a:r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的曝光量</a:t>
            </a:r>
            <a:endParaRPr kumimoji="1" lang="en-US" altLang="zh-CN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10;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0" name="圆角矩形标注 79">
            <a:extLst>
              <a:ext uri="{FF2B5EF4-FFF2-40B4-BE49-F238E27FC236}">
                <a16:creationId xmlns:a16="http://schemas.microsoft.com/office/drawing/2014/main" id="{85AECB43-21D7-9349-A5E9-7093CF112CAB}"/>
              </a:ext>
            </a:extLst>
          </p:cNvPr>
          <p:cNvSpPr/>
          <p:nvPr/>
        </p:nvSpPr>
        <p:spPr>
          <a:xfrm>
            <a:off x="9230135" y="4047889"/>
            <a:ext cx="1315704" cy="379070"/>
          </a:xfrm>
          <a:prstGeom prst="wedgeRoundRectCallout">
            <a:avLst>
              <a:gd name="adj1" fmla="val -79802"/>
              <a:gd name="adj2" fmla="val 8377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用户对该类目</a:t>
            </a:r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</a:p>
          <a:p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的曝光点击率</a:t>
            </a:r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0.4;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1" name="圆角矩形标注 80">
            <a:extLst>
              <a:ext uri="{FF2B5EF4-FFF2-40B4-BE49-F238E27FC236}">
                <a16:creationId xmlns:a16="http://schemas.microsoft.com/office/drawing/2014/main" id="{230B0C99-8C4E-6848-8FB0-13B6BD09B1FF}"/>
              </a:ext>
            </a:extLst>
          </p:cNvPr>
          <p:cNvSpPr/>
          <p:nvPr/>
        </p:nvSpPr>
        <p:spPr>
          <a:xfrm>
            <a:off x="5023404" y="4622505"/>
            <a:ext cx="1656750" cy="379070"/>
          </a:xfrm>
          <a:prstGeom prst="wedgeRoundRectCallout">
            <a:avLst>
              <a:gd name="adj1" fmla="val 73933"/>
              <a:gd name="adj2" fmla="val 8100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用户对该类目</a:t>
            </a:r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的点击量分桶：</a:t>
            </a:r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1;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2" name="圆角矩形标注 81">
            <a:extLst>
              <a:ext uri="{FF2B5EF4-FFF2-40B4-BE49-F238E27FC236}">
                <a16:creationId xmlns:a16="http://schemas.microsoft.com/office/drawing/2014/main" id="{CFC2FD9B-C8E7-D044-9B91-1FACBA1CDF95}"/>
              </a:ext>
            </a:extLst>
          </p:cNvPr>
          <p:cNvSpPr/>
          <p:nvPr/>
        </p:nvSpPr>
        <p:spPr>
          <a:xfrm>
            <a:off x="10420477" y="4647411"/>
            <a:ext cx="1656750" cy="379070"/>
          </a:xfrm>
          <a:prstGeom prst="wedgeRoundRectCallout">
            <a:avLst>
              <a:gd name="adj1" fmla="val 2246"/>
              <a:gd name="adj2" fmla="val 10318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用户对该类目</a:t>
            </a:r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的曝光量分桶：</a:t>
            </a:r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2;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3" name="圆角矩形标注 82">
            <a:extLst>
              <a:ext uri="{FF2B5EF4-FFF2-40B4-BE49-F238E27FC236}">
                <a16:creationId xmlns:a16="http://schemas.microsoft.com/office/drawing/2014/main" id="{8D514A1E-84D7-414F-A1A2-353494A6BE2D}"/>
              </a:ext>
            </a:extLst>
          </p:cNvPr>
          <p:cNvSpPr/>
          <p:nvPr/>
        </p:nvSpPr>
        <p:spPr>
          <a:xfrm>
            <a:off x="9241411" y="5920981"/>
            <a:ext cx="1656750" cy="379070"/>
          </a:xfrm>
          <a:prstGeom prst="wedgeRoundRectCallout">
            <a:avLst>
              <a:gd name="adj1" fmla="val -49140"/>
              <a:gd name="adj2" fmla="val -9367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用户对该类目</a:t>
            </a:r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的曝光点击率分桶：</a:t>
            </a:r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4;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26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9" name="直线连接符 328">
            <a:extLst>
              <a:ext uri="{FF2B5EF4-FFF2-40B4-BE49-F238E27FC236}">
                <a16:creationId xmlns:a16="http://schemas.microsoft.com/office/drawing/2014/main" id="{07606F7E-56B7-F541-8DE4-20C6F9957F08}"/>
              </a:ext>
            </a:extLst>
          </p:cNvPr>
          <p:cNvCxnSpPr>
            <a:cxnSpLocks/>
          </p:cNvCxnSpPr>
          <p:nvPr/>
        </p:nvCxnSpPr>
        <p:spPr>
          <a:xfrm>
            <a:off x="343569" y="577060"/>
            <a:ext cx="106822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E59041F8-2523-5844-9CA9-F7F1273D7F3E}"/>
              </a:ext>
            </a:extLst>
          </p:cNvPr>
          <p:cNvSpPr/>
          <p:nvPr/>
        </p:nvSpPr>
        <p:spPr>
          <a:xfrm>
            <a:off x="265260" y="115395"/>
            <a:ext cx="96771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特征子系统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特征标准化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F9CC88-DE44-1146-9F76-ECC779A200E0}"/>
              </a:ext>
            </a:extLst>
          </p:cNvPr>
          <p:cNvSpPr txBox="1"/>
          <p:nvPr/>
        </p:nvSpPr>
        <p:spPr>
          <a:xfrm>
            <a:off x="265260" y="67349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作为模型输入，特征怎么标准化？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10FB6203-AE16-AA47-9AB0-786B5B9A0509}"/>
              </a:ext>
            </a:extLst>
          </p:cNvPr>
          <p:cNvCxnSpPr>
            <a:cxnSpLocks/>
          </p:cNvCxnSpPr>
          <p:nvPr/>
        </p:nvCxnSpPr>
        <p:spPr>
          <a:xfrm>
            <a:off x="6596616" y="769816"/>
            <a:ext cx="36457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0D100CF8-11AC-3F47-AF94-125A17E03686}"/>
              </a:ext>
            </a:extLst>
          </p:cNvPr>
          <p:cNvSpPr/>
          <p:nvPr/>
        </p:nvSpPr>
        <p:spPr>
          <a:xfrm rot="16200000">
            <a:off x="7000377" y="413557"/>
            <a:ext cx="155448" cy="91440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3" name="左大括号 222">
            <a:extLst>
              <a:ext uri="{FF2B5EF4-FFF2-40B4-BE49-F238E27FC236}">
                <a16:creationId xmlns:a16="http://schemas.microsoft.com/office/drawing/2014/main" id="{1A3F10FA-46B5-E840-AEC5-9FB8534764B9}"/>
              </a:ext>
            </a:extLst>
          </p:cNvPr>
          <p:cNvSpPr/>
          <p:nvPr/>
        </p:nvSpPr>
        <p:spPr>
          <a:xfrm rot="16200000">
            <a:off x="7936549" y="423455"/>
            <a:ext cx="155448" cy="91440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4" name="左大括号 223">
            <a:extLst>
              <a:ext uri="{FF2B5EF4-FFF2-40B4-BE49-F238E27FC236}">
                <a16:creationId xmlns:a16="http://schemas.microsoft.com/office/drawing/2014/main" id="{AF8960D3-57BD-D343-91B6-30B9C2154074}"/>
              </a:ext>
            </a:extLst>
          </p:cNvPr>
          <p:cNvSpPr/>
          <p:nvPr/>
        </p:nvSpPr>
        <p:spPr>
          <a:xfrm rot="16200000">
            <a:off x="9242835" y="43442"/>
            <a:ext cx="216269" cy="171149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1DCB3B-BED4-A146-B91C-BDD7C5E18138}"/>
              </a:ext>
            </a:extLst>
          </p:cNvPr>
          <p:cNvSpPr txBox="1"/>
          <p:nvPr/>
        </p:nvSpPr>
        <p:spPr>
          <a:xfrm>
            <a:off x="6537240" y="1007324"/>
            <a:ext cx="98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预留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16bit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F9D73039-5267-1B4E-AF0E-72A608BDE2AB}"/>
              </a:ext>
            </a:extLst>
          </p:cNvPr>
          <p:cNvSpPr txBox="1"/>
          <p:nvPr/>
        </p:nvSpPr>
        <p:spPr>
          <a:xfrm>
            <a:off x="7454388" y="1007324"/>
            <a:ext cx="1146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slotid:16bit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F29628E5-F770-C548-A7FE-6A881B62F2EA}"/>
              </a:ext>
            </a:extLst>
          </p:cNvPr>
          <p:cNvSpPr txBox="1"/>
          <p:nvPr/>
        </p:nvSpPr>
        <p:spPr>
          <a:xfrm>
            <a:off x="8626115" y="1007197"/>
            <a:ext cx="1673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Hash(value):32bit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28" name="直线连接符 227">
            <a:extLst>
              <a:ext uri="{FF2B5EF4-FFF2-40B4-BE49-F238E27FC236}">
                <a16:creationId xmlns:a16="http://schemas.microsoft.com/office/drawing/2014/main" id="{BA26E31B-8D3F-5848-962E-749A9CE006B3}"/>
              </a:ext>
            </a:extLst>
          </p:cNvPr>
          <p:cNvCxnSpPr>
            <a:cxnSpLocks/>
          </p:cNvCxnSpPr>
          <p:nvPr/>
        </p:nvCxnSpPr>
        <p:spPr>
          <a:xfrm>
            <a:off x="592029" y="2057000"/>
            <a:ext cx="36457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左大括号 228">
            <a:extLst>
              <a:ext uri="{FF2B5EF4-FFF2-40B4-BE49-F238E27FC236}">
                <a16:creationId xmlns:a16="http://schemas.microsoft.com/office/drawing/2014/main" id="{E0A7C43A-D9CC-2246-8E79-918B70F443D6}"/>
              </a:ext>
            </a:extLst>
          </p:cNvPr>
          <p:cNvSpPr/>
          <p:nvPr/>
        </p:nvSpPr>
        <p:spPr>
          <a:xfrm rot="16200000">
            <a:off x="995790" y="1700741"/>
            <a:ext cx="155448" cy="91440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1" name="左大括号 230">
            <a:extLst>
              <a:ext uri="{FF2B5EF4-FFF2-40B4-BE49-F238E27FC236}">
                <a16:creationId xmlns:a16="http://schemas.microsoft.com/office/drawing/2014/main" id="{115A3E88-4702-E449-8204-44E3B2A2E569}"/>
              </a:ext>
            </a:extLst>
          </p:cNvPr>
          <p:cNvSpPr/>
          <p:nvPr/>
        </p:nvSpPr>
        <p:spPr>
          <a:xfrm rot="16200000">
            <a:off x="2812816" y="857574"/>
            <a:ext cx="159956" cy="2622632"/>
          </a:xfrm>
          <a:prstGeom prst="leftBrace">
            <a:avLst>
              <a:gd name="adj1" fmla="val 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7F81C5D1-D823-5C49-9051-A79A7E207E78}"/>
              </a:ext>
            </a:extLst>
          </p:cNvPr>
          <p:cNvSpPr txBox="1"/>
          <p:nvPr/>
        </p:nvSpPr>
        <p:spPr>
          <a:xfrm>
            <a:off x="580154" y="2294381"/>
            <a:ext cx="98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预留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16bit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0101E920-5821-EB44-BACA-0A759281B1A6}"/>
              </a:ext>
            </a:extLst>
          </p:cNvPr>
          <p:cNvSpPr txBox="1"/>
          <p:nvPr/>
        </p:nvSpPr>
        <p:spPr>
          <a:xfrm>
            <a:off x="2255345" y="2306409"/>
            <a:ext cx="1330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业务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48bit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CA6D1C5-8881-6541-A817-9DBFECB23457}"/>
              </a:ext>
            </a:extLst>
          </p:cNvPr>
          <p:cNvSpPr txBox="1"/>
          <p:nvPr/>
        </p:nvSpPr>
        <p:spPr>
          <a:xfrm>
            <a:off x="5464871" y="1293266"/>
            <a:ext cx="6309099" cy="875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优点：每个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slot id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固定在一个分段内，不同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slot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之间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不会产生冲突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缺点：总的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slot id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只有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65536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个可用，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slot id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产生了耦合，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slot id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是无量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侧使用的概念，这样无法通过共享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slot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权重实现序列特征的训练。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90A532-42FA-C940-9570-F01D30D94331}"/>
              </a:ext>
            </a:extLst>
          </p:cNvPr>
          <p:cNvSpPr txBox="1"/>
          <p:nvPr/>
        </p:nvSpPr>
        <p:spPr>
          <a:xfrm>
            <a:off x="5429244" y="22593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方案二：</a:t>
            </a:r>
          </a:p>
        </p:txBody>
      </p:sp>
      <p:cxnSp>
        <p:nvCxnSpPr>
          <p:cNvPr id="226" name="直线连接符 225">
            <a:extLst>
              <a:ext uri="{FF2B5EF4-FFF2-40B4-BE49-F238E27FC236}">
                <a16:creationId xmlns:a16="http://schemas.microsoft.com/office/drawing/2014/main" id="{D951A941-7EE7-CD45-A8DE-9FB2204C1608}"/>
              </a:ext>
            </a:extLst>
          </p:cNvPr>
          <p:cNvCxnSpPr>
            <a:cxnSpLocks/>
          </p:cNvCxnSpPr>
          <p:nvPr/>
        </p:nvCxnSpPr>
        <p:spPr>
          <a:xfrm>
            <a:off x="6582762" y="2400639"/>
            <a:ext cx="36457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左大括号 229">
            <a:extLst>
              <a:ext uri="{FF2B5EF4-FFF2-40B4-BE49-F238E27FC236}">
                <a16:creationId xmlns:a16="http://schemas.microsoft.com/office/drawing/2014/main" id="{7D81337B-11E3-ED4F-A367-26DABCB330C7}"/>
              </a:ext>
            </a:extLst>
          </p:cNvPr>
          <p:cNvSpPr/>
          <p:nvPr/>
        </p:nvSpPr>
        <p:spPr>
          <a:xfrm rot="16200000">
            <a:off x="6986523" y="2044380"/>
            <a:ext cx="155448" cy="91440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1" name="左大括号 250">
            <a:extLst>
              <a:ext uri="{FF2B5EF4-FFF2-40B4-BE49-F238E27FC236}">
                <a16:creationId xmlns:a16="http://schemas.microsoft.com/office/drawing/2014/main" id="{4636B1D6-F498-8441-87D3-5B1C8E4A0189}"/>
              </a:ext>
            </a:extLst>
          </p:cNvPr>
          <p:cNvSpPr/>
          <p:nvPr/>
        </p:nvSpPr>
        <p:spPr>
          <a:xfrm rot="16200000">
            <a:off x="8778812" y="1198301"/>
            <a:ext cx="204185" cy="2647663"/>
          </a:xfrm>
          <a:prstGeom prst="leftBrace">
            <a:avLst>
              <a:gd name="adj1" fmla="val 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5A8B4819-F042-8D4B-A98C-CE5A68A9E3B5}"/>
              </a:ext>
            </a:extLst>
          </p:cNvPr>
          <p:cNvSpPr txBox="1"/>
          <p:nvPr/>
        </p:nvSpPr>
        <p:spPr>
          <a:xfrm>
            <a:off x="6523386" y="2638147"/>
            <a:ext cx="98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预留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16bit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8" name="文本框 257">
            <a:extLst>
              <a:ext uri="{FF2B5EF4-FFF2-40B4-BE49-F238E27FC236}">
                <a16:creationId xmlns:a16="http://schemas.microsoft.com/office/drawing/2014/main" id="{6EC287A0-CB46-FE43-BC0C-053E832A1E02}"/>
              </a:ext>
            </a:extLst>
          </p:cNvPr>
          <p:cNvSpPr txBox="1"/>
          <p:nvPr/>
        </p:nvSpPr>
        <p:spPr>
          <a:xfrm>
            <a:off x="7399736" y="2638147"/>
            <a:ext cx="3296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Hash(feature </a:t>
            </a:r>
            <a:r>
              <a:rPr kumimoji="1"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id+oplist+value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):48bit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D65BEDB9-8E0B-0943-BB55-36818F8730A9}"/>
              </a:ext>
            </a:extLst>
          </p:cNvPr>
          <p:cNvSpPr txBox="1"/>
          <p:nvPr/>
        </p:nvSpPr>
        <p:spPr>
          <a:xfrm>
            <a:off x="5464871" y="2945924"/>
            <a:ext cx="6503383" cy="875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优点：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slot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解藕，支持无量序列特征训练，一个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 id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可以通过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不同的</a:t>
            </a:r>
            <a:r>
              <a:rPr kumimoji="1"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oplist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产生多个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，方便算法同学尝试不同的特征工程效果。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缺点：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 id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耦合，无法实现特征之间的权重共享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F77557-2232-5849-BC60-C10BB53B2062}"/>
              </a:ext>
            </a:extLst>
          </p:cNvPr>
          <p:cNvSpPr txBox="1"/>
          <p:nvPr/>
        </p:nvSpPr>
        <p:spPr>
          <a:xfrm>
            <a:off x="5464871" y="6734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方案一：</a:t>
            </a: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A255A557-8813-1849-8102-0909EAEDE176}"/>
              </a:ext>
            </a:extLst>
          </p:cNvPr>
          <p:cNvSpPr txBox="1"/>
          <p:nvPr/>
        </p:nvSpPr>
        <p:spPr>
          <a:xfrm>
            <a:off x="5437991" y="39547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方案三：</a:t>
            </a:r>
          </a:p>
        </p:txBody>
      </p:sp>
      <p:cxnSp>
        <p:nvCxnSpPr>
          <p:cNvPr id="278" name="直线连接符 277">
            <a:extLst>
              <a:ext uri="{FF2B5EF4-FFF2-40B4-BE49-F238E27FC236}">
                <a16:creationId xmlns:a16="http://schemas.microsoft.com/office/drawing/2014/main" id="{83836CCC-91A6-A247-A679-E3356EE064FC}"/>
              </a:ext>
            </a:extLst>
          </p:cNvPr>
          <p:cNvCxnSpPr>
            <a:cxnSpLocks/>
          </p:cNvCxnSpPr>
          <p:nvPr/>
        </p:nvCxnSpPr>
        <p:spPr>
          <a:xfrm>
            <a:off x="6591509" y="4095970"/>
            <a:ext cx="36457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左大括号 278">
            <a:extLst>
              <a:ext uri="{FF2B5EF4-FFF2-40B4-BE49-F238E27FC236}">
                <a16:creationId xmlns:a16="http://schemas.microsoft.com/office/drawing/2014/main" id="{C1364655-16CF-BC40-AD25-DEB4A5A7E08E}"/>
              </a:ext>
            </a:extLst>
          </p:cNvPr>
          <p:cNvSpPr/>
          <p:nvPr/>
        </p:nvSpPr>
        <p:spPr>
          <a:xfrm rot="16200000">
            <a:off x="6995270" y="3739711"/>
            <a:ext cx="155448" cy="91440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0" name="左大括号 279">
            <a:extLst>
              <a:ext uri="{FF2B5EF4-FFF2-40B4-BE49-F238E27FC236}">
                <a16:creationId xmlns:a16="http://schemas.microsoft.com/office/drawing/2014/main" id="{928932B1-1D77-C349-8842-1499A0CE1940}"/>
              </a:ext>
            </a:extLst>
          </p:cNvPr>
          <p:cNvSpPr/>
          <p:nvPr/>
        </p:nvSpPr>
        <p:spPr>
          <a:xfrm rot="16200000">
            <a:off x="8787559" y="2893632"/>
            <a:ext cx="204185" cy="2647663"/>
          </a:xfrm>
          <a:prstGeom prst="leftBrace">
            <a:avLst>
              <a:gd name="adj1" fmla="val 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1" name="文本框 280">
            <a:extLst>
              <a:ext uri="{FF2B5EF4-FFF2-40B4-BE49-F238E27FC236}">
                <a16:creationId xmlns:a16="http://schemas.microsoft.com/office/drawing/2014/main" id="{EF2FC693-B55A-034F-8282-973F2FB05F88}"/>
              </a:ext>
            </a:extLst>
          </p:cNvPr>
          <p:cNvSpPr txBox="1"/>
          <p:nvPr/>
        </p:nvSpPr>
        <p:spPr>
          <a:xfrm>
            <a:off x="6532133" y="4333478"/>
            <a:ext cx="98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预留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16bit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2" name="文本框 281">
            <a:extLst>
              <a:ext uri="{FF2B5EF4-FFF2-40B4-BE49-F238E27FC236}">
                <a16:creationId xmlns:a16="http://schemas.microsoft.com/office/drawing/2014/main" id="{6ABD9599-1EDA-8D4B-9889-737F5F4D2F14}"/>
              </a:ext>
            </a:extLst>
          </p:cNvPr>
          <p:cNvSpPr txBox="1"/>
          <p:nvPr/>
        </p:nvSpPr>
        <p:spPr>
          <a:xfrm>
            <a:off x="7408483" y="4333478"/>
            <a:ext cx="2282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Hash(</a:t>
            </a:r>
            <a:r>
              <a:rPr kumimoji="1"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oplist+value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):48bit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4" name="文本框 283">
            <a:extLst>
              <a:ext uri="{FF2B5EF4-FFF2-40B4-BE49-F238E27FC236}">
                <a16:creationId xmlns:a16="http://schemas.microsoft.com/office/drawing/2014/main" id="{D48C601F-6201-844C-9DD3-60B4E0B74C1D}"/>
              </a:ext>
            </a:extLst>
          </p:cNvPr>
          <p:cNvSpPr txBox="1"/>
          <p:nvPr/>
        </p:nvSpPr>
        <p:spPr>
          <a:xfrm>
            <a:off x="5464870" y="4700098"/>
            <a:ext cx="4338688" cy="60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优点：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 id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解耦，支持特征间的权重共享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缺点：特征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容易冲突，生成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冲突的概率大。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9703C7-A358-A848-B96B-2F66E19065AE}"/>
              </a:ext>
            </a:extLst>
          </p:cNvPr>
          <p:cNvSpPr txBox="1"/>
          <p:nvPr/>
        </p:nvSpPr>
        <p:spPr>
          <a:xfrm>
            <a:off x="5462649" y="5391397"/>
            <a:ext cx="6436377" cy="75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最终方案：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同时支持方案二和方案三，算法同学设计特征时根据需要选择</a:t>
            </a: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B7B8FCE4-03E3-2044-9446-C0BFCF7F0A97}"/>
              </a:ext>
            </a:extLst>
          </p:cNvPr>
          <p:cNvSpPr/>
          <p:nvPr/>
        </p:nvSpPr>
        <p:spPr>
          <a:xfrm>
            <a:off x="2290919" y="5500828"/>
            <a:ext cx="879100" cy="324036"/>
          </a:xfrm>
          <a:prstGeom prst="rect">
            <a:avLst/>
          </a:prstGeom>
          <a:noFill/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0D7729A8-5D01-334D-8380-E11204078A8E}"/>
              </a:ext>
            </a:extLst>
          </p:cNvPr>
          <p:cNvSpPr/>
          <p:nvPr/>
        </p:nvSpPr>
        <p:spPr>
          <a:xfrm>
            <a:off x="3330713" y="5500828"/>
            <a:ext cx="879100" cy="324036"/>
          </a:xfrm>
          <a:prstGeom prst="rect">
            <a:avLst/>
          </a:prstGeom>
          <a:noFill/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41493940-5BEF-514F-87F7-F09A08213D35}"/>
              </a:ext>
            </a:extLst>
          </p:cNvPr>
          <p:cNvSpPr/>
          <p:nvPr/>
        </p:nvSpPr>
        <p:spPr>
          <a:xfrm>
            <a:off x="1286849" y="5482601"/>
            <a:ext cx="879100" cy="324036"/>
          </a:xfrm>
          <a:prstGeom prst="rect">
            <a:avLst/>
          </a:prstGeom>
          <a:noFill/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8" name="流程图: 联系 7">
            <a:extLst>
              <a:ext uri="{FF2B5EF4-FFF2-40B4-BE49-F238E27FC236}">
                <a16:creationId xmlns:a16="http://schemas.microsoft.com/office/drawing/2014/main" id="{3D904CFD-D0B3-9249-B22E-1DB1451F3B76}"/>
              </a:ext>
            </a:extLst>
          </p:cNvPr>
          <p:cNvSpPr/>
          <p:nvPr/>
        </p:nvSpPr>
        <p:spPr bwMode="auto">
          <a:xfrm>
            <a:off x="1305889" y="5517440"/>
            <a:ext cx="179352" cy="216024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9" name="流程图: 联系 136">
            <a:extLst>
              <a:ext uri="{FF2B5EF4-FFF2-40B4-BE49-F238E27FC236}">
                <a16:creationId xmlns:a16="http://schemas.microsoft.com/office/drawing/2014/main" id="{0447CDE3-36B9-CD4E-8861-8B849E564491}"/>
              </a:ext>
            </a:extLst>
          </p:cNvPr>
          <p:cNvSpPr/>
          <p:nvPr/>
        </p:nvSpPr>
        <p:spPr bwMode="auto">
          <a:xfrm>
            <a:off x="1530079" y="5517440"/>
            <a:ext cx="179352" cy="216024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0" name="流程图: 联系 7">
            <a:extLst>
              <a:ext uri="{FF2B5EF4-FFF2-40B4-BE49-F238E27FC236}">
                <a16:creationId xmlns:a16="http://schemas.microsoft.com/office/drawing/2014/main" id="{F9C50DD9-534E-224E-A221-DAAA418CC28D}"/>
              </a:ext>
            </a:extLst>
          </p:cNvPr>
          <p:cNvSpPr/>
          <p:nvPr/>
        </p:nvSpPr>
        <p:spPr bwMode="auto">
          <a:xfrm>
            <a:off x="1754268" y="5517440"/>
            <a:ext cx="179352" cy="216024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1" name="流程图: 联系 7">
            <a:extLst>
              <a:ext uri="{FF2B5EF4-FFF2-40B4-BE49-F238E27FC236}">
                <a16:creationId xmlns:a16="http://schemas.microsoft.com/office/drawing/2014/main" id="{701798D9-F5B6-BD42-A11E-E8E70664283F}"/>
              </a:ext>
            </a:extLst>
          </p:cNvPr>
          <p:cNvSpPr/>
          <p:nvPr/>
        </p:nvSpPr>
        <p:spPr bwMode="auto">
          <a:xfrm>
            <a:off x="1978458" y="5517440"/>
            <a:ext cx="179352" cy="216024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2" name="流程图: 联系 7">
            <a:extLst>
              <a:ext uri="{FF2B5EF4-FFF2-40B4-BE49-F238E27FC236}">
                <a16:creationId xmlns:a16="http://schemas.microsoft.com/office/drawing/2014/main" id="{1A0C30D7-62B2-3C4C-9DAB-2C59B00379B2}"/>
              </a:ext>
            </a:extLst>
          </p:cNvPr>
          <p:cNvSpPr/>
          <p:nvPr/>
        </p:nvSpPr>
        <p:spPr bwMode="auto">
          <a:xfrm>
            <a:off x="2419644" y="3486675"/>
            <a:ext cx="201012" cy="216024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3" name="流程图: 联系 7">
            <a:extLst>
              <a:ext uri="{FF2B5EF4-FFF2-40B4-BE49-F238E27FC236}">
                <a16:creationId xmlns:a16="http://schemas.microsoft.com/office/drawing/2014/main" id="{D959E3CA-EDE8-2A41-AF90-BA1239E95404}"/>
              </a:ext>
            </a:extLst>
          </p:cNvPr>
          <p:cNvSpPr/>
          <p:nvPr/>
        </p:nvSpPr>
        <p:spPr bwMode="auto">
          <a:xfrm>
            <a:off x="2643834" y="3486675"/>
            <a:ext cx="201012" cy="216024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4" name="流程图: 联系 7">
            <a:extLst>
              <a:ext uri="{FF2B5EF4-FFF2-40B4-BE49-F238E27FC236}">
                <a16:creationId xmlns:a16="http://schemas.microsoft.com/office/drawing/2014/main" id="{F28F86FB-79FA-114D-BB27-B2C6F33678C7}"/>
              </a:ext>
            </a:extLst>
          </p:cNvPr>
          <p:cNvSpPr/>
          <p:nvPr/>
        </p:nvSpPr>
        <p:spPr bwMode="auto">
          <a:xfrm>
            <a:off x="2868023" y="3486675"/>
            <a:ext cx="201012" cy="216024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5" name="流程图: 联系 7">
            <a:extLst>
              <a:ext uri="{FF2B5EF4-FFF2-40B4-BE49-F238E27FC236}">
                <a16:creationId xmlns:a16="http://schemas.microsoft.com/office/drawing/2014/main" id="{1710E52F-3B9D-AC46-9EAE-406C4CC63235}"/>
              </a:ext>
            </a:extLst>
          </p:cNvPr>
          <p:cNvSpPr/>
          <p:nvPr/>
        </p:nvSpPr>
        <p:spPr bwMode="auto">
          <a:xfrm>
            <a:off x="2318838" y="5535667"/>
            <a:ext cx="179352" cy="216024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6" name="流程图: 联系 7">
            <a:extLst>
              <a:ext uri="{FF2B5EF4-FFF2-40B4-BE49-F238E27FC236}">
                <a16:creationId xmlns:a16="http://schemas.microsoft.com/office/drawing/2014/main" id="{4EA7FEA9-D0E0-4F48-9BA1-71E5B7A9FAB0}"/>
              </a:ext>
            </a:extLst>
          </p:cNvPr>
          <p:cNvSpPr/>
          <p:nvPr/>
        </p:nvSpPr>
        <p:spPr bwMode="auto">
          <a:xfrm>
            <a:off x="2543028" y="5535667"/>
            <a:ext cx="179352" cy="216024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7" name="流程图: 联系 7">
            <a:extLst>
              <a:ext uri="{FF2B5EF4-FFF2-40B4-BE49-F238E27FC236}">
                <a16:creationId xmlns:a16="http://schemas.microsoft.com/office/drawing/2014/main" id="{8C9C3C11-FCA0-C743-A20E-57AACAE23598}"/>
              </a:ext>
            </a:extLst>
          </p:cNvPr>
          <p:cNvSpPr/>
          <p:nvPr/>
        </p:nvSpPr>
        <p:spPr bwMode="auto">
          <a:xfrm>
            <a:off x="2767217" y="5535667"/>
            <a:ext cx="179352" cy="216024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8" name="流程图: 联系 7">
            <a:extLst>
              <a:ext uri="{FF2B5EF4-FFF2-40B4-BE49-F238E27FC236}">
                <a16:creationId xmlns:a16="http://schemas.microsoft.com/office/drawing/2014/main" id="{88CA4DDC-4636-7045-95D7-13176ECD6317}"/>
              </a:ext>
            </a:extLst>
          </p:cNvPr>
          <p:cNvSpPr/>
          <p:nvPr/>
        </p:nvSpPr>
        <p:spPr bwMode="auto">
          <a:xfrm>
            <a:off x="2991407" y="5535667"/>
            <a:ext cx="179352" cy="216024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9" name="流程图: 联系 7">
            <a:extLst>
              <a:ext uri="{FF2B5EF4-FFF2-40B4-BE49-F238E27FC236}">
                <a16:creationId xmlns:a16="http://schemas.microsoft.com/office/drawing/2014/main" id="{64A1009D-9E5C-954E-8349-06BB9C35EFA2}"/>
              </a:ext>
            </a:extLst>
          </p:cNvPr>
          <p:cNvSpPr/>
          <p:nvPr/>
        </p:nvSpPr>
        <p:spPr bwMode="auto">
          <a:xfrm>
            <a:off x="3323754" y="5535667"/>
            <a:ext cx="179352" cy="216024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0" name="流程图: 联系 7">
            <a:extLst>
              <a:ext uri="{FF2B5EF4-FFF2-40B4-BE49-F238E27FC236}">
                <a16:creationId xmlns:a16="http://schemas.microsoft.com/office/drawing/2014/main" id="{946C534F-C135-3940-8636-6D37C8D529AA}"/>
              </a:ext>
            </a:extLst>
          </p:cNvPr>
          <p:cNvSpPr/>
          <p:nvPr/>
        </p:nvSpPr>
        <p:spPr bwMode="auto">
          <a:xfrm>
            <a:off x="3547944" y="5535667"/>
            <a:ext cx="179352" cy="216024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1" name="流程图: 联系 7">
            <a:extLst>
              <a:ext uri="{FF2B5EF4-FFF2-40B4-BE49-F238E27FC236}">
                <a16:creationId xmlns:a16="http://schemas.microsoft.com/office/drawing/2014/main" id="{3229B798-C402-4243-B2B4-FFB9EE9BB585}"/>
              </a:ext>
            </a:extLst>
          </p:cNvPr>
          <p:cNvSpPr/>
          <p:nvPr/>
        </p:nvSpPr>
        <p:spPr bwMode="auto">
          <a:xfrm>
            <a:off x="3772134" y="5535667"/>
            <a:ext cx="179352" cy="216024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2" name="流程图: 联系 7">
            <a:extLst>
              <a:ext uri="{FF2B5EF4-FFF2-40B4-BE49-F238E27FC236}">
                <a16:creationId xmlns:a16="http://schemas.microsoft.com/office/drawing/2014/main" id="{FECA1230-ADBB-BB4C-B13D-682284CF5B7A}"/>
              </a:ext>
            </a:extLst>
          </p:cNvPr>
          <p:cNvSpPr/>
          <p:nvPr/>
        </p:nvSpPr>
        <p:spPr bwMode="auto">
          <a:xfrm>
            <a:off x="3996323" y="5535667"/>
            <a:ext cx="179352" cy="216024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03" name="直线连接符 51">
            <a:extLst>
              <a:ext uri="{FF2B5EF4-FFF2-40B4-BE49-F238E27FC236}">
                <a16:creationId xmlns:a16="http://schemas.microsoft.com/office/drawing/2014/main" id="{E8EB135E-0454-4548-A7EC-86BF0714C88E}"/>
              </a:ext>
            </a:extLst>
          </p:cNvPr>
          <p:cNvCxnSpPr>
            <a:cxnSpLocks/>
          </p:cNvCxnSpPr>
          <p:nvPr/>
        </p:nvCxnSpPr>
        <p:spPr>
          <a:xfrm>
            <a:off x="2265597" y="5262915"/>
            <a:ext cx="0" cy="899164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线连接符 52">
            <a:extLst>
              <a:ext uri="{FF2B5EF4-FFF2-40B4-BE49-F238E27FC236}">
                <a16:creationId xmlns:a16="http://schemas.microsoft.com/office/drawing/2014/main" id="{4883295D-AA4F-014D-9E07-994FA9594F57}"/>
              </a:ext>
            </a:extLst>
          </p:cNvPr>
          <p:cNvCxnSpPr>
            <a:cxnSpLocks/>
          </p:cNvCxnSpPr>
          <p:nvPr/>
        </p:nvCxnSpPr>
        <p:spPr>
          <a:xfrm>
            <a:off x="4281821" y="5241026"/>
            <a:ext cx="0" cy="92105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179">
            <a:extLst>
              <a:ext uri="{FF2B5EF4-FFF2-40B4-BE49-F238E27FC236}">
                <a16:creationId xmlns:a16="http://schemas.microsoft.com/office/drawing/2014/main" id="{52D0AFDE-F933-114F-AA7E-7CEE394F03C6}"/>
              </a:ext>
            </a:extLst>
          </p:cNvPr>
          <p:cNvSpPr txBox="1"/>
          <p:nvPr/>
        </p:nvSpPr>
        <p:spPr>
          <a:xfrm>
            <a:off x="1286408" y="5509895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lang="zh-CN" altLang="en-US" sz="1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6" name="TextBox 181">
            <a:extLst>
              <a:ext uri="{FF2B5EF4-FFF2-40B4-BE49-F238E27FC236}">
                <a16:creationId xmlns:a16="http://schemas.microsoft.com/office/drawing/2014/main" id="{D7F8F250-C2A5-1042-9BA0-7CF390BE07F3}"/>
              </a:ext>
            </a:extLst>
          </p:cNvPr>
          <p:cNvSpPr txBox="1"/>
          <p:nvPr/>
        </p:nvSpPr>
        <p:spPr>
          <a:xfrm>
            <a:off x="1745026" y="5528414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lang="zh-CN" altLang="en-US" sz="1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7" name="TextBox 183">
            <a:extLst>
              <a:ext uri="{FF2B5EF4-FFF2-40B4-BE49-F238E27FC236}">
                <a16:creationId xmlns:a16="http://schemas.microsoft.com/office/drawing/2014/main" id="{E0C9B814-EC25-B043-8259-0F8CD1CEEB5A}"/>
              </a:ext>
            </a:extLst>
          </p:cNvPr>
          <p:cNvSpPr txBox="1"/>
          <p:nvPr/>
        </p:nvSpPr>
        <p:spPr>
          <a:xfrm>
            <a:off x="1937598" y="5509895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lang="zh-CN" altLang="en-US" sz="1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8" name="TextBox 192">
            <a:extLst>
              <a:ext uri="{FF2B5EF4-FFF2-40B4-BE49-F238E27FC236}">
                <a16:creationId xmlns:a16="http://schemas.microsoft.com/office/drawing/2014/main" id="{3560DFF0-228E-504A-871E-4303259E150A}"/>
              </a:ext>
            </a:extLst>
          </p:cNvPr>
          <p:cNvSpPr txBox="1"/>
          <p:nvPr/>
        </p:nvSpPr>
        <p:spPr>
          <a:xfrm>
            <a:off x="2291878" y="5528122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lang="zh-CN" altLang="en-US" sz="1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9" name="TextBox 196">
            <a:extLst>
              <a:ext uri="{FF2B5EF4-FFF2-40B4-BE49-F238E27FC236}">
                <a16:creationId xmlns:a16="http://schemas.microsoft.com/office/drawing/2014/main" id="{66C0171E-639F-0D4D-85D6-F5E70EE26759}"/>
              </a:ext>
            </a:extLst>
          </p:cNvPr>
          <p:cNvSpPr txBox="1"/>
          <p:nvPr/>
        </p:nvSpPr>
        <p:spPr>
          <a:xfrm>
            <a:off x="2759078" y="5497925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lang="zh-CN" altLang="en-US" sz="1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0" name="TextBox 199">
            <a:extLst>
              <a:ext uri="{FF2B5EF4-FFF2-40B4-BE49-F238E27FC236}">
                <a16:creationId xmlns:a16="http://schemas.microsoft.com/office/drawing/2014/main" id="{B4229A0D-20E9-FA4E-B3AF-FE98619DC24C}"/>
              </a:ext>
            </a:extLst>
          </p:cNvPr>
          <p:cNvSpPr txBox="1"/>
          <p:nvPr/>
        </p:nvSpPr>
        <p:spPr>
          <a:xfrm>
            <a:off x="3275502" y="5528122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lang="zh-CN" altLang="en-US" sz="1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1" name="TextBox 201">
            <a:extLst>
              <a:ext uri="{FF2B5EF4-FFF2-40B4-BE49-F238E27FC236}">
                <a16:creationId xmlns:a16="http://schemas.microsoft.com/office/drawing/2014/main" id="{88F45B55-122B-984B-B66E-A22822B08CAD}"/>
              </a:ext>
            </a:extLst>
          </p:cNvPr>
          <p:cNvSpPr txBox="1"/>
          <p:nvPr/>
        </p:nvSpPr>
        <p:spPr>
          <a:xfrm>
            <a:off x="3501909" y="5528122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lang="zh-CN" altLang="en-US" sz="1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2" name="TextBox 210">
            <a:extLst>
              <a:ext uri="{FF2B5EF4-FFF2-40B4-BE49-F238E27FC236}">
                <a16:creationId xmlns:a16="http://schemas.microsoft.com/office/drawing/2014/main" id="{404641AE-987D-D94F-9D78-09C68E354B65}"/>
              </a:ext>
            </a:extLst>
          </p:cNvPr>
          <p:cNvSpPr txBox="1"/>
          <p:nvPr/>
        </p:nvSpPr>
        <p:spPr>
          <a:xfrm>
            <a:off x="3716574" y="5504715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lang="zh-CN" altLang="en-US" sz="1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3" name="流程图: 联系 7">
            <a:extLst>
              <a:ext uri="{FF2B5EF4-FFF2-40B4-BE49-F238E27FC236}">
                <a16:creationId xmlns:a16="http://schemas.microsoft.com/office/drawing/2014/main" id="{1B90DEEA-3F30-FC40-B476-56BF4CCEFB49}"/>
              </a:ext>
            </a:extLst>
          </p:cNvPr>
          <p:cNvSpPr/>
          <p:nvPr/>
        </p:nvSpPr>
        <p:spPr bwMode="auto">
          <a:xfrm>
            <a:off x="2641616" y="3043438"/>
            <a:ext cx="209937" cy="216024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4" name="TextBox 229">
            <a:extLst>
              <a:ext uri="{FF2B5EF4-FFF2-40B4-BE49-F238E27FC236}">
                <a16:creationId xmlns:a16="http://schemas.microsoft.com/office/drawing/2014/main" id="{5933D2D5-CD84-2D4A-8016-27118DAF637A}"/>
              </a:ext>
            </a:extLst>
          </p:cNvPr>
          <p:cNvSpPr txBox="1"/>
          <p:nvPr/>
        </p:nvSpPr>
        <p:spPr>
          <a:xfrm>
            <a:off x="2623622" y="3023818"/>
            <a:ext cx="261610" cy="24622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endParaRPr lang="zh-CN" altLang="en-US" sz="1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5" name="TextBox 230">
            <a:extLst>
              <a:ext uri="{FF2B5EF4-FFF2-40B4-BE49-F238E27FC236}">
                <a16:creationId xmlns:a16="http://schemas.microsoft.com/office/drawing/2014/main" id="{ED8A3322-39AD-3C41-ABEE-49E7DA7F1A86}"/>
              </a:ext>
            </a:extLst>
          </p:cNvPr>
          <p:cNvSpPr txBox="1"/>
          <p:nvPr/>
        </p:nvSpPr>
        <p:spPr>
          <a:xfrm>
            <a:off x="2192402" y="2696841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sigmoid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16" name="直线连接符 51">
            <a:extLst>
              <a:ext uri="{FF2B5EF4-FFF2-40B4-BE49-F238E27FC236}">
                <a16:creationId xmlns:a16="http://schemas.microsoft.com/office/drawing/2014/main" id="{1645F79A-EC41-5341-A307-9F91D5D3AED7}"/>
              </a:ext>
            </a:extLst>
          </p:cNvPr>
          <p:cNvCxnSpPr>
            <a:cxnSpLocks/>
          </p:cNvCxnSpPr>
          <p:nvPr/>
        </p:nvCxnSpPr>
        <p:spPr>
          <a:xfrm>
            <a:off x="1185477" y="5215560"/>
            <a:ext cx="0" cy="94651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236">
            <a:extLst>
              <a:ext uri="{FF2B5EF4-FFF2-40B4-BE49-F238E27FC236}">
                <a16:creationId xmlns:a16="http://schemas.microsoft.com/office/drawing/2014/main" id="{2A392015-5445-C647-B24F-20B778AB5AC4}"/>
              </a:ext>
            </a:extLst>
          </p:cNvPr>
          <p:cNvSpPr txBox="1"/>
          <p:nvPr/>
        </p:nvSpPr>
        <p:spPr>
          <a:xfrm>
            <a:off x="1369954" y="5792747"/>
            <a:ext cx="80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slot1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8" name="TextBox 237">
            <a:extLst>
              <a:ext uri="{FF2B5EF4-FFF2-40B4-BE49-F238E27FC236}">
                <a16:creationId xmlns:a16="http://schemas.microsoft.com/office/drawing/2014/main" id="{8F03A82E-FD34-754F-BCED-65078F94DFE5}"/>
              </a:ext>
            </a:extLst>
          </p:cNvPr>
          <p:cNvSpPr txBox="1"/>
          <p:nvPr/>
        </p:nvSpPr>
        <p:spPr>
          <a:xfrm>
            <a:off x="2420430" y="5795926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slot2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9" name="TextBox 239">
            <a:extLst>
              <a:ext uri="{FF2B5EF4-FFF2-40B4-BE49-F238E27FC236}">
                <a16:creationId xmlns:a16="http://schemas.microsoft.com/office/drawing/2014/main" id="{2C78E752-44B0-E049-9B2D-9C603455F78D}"/>
              </a:ext>
            </a:extLst>
          </p:cNvPr>
          <p:cNvSpPr txBox="1"/>
          <p:nvPr/>
        </p:nvSpPr>
        <p:spPr>
          <a:xfrm>
            <a:off x="2104546" y="585748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x1</a:t>
            </a:r>
            <a:endParaRPr lang="zh-CN" altLang="en-US" sz="1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0" name="流程图: 联系 7">
            <a:extLst>
              <a:ext uri="{FF2B5EF4-FFF2-40B4-BE49-F238E27FC236}">
                <a16:creationId xmlns:a16="http://schemas.microsoft.com/office/drawing/2014/main" id="{CDA02371-C61E-7F45-9DCA-708B344FA8D5}"/>
              </a:ext>
            </a:extLst>
          </p:cNvPr>
          <p:cNvSpPr/>
          <p:nvPr/>
        </p:nvSpPr>
        <p:spPr bwMode="auto">
          <a:xfrm>
            <a:off x="1974367" y="4410074"/>
            <a:ext cx="201012" cy="216024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1" name="流程图: 联系 7">
            <a:extLst>
              <a:ext uri="{FF2B5EF4-FFF2-40B4-BE49-F238E27FC236}">
                <a16:creationId xmlns:a16="http://schemas.microsoft.com/office/drawing/2014/main" id="{79F2EB65-1E34-FF4E-827B-0C21D00D6C77}"/>
              </a:ext>
            </a:extLst>
          </p:cNvPr>
          <p:cNvSpPr/>
          <p:nvPr/>
        </p:nvSpPr>
        <p:spPr bwMode="auto">
          <a:xfrm>
            <a:off x="2193589" y="4417805"/>
            <a:ext cx="201012" cy="216024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2" name="流程图: 联系 7">
            <a:extLst>
              <a:ext uri="{FF2B5EF4-FFF2-40B4-BE49-F238E27FC236}">
                <a16:creationId xmlns:a16="http://schemas.microsoft.com/office/drawing/2014/main" id="{7F3A0CC5-A4D5-3641-AA85-79F9CD06464F}"/>
              </a:ext>
            </a:extLst>
          </p:cNvPr>
          <p:cNvSpPr/>
          <p:nvPr/>
        </p:nvSpPr>
        <p:spPr bwMode="auto">
          <a:xfrm>
            <a:off x="2417779" y="4417805"/>
            <a:ext cx="201012" cy="216024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3" name="流程图: 联系 7">
            <a:extLst>
              <a:ext uri="{FF2B5EF4-FFF2-40B4-BE49-F238E27FC236}">
                <a16:creationId xmlns:a16="http://schemas.microsoft.com/office/drawing/2014/main" id="{FEB2479D-27EA-F34E-BAA0-B5FE9543E890}"/>
              </a:ext>
            </a:extLst>
          </p:cNvPr>
          <p:cNvSpPr/>
          <p:nvPr/>
        </p:nvSpPr>
        <p:spPr bwMode="auto">
          <a:xfrm>
            <a:off x="2641969" y="4417805"/>
            <a:ext cx="201012" cy="216024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4" name="流程图: 联系 7">
            <a:extLst>
              <a:ext uri="{FF2B5EF4-FFF2-40B4-BE49-F238E27FC236}">
                <a16:creationId xmlns:a16="http://schemas.microsoft.com/office/drawing/2014/main" id="{7CA83A13-CAA2-FC4A-8081-A27CDD065C25}"/>
              </a:ext>
            </a:extLst>
          </p:cNvPr>
          <p:cNvSpPr/>
          <p:nvPr/>
        </p:nvSpPr>
        <p:spPr bwMode="auto">
          <a:xfrm>
            <a:off x="2866158" y="4417805"/>
            <a:ext cx="201012" cy="216024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5" name="流程图: 联系 7">
            <a:extLst>
              <a:ext uri="{FF2B5EF4-FFF2-40B4-BE49-F238E27FC236}">
                <a16:creationId xmlns:a16="http://schemas.microsoft.com/office/drawing/2014/main" id="{A64E87F1-9002-F347-B64C-EA86E2BCA230}"/>
              </a:ext>
            </a:extLst>
          </p:cNvPr>
          <p:cNvSpPr/>
          <p:nvPr/>
        </p:nvSpPr>
        <p:spPr bwMode="auto">
          <a:xfrm>
            <a:off x="3084487" y="4417805"/>
            <a:ext cx="201012" cy="216024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6" name="流程图: 联系 7">
            <a:extLst>
              <a:ext uri="{FF2B5EF4-FFF2-40B4-BE49-F238E27FC236}">
                <a16:creationId xmlns:a16="http://schemas.microsoft.com/office/drawing/2014/main" id="{E0461ABE-9711-0041-9641-28F069B8973E}"/>
              </a:ext>
            </a:extLst>
          </p:cNvPr>
          <p:cNvSpPr/>
          <p:nvPr/>
        </p:nvSpPr>
        <p:spPr bwMode="auto">
          <a:xfrm>
            <a:off x="3308677" y="4417805"/>
            <a:ext cx="201012" cy="216024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1B6B1CC3-4972-1F40-BF5D-CD9D85460CA4}"/>
              </a:ext>
            </a:extLst>
          </p:cNvPr>
          <p:cNvSpPr/>
          <p:nvPr/>
        </p:nvSpPr>
        <p:spPr>
          <a:xfrm>
            <a:off x="1254814" y="4857584"/>
            <a:ext cx="985267" cy="324036"/>
          </a:xfrm>
          <a:prstGeom prst="rect">
            <a:avLst/>
          </a:prstGeom>
          <a:noFill/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8" name="流程图: 联系 7">
            <a:extLst>
              <a:ext uri="{FF2B5EF4-FFF2-40B4-BE49-F238E27FC236}">
                <a16:creationId xmlns:a16="http://schemas.microsoft.com/office/drawing/2014/main" id="{35DF10D3-077B-7149-8BFF-639660AAF184}"/>
              </a:ext>
            </a:extLst>
          </p:cNvPr>
          <p:cNvSpPr/>
          <p:nvPr/>
        </p:nvSpPr>
        <p:spPr bwMode="auto">
          <a:xfrm>
            <a:off x="1317416" y="4873480"/>
            <a:ext cx="201012" cy="216024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0" name="流程图: 联系 7">
            <a:extLst>
              <a:ext uri="{FF2B5EF4-FFF2-40B4-BE49-F238E27FC236}">
                <a16:creationId xmlns:a16="http://schemas.microsoft.com/office/drawing/2014/main" id="{F1582BD4-9AFE-1540-8010-EBF40EEE00F0}"/>
              </a:ext>
            </a:extLst>
          </p:cNvPr>
          <p:cNvSpPr/>
          <p:nvPr/>
        </p:nvSpPr>
        <p:spPr bwMode="auto">
          <a:xfrm>
            <a:off x="1541606" y="4873480"/>
            <a:ext cx="201012" cy="216024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1" name="流程图: 联系 7">
            <a:extLst>
              <a:ext uri="{FF2B5EF4-FFF2-40B4-BE49-F238E27FC236}">
                <a16:creationId xmlns:a16="http://schemas.microsoft.com/office/drawing/2014/main" id="{48E47E47-0590-EA42-A6F8-9F71DCD9F5F9}"/>
              </a:ext>
            </a:extLst>
          </p:cNvPr>
          <p:cNvSpPr/>
          <p:nvPr/>
        </p:nvSpPr>
        <p:spPr bwMode="auto">
          <a:xfrm>
            <a:off x="1765796" y="4873480"/>
            <a:ext cx="201012" cy="216024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2" name="流程图: 联系 7">
            <a:extLst>
              <a:ext uri="{FF2B5EF4-FFF2-40B4-BE49-F238E27FC236}">
                <a16:creationId xmlns:a16="http://schemas.microsoft.com/office/drawing/2014/main" id="{3A377E67-9430-2A4F-B670-FAE098D6A710}"/>
              </a:ext>
            </a:extLst>
          </p:cNvPr>
          <p:cNvSpPr/>
          <p:nvPr/>
        </p:nvSpPr>
        <p:spPr bwMode="auto">
          <a:xfrm>
            <a:off x="1989985" y="4873480"/>
            <a:ext cx="201012" cy="216024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3" name="矩形 332">
            <a:extLst>
              <a:ext uri="{FF2B5EF4-FFF2-40B4-BE49-F238E27FC236}">
                <a16:creationId xmlns:a16="http://schemas.microsoft.com/office/drawing/2014/main" id="{2BA47779-7E2F-9647-8C91-F0C6C5CD002F}"/>
              </a:ext>
            </a:extLst>
          </p:cNvPr>
          <p:cNvSpPr/>
          <p:nvPr/>
        </p:nvSpPr>
        <p:spPr>
          <a:xfrm>
            <a:off x="2255349" y="4846372"/>
            <a:ext cx="985267" cy="324036"/>
          </a:xfrm>
          <a:prstGeom prst="rect">
            <a:avLst/>
          </a:prstGeom>
          <a:noFill/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4" name="流程图: 联系 7">
            <a:extLst>
              <a:ext uri="{FF2B5EF4-FFF2-40B4-BE49-F238E27FC236}">
                <a16:creationId xmlns:a16="http://schemas.microsoft.com/office/drawing/2014/main" id="{B3821E44-FB6D-FE4B-8291-ED15A5C8D475}"/>
              </a:ext>
            </a:extLst>
          </p:cNvPr>
          <p:cNvSpPr/>
          <p:nvPr/>
        </p:nvSpPr>
        <p:spPr bwMode="auto">
          <a:xfrm>
            <a:off x="2308392" y="4881211"/>
            <a:ext cx="201012" cy="216024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5" name="流程图: 联系 7">
            <a:extLst>
              <a:ext uri="{FF2B5EF4-FFF2-40B4-BE49-F238E27FC236}">
                <a16:creationId xmlns:a16="http://schemas.microsoft.com/office/drawing/2014/main" id="{863CB8DF-AF17-9640-BC52-A780139252E7}"/>
              </a:ext>
            </a:extLst>
          </p:cNvPr>
          <p:cNvSpPr/>
          <p:nvPr/>
        </p:nvSpPr>
        <p:spPr bwMode="auto">
          <a:xfrm>
            <a:off x="2532582" y="4881211"/>
            <a:ext cx="201012" cy="216024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6" name="流程图: 联系 7">
            <a:extLst>
              <a:ext uri="{FF2B5EF4-FFF2-40B4-BE49-F238E27FC236}">
                <a16:creationId xmlns:a16="http://schemas.microsoft.com/office/drawing/2014/main" id="{E82FAE57-1542-7747-8B70-2CE5769128CA}"/>
              </a:ext>
            </a:extLst>
          </p:cNvPr>
          <p:cNvSpPr/>
          <p:nvPr/>
        </p:nvSpPr>
        <p:spPr bwMode="auto">
          <a:xfrm>
            <a:off x="2756772" y="4881211"/>
            <a:ext cx="201012" cy="216024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7" name="流程图: 联系 7">
            <a:extLst>
              <a:ext uri="{FF2B5EF4-FFF2-40B4-BE49-F238E27FC236}">
                <a16:creationId xmlns:a16="http://schemas.microsoft.com/office/drawing/2014/main" id="{BEA53CC5-93F1-6E45-BC32-6728F8E955C6}"/>
              </a:ext>
            </a:extLst>
          </p:cNvPr>
          <p:cNvSpPr/>
          <p:nvPr/>
        </p:nvSpPr>
        <p:spPr bwMode="auto">
          <a:xfrm>
            <a:off x="2980961" y="4881211"/>
            <a:ext cx="201012" cy="216024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8" name="矩形 337">
            <a:extLst>
              <a:ext uri="{FF2B5EF4-FFF2-40B4-BE49-F238E27FC236}">
                <a16:creationId xmlns:a16="http://schemas.microsoft.com/office/drawing/2014/main" id="{4667F235-4FF9-8841-9017-45194DD38F4B}"/>
              </a:ext>
            </a:extLst>
          </p:cNvPr>
          <p:cNvSpPr/>
          <p:nvPr/>
        </p:nvSpPr>
        <p:spPr>
          <a:xfrm>
            <a:off x="3240164" y="4846372"/>
            <a:ext cx="985267" cy="324036"/>
          </a:xfrm>
          <a:prstGeom prst="rect">
            <a:avLst/>
          </a:prstGeom>
          <a:noFill/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9" name="流程图: 联系 7">
            <a:extLst>
              <a:ext uri="{FF2B5EF4-FFF2-40B4-BE49-F238E27FC236}">
                <a16:creationId xmlns:a16="http://schemas.microsoft.com/office/drawing/2014/main" id="{0881CB7A-7CBE-AD4C-8C16-7E96EB8B6596}"/>
              </a:ext>
            </a:extLst>
          </p:cNvPr>
          <p:cNvSpPr/>
          <p:nvPr/>
        </p:nvSpPr>
        <p:spPr bwMode="auto">
          <a:xfrm>
            <a:off x="3293207" y="4881211"/>
            <a:ext cx="201012" cy="216024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0" name="流程图: 联系 7">
            <a:extLst>
              <a:ext uri="{FF2B5EF4-FFF2-40B4-BE49-F238E27FC236}">
                <a16:creationId xmlns:a16="http://schemas.microsoft.com/office/drawing/2014/main" id="{B80D68B3-E375-234A-BD77-D02488AB605C}"/>
              </a:ext>
            </a:extLst>
          </p:cNvPr>
          <p:cNvSpPr/>
          <p:nvPr/>
        </p:nvSpPr>
        <p:spPr bwMode="auto">
          <a:xfrm>
            <a:off x="3517397" y="4881211"/>
            <a:ext cx="201012" cy="216024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1" name="流程图: 联系 7">
            <a:extLst>
              <a:ext uri="{FF2B5EF4-FFF2-40B4-BE49-F238E27FC236}">
                <a16:creationId xmlns:a16="http://schemas.microsoft.com/office/drawing/2014/main" id="{BF0EEE70-49D4-3942-9D2E-B41CDD4A2E7B}"/>
              </a:ext>
            </a:extLst>
          </p:cNvPr>
          <p:cNvSpPr/>
          <p:nvPr/>
        </p:nvSpPr>
        <p:spPr bwMode="auto">
          <a:xfrm>
            <a:off x="3741587" y="4881211"/>
            <a:ext cx="201012" cy="216024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2" name="流程图: 联系 7">
            <a:extLst>
              <a:ext uri="{FF2B5EF4-FFF2-40B4-BE49-F238E27FC236}">
                <a16:creationId xmlns:a16="http://schemas.microsoft.com/office/drawing/2014/main" id="{C8AF8E79-69C4-6747-8461-5774A86CE205}"/>
              </a:ext>
            </a:extLst>
          </p:cNvPr>
          <p:cNvSpPr/>
          <p:nvPr/>
        </p:nvSpPr>
        <p:spPr bwMode="auto">
          <a:xfrm>
            <a:off x="3965776" y="4881211"/>
            <a:ext cx="201012" cy="216024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43" name="直线连接符 52">
            <a:extLst>
              <a:ext uri="{FF2B5EF4-FFF2-40B4-BE49-F238E27FC236}">
                <a16:creationId xmlns:a16="http://schemas.microsoft.com/office/drawing/2014/main" id="{51F5EE39-FCB2-5F4D-AD8C-D1EACDBF3B6D}"/>
              </a:ext>
            </a:extLst>
          </p:cNvPr>
          <p:cNvCxnSpPr>
            <a:cxnSpLocks/>
          </p:cNvCxnSpPr>
          <p:nvPr/>
        </p:nvCxnSpPr>
        <p:spPr>
          <a:xfrm flipH="1">
            <a:off x="3240164" y="5241026"/>
            <a:ext cx="20646" cy="92105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299">
            <a:extLst>
              <a:ext uri="{FF2B5EF4-FFF2-40B4-BE49-F238E27FC236}">
                <a16:creationId xmlns:a16="http://schemas.microsoft.com/office/drawing/2014/main" id="{3011832F-F49B-3749-9035-C8DABED77B47}"/>
              </a:ext>
            </a:extLst>
          </p:cNvPr>
          <p:cNvSpPr txBox="1"/>
          <p:nvPr/>
        </p:nvSpPr>
        <p:spPr>
          <a:xfrm>
            <a:off x="3356534" y="5792747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slot</a:t>
            </a:r>
            <a:r>
              <a:rPr lang="zh-Han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45" name="直接连接符 53">
            <a:extLst>
              <a:ext uri="{FF2B5EF4-FFF2-40B4-BE49-F238E27FC236}">
                <a16:creationId xmlns:a16="http://schemas.microsoft.com/office/drawing/2014/main" id="{A763954B-9E7F-B543-8962-2AD5663ED39C}"/>
              </a:ext>
            </a:extLst>
          </p:cNvPr>
          <p:cNvCxnSpPr>
            <a:stCxn id="305" idx="0"/>
            <a:endCxn id="328" idx="4"/>
          </p:cNvCxnSpPr>
          <p:nvPr/>
        </p:nvCxnSpPr>
        <p:spPr>
          <a:xfrm flipV="1">
            <a:off x="1416412" y="5089504"/>
            <a:ext cx="1510" cy="42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连接符 55">
            <a:extLst>
              <a:ext uri="{FF2B5EF4-FFF2-40B4-BE49-F238E27FC236}">
                <a16:creationId xmlns:a16="http://schemas.microsoft.com/office/drawing/2014/main" id="{D523EA4B-87D0-9240-BB48-4FF6E608CE46}"/>
              </a:ext>
            </a:extLst>
          </p:cNvPr>
          <p:cNvCxnSpPr>
            <a:stCxn id="305" idx="0"/>
            <a:endCxn id="330" idx="4"/>
          </p:cNvCxnSpPr>
          <p:nvPr/>
        </p:nvCxnSpPr>
        <p:spPr>
          <a:xfrm flipV="1">
            <a:off x="1416412" y="5089504"/>
            <a:ext cx="225700" cy="42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连接符 57">
            <a:extLst>
              <a:ext uri="{FF2B5EF4-FFF2-40B4-BE49-F238E27FC236}">
                <a16:creationId xmlns:a16="http://schemas.microsoft.com/office/drawing/2014/main" id="{E8701452-5D1C-B341-A22E-00B9BDE104FF}"/>
              </a:ext>
            </a:extLst>
          </p:cNvPr>
          <p:cNvCxnSpPr>
            <a:endCxn id="331" idx="4"/>
          </p:cNvCxnSpPr>
          <p:nvPr/>
        </p:nvCxnSpPr>
        <p:spPr>
          <a:xfrm flipV="1">
            <a:off x="1395565" y="5089504"/>
            <a:ext cx="470737" cy="408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连接符 59">
            <a:extLst>
              <a:ext uri="{FF2B5EF4-FFF2-40B4-BE49-F238E27FC236}">
                <a16:creationId xmlns:a16="http://schemas.microsoft.com/office/drawing/2014/main" id="{CBFB9E37-AF2B-6740-8550-0160AD20C6CD}"/>
              </a:ext>
            </a:extLst>
          </p:cNvPr>
          <p:cNvCxnSpPr>
            <a:endCxn id="332" idx="5"/>
          </p:cNvCxnSpPr>
          <p:nvPr/>
        </p:nvCxnSpPr>
        <p:spPr>
          <a:xfrm flipV="1">
            <a:off x="1417922" y="5057868"/>
            <a:ext cx="743637" cy="424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61">
            <a:extLst>
              <a:ext uri="{FF2B5EF4-FFF2-40B4-BE49-F238E27FC236}">
                <a16:creationId xmlns:a16="http://schemas.microsoft.com/office/drawing/2014/main" id="{A07D4F88-592E-0348-AE70-F29768233D01}"/>
              </a:ext>
            </a:extLst>
          </p:cNvPr>
          <p:cNvCxnSpPr>
            <a:cxnSpLocks/>
            <a:endCxn id="328" idx="4"/>
          </p:cNvCxnSpPr>
          <p:nvPr/>
        </p:nvCxnSpPr>
        <p:spPr>
          <a:xfrm flipH="1" flipV="1">
            <a:off x="1417922" y="5089504"/>
            <a:ext cx="196867" cy="42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连接符 63">
            <a:extLst>
              <a:ext uri="{FF2B5EF4-FFF2-40B4-BE49-F238E27FC236}">
                <a16:creationId xmlns:a16="http://schemas.microsoft.com/office/drawing/2014/main" id="{CF5774DB-12B7-BB45-A0CD-5FDC531E0FAD}"/>
              </a:ext>
            </a:extLst>
          </p:cNvPr>
          <p:cNvCxnSpPr>
            <a:cxnSpLocks/>
            <a:endCxn id="330" idx="4"/>
          </p:cNvCxnSpPr>
          <p:nvPr/>
        </p:nvCxnSpPr>
        <p:spPr>
          <a:xfrm flipV="1">
            <a:off x="1614789" y="5089504"/>
            <a:ext cx="27323" cy="42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连接符 66">
            <a:extLst>
              <a:ext uri="{FF2B5EF4-FFF2-40B4-BE49-F238E27FC236}">
                <a16:creationId xmlns:a16="http://schemas.microsoft.com/office/drawing/2014/main" id="{2BC58E20-35DB-2546-9BDE-CE1DBA4084D4}"/>
              </a:ext>
            </a:extLst>
          </p:cNvPr>
          <p:cNvCxnSpPr>
            <a:cxnSpLocks/>
            <a:endCxn id="331" idx="4"/>
          </p:cNvCxnSpPr>
          <p:nvPr/>
        </p:nvCxnSpPr>
        <p:spPr>
          <a:xfrm flipV="1">
            <a:off x="1614789" y="5089504"/>
            <a:ext cx="251513" cy="42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连接符 69">
            <a:extLst>
              <a:ext uri="{FF2B5EF4-FFF2-40B4-BE49-F238E27FC236}">
                <a16:creationId xmlns:a16="http://schemas.microsoft.com/office/drawing/2014/main" id="{973E1D09-F853-5F4F-8290-BCB17C57BDC4}"/>
              </a:ext>
            </a:extLst>
          </p:cNvPr>
          <p:cNvCxnSpPr>
            <a:cxnSpLocks/>
            <a:endCxn id="332" idx="4"/>
          </p:cNvCxnSpPr>
          <p:nvPr/>
        </p:nvCxnSpPr>
        <p:spPr>
          <a:xfrm flipV="1">
            <a:off x="1614789" y="5089504"/>
            <a:ext cx="475702" cy="42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连接符 71">
            <a:extLst>
              <a:ext uri="{FF2B5EF4-FFF2-40B4-BE49-F238E27FC236}">
                <a16:creationId xmlns:a16="http://schemas.microsoft.com/office/drawing/2014/main" id="{88FC7B6A-3CEB-9046-BF02-0C62E77F8AA1}"/>
              </a:ext>
            </a:extLst>
          </p:cNvPr>
          <p:cNvCxnSpPr>
            <a:stCxn id="306" idx="0"/>
            <a:endCxn id="328" idx="4"/>
          </p:cNvCxnSpPr>
          <p:nvPr/>
        </p:nvCxnSpPr>
        <p:spPr>
          <a:xfrm flipH="1" flipV="1">
            <a:off x="1417922" y="5089504"/>
            <a:ext cx="471535" cy="438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连接符 77">
            <a:extLst>
              <a:ext uri="{FF2B5EF4-FFF2-40B4-BE49-F238E27FC236}">
                <a16:creationId xmlns:a16="http://schemas.microsoft.com/office/drawing/2014/main" id="{C000EECE-C16A-D342-BA3D-C6ED5123E874}"/>
              </a:ext>
            </a:extLst>
          </p:cNvPr>
          <p:cNvCxnSpPr>
            <a:stCxn id="290" idx="0"/>
            <a:endCxn id="330" idx="4"/>
          </p:cNvCxnSpPr>
          <p:nvPr/>
        </p:nvCxnSpPr>
        <p:spPr>
          <a:xfrm flipH="1" flipV="1">
            <a:off x="1642112" y="5089504"/>
            <a:ext cx="201832" cy="427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连接符 79">
            <a:extLst>
              <a:ext uri="{FF2B5EF4-FFF2-40B4-BE49-F238E27FC236}">
                <a16:creationId xmlns:a16="http://schemas.microsoft.com/office/drawing/2014/main" id="{09B29368-AE30-6848-A234-2B0E7FDDA493}"/>
              </a:ext>
            </a:extLst>
          </p:cNvPr>
          <p:cNvCxnSpPr>
            <a:endCxn id="331" idx="4"/>
          </p:cNvCxnSpPr>
          <p:nvPr/>
        </p:nvCxnSpPr>
        <p:spPr>
          <a:xfrm flipV="1">
            <a:off x="1866302" y="5089504"/>
            <a:ext cx="0" cy="424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连接符 81">
            <a:extLst>
              <a:ext uri="{FF2B5EF4-FFF2-40B4-BE49-F238E27FC236}">
                <a16:creationId xmlns:a16="http://schemas.microsoft.com/office/drawing/2014/main" id="{B7997C00-A6CE-6148-92D2-11635CDB732F}"/>
              </a:ext>
            </a:extLst>
          </p:cNvPr>
          <p:cNvCxnSpPr>
            <a:stCxn id="306" idx="0"/>
            <a:endCxn id="332" idx="4"/>
          </p:cNvCxnSpPr>
          <p:nvPr/>
        </p:nvCxnSpPr>
        <p:spPr>
          <a:xfrm flipV="1">
            <a:off x="1889457" y="5089504"/>
            <a:ext cx="201034" cy="438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连接符 83">
            <a:extLst>
              <a:ext uri="{FF2B5EF4-FFF2-40B4-BE49-F238E27FC236}">
                <a16:creationId xmlns:a16="http://schemas.microsoft.com/office/drawing/2014/main" id="{C652C4CC-B21B-6343-AAFA-AB755D33DCBE}"/>
              </a:ext>
            </a:extLst>
          </p:cNvPr>
          <p:cNvCxnSpPr>
            <a:stCxn id="307" idx="0"/>
            <a:endCxn id="328" idx="4"/>
          </p:cNvCxnSpPr>
          <p:nvPr/>
        </p:nvCxnSpPr>
        <p:spPr>
          <a:xfrm flipH="1" flipV="1">
            <a:off x="1417922" y="5089504"/>
            <a:ext cx="649680" cy="42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连接符 85">
            <a:extLst>
              <a:ext uri="{FF2B5EF4-FFF2-40B4-BE49-F238E27FC236}">
                <a16:creationId xmlns:a16="http://schemas.microsoft.com/office/drawing/2014/main" id="{17F670EC-CD49-0244-B0AE-CF5398FB85EC}"/>
              </a:ext>
            </a:extLst>
          </p:cNvPr>
          <p:cNvCxnSpPr>
            <a:stCxn id="307" idx="0"/>
            <a:endCxn id="330" idx="4"/>
          </p:cNvCxnSpPr>
          <p:nvPr/>
        </p:nvCxnSpPr>
        <p:spPr>
          <a:xfrm flipH="1" flipV="1">
            <a:off x="1642112" y="5089504"/>
            <a:ext cx="425490" cy="42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连接符 89">
            <a:extLst>
              <a:ext uri="{FF2B5EF4-FFF2-40B4-BE49-F238E27FC236}">
                <a16:creationId xmlns:a16="http://schemas.microsoft.com/office/drawing/2014/main" id="{FFB94AD5-9295-B74A-B4DD-AD2AD1810A32}"/>
              </a:ext>
            </a:extLst>
          </p:cNvPr>
          <p:cNvCxnSpPr>
            <a:endCxn id="331" idx="4"/>
          </p:cNvCxnSpPr>
          <p:nvPr/>
        </p:nvCxnSpPr>
        <p:spPr>
          <a:xfrm flipH="1" flipV="1">
            <a:off x="1866302" y="5089504"/>
            <a:ext cx="220430" cy="408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连接符 93">
            <a:extLst>
              <a:ext uri="{FF2B5EF4-FFF2-40B4-BE49-F238E27FC236}">
                <a16:creationId xmlns:a16="http://schemas.microsoft.com/office/drawing/2014/main" id="{3E06D601-3B89-854E-928D-1FF53D66F0A0}"/>
              </a:ext>
            </a:extLst>
          </p:cNvPr>
          <p:cNvCxnSpPr>
            <a:endCxn id="332" idx="4"/>
          </p:cNvCxnSpPr>
          <p:nvPr/>
        </p:nvCxnSpPr>
        <p:spPr>
          <a:xfrm flipV="1">
            <a:off x="2090491" y="5089504"/>
            <a:ext cx="0" cy="411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连接符 301">
            <a:extLst>
              <a:ext uri="{FF2B5EF4-FFF2-40B4-BE49-F238E27FC236}">
                <a16:creationId xmlns:a16="http://schemas.microsoft.com/office/drawing/2014/main" id="{5FD0919A-50ED-2149-94B2-21C277DD33A9}"/>
              </a:ext>
            </a:extLst>
          </p:cNvPr>
          <p:cNvCxnSpPr>
            <a:stCxn id="308" idx="0"/>
            <a:endCxn id="334" idx="4"/>
          </p:cNvCxnSpPr>
          <p:nvPr/>
        </p:nvCxnSpPr>
        <p:spPr>
          <a:xfrm flipH="1" flipV="1">
            <a:off x="2408898" y="5097235"/>
            <a:ext cx="12984" cy="43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连接符 304">
            <a:extLst>
              <a:ext uri="{FF2B5EF4-FFF2-40B4-BE49-F238E27FC236}">
                <a16:creationId xmlns:a16="http://schemas.microsoft.com/office/drawing/2014/main" id="{D3C1D52D-010F-3142-B606-51198882B2A4}"/>
              </a:ext>
            </a:extLst>
          </p:cNvPr>
          <p:cNvCxnSpPr>
            <a:stCxn id="308" idx="0"/>
            <a:endCxn id="335" idx="4"/>
          </p:cNvCxnSpPr>
          <p:nvPr/>
        </p:nvCxnSpPr>
        <p:spPr>
          <a:xfrm flipV="1">
            <a:off x="2421882" y="5097235"/>
            <a:ext cx="211206" cy="43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接连接符 306">
            <a:extLst>
              <a:ext uri="{FF2B5EF4-FFF2-40B4-BE49-F238E27FC236}">
                <a16:creationId xmlns:a16="http://schemas.microsoft.com/office/drawing/2014/main" id="{13EE25FD-B112-EF4E-81AE-9AC863EA1946}"/>
              </a:ext>
            </a:extLst>
          </p:cNvPr>
          <p:cNvCxnSpPr>
            <a:stCxn id="308" idx="0"/>
            <a:endCxn id="336" idx="4"/>
          </p:cNvCxnSpPr>
          <p:nvPr/>
        </p:nvCxnSpPr>
        <p:spPr>
          <a:xfrm flipV="1">
            <a:off x="2421882" y="5097235"/>
            <a:ext cx="435396" cy="43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连接符 308">
            <a:extLst>
              <a:ext uri="{FF2B5EF4-FFF2-40B4-BE49-F238E27FC236}">
                <a16:creationId xmlns:a16="http://schemas.microsoft.com/office/drawing/2014/main" id="{FCE58D39-2C90-264F-9741-F2A1D23390E8}"/>
              </a:ext>
            </a:extLst>
          </p:cNvPr>
          <p:cNvCxnSpPr>
            <a:stCxn id="308" idx="0"/>
            <a:endCxn id="337" idx="4"/>
          </p:cNvCxnSpPr>
          <p:nvPr/>
        </p:nvCxnSpPr>
        <p:spPr>
          <a:xfrm flipV="1">
            <a:off x="2421882" y="5097235"/>
            <a:ext cx="659585" cy="43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连接符 310">
            <a:extLst>
              <a:ext uri="{FF2B5EF4-FFF2-40B4-BE49-F238E27FC236}">
                <a16:creationId xmlns:a16="http://schemas.microsoft.com/office/drawing/2014/main" id="{331643BE-9997-1844-AB33-5EF817797AB5}"/>
              </a:ext>
            </a:extLst>
          </p:cNvPr>
          <p:cNvCxnSpPr>
            <a:cxnSpLocks/>
            <a:endCxn id="334" idx="4"/>
          </p:cNvCxnSpPr>
          <p:nvPr/>
        </p:nvCxnSpPr>
        <p:spPr>
          <a:xfrm flipH="1" flipV="1">
            <a:off x="2408898" y="5097235"/>
            <a:ext cx="239391" cy="43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连接符 312">
            <a:extLst>
              <a:ext uri="{FF2B5EF4-FFF2-40B4-BE49-F238E27FC236}">
                <a16:creationId xmlns:a16="http://schemas.microsoft.com/office/drawing/2014/main" id="{EE6C3634-F26D-CA47-AB8E-41103901B9E8}"/>
              </a:ext>
            </a:extLst>
          </p:cNvPr>
          <p:cNvCxnSpPr>
            <a:cxnSpLocks/>
            <a:endCxn id="335" idx="4"/>
          </p:cNvCxnSpPr>
          <p:nvPr/>
        </p:nvCxnSpPr>
        <p:spPr>
          <a:xfrm flipH="1" flipV="1">
            <a:off x="2633088" y="5097235"/>
            <a:ext cx="15201" cy="43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14">
            <a:extLst>
              <a:ext uri="{FF2B5EF4-FFF2-40B4-BE49-F238E27FC236}">
                <a16:creationId xmlns:a16="http://schemas.microsoft.com/office/drawing/2014/main" id="{E04DAE2A-5B48-C84C-A395-464181D6CFF9}"/>
              </a:ext>
            </a:extLst>
          </p:cNvPr>
          <p:cNvCxnSpPr>
            <a:cxnSpLocks/>
            <a:endCxn id="336" idx="4"/>
          </p:cNvCxnSpPr>
          <p:nvPr/>
        </p:nvCxnSpPr>
        <p:spPr>
          <a:xfrm flipV="1">
            <a:off x="2648289" y="5097235"/>
            <a:ext cx="208989" cy="43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连接符 316">
            <a:extLst>
              <a:ext uri="{FF2B5EF4-FFF2-40B4-BE49-F238E27FC236}">
                <a16:creationId xmlns:a16="http://schemas.microsoft.com/office/drawing/2014/main" id="{BE7D1F1C-B90F-8043-87D3-EEA0DE697E2C}"/>
              </a:ext>
            </a:extLst>
          </p:cNvPr>
          <p:cNvCxnSpPr>
            <a:cxnSpLocks/>
            <a:endCxn id="337" idx="4"/>
          </p:cNvCxnSpPr>
          <p:nvPr/>
        </p:nvCxnSpPr>
        <p:spPr>
          <a:xfrm flipV="1">
            <a:off x="2648289" y="5097235"/>
            <a:ext cx="433178" cy="43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连接符 318">
            <a:extLst>
              <a:ext uri="{FF2B5EF4-FFF2-40B4-BE49-F238E27FC236}">
                <a16:creationId xmlns:a16="http://schemas.microsoft.com/office/drawing/2014/main" id="{4E49E990-74AD-AB4B-8F82-7316440D72A8}"/>
              </a:ext>
            </a:extLst>
          </p:cNvPr>
          <p:cNvCxnSpPr>
            <a:stCxn id="309" idx="0"/>
            <a:endCxn id="334" idx="4"/>
          </p:cNvCxnSpPr>
          <p:nvPr/>
        </p:nvCxnSpPr>
        <p:spPr>
          <a:xfrm flipH="1" flipV="1">
            <a:off x="2408898" y="5097235"/>
            <a:ext cx="494611" cy="40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连接符 101">
            <a:extLst>
              <a:ext uri="{FF2B5EF4-FFF2-40B4-BE49-F238E27FC236}">
                <a16:creationId xmlns:a16="http://schemas.microsoft.com/office/drawing/2014/main" id="{8F184CFF-330D-0B4E-A122-9BB5920ED35D}"/>
              </a:ext>
            </a:extLst>
          </p:cNvPr>
          <p:cNvCxnSpPr>
            <a:stCxn id="309" idx="0"/>
            <a:endCxn id="335" idx="4"/>
          </p:cNvCxnSpPr>
          <p:nvPr/>
        </p:nvCxnSpPr>
        <p:spPr>
          <a:xfrm flipH="1" flipV="1">
            <a:off x="2633088" y="5097235"/>
            <a:ext cx="270421" cy="40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6144">
            <a:extLst>
              <a:ext uri="{FF2B5EF4-FFF2-40B4-BE49-F238E27FC236}">
                <a16:creationId xmlns:a16="http://schemas.microsoft.com/office/drawing/2014/main" id="{D4873F01-9712-2243-B2C7-EDC487FCB3A8}"/>
              </a:ext>
            </a:extLst>
          </p:cNvPr>
          <p:cNvCxnSpPr>
            <a:endCxn id="336" idx="4"/>
          </p:cNvCxnSpPr>
          <p:nvPr/>
        </p:nvCxnSpPr>
        <p:spPr>
          <a:xfrm flipH="1" flipV="1">
            <a:off x="2857278" y="5097235"/>
            <a:ext cx="8880" cy="40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6147">
            <a:extLst>
              <a:ext uri="{FF2B5EF4-FFF2-40B4-BE49-F238E27FC236}">
                <a16:creationId xmlns:a16="http://schemas.microsoft.com/office/drawing/2014/main" id="{789EA8DF-5A24-0645-9A80-06348FE53DC5}"/>
              </a:ext>
            </a:extLst>
          </p:cNvPr>
          <p:cNvCxnSpPr>
            <a:stCxn id="309" idx="0"/>
            <a:endCxn id="337" idx="4"/>
          </p:cNvCxnSpPr>
          <p:nvPr/>
        </p:nvCxnSpPr>
        <p:spPr>
          <a:xfrm flipV="1">
            <a:off x="2903509" y="5097235"/>
            <a:ext cx="177958" cy="40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6149">
            <a:extLst>
              <a:ext uri="{FF2B5EF4-FFF2-40B4-BE49-F238E27FC236}">
                <a16:creationId xmlns:a16="http://schemas.microsoft.com/office/drawing/2014/main" id="{DD287866-AE47-1445-B72D-26B5A6DB000F}"/>
              </a:ext>
            </a:extLst>
          </p:cNvPr>
          <p:cNvCxnSpPr>
            <a:cxnSpLocks/>
            <a:endCxn id="334" idx="4"/>
          </p:cNvCxnSpPr>
          <p:nvPr/>
        </p:nvCxnSpPr>
        <p:spPr>
          <a:xfrm flipH="1" flipV="1">
            <a:off x="2408898" y="5097235"/>
            <a:ext cx="692205" cy="43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6151">
            <a:extLst>
              <a:ext uri="{FF2B5EF4-FFF2-40B4-BE49-F238E27FC236}">
                <a16:creationId xmlns:a16="http://schemas.microsoft.com/office/drawing/2014/main" id="{193A5ECE-3BB5-5344-8B96-D3C6FED39E38}"/>
              </a:ext>
            </a:extLst>
          </p:cNvPr>
          <p:cNvCxnSpPr>
            <a:cxnSpLocks/>
            <a:endCxn id="335" idx="4"/>
          </p:cNvCxnSpPr>
          <p:nvPr/>
        </p:nvCxnSpPr>
        <p:spPr>
          <a:xfrm flipH="1" flipV="1">
            <a:off x="2633088" y="5097235"/>
            <a:ext cx="468015" cy="43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6153">
            <a:extLst>
              <a:ext uri="{FF2B5EF4-FFF2-40B4-BE49-F238E27FC236}">
                <a16:creationId xmlns:a16="http://schemas.microsoft.com/office/drawing/2014/main" id="{4FC3C325-93BF-994A-84CE-0367CE871E00}"/>
              </a:ext>
            </a:extLst>
          </p:cNvPr>
          <p:cNvCxnSpPr>
            <a:cxnSpLocks/>
            <a:endCxn id="336" idx="4"/>
          </p:cNvCxnSpPr>
          <p:nvPr/>
        </p:nvCxnSpPr>
        <p:spPr>
          <a:xfrm flipH="1" flipV="1">
            <a:off x="2857278" y="5097235"/>
            <a:ext cx="243825" cy="43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连接符 6155">
            <a:extLst>
              <a:ext uri="{FF2B5EF4-FFF2-40B4-BE49-F238E27FC236}">
                <a16:creationId xmlns:a16="http://schemas.microsoft.com/office/drawing/2014/main" id="{ECCD02FE-3788-1F44-B2B3-0A59CB5B6364}"/>
              </a:ext>
            </a:extLst>
          </p:cNvPr>
          <p:cNvCxnSpPr>
            <a:cxnSpLocks/>
            <a:endCxn id="337" idx="4"/>
          </p:cNvCxnSpPr>
          <p:nvPr/>
        </p:nvCxnSpPr>
        <p:spPr>
          <a:xfrm flipH="1" flipV="1">
            <a:off x="3081467" y="5097235"/>
            <a:ext cx="19636" cy="43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接连接符 6157">
            <a:extLst>
              <a:ext uri="{FF2B5EF4-FFF2-40B4-BE49-F238E27FC236}">
                <a16:creationId xmlns:a16="http://schemas.microsoft.com/office/drawing/2014/main" id="{5AA7AD59-BEC7-4243-A0B1-F79DA2D7AC55}"/>
              </a:ext>
            </a:extLst>
          </p:cNvPr>
          <p:cNvCxnSpPr>
            <a:stCxn id="310" idx="0"/>
            <a:endCxn id="339" idx="4"/>
          </p:cNvCxnSpPr>
          <p:nvPr/>
        </p:nvCxnSpPr>
        <p:spPr>
          <a:xfrm flipH="1" flipV="1">
            <a:off x="3393713" y="5097235"/>
            <a:ext cx="11793" cy="43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6160">
            <a:extLst>
              <a:ext uri="{FF2B5EF4-FFF2-40B4-BE49-F238E27FC236}">
                <a16:creationId xmlns:a16="http://schemas.microsoft.com/office/drawing/2014/main" id="{8008CE24-171B-7940-8E06-E99A453F6BE4}"/>
              </a:ext>
            </a:extLst>
          </p:cNvPr>
          <p:cNvCxnSpPr>
            <a:endCxn id="340" idx="4"/>
          </p:cNvCxnSpPr>
          <p:nvPr/>
        </p:nvCxnSpPr>
        <p:spPr>
          <a:xfrm flipV="1">
            <a:off x="3413430" y="5097235"/>
            <a:ext cx="204473" cy="403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连接符 6162">
            <a:extLst>
              <a:ext uri="{FF2B5EF4-FFF2-40B4-BE49-F238E27FC236}">
                <a16:creationId xmlns:a16="http://schemas.microsoft.com/office/drawing/2014/main" id="{91162E44-957C-B145-8B20-D4B9A1A3597F}"/>
              </a:ext>
            </a:extLst>
          </p:cNvPr>
          <p:cNvCxnSpPr>
            <a:endCxn id="341" idx="4"/>
          </p:cNvCxnSpPr>
          <p:nvPr/>
        </p:nvCxnSpPr>
        <p:spPr>
          <a:xfrm flipV="1">
            <a:off x="3399609" y="5097235"/>
            <a:ext cx="442484" cy="424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接连接符 6164">
            <a:extLst>
              <a:ext uri="{FF2B5EF4-FFF2-40B4-BE49-F238E27FC236}">
                <a16:creationId xmlns:a16="http://schemas.microsoft.com/office/drawing/2014/main" id="{44615A0B-386D-084C-9DA2-AF9473342FF3}"/>
              </a:ext>
            </a:extLst>
          </p:cNvPr>
          <p:cNvCxnSpPr>
            <a:endCxn id="342" idx="4"/>
          </p:cNvCxnSpPr>
          <p:nvPr/>
        </p:nvCxnSpPr>
        <p:spPr>
          <a:xfrm flipV="1">
            <a:off x="3393713" y="5097235"/>
            <a:ext cx="672569" cy="424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连接符 6166">
            <a:extLst>
              <a:ext uri="{FF2B5EF4-FFF2-40B4-BE49-F238E27FC236}">
                <a16:creationId xmlns:a16="http://schemas.microsoft.com/office/drawing/2014/main" id="{FFBB59CE-A859-814D-B368-334F79D2E1FD}"/>
              </a:ext>
            </a:extLst>
          </p:cNvPr>
          <p:cNvCxnSpPr>
            <a:stCxn id="311" idx="0"/>
            <a:endCxn id="339" idx="4"/>
          </p:cNvCxnSpPr>
          <p:nvPr/>
        </p:nvCxnSpPr>
        <p:spPr>
          <a:xfrm flipH="1" flipV="1">
            <a:off x="3393713" y="5097235"/>
            <a:ext cx="238200" cy="43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连接符 6168">
            <a:extLst>
              <a:ext uri="{FF2B5EF4-FFF2-40B4-BE49-F238E27FC236}">
                <a16:creationId xmlns:a16="http://schemas.microsoft.com/office/drawing/2014/main" id="{B53E829E-C7E5-C040-9492-890A9F4F142F}"/>
              </a:ext>
            </a:extLst>
          </p:cNvPr>
          <p:cNvCxnSpPr>
            <a:stCxn id="311" idx="0"/>
            <a:endCxn id="340" idx="4"/>
          </p:cNvCxnSpPr>
          <p:nvPr/>
        </p:nvCxnSpPr>
        <p:spPr>
          <a:xfrm flipH="1" flipV="1">
            <a:off x="3617903" y="5097235"/>
            <a:ext cx="14010" cy="43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连接符 6170">
            <a:extLst>
              <a:ext uri="{FF2B5EF4-FFF2-40B4-BE49-F238E27FC236}">
                <a16:creationId xmlns:a16="http://schemas.microsoft.com/office/drawing/2014/main" id="{EEE1F78A-4A09-8D42-A246-97387CA7344B}"/>
              </a:ext>
            </a:extLst>
          </p:cNvPr>
          <p:cNvCxnSpPr>
            <a:endCxn id="341" idx="4"/>
          </p:cNvCxnSpPr>
          <p:nvPr/>
        </p:nvCxnSpPr>
        <p:spPr>
          <a:xfrm flipV="1">
            <a:off x="3624908" y="5097235"/>
            <a:ext cx="217185" cy="403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连接符 6172">
            <a:extLst>
              <a:ext uri="{FF2B5EF4-FFF2-40B4-BE49-F238E27FC236}">
                <a16:creationId xmlns:a16="http://schemas.microsoft.com/office/drawing/2014/main" id="{60F44B4B-0141-D848-80C5-BC202725BEB3}"/>
              </a:ext>
            </a:extLst>
          </p:cNvPr>
          <p:cNvCxnSpPr>
            <a:endCxn id="342" idx="4"/>
          </p:cNvCxnSpPr>
          <p:nvPr/>
        </p:nvCxnSpPr>
        <p:spPr>
          <a:xfrm flipV="1">
            <a:off x="3631913" y="5097235"/>
            <a:ext cx="434369" cy="416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接连接符 6174">
            <a:extLst>
              <a:ext uri="{FF2B5EF4-FFF2-40B4-BE49-F238E27FC236}">
                <a16:creationId xmlns:a16="http://schemas.microsoft.com/office/drawing/2014/main" id="{90F87824-D0F6-9442-80E4-49A7219E18CD}"/>
              </a:ext>
            </a:extLst>
          </p:cNvPr>
          <p:cNvCxnSpPr>
            <a:stCxn id="301" idx="0"/>
            <a:endCxn id="339" idx="4"/>
          </p:cNvCxnSpPr>
          <p:nvPr/>
        </p:nvCxnSpPr>
        <p:spPr>
          <a:xfrm flipH="1" flipV="1">
            <a:off x="3393713" y="5097235"/>
            <a:ext cx="468097" cy="43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连接符 6176">
            <a:extLst>
              <a:ext uri="{FF2B5EF4-FFF2-40B4-BE49-F238E27FC236}">
                <a16:creationId xmlns:a16="http://schemas.microsoft.com/office/drawing/2014/main" id="{00B062B9-B4D5-A74F-8990-D64D465903DD}"/>
              </a:ext>
            </a:extLst>
          </p:cNvPr>
          <p:cNvCxnSpPr>
            <a:cxnSpLocks/>
            <a:stCxn id="301" idx="0"/>
            <a:endCxn id="340" idx="4"/>
          </p:cNvCxnSpPr>
          <p:nvPr/>
        </p:nvCxnSpPr>
        <p:spPr>
          <a:xfrm flipH="1" flipV="1">
            <a:off x="3617903" y="5097235"/>
            <a:ext cx="243907" cy="43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连接符 6179">
            <a:extLst>
              <a:ext uri="{FF2B5EF4-FFF2-40B4-BE49-F238E27FC236}">
                <a16:creationId xmlns:a16="http://schemas.microsoft.com/office/drawing/2014/main" id="{35C67EBE-3169-5446-AA8C-3EDDF74C687B}"/>
              </a:ext>
            </a:extLst>
          </p:cNvPr>
          <p:cNvCxnSpPr>
            <a:cxnSpLocks/>
            <a:stCxn id="301" idx="0"/>
            <a:endCxn id="341" idx="4"/>
          </p:cNvCxnSpPr>
          <p:nvPr/>
        </p:nvCxnSpPr>
        <p:spPr>
          <a:xfrm flipH="1" flipV="1">
            <a:off x="3842093" y="5097235"/>
            <a:ext cx="19717" cy="43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连接符 6181">
            <a:extLst>
              <a:ext uri="{FF2B5EF4-FFF2-40B4-BE49-F238E27FC236}">
                <a16:creationId xmlns:a16="http://schemas.microsoft.com/office/drawing/2014/main" id="{A2598889-924B-2D4D-8AA4-85E9F9D34313}"/>
              </a:ext>
            </a:extLst>
          </p:cNvPr>
          <p:cNvCxnSpPr>
            <a:stCxn id="301" idx="0"/>
            <a:endCxn id="342" idx="4"/>
          </p:cNvCxnSpPr>
          <p:nvPr/>
        </p:nvCxnSpPr>
        <p:spPr>
          <a:xfrm flipV="1">
            <a:off x="3861810" y="5097235"/>
            <a:ext cx="204472" cy="43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连接符 6184">
            <a:extLst>
              <a:ext uri="{FF2B5EF4-FFF2-40B4-BE49-F238E27FC236}">
                <a16:creationId xmlns:a16="http://schemas.microsoft.com/office/drawing/2014/main" id="{F9D4E5AF-37E2-7146-8095-EE94B5AEBF52}"/>
              </a:ext>
            </a:extLst>
          </p:cNvPr>
          <p:cNvCxnSpPr>
            <a:cxnSpLocks/>
            <a:endCxn id="339" idx="4"/>
          </p:cNvCxnSpPr>
          <p:nvPr/>
        </p:nvCxnSpPr>
        <p:spPr>
          <a:xfrm flipH="1" flipV="1">
            <a:off x="3393713" y="5097235"/>
            <a:ext cx="691014" cy="43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连接符 6186">
            <a:extLst>
              <a:ext uri="{FF2B5EF4-FFF2-40B4-BE49-F238E27FC236}">
                <a16:creationId xmlns:a16="http://schemas.microsoft.com/office/drawing/2014/main" id="{29394842-CB6F-1E4A-BD7F-522D380173E1}"/>
              </a:ext>
            </a:extLst>
          </p:cNvPr>
          <p:cNvCxnSpPr>
            <a:cxnSpLocks/>
            <a:endCxn id="340" idx="4"/>
          </p:cNvCxnSpPr>
          <p:nvPr/>
        </p:nvCxnSpPr>
        <p:spPr>
          <a:xfrm flipH="1" flipV="1">
            <a:off x="3617903" y="5097235"/>
            <a:ext cx="466824" cy="43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6188">
            <a:extLst>
              <a:ext uri="{FF2B5EF4-FFF2-40B4-BE49-F238E27FC236}">
                <a16:creationId xmlns:a16="http://schemas.microsoft.com/office/drawing/2014/main" id="{3290626C-CA5F-E34A-BA60-FA286E2AC122}"/>
              </a:ext>
            </a:extLst>
          </p:cNvPr>
          <p:cNvCxnSpPr>
            <a:cxnSpLocks/>
            <a:endCxn id="341" idx="4"/>
          </p:cNvCxnSpPr>
          <p:nvPr/>
        </p:nvCxnSpPr>
        <p:spPr>
          <a:xfrm flipH="1" flipV="1">
            <a:off x="3842093" y="5097235"/>
            <a:ext cx="242634" cy="43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连接符 6190">
            <a:extLst>
              <a:ext uri="{FF2B5EF4-FFF2-40B4-BE49-F238E27FC236}">
                <a16:creationId xmlns:a16="http://schemas.microsoft.com/office/drawing/2014/main" id="{D3672774-780B-AF4B-A846-4F89B591DD7F}"/>
              </a:ext>
            </a:extLst>
          </p:cNvPr>
          <p:cNvCxnSpPr>
            <a:cxnSpLocks/>
            <a:endCxn id="342" idx="4"/>
          </p:cNvCxnSpPr>
          <p:nvPr/>
        </p:nvCxnSpPr>
        <p:spPr>
          <a:xfrm flipH="1" flipV="1">
            <a:off x="4066282" y="5097235"/>
            <a:ext cx="18445" cy="43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连接符 6192">
            <a:extLst>
              <a:ext uri="{FF2B5EF4-FFF2-40B4-BE49-F238E27FC236}">
                <a16:creationId xmlns:a16="http://schemas.microsoft.com/office/drawing/2014/main" id="{FDDC2CC9-8DA6-D049-86B1-78653F51B4F2}"/>
              </a:ext>
            </a:extLst>
          </p:cNvPr>
          <p:cNvCxnSpPr>
            <a:stCxn id="328" idx="0"/>
            <a:endCxn id="323" idx="4"/>
          </p:cNvCxnSpPr>
          <p:nvPr/>
        </p:nvCxnSpPr>
        <p:spPr>
          <a:xfrm flipV="1">
            <a:off x="1417922" y="4633829"/>
            <a:ext cx="1324553" cy="239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连接符 6194">
            <a:extLst>
              <a:ext uri="{FF2B5EF4-FFF2-40B4-BE49-F238E27FC236}">
                <a16:creationId xmlns:a16="http://schemas.microsoft.com/office/drawing/2014/main" id="{463C9B4E-5041-D842-B98C-7EED40A98088}"/>
              </a:ext>
            </a:extLst>
          </p:cNvPr>
          <p:cNvCxnSpPr>
            <a:cxnSpLocks/>
            <a:stCxn id="330" idx="0"/>
            <a:endCxn id="323" idx="4"/>
          </p:cNvCxnSpPr>
          <p:nvPr/>
        </p:nvCxnSpPr>
        <p:spPr>
          <a:xfrm flipV="1">
            <a:off x="1642112" y="4633829"/>
            <a:ext cx="1100363" cy="239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连接符 6196">
            <a:extLst>
              <a:ext uri="{FF2B5EF4-FFF2-40B4-BE49-F238E27FC236}">
                <a16:creationId xmlns:a16="http://schemas.microsoft.com/office/drawing/2014/main" id="{718691C8-734E-4243-BA5D-08A579274549}"/>
              </a:ext>
            </a:extLst>
          </p:cNvPr>
          <p:cNvCxnSpPr>
            <a:stCxn id="331" idx="0"/>
            <a:endCxn id="323" idx="4"/>
          </p:cNvCxnSpPr>
          <p:nvPr/>
        </p:nvCxnSpPr>
        <p:spPr>
          <a:xfrm flipV="1">
            <a:off x="1866302" y="4633829"/>
            <a:ext cx="876173" cy="239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连接符 6198">
            <a:extLst>
              <a:ext uri="{FF2B5EF4-FFF2-40B4-BE49-F238E27FC236}">
                <a16:creationId xmlns:a16="http://schemas.microsoft.com/office/drawing/2014/main" id="{7D879DE0-B186-1149-B3BB-A595ACF59166}"/>
              </a:ext>
            </a:extLst>
          </p:cNvPr>
          <p:cNvCxnSpPr>
            <a:stCxn id="332" idx="0"/>
            <a:endCxn id="323" idx="4"/>
          </p:cNvCxnSpPr>
          <p:nvPr/>
        </p:nvCxnSpPr>
        <p:spPr>
          <a:xfrm flipV="1">
            <a:off x="2090491" y="4633829"/>
            <a:ext cx="651984" cy="239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连接符 6200">
            <a:extLst>
              <a:ext uri="{FF2B5EF4-FFF2-40B4-BE49-F238E27FC236}">
                <a16:creationId xmlns:a16="http://schemas.microsoft.com/office/drawing/2014/main" id="{9D3C517F-24FF-0A4E-8807-F07E62CDEC6E}"/>
              </a:ext>
            </a:extLst>
          </p:cNvPr>
          <p:cNvCxnSpPr>
            <a:stCxn id="334" idx="0"/>
            <a:endCxn id="323" idx="4"/>
          </p:cNvCxnSpPr>
          <p:nvPr/>
        </p:nvCxnSpPr>
        <p:spPr>
          <a:xfrm flipV="1">
            <a:off x="2408898" y="4633829"/>
            <a:ext cx="333577" cy="247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连接符 6202">
            <a:extLst>
              <a:ext uri="{FF2B5EF4-FFF2-40B4-BE49-F238E27FC236}">
                <a16:creationId xmlns:a16="http://schemas.microsoft.com/office/drawing/2014/main" id="{69FBE8D3-4FF5-224F-8253-EAF93ED8471E}"/>
              </a:ext>
            </a:extLst>
          </p:cNvPr>
          <p:cNvCxnSpPr>
            <a:endCxn id="323" idx="4"/>
          </p:cNvCxnSpPr>
          <p:nvPr/>
        </p:nvCxnSpPr>
        <p:spPr>
          <a:xfrm flipV="1">
            <a:off x="2614068" y="4633829"/>
            <a:ext cx="128407" cy="239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连接符 6204">
            <a:extLst>
              <a:ext uri="{FF2B5EF4-FFF2-40B4-BE49-F238E27FC236}">
                <a16:creationId xmlns:a16="http://schemas.microsoft.com/office/drawing/2014/main" id="{F494830E-C339-DF43-BE0C-440DFED18747}"/>
              </a:ext>
            </a:extLst>
          </p:cNvPr>
          <p:cNvCxnSpPr>
            <a:stCxn id="336" idx="0"/>
            <a:endCxn id="323" idx="4"/>
          </p:cNvCxnSpPr>
          <p:nvPr/>
        </p:nvCxnSpPr>
        <p:spPr>
          <a:xfrm flipH="1" flipV="1">
            <a:off x="2742475" y="4633829"/>
            <a:ext cx="114803" cy="247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连接符 6207">
            <a:extLst>
              <a:ext uri="{FF2B5EF4-FFF2-40B4-BE49-F238E27FC236}">
                <a16:creationId xmlns:a16="http://schemas.microsoft.com/office/drawing/2014/main" id="{DB81DE8C-CC68-9240-AA93-BC23609691A7}"/>
              </a:ext>
            </a:extLst>
          </p:cNvPr>
          <p:cNvCxnSpPr>
            <a:stCxn id="337" idx="0"/>
            <a:endCxn id="323" idx="4"/>
          </p:cNvCxnSpPr>
          <p:nvPr/>
        </p:nvCxnSpPr>
        <p:spPr>
          <a:xfrm flipH="1" flipV="1">
            <a:off x="2742475" y="4633829"/>
            <a:ext cx="338992" cy="247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连接符 6209">
            <a:extLst>
              <a:ext uri="{FF2B5EF4-FFF2-40B4-BE49-F238E27FC236}">
                <a16:creationId xmlns:a16="http://schemas.microsoft.com/office/drawing/2014/main" id="{F5786B1E-A173-A048-A62F-C52217B17AEF}"/>
              </a:ext>
            </a:extLst>
          </p:cNvPr>
          <p:cNvCxnSpPr>
            <a:stCxn id="339" idx="0"/>
            <a:endCxn id="323" idx="4"/>
          </p:cNvCxnSpPr>
          <p:nvPr/>
        </p:nvCxnSpPr>
        <p:spPr>
          <a:xfrm flipH="1" flipV="1">
            <a:off x="2742475" y="4633829"/>
            <a:ext cx="651238" cy="247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6211">
            <a:extLst>
              <a:ext uri="{FF2B5EF4-FFF2-40B4-BE49-F238E27FC236}">
                <a16:creationId xmlns:a16="http://schemas.microsoft.com/office/drawing/2014/main" id="{C3179964-F4C9-2541-B3B7-1F92CF75F2A3}"/>
              </a:ext>
            </a:extLst>
          </p:cNvPr>
          <p:cNvCxnSpPr>
            <a:stCxn id="340" idx="0"/>
            <a:endCxn id="323" idx="3"/>
          </p:cNvCxnSpPr>
          <p:nvPr/>
        </p:nvCxnSpPr>
        <p:spPr>
          <a:xfrm flipH="1" flipV="1">
            <a:off x="2671407" y="4602193"/>
            <a:ext cx="946496" cy="279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连接符 6213">
            <a:extLst>
              <a:ext uri="{FF2B5EF4-FFF2-40B4-BE49-F238E27FC236}">
                <a16:creationId xmlns:a16="http://schemas.microsoft.com/office/drawing/2014/main" id="{C6459A74-7E4D-F74F-97B6-FF0BB9237213}"/>
              </a:ext>
            </a:extLst>
          </p:cNvPr>
          <p:cNvCxnSpPr>
            <a:stCxn id="341" idx="0"/>
            <a:endCxn id="323" idx="4"/>
          </p:cNvCxnSpPr>
          <p:nvPr/>
        </p:nvCxnSpPr>
        <p:spPr>
          <a:xfrm flipH="1" flipV="1">
            <a:off x="2742475" y="4633829"/>
            <a:ext cx="1099618" cy="247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连接符 6215">
            <a:extLst>
              <a:ext uri="{FF2B5EF4-FFF2-40B4-BE49-F238E27FC236}">
                <a16:creationId xmlns:a16="http://schemas.microsoft.com/office/drawing/2014/main" id="{15E8E7F7-41BB-FB40-A558-E37A5117CBD8}"/>
              </a:ext>
            </a:extLst>
          </p:cNvPr>
          <p:cNvCxnSpPr>
            <a:stCxn id="342" idx="0"/>
            <a:endCxn id="323" idx="4"/>
          </p:cNvCxnSpPr>
          <p:nvPr/>
        </p:nvCxnSpPr>
        <p:spPr>
          <a:xfrm flipH="1" flipV="1">
            <a:off x="2742475" y="4633829"/>
            <a:ext cx="1323807" cy="247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连接符 6217">
            <a:extLst>
              <a:ext uri="{FF2B5EF4-FFF2-40B4-BE49-F238E27FC236}">
                <a16:creationId xmlns:a16="http://schemas.microsoft.com/office/drawing/2014/main" id="{58BB9993-B88B-CD4D-A77B-2530D69D8997}"/>
              </a:ext>
            </a:extLst>
          </p:cNvPr>
          <p:cNvCxnSpPr>
            <a:cxnSpLocks/>
            <a:stCxn id="320" idx="0"/>
          </p:cNvCxnSpPr>
          <p:nvPr/>
        </p:nvCxnSpPr>
        <p:spPr>
          <a:xfrm flipV="1">
            <a:off x="2074873" y="4141242"/>
            <a:ext cx="673641" cy="268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连接符 6219">
            <a:extLst>
              <a:ext uri="{FF2B5EF4-FFF2-40B4-BE49-F238E27FC236}">
                <a16:creationId xmlns:a16="http://schemas.microsoft.com/office/drawing/2014/main" id="{416F8D2A-8143-FF43-9C91-13EBE9EB34E7}"/>
              </a:ext>
            </a:extLst>
          </p:cNvPr>
          <p:cNvCxnSpPr>
            <a:cxnSpLocks/>
            <a:stCxn id="321" idx="0"/>
          </p:cNvCxnSpPr>
          <p:nvPr/>
        </p:nvCxnSpPr>
        <p:spPr>
          <a:xfrm flipV="1">
            <a:off x="2294095" y="4141242"/>
            <a:ext cx="454419" cy="276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连接符 6222">
            <a:extLst>
              <a:ext uri="{FF2B5EF4-FFF2-40B4-BE49-F238E27FC236}">
                <a16:creationId xmlns:a16="http://schemas.microsoft.com/office/drawing/2014/main" id="{C45F5167-5A73-6646-9CF4-FECEFF32B3DC}"/>
              </a:ext>
            </a:extLst>
          </p:cNvPr>
          <p:cNvCxnSpPr>
            <a:cxnSpLocks/>
            <a:stCxn id="322" idx="0"/>
          </p:cNvCxnSpPr>
          <p:nvPr/>
        </p:nvCxnSpPr>
        <p:spPr>
          <a:xfrm flipV="1">
            <a:off x="2518285" y="4141242"/>
            <a:ext cx="230229" cy="276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6224">
            <a:extLst>
              <a:ext uri="{FF2B5EF4-FFF2-40B4-BE49-F238E27FC236}">
                <a16:creationId xmlns:a16="http://schemas.microsoft.com/office/drawing/2014/main" id="{AF9ECE12-5517-8C45-9D95-EC30B75DC3C5}"/>
              </a:ext>
            </a:extLst>
          </p:cNvPr>
          <p:cNvCxnSpPr>
            <a:cxnSpLocks/>
            <a:stCxn id="323" idx="0"/>
          </p:cNvCxnSpPr>
          <p:nvPr/>
        </p:nvCxnSpPr>
        <p:spPr>
          <a:xfrm flipV="1">
            <a:off x="2742475" y="4141242"/>
            <a:ext cx="6039" cy="276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连接符 6226">
            <a:extLst>
              <a:ext uri="{FF2B5EF4-FFF2-40B4-BE49-F238E27FC236}">
                <a16:creationId xmlns:a16="http://schemas.microsoft.com/office/drawing/2014/main" id="{6541F598-CC66-4149-89BD-7B901B877C33}"/>
              </a:ext>
            </a:extLst>
          </p:cNvPr>
          <p:cNvCxnSpPr>
            <a:cxnSpLocks/>
            <a:stCxn id="324" idx="0"/>
          </p:cNvCxnSpPr>
          <p:nvPr/>
        </p:nvCxnSpPr>
        <p:spPr>
          <a:xfrm flipH="1" flipV="1">
            <a:off x="2748514" y="4141242"/>
            <a:ext cx="218150" cy="276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连接符 6228">
            <a:extLst>
              <a:ext uri="{FF2B5EF4-FFF2-40B4-BE49-F238E27FC236}">
                <a16:creationId xmlns:a16="http://schemas.microsoft.com/office/drawing/2014/main" id="{AB887F9E-9A36-9F47-9CED-DCC4BCB29579}"/>
              </a:ext>
            </a:extLst>
          </p:cNvPr>
          <p:cNvCxnSpPr>
            <a:cxnSpLocks/>
            <a:stCxn id="325" idx="0"/>
          </p:cNvCxnSpPr>
          <p:nvPr/>
        </p:nvCxnSpPr>
        <p:spPr>
          <a:xfrm flipH="1" flipV="1">
            <a:off x="2748514" y="4141242"/>
            <a:ext cx="436479" cy="276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连接符 6230">
            <a:extLst>
              <a:ext uri="{FF2B5EF4-FFF2-40B4-BE49-F238E27FC236}">
                <a16:creationId xmlns:a16="http://schemas.microsoft.com/office/drawing/2014/main" id="{38E36ED2-B5D0-3B47-9C64-5486080FE7A1}"/>
              </a:ext>
            </a:extLst>
          </p:cNvPr>
          <p:cNvCxnSpPr>
            <a:cxnSpLocks/>
            <a:stCxn id="326" idx="0"/>
          </p:cNvCxnSpPr>
          <p:nvPr/>
        </p:nvCxnSpPr>
        <p:spPr>
          <a:xfrm flipH="1" flipV="1">
            <a:off x="2748514" y="4141242"/>
            <a:ext cx="660669" cy="276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连接符 6232">
            <a:extLst>
              <a:ext uri="{FF2B5EF4-FFF2-40B4-BE49-F238E27FC236}">
                <a16:creationId xmlns:a16="http://schemas.microsoft.com/office/drawing/2014/main" id="{CE3F4DBA-C9C9-F341-B383-CBD6C7D865AE}"/>
              </a:ext>
            </a:extLst>
          </p:cNvPr>
          <p:cNvCxnSpPr>
            <a:stCxn id="292" idx="0"/>
            <a:endCxn id="313" idx="4"/>
          </p:cNvCxnSpPr>
          <p:nvPr/>
        </p:nvCxnSpPr>
        <p:spPr>
          <a:xfrm flipV="1">
            <a:off x="2520150" y="3259462"/>
            <a:ext cx="226435" cy="227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连接符 6234">
            <a:extLst>
              <a:ext uri="{FF2B5EF4-FFF2-40B4-BE49-F238E27FC236}">
                <a16:creationId xmlns:a16="http://schemas.microsoft.com/office/drawing/2014/main" id="{FF47FF6B-E59D-5C48-BD6C-DEE38BE5AAA4}"/>
              </a:ext>
            </a:extLst>
          </p:cNvPr>
          <p:cNvCxnSpPr>
            <a:stCxn id="293" idx="0"/>
            <a:endCxn id="313" idx="4"/>
          </p:cNvCxnSpPr>
          <p:nvPr/>
        </p:nvCxnSpPr>
        <p:spPr>
          <a:xfrm flipV="1">
            <a:off x="2744340" y="3259462"/>
            <a:ext cx="2245" cy="227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接连接符 6243">
            <a:extLst>
              <a:ext uri="{FF2B5EF4-FFF2-40B4-BE49-F238E27FC236}">
                <a16:creationId xmlns:a16="http://schemas.microsoft.com/office/drawing/2014/main" id="{6DEADFF1-057E-1447-9EEB-EDF424C5EB91}"/>
              </a:ext>
            </a:extLst>
          </p:cNvPr>
          <p:cNvCxnSpPr>
            <a:stCxn id="294" idx="0"/>
            <a:endCxn id="313" idx="4"/>
          </p:cNvCxnSpPr>
          <p:nvPr/>
        </p:nvCxnSpPr>
        <p:spPr>
          <a:xfrm flipH="1" flipV="1">
            <a:off x="2746585" y="3259462"/>
            <a:ext cx="221944" cy="227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流程图: 联系 7">
            <a:extLst>
              <a:ext uri="{FF2B5EF4-FFF2-40B4-BE49-F238E27FC236}">
                <a16:creationId xmlns:a16="http://schemas.microsoft.com/office/drawing/2014/main" id="{BD1384C0-FFC2-3A4F-B1C9-B81D886F944E}"/>
              </a:ext>
            </a:extLst>
          </p:cNvPr>
          <p:cNvSpPr/>
          <p:nvPr/>
        </p:nvSpPr>
        <p:spPr bwMode="auto">
          <a:xfrm>
            <a:off x="2420961" y="3923435"/>
            <a:ext cx="201012" cy="216024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6" name="流程图: 联系 7">
            <a:extLst>
              <a:ext uri="{FF2B5EF4-FFF2-40B4-BE49-F238E27FC236}">
                <a16:creationId xmlns:a16="http://schemas.microsoft.com/office/drawing/2014/main" id="{AE243AE1-A697-D64D-BC9F-167C185A199F}"/>
              </a:ext>
            </a:extLst>
          </p:cNvPr>
          <p:cNvSpPr/>
          <p:nvPr/>
        </p:nvSpPr>
        <p:spPr bwMode="auto">
          <a:xfrm>
            <a:off x="2645151" y="3923435"/>
            <a:ext cx="201012" cy="216024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7" name="流程图: 联系 7">
            <a:extLst>
              <a:ext uri="{FF2B5EF4-FFF2-40B4-BE49-F238E27FC236}">
                <a16:creationId xmlns:a16="http://schemas.microsoft.com/office/drawing/2014/main" id="{531A4940-332B-4A45-A607-DE46F4C53421}"/>
              </a:ext>
            </a:extLst>
          </p:cNvPr>
          <p:cNvSpPr/>
          <p:nvPr/>
        </p:nvSpPr>
        <p:spPr bwMode="auto">
          <a:xfrm>
            <a:off x="2869340" y="3923435"/>
            <a:ext cx="201012" cy="216024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8" name="流程图: 联系 7">
            <a:extLst>
              <a:ext uri="{FF2B5EF4-FFF2-40B4-BE49-F238E27FC236}">
                <a16:creationId xmlns:a16="http://schemas.microsoft.com/office/drawing/2014/main" id="{B370F041-0D45-B948-BE49-7B9101E0D97B}"/>
              </a:ext>
            </a:extLst>
          </p:cNvPr>
          <p:cNvSpPr/>
          <p:nvPr/>
        </p:nvSpPr>
        <p:spPr bwMode="auto">
          <a:xfrm>
            <a:off x="3111907" y="3924600"/>
            <a:ext cx="201012" cy="216024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9" name="流程图: 联系 7">
            <a:extLst>
              <a:ext uri="{FF2B5EF4-FFF2-40B4-BE49-F238E27FC236}">
                <a16:creationId xmlns:a16="http://schemas.microsoft.com/office/drawing/2014/main" id="{02515013-D3B1-404F-9432-10ABFAC6DCDD}"/>
              </a:ext>
            </a:extLst>
          </p:cNvPr>
          <p:cNvSpPr/>
          <p:nvPr/>
        </p:nvSpPr>
        <p:spPr bwMode="auto">
          <a:xfrm>
            <a:off x="2175803" y="3924600"/>
            <a:ext cx="201012" cy="216024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20" name="直线连接符 419">
            <a:extLst>
              <a:ext uri="{FF2B5EF4-FFF2-40B4-BE49-F238E27FC236}">
                <a16:creationId xmlns:a16="http://schemas.microsoft.com/office/drawing/2014/main" id="{D550C905-872B-F749-BD94-6246610D7FD6}"/>
              </a:ext>
            </a:extLst>
          </p:cNvPr>
          <p:cNvCxnSpPr>
            <a:stCxn id="419" idx="0"/>
            <a:endCxn id="293" idx="4"/>
          </p:cNvCxnSpPr>
          <p:nvPr/>
        </p:nvCxnSpPr>
        <p:spPr>
          <a:xfrm flipV="1">
            <a:off x="2276309" y="3702699"/>
            <a:ext cx="468031" cy="22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线连接符 420">
            <a:extLst>
              <a:ext uri="{FF2B5EF4-FFF2-40B4-BE49-F238E27FC236}">
                <a16:creationId xmlns:a16="http://schemas.microsoft.com/office/drawing/2014/main" id="{B6903B90-4D2C-F847-A50C-BBF2DCD19802}"/>
              </a:ext>
            </a:extLst>
          </p:cNvPr>
          <p:cNvCxnSpPr>
            <a:stCxn id="415" idx="0"/>
            <a:endCxn id="293" idx="4"/>
          </p:cNvCxnSpPr>
          <p:nvPr/>
        </p:nvCxnSpPr>
        <p:spPr>
          <a:xfrm flipV="1">
            <a:off x="2521467" y="3702699"/>
            <a:ext cx="222873" cy="220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线连接符 421">
            <a:extLst>
              <a:ext uri="{FF2B5EF4-FFF2-40B4-BE49-F238E27FC236}">
                <a16:creationId xmlns:a16="http://schemas.microsoft.com/office/drawing/2014/main" id="{A2F9816A-27BC-0F47-B463-0545447B3274}"/>
              </a:ext>
            </a:extLst>
          </p:cNvPr>
          <p:cNvCxnSpPr>
            <a:cxnSpLocks/>
            <a:stCxn id="416" idx="0"/>
            <a:endCxn id="293" idx="4"/>
          </p:cNvCxnSpPr>
          <p:nvPr/>
        </p:nvCxnSpPr>
        <p:spPr>
          <a:xfrm flipH="1" flipV="1">
            <a:off x="2744340" y="3702699"/>
            <a:ext cx="1317" cy="220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线连接符 422">
            <a:extLst>
              <a:ext uri="{FF2B5EF4-FFF2-40B4-BE49-F238E27FC236}">
                <a16:creationId xmlns:a16="http://schemas.microsoft.com/office/drawing/2014/main" id="{A2C04306-1157-0645-8A97-2CBB23215736}"/>
              </a:ext>
            </a:extLst>
          </p:cNvPr>
          <p:cNvCxnSpPr>
            <a:stCxn id="417" idx="0"/>
            <a:endCxn id="293" idx="4"/>
          </p:cNvCxnSpPr>
          <p:nvPr/>
        </p:nvCxnSpPr>
        <p:spPr>
          <a:xfrm flipH="1" flipV="1">
            <a:off x="2744340" y="3702699"/>
            <a:ext cx="225506" cy="220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线连接符 423">
            <a:extLst>
              <a:ext uri="{FF2B5EF4-FFF2-40B4-BE49-F238E27FC236}">
                <a16:creationId xmlns:a16="http://schemas.microsoft.com/office/drawing/2014/main" id="{52578DFF-473C-934E-BB71-DE6E55A8E12D}"/>
              </a:ext>
            </a:extLst>
          </p:cNvPr>
          <p:cNvCxnSpPr>
            <a:stCxn id="418" idx="0"/>
            <a:endCxn id="293" idx="4"/>
          </p:cNvCxnSpPr>
          <p:nvPr/>
        </p:nvCxnSpPr>
        <p:spPr>
          <a:xfrm flipH="1" flipV="1">
            <a:off x="2744340" y="3702699"/>
            <a:ext cx="468073" cy="22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文本框 424">
            <a:extLst>
              <a:ext uri="{FF2B5EF4-FFF2-40B4-BE49-F238E27FC236}">
                <a16:creationId xmlns:a16="http://schemas.microsoft.com/office/drawing/2014/main" id="{AA66BE60-D73B-BC49-987C-9CD8D9EBD02D}"/>
              </a:ext>
            </a:extLst>
          </p:cNvPr>
          <p:cNvSpPr txBox="1"/>
          <p:nvPr/>
        </p:nvSpPr>
        <p:spPr>
          <a:xfrm>
            <a:off x="49644" y="4866929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EM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：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1000</a:t>
            </a:r>
            <a:r>
              <a:rPr kumimoji="1" lang="zh-Hans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6" name="文本框 425">
            <a:extLst>
              <a:ext uri="{FF2B5EF4-FFF2-40B4-BE49-F238E27FC236}">
                <a16:creationId xmlns:a16="http://schemas.microsoft.com/office/drawing/2014/main" id="{DF565236-3183-CF47-BE41-D43E987AE06E}"/>
              </a:ext>
            </a:extLst>
          </p:cNvPr>
          <p:cNvSpPr txBox="1"/>
          <p:nvPr/>
        </p:nvSpPr>
        <p:spPr>
          <a:xfrm>
            <a:off x="16163" y="5484970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r>
              <a:rPr kumimoji="1" lang="zh-Hans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：百亿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7" name="流程图: 联系 7">
            <a:extLst>
              <a:ext uri="{FF2B5EF4-FFF2-40B4-BE49-F238E27FC236}">
                <a16:creationId xmlns:a16="http://schemas.microsoft.com/office/drawing/2014/main" id="{849B80E2-3482-D643-B565-35BB58B326DC}"/>
              </a:ext>
            </a:extLst>
          </p:cNvPr>
          <p:cNvSpPr/>
          <p:nvPr/>
        </p:nvSpPr>
        <p:spPr bwMode="auto">
          <a:xfrm>
            <a:off x="1737821" y="4417805"/>
            <a:ext cx="201012" cy="216024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8" name="流程图: 联系 7">
            <a:extLst>
              <a:ext uri="{FF2B5EF4-FFF2-40B4-BE49-F238E27FC236}">
                <a16:creationId xmlns:a16="http://schemas.microsoft.com/office/drawing/2014/main" id="{61508719-E5A4-0246-B068-8F5116235811}"/>
              </a:ext>
            </a:extLst>
          </p:cNvPr>
          <p:cNvSpPr/>
          <p:nvPr/>
        </p:nvSpPr>
        <p:spPr bwMode="auto">
          <a:xfrm>
            <a:off x="3531785" y="4423458"/>
            <a:ext cx="201012" cy="216024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29" name="直线连接符 428">
            <a:extLst>
              <a:ext uri="{FF2B5EF4-FFF2-40B4-BE49-F238E27FC236}">
                <a16:creationId xmlns:a16="http://schemas.microsoft.com/office/drawing/2014/main" id="{EE8DAAE6-BC16-8F4E-8F3A-CD3F22050890}"/>
              </a:ext>
            </a:extLst>
          </p:cNvPr>
          <p:cNvCxnSpPr>
            <a:cxnSpLocks/>
            <a:stCxn id="427" idx="0"/>
          </p:cNvCxnSpPr>
          <p:nvPr/>
        </p:nvCxnSpPr>
        <p:spPr>
          <a:xfrm flipV="1">
            <a:off x="1838327" y="4109606"/>
            <a:ext cx="981255" cy="30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线连接符 429">
            <a:extLst>
              <a:ext uri="{FF2B5EF4-FFF2-40B4-BE49-F238E27FC236}">
                <a16:creationId xmlns:a16="http://schemas.microsoft.com/office/drawing/2014/main" id="{8E56A077-701D-BA4C-B248-C748C4ECA7C2}"/>
              </a:ext>
            </a:extLst>
          </p:cNvPr>
          <p:cNvCxnSpPr>
            <a:cxnSpLocks/>
            <a:stCxn id="428" idx="0"/>
          </p:cNvCxnSpPr>
          <p:nvPr/>
        </p:nvCxnSpPr>
        <p:spPr>
          <a:xfrm flipH="1" flipV="1">
            <a:off x="2748514" y="4141242"/>
            <a:ext cx="883777" cy="282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TextBox 179">
            <a:extLst>
              <a:ext uri="{FF2B5EF4-FFF2-40B4-BE49-F238E27FC236}">
                <a16:creationId xmlns:a16="http://schemas.microsoft.com/office/drawing/2014/main" id="{076ECDC2-1FDA-0C44-85EE-51E8006490F3}"/>
              </a:ext>
            </a:extLst>
          </p:cNvPr>
          <p:cNvSpPr txBox="1"/>
          <p:nvPr/>
        </p:nvSpPr>
        <p:spPr>
          <a:xfrm>
            <a:off x="1501533" y="5504715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lang="zh-CN" altLang="en-US" sz="1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2" name="TextBox 179">
            <a:extLst>
              <a:ext uri="{FF2B5EF4-FFF2-40B4-BE49-F238E27FC236}">
                <a16:creationId xmlns:a16="http://schemas.microsoft.com/office/drawing/2014/main" id="{22CE4589-6705-E242-BED3-25F457D6D466}"/>
              </a:ext>
            </a:extLst>
          </p:cNvPr>
          <p:cNvSpPr txBox="1"/>
          <p:nvPr/>
        </p:nvSpPr>
        <p:spPr>
          <a:xfrm>
            <a:off x="2509645" y="5504715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lang="zh-CN" altLang="en-US" sz="1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3" name="TextBox 179">
            <a:extLst>
              <a:ext uri="{FF2B5EF4-FFF2-40B4-BE49-F238E27FC236}">
                <a16:creationId xmlns:a16="http://schemas.microsoft.com/office/drawing/2014/main" id="{47757AE9-F2B4-BF48-8F06-101BDFF5D09D}"/>
              </a:ext>
            </a:extLst>
          </p:cNvPr>
          <p:cNvSpPr txBox="1"/>
          <p:nvPr/>
        </p:nvSpPr>
        <p:spPr>
          <a:xfrm>
            <a:off x="2957592" y="5517440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lang="zh-CN" altLang="en-US" sz="1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4" name="TextBox 179">
            <a:extLst>
              <a:ext uri="{FF2B5EF4-FFF2-40B4-BE49-F238E27FC236}">
                <a16:creationId xmlns:a16="http://schemas.microsoft.com/office/drawing/2014/main" id="{B7FD6454-DB6A-3F42-9333-2CCBAF00506D}"/>
              </a:ext>
            </a:extLst>
          </p:cNvPr>
          <p:cNvSpPr txBox="1"/>
          <p:nvPr/>
        </p:nvSpPr>
        <p:spPr>
          <a:xfrm>
            <a:off x="3949805" y="5504715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lang="zh-CN" altLang="en-US" sz="1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5" name="矩形 434">
            <a:extLst>
              <a:ext uri="{FF2B5EF4-FFF2-40B4-BE49-F238E27FC236}">
                <a16:creationId xmlns:a16="http://schemas.microsoft.com/office/drawing/2014/main" id="{CC71CC46-62A6-5F48-A350-9DD02F61E0A6}"/>
              </a:ext>
            </a:extLst>
          </p:cNvPr>
          <p:cNvSpPr/>
          <p:nvPr/>
        </p:nvSpPr>
        <p:spPr>
          <a:xfrm>
            <a:off x="2242746" y="3427550"/>
            <a:ext cx="985267" cy="324036"/>
          </a:xfrm>
          <a:prstGeom prst="rect">
            <a:avLst/>
          </a:prstGeom>
          <a:noFill/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6" name="矩形 435">
            <a:extLst>
              <a:ext uri="{FF2B5EF4-FFF2-40B4-BE49-F238E27FC236}">
                <a16:creationId xmlns:a16="http://schemas.microsoft.com/office/drawing/2014/main" id="{5DEB6B0A-78A6-244C-8A71-7BBB93186414}"/>
              </a:ext>
            </a:extLst>
          </p:cNvPr>
          <p:cNvSpPr/>
          <p:nvPr/>
        </p:nvSpPr>
        <p:spPr>
          <a:xfrm>
            <a:off x="2098730" y="3859598"/>
            <a:ext cx="1296144" cy="324036"/>
          </a:xfrm>
          <a:prstGeom prst="rect">
            <a:avLst/>
          </a:prstGeom>
          <a:noFill/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7" name="矩形 436">
            <a:extLst>
              <a:ext uri="{FF2B5EF4-FFF2-40B4-BE49-F238E27FC236}">
                <a16:creationId xmlns:a16="http://schemas.microsoft.com/office/drawing/2014/main" id="{79AE5FA2-D264-0246-AC17-A342004C10DB}"/>
              </a:ext>
            </a:extLst>
          </p:cNvPr>
          <p:cNvSpPr/>
          <p:nvPr/>
        </p:nvSpPr>
        <p:spPr>
          <a:xfrm>
            <a:off x="1668697" y="4367669"/>
            <a:ext cx="2160240" cy="324036"/>
          </a:xfrm>
          <a:prstGeom prst="rect">
            <a:avLst/>
          </a:prstGeom>
          <a:noFill/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9C5C9BA-A213-244F-B654-2D17259EB40A}"/>
              </a:ext>
            </a:extLst>
          </p:cNvPr>
          <p:cNvSpPr txBox="1"/>
          <p:nvPr/>
        </p:nvSpPr>
        <p:spPr>
          <a:xfrm>
            <a:off x="295494" y="1091702"/>
            <a:ext cx="278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全局唯一性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支持百亿级特征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基于无量特征格式设计</a:t>
            </a:r>
          </a:p>
        </p:txBody>
      </p:sp>
    </p:spTree>
    <p:extLst>
      <p:ext uri="{BB962C8B-B14F-4D97-AF65-F5344CB8AC3E}">
        <p14:creationId xmlns:p14="http://schemas.microsoft.com/office/powerpoint/2010/main" val="2520160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9" name="直线连接符 328">
            <a:extLst>
              <a:ext uri="{FF2B5EF4-FFF2-40B4-BE49-F238E27FC236}">
                <a16:creationId xmlns:a16="http://schemas.microsoft.com/office/drawing/2014/main" id="{07606F7E-56B7-F541-8DE4-20C6F9957F08}"/>
              </a:ext>
            </a:extLst>
          </p:cNvPr>
          <p:cNvCxnSpPr>
            <a:cxnSpLocks/>
          </p:cNvCxnSpPr>
          <p:nvPr/>
        </p:nvCxnSpPr>
        <p:spPr>
          <a:xfrm>
            <a:off x="343569" y="577060"/>
            <a:ext cx="106822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E59041F8-2523-5844-9CA9-F7F1273D7F3E}"/>
              </a:ext>
            </a:extLst>
          </p:cNvPr>
          <p:cNvSpPr/>
          <p:nvPr/>
        </p:nvSpPr>
        <p:spPr>
          <a:xfrm>
            <a:off x="265260" y="115395"/>
            <a:ext cx="96771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特征子系统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管理平台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370F7D-A5F1-A64F-9CF5-560FA64080B3}"/>
              </a:ext>
            </a:extLst>
          </p:cNvPr>
          <p:cNvSpPr txBox="1"/>
          <p:nvPr/>
        </p:nvSpPr>
        <p:spPr>
          <a:xfrm>
            <a:off x="403809" y="1120762"/>
            <a:ext cx="49647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特征设计（生命周期、特征血脉等）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模型绑定特征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特征发布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特征监控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特征校验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权限控制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收益：封装上线细节、自动化支持各种约束条件，减少人工操作出错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2A1983-B021-654D-A165-1CCCAA467E02}"/>
              </a:ext>
            </a:extLst>
          </p:cNvPr>
          <p:cNvSpPr txBox="1"/>
          <p:nvPr/>
        </p:nvSpPr>
        <p:spPr>
          <a:xfrm>
            <a:off x="463138" y="6334780"/>
            <a:ext cx="7420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特征管理平台地址 </a:t>
            </a:r>
            <a:r>
              <a:rPr lang="en" altLang="zh-CN" sz="14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http://</a:t>
            </a:r>
            <a:r>
              <a:rPr lang="en" altLang="zh-CN" sz="1400" dirty="0" err="1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boss.nb.oa.com</a:t>
            </a:r>
            <a:r>
              <a:rPr lang="en" altLang="zh-CN" sz="14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" altLang="zh-CN" sz="1400" dirty="0" err="1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dist</a:t>
            </a:r>
            <a:r>
              <a:rPr lang="en" altLang="zh-CN" sz="14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/feature/</a:t>
            </a:r>
            <a:r>
              <a:rPr lang="en" altLang="zh-CN" sz="1400" dirty="0" err="1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boss.html</a:t>
            </a:r>
            <a:r>
              <a:rPr lang="en" altLang="zh-CN" sz="14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#/characteristic/index</a:t>
            </a:r>
            <a:endParaRPr lang="en-US" altLang="zh-CN" sz="1400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400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983AE8-A9C4-4E4A-ABBA-8F6128CCF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053" y="751753"/>
            <a:ext cx="6547682" cy="406099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1D42721-4DD4-4540-A93A-52ABB879CA79}"/>
              </a:ext>
            </a:extLst>
          </p:cNvPr>
          <p:cNvSpPr txBox="1"/>
          <p:nvPr/>
        </p:nvSpPr>
        <p:spPr>
          <a:xfrm>
            <a:off x="388060" y="722735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怎样进行方便灵活的特征配置与管理？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174366ED-9A1F-094B-B3B6-70BA7C3494B9}"/>
              </a:ext>
            </a:extLst>
          </p:cNvPr>
          <p:cNvSpPr/>
          <p:nvPr/>
        </p:nvSpPr>
        <p:spPr>
          <a:xfrm>
            <a:off x="1839254" y="1214061"/>
            <a:ext cx="4449805" cy="359868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基础特征数据开发</a:t>
            </a:r>
            <a:endParaRPr kumimoji="1" lang="en-US" altLang="zh-CN" sz="11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sz="11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sz="11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sz="11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sz="11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100" b="1" u="sng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1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100" b="1" u="sng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1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100" b="1" u="sng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1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100" b="1" u="sng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1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100" b="1" u="sng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1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100" b="1" u="sng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1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100" b="1" u="sng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1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1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C5021007-447E-6142-B8F4-3A174F362FDF}"/>
              </a:ext>
            </a:extLst>
          </p:cNvPr>
          <p:cNvSpPr/>
          <p:nvPr/>
        </p:nvSpPr>
        <p:spPr>
          <a:xfrm>
            <a:off x="6825347" y="4944070"/>
            <a:ext cx="3223466" cy="116217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特征监控</a:t>
            </a:r>
            <a:endParaRPr kumimoji="1" lang="en-US" altLang="zh-CN" sz="11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100" b="1" u="sng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1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100" b="1" u="sng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1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100" b="1" u="sng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5B4A4AD-9DF4-BF4B-AD26-63F43B7859F0}"/>
              </a:ext>
            </a:extLst>
          </p:cNvPr>
          <p:cNvSpPr/>
          <p:nvPr/>
        </p:nvSpPr>
        <p:spPr>
          <a:xfrm>
            <a:off x="6731188" y="1214061"/>
            <a:ext cx="3435121" cy="506687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zh-CN" sz="1100" b="1" u="sng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1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100" b="1" u="sng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1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100" b="1" u="sng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1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100" b="1" u="sng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1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100" b="1" u="sng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1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100" b="1" u="sng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1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100" b="1" u="sng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1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1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1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1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0" name="圆角矩形 119">
            <a:extLst>
              <a:ext uri="{FF2B5EF4-FFF2-40B4-BE49-F238E27FC236}">
                <a16:creationId xmlns:a16="http://schemas.microsoft.com/office/drawing/2014/main" id="{84A86CF0-F85B-8548-B534-E30C83838D6F}"/>
              </a:ext>
            </a:extLst>
          </p:cNvPr>
          <p:cNvSpPr/>
          <p:nvPr/>
        </p:nvSpPr>
        <p:spPr>
          <a:xfrm>
            <a:off x="4818091" y="1726972"/>
            <a:ext cx="1229965" cy="4186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埋点数据准备</a:t>
            </a:r>
          </a:p>
        </p:txBody>
      </p:sp>
      <p:cxnSp>
        <p:nvCxnSpPr>
          <p:cNvPr id="121" name="直线箭头连接符 120">
            <a:extLst>
              <a:ext uri="{FF2B5EF4-FFF2-40B4-BE49-F238E27FC236}">
                <a16:creationId xmlns:a16="http://schemas.microsoft.com/office/drawing/2014/main" id="{53F61D73-A5D3-894C-B86E-8769E05ACC26}"/>
              </a:ext>
            </a:extLst>
          </p:cNvPr>
          <p:cNvCxnSpPr>
            <a:cxnSpLocks/>
            <a:stCxn id="120" idx="2"/>
            <a:endCxn id="122" idx="0"/>
          </p:cNvCxnSpPr>
          <p:nvPr/>
        </p:nvCxnSpPr>
        <p:spPr>
          <a:xfrm flipH="1">
            <a:off x="5431475" y="2145614"/>
            <a:ext cx="1599" cy="666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圆角矩形 121">
            <a:extLst>
              <a:ext uri="{FF2B5EF4-FFF2-40B4-BE49-F238E27FC236}">
                <a16:creationId xmlns:a16="http://schemas.microsoft.com/office/drawing/2014/main" id="{9530127C-3A45-F246-97FA-942FF71F06BC}"/>
              </a:ext>
            </a:extLst>
          </p:cNvPr>
          <p:cNvSpPr/>
          <p:nvPr/>
        </p:nvSpPr>
        <p:spPr>
          <a:xfrm>
            <a:off x="4816492" y="2812408"/>
            <a:ext cx="1229965" cy="4186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特征抽取</a:t>
            </a:r>
          </a:p>
        </p:txBody>
      </p:sp>
      <p:sp>
        <p:nvSpPr>
          <p:cNvPr id="123" name="圆柱体 122">
            <a:extLst>
              <a:ext uri="{FF2B5EF4-FFF2-40B4-BE49-F238E27FC236}">
                <a16:creationId xmlns:a16="http://schemas.microsoft.com/office/drawing/2014/main" id="{66D9E12F-DFBB-7542-BB4A-29776976DE80}"/>
              </a:ext>
            </a:extLst>
          </p:cNvPr>
          <p:cNvSpPr/>
          <p:nvPr/>
        </p:nvSpPr>
        <p:spPr>
          <a:xfrm>
            <a:off x="4818091" y="4018463"/>
            <a:ext cx="1229965" cy="418642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基础特征数据</a:t>
            </a:r>
          </a:p>
        </p:txBody>
      </p: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F1E7CD3B-B021-EA42-9279-EC6CDC63E953}"/>
              </a:ext>
            </a:extLst>
          </p:cNvPr>
          <p:cNvCxnSpPr>
            <a:cxnSpLocks/>
            <a:stCxn id="122" idx="2"/>
          </p:cNvCxnSpPr>
          <p:nvPr/>
        </p:nvCxnSpPr>
        <p:spPr>
          <a:xfrm>
            <a:off x="5431475" y="3231050"/>
            <a:ext cx="0" cy="80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圆角矩形 124">
            <a:extLst>
              <a:ext uri="{FF2B5EF4-FFF2-40B4-BE49-F238E27FC236}">
                <a16:creationId xmlns:a16="http://schemas.microsoft.com/office/drawing/2014/main" id="{E03C86C6-25A9-194F-8850-E7ADD62F19A8}"/>
              </a:ext>
            </a:extLst>
          </p:cNvPr>
          <p:cNvSpPr/>
          <p:nvPr/>
        </p:nvSpPr>
        <p:spPr>
          <a:xfrm>
            <a:off x="6981618" y="1693370"/>
            <a:ext cx="1229965" cy="4186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特征配置</a:t>
            </a:r>
          </a:p>
        </p:txBody>
      </p:sp>
      <p:sp>
        <p:nvSpPr>
          <p:cNvPr id="126" name="圆角矩形 125">
            <a:extLst>
              <a:ext uri="{FF2B5EF4-FFF2-40B4-BE49-F238E27FC236}">
                <a16:creationId xmlns:a16="http://schemas.microsoft.com/office/drawing/2014/main" id="{DE4DB06D-3B31-9B48-91C9-101BF1168085}"/>
              </a:ext>
            </a:extLst>
          </p:cNvPr>
          <p:cNvSpPr/>
          <p:nvPr/>
        </p:nvSpPr>
        <p:spPr>
          <a:xfrm>
            <a:off x="6981617" y="2741281"/>
            <a:ext cx="1229965" cy="4186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特征工程配置</a:t>
            </a:r>
          </a:p>
        </p:txBody>
      </p:sp>
      <p:cxnSp>
        <p:nvCxnSpPr>
          <p:cNvPr id="127" name="直线箭头连接符 126">
            <a:extLst>
              <a:ext uri="{FF2B5EF4-FFF2-40B4-BE49-F238E27FC236}">
                <a16:creationId xmlns:a16="http://schemas.microsoft.com/office/drawing/2014/main" id="{08C777FC-73E3-2D49-9198-DC30F8E8875E}"/>
              </a:ext>
            </a:extLst>
          </p:cNvPr>
          <p:cNvCxnSpPr>
            <a:cxnSpLocks/>
            <a:stCxn id="125" idx="2"/>
            <a:endCxn id="126" idx="0"/>
          </p:cNvCxnSpPr>
          <p:nvPr/>
        </p:nvCxnSpPr>
        <p:spPr>
          <a:xfrm flipH="1">
            <a:off x="7596600" y="2112012"/>
            <a:ext cx="1" cy="62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圆角矩形 127">
            <a:extLst>
              <a:ext uri="{FF2B5EF4-FFF2-40B4-BE49-F238E27FC236}">
                <a16:creationId xmlns:a16="http://schemas.microsoft.com/office/drawing/2014/main" id="{B74CF848-8D90-6843-BCD8-3B0EABE366EF}"/>
              </a:ext>
            </a:extLst>
          </p:cNvPr>
          <p:cNvSpPr/>
          <p:nvPr/>
        </p:nvSpPr>
        <p:spPr>
          <a:xfrm>
            <a:off x="6981617" y="3991380"/>
            <a:ext cx="1229965" cy="4186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模型绑定特征集</a:t>
            </a:r>
          </a:p>
        </p:txBody>
      </p:sp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461CFE6D-3FB3-EC42-87F0-2935C2CF7670}"/>
              </a:ext>
            </a:extLst>
          </p:cNvPr>
          <p:cNvCxnSpPr>
            <a:cxnSpLocks/>
            <a:stCxn id="126" idx="2"/>
            <a:endCxn id="128" idx="0"/>
          </p:cNvCxnSpPr>
          <p:nvPr/>
        </p:nvCxnSpPr>
        <p:spPr>
          <a:xfrm>
            <a:off x="7596600" y="3159923"/>
            <a:ext cx="0" cy="831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圆柱体 129">
            <a:extLst>
              <a:ext uri="{FF2B5EF4-FFF2-40B4-BE49-F238E27FC236}">
                <a16:creationId xmlns:a16="http://schemas.microsoft.com/office/drawing/2014/main" id="{97B76AAA-D83B-C24E-BB9F-5B944A38C7D9}"/>
              </a:ext>
            </a:extLst>
          </p:cNvPr>
          <p:cNvSpPr/>
          <p:nvPr/>
        </p:nvSpPr>
        <p:spPr>
          <a:xfrm>
            <a:off x="1980920" y="3793732"/>
            <a:ext cx="1229965" cy="813938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离线特征</a:t>
            </a:r>
            <a:endParaRPr kumimoji="1"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（用户画像、</a:t>
            </a:r>
            <a:endParaRPr kumimoji="1"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商家画像等）</a:t>
            </a:r>
          </a:p>
        </p:txBody>
      </p:sp>
      <p:sp>
        <p:nvSpPr>
          <p:cNvPr id="131" name="平行四边形 130">
            <a:extLst>
              <a:ext uri="{FF2B5EF4-FFF2-40B4-BE49-F238E27FC236}">
                <a16:creationId xmlns:a16="http://schemas.microsoft.com/office/drawing/2014/main" id="{95366045-B773-1041-9044-BA66104A26F2}"/>
              </a:ext>
            </a:extLst>
          </p:cNvPr>
          <p:cNvSpPr/>
          <p:nvPr/>
        </p:nvSpPr>
        <p:spPr>
          <a:xfrm>
            <a:off x="4816492" y="5318884"/>
            <a:ext cx="1229965" cy="418642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特征上线完成</a:t>
            </a:r>
          </a:p>
        </p:txBody>
      </p:sp>
      <p:sp>
        <p:nvSpPr>
          <p:cNvPr id="132" name="圆角矩形 131">
            <a:extLst>
              <a:ext uri="{FF2B5EF4-FFF2-40B4-BE49-F238E27FC236}">
                <a16:creationId xmlns:a16="http://schemas.microsoft.com/office/drawing/2014/main" id="{E68F199F-1FDC-F341-BFE0-40CB16D4F07A}"/>
              </a:ext>
            </a:extLst>
          </p:cNvPr>
          <p:cNvSpPr/>
          <p:nvPr/>
        </p:nvSpPr>
        <p:spPr>
          <a:xfrm>
            <a:off x="1980919" y="3032225"/>
            <a:ext cx="1229965" cy="4186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离线数据接入</a:t>
            </a:r>
          </a:p>
        </p:txBody>
      </p:sp>
      <p:cxnSp>
        <p:nvCxnSpPr>
          <p:cNvPr id="133" name="直线箭头连接符 132">
            <a:extLst>
              <a:ext uri="{FF2B5EF4-FFF2-40B4-BE49-F238E27FC236}">
                <a16:creationId xmlns:a16="http://schemas.microsoft.com/office/drawing/2014/main" id="{68082C75-57B9-A14F-BA34-5098071EFA95}"/>
              </a:ext>
            </a:extLst>
          </p:cNvPr>
          <p:cNvCxnSpPr>
            <a:cxnSpLocks/>
            <a:stCxn id="132" idx="2"/>
            <a:endCxn id="130" idx="1"/>
          </p:cNvCxnSpPr>
          <p:nvPr/>
        </p:nvCxnSpPr>
        <p:spPr>
          <a:xfrm>
            <a:off x="2595902" y="3450867"/>
            <a:ext cx="1" cy="342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圆角矩形 133">
            <a:extLst>
              <a:ext uri="{FF2B5EF4-FFF2-40B4-BE49-F238E27FC236}">
                <a16:creationId xmlns:a16="http://schemas.microsoft.com/office/drawing/2014/main" id="{65CE107E-81D0-074C-AF32-68FA7311D33D}"/>
              </a:ext>
            </a:extLst>
          </p:cNvPr>
          <p:cNvSpPr/>
          <p:nvPr/>
        </p:nvSpPr>
        <p:spPr>
          <a:xfrm>
            <a:off x="8712437" y="1595713"/>
            <a:ext cx="1229965" cy="4186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特征类型配置</a:t>
            </a:r>
          </a:p>
        </p:txBody>
      </p:sp>
      <p:sp>
        <p:nvSpPr>
          <p:cNvPr id="135" name="圆角矩形 134">
            <a:extLst>
              <a:ext uri="{FF2B5EF4-FFF2-40B4-BE49-F238E27FC236}">
                <a16:creationId xmlns:a16="http://schemas.microsoft.com/office/drawing/2014/main" id="{C4523544-9EB5-454B-B3EF-AE7C0A4A90CE}"/>
              </a:ext>
            </a:extLst>
          </p:cNvPr>
          <p:cNvSpPr/>
          <p:nvPr/>
        </p:nvSpPr>
        <p:spPr>
          <a:xfrm>
            <a:off x="8712438" y="2170083"/>
            <a:ext cx="1229965" cy="4186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特征抽取配置</a:t>
            </a:r>
          </a:p>
        </p:txBody>
      </p:sp>
      <p:sp>
        <p:nvSpPr>
          <p:cNvPr id="136" name="左大括号 135">
            <a:extLst>
              <a:ext uri="{FF2B5EF4-FFF2-40B4-BE49-F238E27FC236}">
                <a16:creationId xmlns:a16="http://schemas.microsoft.com/office/drawing/2014/main" id="{3A9357AD-CEEE-CF4E-BD48-136A7681F905}"/>
              </a:ext>
            </a:extLst>
          </p:cNvPr>
          <p:cNvSpPr/>
          <p:nvPr/>
        </p:nvSpPr>
        <p:spPr>
          <a:xfrm>
            <a:off x="8337511" y="1726972"/>
            <a:ext cx="242320" cy="783691"/>
          </a:xfrm>
          <a:prstGeom prst="leftBrace">
            <a:avLst>
              <a:gd name="adj1" fmla="val 8333"/>
              <a:gd name="adj2" fmla="val 2555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7" name="圆柱体 136">
            <a:extLst>
              <a:ext uri="{FF2B5EF4-FFF2-40B4-BE49-F238E27FC236}">
                <a16:creationId xmlns:a16="http://schemas.microsoft.com/office/drawing/2014/main" id="{A3A6C723-289A-FF4A-BC4B-6A721E37B7AF}"/>
              </a:ext>
            </a:extLst>
          </p:cNvPr>
          <p:cNvSpPr/>
          <p:nvPr/>
        </p:nvSpPr>
        <p:spPr>
          <a:xfrm>
            <a:off x="6981617" y="5487066"/>
            <a:ext cx="1229965" cy="41864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特征更新监控</a:t>
            </a:r>
          </a:p>
        </p:txBody>
      </p:sp>
      <p:sp>
        <p:nvSpPr>
          <p:cNvPr id="138" name="圆柱体 137">
            <a:extLst>
              <a:ext uri="{FF2B5EF4-FFF2-40B4-BE49-F238E27FC236}">
                <a16:creationId xmlns:a16="http://schemas.microsoft.com/office/drawing/2014/main" id="{2CE9F030-DEFC-A247-987C-4B7362534C47}"/>
              </a:ext>
            </a:extLst>
          </p:cNvPr>
          <p:cNvSpPr/>
          <p:nvPr/>
        </p:nvSpPr>
        <p:spPr>
          <a:xfrm>
            <a:off x="8712437" y="5487066"/>
            <a:ext cx="1229965" cy="41864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特征覆盖率监控</a:t>
            </a:r>
          </a:p>
        </p:txBody>
      </p:sp>
      <p:sp>
        <p:nvSpPr>
          <p:cNvPr id="139" name="圆柱体 138">
            <a:extLst>
              <a:ext uri="{FF2B5EF4-FFF2-40B4-BE49-F238E27FC236}">
                <a16:creationId xmlns:a16="http://schemas.microsoft.com/office/drawing/2014/main" id="{68E09924-AD19-2549-9968-DA1CFEC20382}"/>
              </a:ext>
            </a:extLst>
          </p:cNvPr>
          <p:cNvSpPr/>
          <p:nvPr/>
        </p:nvSpPr>
        <p:spPr>
          <a:xfrm>
            <a:off x="3422619" y="4035522"/>
            <a:ext cx="1229965" cy="418642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时间序列数据库</a:t>
            </a:r>
          </a:p>
        </p:txBody>
      </p:sp>
      <p:cxnSp>
        <p:nvCxnSpPr>
          <p:cNvPr id="140" name="肘形连接符 139">
            <a:extLst>
              <a:ext uri="{FF2B5EF4-FFF2-40B4-BE49-F238E27FC236}">
                <a16:creationId xmlns:a16="http://schemas.microsoft.com/office/drawing/2014/main" id="{B86D29E4-F648-E14A-BC7A-2BE92A3BF00D}"/>
              </a:ext>
            </a:extLst>
          </p:cNvPr>
          <p:cNvCxnSpPr>
            <a:cxnSpLocks/>
            <a:stCxn id="122" idx="1"/>
            <a:endCxn id="139" idx="1"/>
          </p:cNvCxnSpPr>
          <p:nvPr/>
        </p:nvCxnSpPr>
        <p:spPr>
          <a:xfrm rot="10800000" flipV="1">
            <a:off x="4037602" y="3021728"/>
            <a:ext cx="778890" cy="10137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A5AD2982-2715-1940-8392-4CBABF9412A0}"/>
              </a:ext>
            </a:extLst>
          </p:cNvPr>
          <p:cNvCxnSpPr>
            <a:cxnSpLocks/>
            <a:stCxn id="123" idx="3"/>
            <a:endCxn id="131" idx="0"/>
          </p:cNvCxnSpPr>
          <p:nvPr/>
        </p:nvCxnSpPr>
        <p:spPr>
          <a:xfrm flipH="1">
            <a:off x="5431475" y="4437105"/>
            <a:ext cx="1599" cy="88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肘形连接符 141">
            <a:extLst>
              <a:ext uri="{FF2B5EF4-FFF2-40B4-BE49-F238E27FC236}">
                <a16:creationId xmlns:a16="http://schemas.microsoft.com/office/drawing/2014/main" id="{9E2A53CD-A538-C647-A2C3-108C09F3862D}"/>
              </a:ext>
            </a:extLst>
          </p:cNvPr>
          <p:cNvCxnSpPr>
            <a:cxnSpLocks/>
            <a:stCxn id="130" idx="3"/>
            <a:endCxn id="131" idx="5"/>
          </p:cNvCxnSpPr>
          <p:nvPr/>
        </p:nvCxnSpPr>
        <p:spPr>
          <a:xfrm rot="16200000" flipH="1">
            <a:off x="3272095" y="3931477"/>
            <a:ext cx="920535" cy="22729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肘形连接符 142">
            <a:extLst>
              <a:ext uri="{FF2B5EF4-FFF2-40B4-BE49-F238E27FC236}">
                <a16:creationId xmlns:a16="http://schemas.microsoft.com/office/drawing/2014/main" id="{5485CE8E-CC6B-7140-B294-7F9B32438469}"/>
              </a:ext>
            </a:extLst>
          </p:cNvPr>
          <p:cNvCxnSpPr>
            <a:cxnSpLocks/>
            <a:stCxn id="139" idx="3"/>
            <a:endCxn id="131" idx="5"/>
          </p:cNvCxnSpPr>
          <p:nvPr/>
        </p:nvCxnSpPr>
        <p:spPr>
          <a:xfrm rot="16200000" flipH="1">
            <a:off x="3916192" y="4575574"/>
            <a:ext cx="1074041" cy="8312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右箭头 143">
            <a:extLst>
              <a:ext uri="{FF2B5EF4-FFF2-40B4-BE49-F238E27FC236}">
                <a16:creationId xmlns:a16="http://schemas.microsoft.com/office/drawing/2014/main" id="{1290213A-369D-2F45-8C96-B9BAAA6605DC}"/>
              </a:ext>
            </a:extLst>
          </p:cNvPr>
          <p:cNvSpPr/>
          <p:nvPr/>
        </p:nvSpPr>
        <p:spPr>
          <a:xfrm rot="10800000">
            <a:off x="6352559" y="2941366"/>
            <a:ext cx="335896" cy="245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6" name="右箭头 145">
            <a:extLst>
              <a:ext uri="{FF2B5EF4-FFF2-40B4-BE49-F238E27FC236}">
                <a16:creationId xmlns:a16="http://schemas.microsoft.com/office/drawing/2014/main" id="{9D75D490-13A9-2749-9898-C5E0AACF099D}"/>
              </a:ext>
            </a:extLst>
          </p:cNvPr>
          <p:cNvSpPr/>
          <p:nvPr/>
        </p:nvSpPr>
        <p:spPr>
          <a:xfrm>
            <a:off x="6178397" y="5449747"/>
            <a:ext cx="335896" cy="245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B4752FC-E4F8-8341-BB98-9CFD6261115F}"/>
              </a:ext>
            </a:extLst>
          </p:cNvPr>
          <p:cNvSpPr/>
          <p:nvPr/>
        </p:nvSpPr>
        <p:spPr>
          <a:xfrm>
            <a:off x="7563118" y="1300437"/>
            <a:ext cx="129692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1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特征管理平台</a:t>
            </a:r>
            <a:endParaRPr kumimoji="1" lang="en-US" altLang="zh-CN" sz="11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14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7" grpId="0" animBg="1"/>
      <p:bldP spid="118" grpId="0" animBg="1"/>
      <p:bldP spid="119" grpId="0" animBg="1"/>
      <p:bldP spid="120" grpId="0" animBg="1"/>
      <p:bldP spid="122" grpId="0" animBg="1"/>
      <p:bldP spid="123" grpId="0" animBg="1"/>
      <p:bldP spid="125" grpId="0" animBg="1"/>
      <p:bldP spid="126" grpId="0" animBg="1"/>
      <p:bldP spid="128" grpId="0" animBg="1"/>
      <p:bldP spid="130" grpId="0" animBg="1"/>
      <p:bldP spid="131" grpId="0" animBg="1"/>
      <p:bldP spid="132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4" grpId="0" animBg="1"/>
      <p:bldP spid="146" grpId="0" animBg="1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4">
            <a:extLst>
              <a:ext uri="{FF2B5EF4-FFF2-40B4-BE49-F238E27FC236}">
                <a16:creationId xmlns:a16="http://schemas.microsoft.com/office/drawing/2014/main" id="{02CEC756-3359-1D49-AF7F-84703725A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91" y="5940310"/>
            <a:ext cx="6497116" cy="7068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defRPr/>
            </a:pP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8" name="矩形 3074">
            <a:extLst>
              <a:ext uri="{FF2B5EF4-FFF2-40B4-BE49-F238E27FC236}">
                <a16:creationId xmlns:a16="http://schemas.microsoft.com/office/drawing/2014/main" id="{BBCBA7BA-D073-F445-A988-870CF04B9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1279" y="5499466"/>
            <a:ext cx="3871859" cy="11861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68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1" name="矩形 3074">
            <a:extLst>
              <a:ext uri="{FF2B5EF4-FFF2-40B4-BE49-F238E27FC236}">
                <a16:creationId xmlns:a16="http://schemas.microsoft.com/office/drawing/2014/main" id="{5E74662A-008A-3A4C-ACD0-BB145A550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598" y="5625396"/>
            <a:ext cx="1069971" cy="9623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68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1" name="矩形 3074">
            <a:extLst>
              <a:ext uri="{FF2B5EF4-FFF2-40B4-BE49-F238E27FC236}">
                <a16:creationId xmlns:a16="http://schemas.microsoft.com/office/drawing/2014/main" id="{10573AAC-5F31-094C-96BC-90A7162FD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0253" y="5625396"/>
            <a:ext cx="1962536" cy="9623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68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29" name="直线连接符 328">
            <a:extLst>
              <a:ext uri="{FF2B5EF4-FFF2-40B4-BE49-F238E27FC236}">
                <a16:creationId xmlns:a16="http://schemas.microsoft.com/office/drawing/2014/main" id="{07606F7E-56B7-F541-8DE4-20C6F9957F08}"/>
              </a:ext>
            </a:extLst>
          </p:cNvPr>
          <p:cNvCxnSpPr>
            <a:cxnSpLocks/>
          </p:cNvCxnSpPr>
          <p:nvPr/>
        </p:nvCxnSpPr>
        <p:spPr>
          <a:xfrm>
            <a:off x="323690" y="599660"/>
            <a:ext cx="106822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E59041F8-2523-5844-9CA9-F7F1273D7F3E}"/>
              </a:ext>
            </a:extLst>
          </p:cNvPr>
          <p:cNvSpPr/>
          <p:nvPr/>
        </p:nvSpPr>
        <p:spPr>
          <a:xfrm>
            <a:off x="265260" y="115395"/>
            <a:ext cx="97931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样本拼接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快速准确拼接多业务多场景样本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31" name="矩形 3074">
            <a:extLst>
              <a:ext uri="{FF2B5EF4-FFF2-40B4-BE49-F238E27FC236}">
                <a16:creationId xmlns:a16="http://schemas.microsoft.com/office/drawing/2014/main" id="{21CAB5EB-1A95-CF43-978E-677D5AC4A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6562" y="2645383"/>
            <a:ext cx="3925943" cy="15332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68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BC967B12-1625-074E-A095-E901A7BBD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324" y="3289219"/>
            <a:ext cx="6476182" cy="24569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defRPr/>
            </a:pP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矩形 3074">
            <a:extLst>
              <a:ext uri="{FF2B5EF4-FFF2-40B4-BE49-F238E27FC236}">
                <a16:creationId xmlns:a16="http://schemas.microsoft.com/office/drawing/2014/main" id="{576FEA61-F72F-3543-9E5A-1FF981439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5927" y="2908243"/>
            <a:ext cx="2202357" cy="4519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68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矩形 3088">
            <a:extLst>
              <a:ext uri="{FF2B5EF4-FFF2-40B4-BE49-F238E27FC236}">
                <a16:creationId xmlns:a16="http://schemas.microsoft.com/office/drawing/2014/main" id="{08E97E6D-09BA-BA4F-80D3-AE0FED379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7173" y="2959454"/>
            <a:ext cx="731689" cy="206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矩形 3088">
            <a:extLst>
              <a:ext uri="{FF2B5EF4-FFF2-40B4-BE49-F238E27FC236}">
                <a16:creationId xmlns:a16="http://schemas.microsoft.com/office/drawing/2014/main" id="{85A4BBBE-EAB2-4B41-890C-C9E16E62C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6843" y="3016605"/>
            <a:ext cx="731689" cy="206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矩形 3088">
            <a:extLst>
              <a:ext uri="{FF2B5EF4-FFF2-40B4-BE49-F238E27FC236}">
                <a16:creationId xmlns:a16="http://schemas.microsoft.com/office/drawing/2014/main" id="{7CE2A217-2999-E34D-A03C-29D7DA3B0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4350" y="3097935"/>
            <a:ext cx="731689" cy="206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cdmq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矩形 3088">
            <a:extLst>
              <a:ext uri="{FF2B5EF4-FFF2-40B4-BE49-F238E27FC236}">
                <a16:creationId xmlns:a16="http://schemas.microsoft.com/office/drawing/2014/main" id="{CC7BCC66-EC95-524E-B623-3934F6F79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4382" y="2965616"/>
            <a:ext cx="731689" cy="206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矩形 3088">
            <a:extLst>
              <a:ext uri="{FF2B5EF4-FFF2-40B4-BE49-F238E27FC236}">
                <a16:creationId xmlns:a16="http://schemas.microsoft.com/office/drawing/2014/main" id="{3080A549-3DE9-E141-A855-9745BB111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889" y="3022013"/>
            <a:ext cx="731689" cy="206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矩形 3088">
            <a:extLst>
              <a:ext uri="{FF2B5EF4-FFF2-40B4-BE49-F238E27FC236}">
                <a16:creationId xmlns:a16="http://schemas.microsoft.com/office/drawing/2014/main" id="{7D340610-F8D9-8C4D-A46A-AC32169D0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023" y="3095728"/>
            <a:ext cx="731689" cy="206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atta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73AF46D-3697-F147-B0EE-FACA4F283103}"/>
              </a:ext>
            </a:extLst>
          </p:cNvPr>
          <p:cNvSpPr txBox="1"/>
          <p:nvPr/>
        </p:nvSpPr>
        <p:spPr>
          <a:xfrm>
            <a:off x="4993137" y="3477659"/>
            <a:ext cx="1065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12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后台样本</a:t>
            </a:r>
            <a:endParaRPr kumimoji="1" lang="en-US" altLang="zh-CN" sz="12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B729721-ADB8-4D49-BDCA-979DAF97F506}"/>
              </a:ext>
            </a:extLst>
          </p:cNvPr>
          <p:cNvSpPr txBox="1"/>
          <p:nvPr/>
        </p:nvSpPr>
        <p:spPr>
          <a:xfrm>
            <a:off x="6088523" y="261541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终端行为</a:t>
            </a:r>
          </a:p>
        </p:txBody>
      </p:sp>
      <p:sp>
        <p:nvSpPr>
          <p:cNvPr id="67" name="矩形 3074">
            <a:extLst>
              <a:ext uri="{FF2B5EF4-FFF2-40B4-BE49-F238E27FC236}">
                <a16:creationId xmlns:a16="http://schemas.microsoft.com/office/drawing/2014/main" id="{87D49149-5113-D147-8DD1-03C76CE71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697" y="3565221"/>
            <a:ext cx="2197663" cy="428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68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矩形 3088">
            <a:extLst>
              <a:ext uri="{FF2B5EF4-FFF2-40B4-BE49-F238E27FC236}">
                <a16:creationId xmlns:a16="http://schemas.microsoft.com/office/drawing/2014/main" id="{A58B23CF-0827-8140-A6BC-17F339B5E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5030" y="3620879"/>
            <a:ext cx="731689" cy="206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矩形 3088">
            <a:extLst>
              <a:ext uri="{FF2B5EF4-FFF2-40B4-BE49-F238E27FC236}">
                <a16:creationId xmlns:a16="http://schemas.microsoft.com/office/drawing/2014/main" id="{C33E8400-660C-AB4A-B760-4C42A07B3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4700" y="3678030"/>
            <a:ext cx="731689" cy="206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3088">
            <a:extLst>
              <a:ext uri="{FF2B5EF4-FFF2-40B4-BE49-F238E27FC236}">
                <a16:creationId xmlns:a16="http://schemas.microsoft.com/office/drawing/2014/main" id="{1873A492-02F5-AE49-95D6-8DACC2DCB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2207" y="3759360"/>
            <a:ext cx="731689" cy="206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cdmq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矩形 3088">
            <a:extLst>
              <a:ext uri="{FF2B5EF4-FFF2-40B4-BE49-F238E27FC236}">
                <a16:creationId xmlns:a16="http://schemas.microsoft.com/office/drawing/2014/main" id="{B2FF163F-EEF4-D94E-A591-5F0EDC77E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2239" y="3627041"/>
            <a:ext cx="731689" cy="206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2" name="矩形 3088">
            <a:extLst>
              <a:ext uri="{FF2B5EF4-FFF2-40B4-BE49-F238E27FC236}">
                <a16:creationId xmlns:a16="http://schemas.microsoft.com/office/drawing/2014/main" id="{7A079936-2919-6F41-B45B-5CE2752C7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9746" y="3683438"/>
            <a:ext cx="731689" cy="206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矩形 3088">
            <a:extLst>
              <a:ext uri="{FF2B5EF4-FFF2-40B4-BE49-F238E27FC236}">
                <a16:creationId xmlns:a16="http://schemas.microsoft.com/office/drawing/2014/main" id="{8AE4611D-FE38-DE4F-8359-4DDAF6647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2880" y="3757153"/>
            <a:ext cx="731689" cy="206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atta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5" name="矩形 3088">
            <a:extLst>
              <a:ext uri="{FF2B5EF4-FFF2-40B4-BE49-F238E27FC236}">
                <a16:creationId xmlns:a16="http://schemas.microsoft.com/office/drawing/2014/main" id="{697B59F0-D3CB-2E4C-9A4C-723EB090C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2309" y="3235630"/>
            <a:ext cx="1139545" cy="3978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04613A98-D184-F341-9E2C-D72EEEF9BF07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9658284" y="3134227"/>
            <a:ext cx="243811" cy="37033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490AC773-42C4-D74A-AF53-22FEB8B2D4BD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9664360" y="3472743"/>
            <a:ext cx="222371" cy="30654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351FFB61-A38A-134C-90D3-E4DB35B4C83B}"/>
              </a:ext>
            </a:extLst>
          </p:cNvPr>
          <p:cNvSpPr txBox="1"/>
          <p:nvPr/>
        </p:nvSpPr>
        <p:spPr>
          <a:xfrm>
            <a:off x="7450046" y="25912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样本拼接</a:t>
            </a:r>
          </a:p>
        </p:txBody>
      </p:sp>
      <p:sp>
        <p:nvSpPr>
          <p:cNvPr id="89" name="Rectangle 6">
            <a:extLst>
              <a:ext uri="{FF2B5EF4-FFF2-40B4-BE49-F238E27FC236}">
                <a16:creationId xmlns:a16="http://schemas.microsoft.com/office/drawing/2014/main" id="{0082D340-CA43-4C49-A3E1-B1D1A2D7D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988" y="2703063"/>
            <a:ext cx="3596280" cy="337480"/>
          </a:xfrm>
          <a:prstGeom prst="round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等线" panose="02010600030101010101" pitchFamily="2" charset="-122"/>
              </a:rPr>
              <a:t>终端用户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  <a:cs typeface="等线" panose="02010600030101010101" pitchFamily="2" charset="-122"/>
            </a:endParaRPr>
          </a:p>
        </p:txBody>
      </p:sp>
      <p:sp>
        <p:nvSpPr>
          <p:cNvPr id="100" name="矩形 3088">
            <a:extLst>
              <a:ext uri="{FF2B5EF4-FFF2-40B4-BE49-F238E27FC236}">
                <a16:creationId xmlns:a16="http://schemas.microsoft.com/office/drawing/2014/main" id="{3CC92811-307D-544A-A629-87A8649F5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7087" y="5934974"/>
            <a:ext cx="731689" cy="206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1" name="矩形 3088">
            <a:extLst>
              <a:ext uri="{FF2B5EF4-FFF2-40B4-BE49-F238E27FC236}">
                <a16:creationId xmlns:a16="http://schemas.microsoft.com/office/drawing/2014/main" id="{4D9D7617-8626-4F4D-9532-A52779570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6757" y="5992125"/>
            <a:ext cx="731689" cy="206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" name="矩形 3088">
            <a:extLst>
              <a:ext uri="{FF2B5EF4-FFF2-40B4-BE49-F238E27FC236}">
                <a16:creationId xmlns:a16="http://schemas.microsoft.com/office/drawing/2014/main" id="{06E81931-D52E-8543-9FD5-47314E89E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4264" y="6073455"/>
            <a:ext cx="731689" cy="206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cdmq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3088">
            <a:extLst>
              <a:ext uri="{FF2B5EF4-FFF2-40B4-BE49-F238E27FC236}">
                <a16:creationId xmlns:a16="http://schemas.microsoft.com/office/drawing/2014/main" id="{EB797298-797F-384B-9A01-7A50B6855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3259" y="5941136"/>
            <a:ext cx="731689" cy="206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3088">
            <a:extLst>
              <a:ext uri="{FF2B5EF4-FFF2-40B4-BE49-F238E27FC236}">
                <a16:creationId xmlns:a16="http://schemas.microsoft.com/office/drawing/2014/main" id="{06A41A31-ED1B-C141-9789-DCA78FC8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0766" y="5997533"/>
            <a:ext cx="731689" cy="206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3088">
            <a:extLst>
              <a:ext uri="{FF2B5EF4-FFF2-40B4-BE49-F238E27FC236}">
                <a16:creationId xmlns:a16="http://schemas.microsoft.com/office/drawing/2014/main" id="{6CF4FA21-D348-0A46-ABE4-73ECF788B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3900" y="6071248"/>
            <a:ext cx="731689" cy="206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atta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14" name="肘形连接符 113">
            <a:extLst>
              <a:ext uri="{FF2B5EF4-FFF2-40B4-BE49-F238E27FC236}">
                <a16:creationId xmlns:a16="http://schemas.microsoft.com/office/drawing/2014/main" id="{0A1BDA9D-3B28-ED4D-8CFC-8B1FAC7056D2}"/>
              </a:ext>
            </a:extLst>
          </p:cNvPr>
          <p:cNvCxnSpPr>
            <a:cxnSpLocks/>
            <a:stCxn id="75" idx="3"/>
            <a:endCxn id="131" idx="3"/>
          </p:cNvCxnSpPr>
          <p:nvPr/>
        </p:nvCxnSpPr>
        <p:spPr>
          <a:xfrm>
            <a:off x="11051854" y="3434555"/>
            <a:ext cx="20935" cy="2672037"/>
          </a:xfrm>
          <a:prstGeom prst="bentConnector3">
            <a:avLst>
              <a:gd name="adj1" fmla="val 1750628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肘形连接符 116">
            <a:extLst>
              <a:ext uri="{FF2B5EF4-FFF2-40B4-BE49-F238E27FC236}">
                <a16:creationId xmlns:a16="http://schemas.microsoft.com/office/drawing/2014/main" id="{62A00CF2-4156-E346-8245-47A6C4849C40}"/>
              </a:ext>
            </a:extLst>
          </p:cNvPr>
          <p:cNvCxnSpPr>
            <a:cxnSpLocks/>
            <a:stCxn id="102" idx="1"/>
            <a:endCxn id="105" idx="3"/>
          </p:cNvCxnSpPr>
          <p:nvPr/>
        </p:nvCxnSpPr>
        <p:spPr>
          <a:xfrm rot="10800000">
            <a:off x="9945590" y="6174443"/>
            <a:ext cx="208675" cy="2207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3088">
            <a:extLst>
              <a:ext uri="{FF2B5EF4-FFF2-40B4-BE49-F238E27FC236}">
                <a16:creationId xmlns:a16="http://schemas.microsoft.com/office/drawing/2014/main" id="{44C023F8-A1CB-2643-BF3A-A22B51344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7445" y="5701659"/>
            <a:ext cx="731689" cy="206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6" name="矩形 3088">
            <a:extLst>
              <a:ext uri="{FF2B5EF4-FFF2-40B4-BE49-F238E27FC236}">
                <a16:creationId xmlns:a16="http://schemas.microsoft.com/office/drawing/2014/main" id="{F60F98E3-9221-0C4A-A4DE-70378EF4F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7115" y="5758810"/>
            <a:ext cx="731689" cy="206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7" name="矩形 3088">
            <a:extLst>
              <a:ext uri="{FF2B5EF4-FFF2-40B4-BE49-F238E27FC236}">
                <a16:creationId xmlns:a16="http://schemas.microsoft.com/office/drawing/2014/main" id="{91684F50-8E19-FF4F-832B-4AFB6A32E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4622" y="5840140"/>
            <a:ext cx="731689" cy="206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hive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8" name="矩形 3088">
            <a:extLst>
              <a:ext uri="{FF2B5EF4-FFF2-40B4-BE49-F238E27FC236}">
                <a16:creationId xmlns:a16="http://schemas.microsoft.com/office/drawing/2014/main" id="{14E6ACEA-95FE-D848-A61F-485702AA6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6676" y="6176133"/>
            <a:ext cx="731689" cy="206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9" name="矩形 3088">
            <a:extLst>
              <a:ext uri="{FF2B5EF4-FFF2-40B4-BE49-F238E27FC236}">
                <a16:creationId xmlns:a16="http://schemas.microsoft.com/office/drawing/2014/main" id="{281FF77E-5E62-8545-AC0F-BCF8AAC44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6346" y="6233284"/>
            <a:ext cx="731689" cy="206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0" name="矩形 3088">
            <a:extLst>
              <a:ext uri="{FF2B5EF4-FFF2-40B4-BE49-F238E27FC236}">
                <a16:creationId xmlns:a16="http://schemas.microsoft.com/office/drawing/2014/main" id="{3BC48EF3-7D93-0945-8269-0C0709818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3853" y="6314614"/>
            <a:ext cx="731689" cy="206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cdmq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BB6457B4-0243-CB4A-AC4D-281E207044F2}"/>
              </a:ext>
            </a:extLst>
          </p:cNvPr>
          <p:cNvCxnSpPr>
            <a:stCxn id="105" idx="1"/>
            <a:endCxn id="136" idx="3"/>
          </p:cNvCxnSpPr>
          <p:nvPr/>
        </p:nvCxnSpPr>
        <p:spPr>
          <a:xfrm flipH="1" flipV="1">
            <a:off x="8538804" y="5862004"/>
            <a:ext cx="675096" cy="31243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线箭头连接符 147">
            <a:extLst>
              <a:ext uri="{FF2B5EF4-FFF2-40B4-BE49-F238E27FC236}">
                <a16:creationId xmlns:a16="http://schemas.microsoft.com/office/drawing/2014/main" id="{F87D42E6-F491-1243-8709-CB0C472E1DCA}"/>
              </a:ext>
            </a:extLst>
          </p:cNvPr>
          <p:cNvCxnSpPr>
            <a:stCxn id="105" idx="1"/>
            <a:endCxn id="139" idx="3"/>
          </p:cNvCxnSpPr>
          <p:nvPr/>
        </p:nvCxnSpPr>
        <p:spPr>
          <a:xfrm flipH="1">
            <a:off x="8568035" y="6174442"/>
            <a:ext cx="645865" cy="16203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3080">
            <a:extLst>
              <a:ext uri="{FF2B5EF4-FFF2-40B4-BE49-F238E27FC236}">
                <a16:creationId xmlns:a16="http://schemas.microsoft.com/office/drawing/2014/main" id="{3441010C-C3B7-3C44-84A8-7FC48C16B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369" y="6054023"/>
            <a:ext cx="1180214" cy="46125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样本处理</a:t>
            </a:r>
          </a:p>
        </p:txBody>
      </p:sp>
      <p:sp>
        <p:nvSpPr>
          <p:cNvPr id="156" name="矩形 3080">
            <a:extLst>
              <a:ext uri="{FF2B5EF4-FFF2-40B4-BE49-F238E27FC236}">
                <a16:creationId xmlns:a16="http://schemas.microsoft.com/office/drawing/2014/main" id="{283B754D-26FE-A441-80BB-585FA5391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790" y="6064656"/>
            <a:ext cx="1180214" cy="46125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模型训练</a:t>
            </a:r>
          </a:p>
        </p:txBody>
      </p:sp>
      <p:sp>
        <p:nvSpPr>
          <p:cNvPr id="158" name="矩形 3080">
            <a:extLst>
              <a:ext uri="{FF2B5EF4-FFF2-40B4-BE49-F238E27FC236}">
                <a16:creationId xmlns:a16="http://schemas.microsoft.com/office/drawing/2014/main" id="{66EB0DE2-851D-2E41-BB07-F4968817A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37" y="6054023"/>
            <a:ext cx="1180214" cy="46125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模型</a:t>
            </a: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serving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AE4E691-2980-034C-A366-B2020E9C0186}"/>
              </a:ext>
            </a:extLst>
          </p:cNvPr>
          <p:cNvSpPr txBox="1"/>
          <p:nvPr/>
        </p:nvSpPr>
        <p:spPr>
          <a:xfrm>
            <a:off x="323690" y="62896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如何做到高效的拼接样本给模型训练？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675A1D2-135E-3649-BC9D-D80AD85269B5}"/>
              </a:ext>
            </a:extLst>
          </p:cNvPr>
          <p:cNvSpPr/>
          <p:nvPr/>
        </p:nvSpPr>
        <p:spPr>
          <a:xfrm>
            <a:off x="872791" y="978539"/>
            <a:ext cx="2473066" cy="4302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方案一：</a:t>
            </a:r>
            <a:r>
              <a:rPr kumimoji="1" lang="en-US" altLang="zh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Spark</a:t>
            </a:r>
            <a:r>
              <a:rPr kumimoji="1"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离线</a:t>
            </a:r>
            <a:r>
              <a:rPr kumimoji="1" lang="en-US" altLang="zh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join</a:t>
            </a: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3B015A20-0CF6-6140-A38F-C1F5CA21542E}"/>
              </a:ext>
            </a:extLst>
          </p:cNvPr>
          <p:cNvSpPr/>
          <p:nvPr/>
        </p:nvSpPr>
        <p:spPr>
          <a:xfrm>
            <a:off x="872791" y="1509803"/>
            <a:ext cx="2473066" cy="4302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方案二：通过</a:t>
            </a:r>
            <a:r>
              <a:rPr kumimoji="1" lang="en-US" altLang="zh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Redis</a:t>
            </a:r>
            <a:r>
              <a:rPr kumimoji="1"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实时</a:t>
            </a:r>
            <a:r>
              <a:rPr kumimoji="1" lang="en-US" altLang="zh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join</a:t>
            </a:r>
            <a:endParaRPr kumimoji="1" lang="zh-CN" altLang="en-US" sz="1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CDFD422A-1DD7-8145-BB2B-17141914A017}"/>
              </a:ext>
            </a:extLst>
          </p:cNvPr>
          <p:cNvSpPr/>
          <p:nvPr/>
        </p:nvSpPr>
        <p:spPr>
          <a:xfrm>
            <a:off x="870592" y="2029418"/>
            <a:ext cx="2473066" cy="4302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方案三：</a:t>
            </a:r>
            <a:r>
              <a:rPr kumimoji="1"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Flink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双流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join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7" name="右箭头 86">
            <a:extLst>
              <a:ext uri="{FF2B5EF4-FFF2-40B4-BE49-F238E27FC236}">
                <a16:creationId xmlns:a16="http://schemas.microsoft.com/office/drawing/2014/main" id="{6C4A09A9-80B2-D145-8F38-FB299A10A946}"/>
              </a:ext>
            </a:extLst>
          </p:cNvPr>
          <p:cNvSpPr/>
          <p:nvPr/>
        </p:nvSpPr>
        <p:spPr>
          <a:xfrm>
            <a:off x="3416182" y="1024599"/>
            <a:ext cx="561546" cy="337478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7" name="右箭头 126">
            <a:extLst>
              <a:ext uri="{FF2B5EF4-FFF2-40B4-BE49-F238E27FC236}">
                <a16:creationId xmlns:a16="http://schemas.microsoft.com/office/drawing/2014/main" id="{B1A26193-A4FD-3841-BCA9-A759D4FBDC13}"/>
              </a:ext>
            </a:extLst>
          </p:cNvPr>
          <p:cNvSpPr/>
          <p:nvPr/>
        </p:nvSpPr>
        <p:spPr>
          <a:xfrm>
            <a:off x="3412594" y="1575341"/>
            <a:ext cx="561546" cy="337478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9" name="右箭头 128">
            <a:extLst>
              <a:ext uri="{FF2B5EF4-FFF2-40B4-BE49-F238E27FC236}">
                <a16:creationId xmlns:a16="http://schemas.microsoft.com/office/drawing/2014/main" id="{616B00BC-DA00-D24D-BA5A-09A75ACC6710}"/>
              </a:ext>
            </a:extLst>
          </p:cNvPr>
          <p:cNvSpPr/>
          <p:nvPr/>
        </p:nvSpPr>
        <p:spPr>
          <a:xfrm>
            <a:off x="3420767" y="2109705"/>
            <a:ext cx="561546" cy="33747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EC5E66A7-D07E-694D-916E-4A1C5866842C}"/>
              </a:ext>
            </a:extLst>
          </p:cNvPr>
          <p:cNvSpPr/>
          <p:nvPr/>
        </p:nvSpPr>
        <p:spPr>
          <a:xfrm>
            <a:off x="4007674" y="976662"/>
            <a:ext cx="5882008" cy="4302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优点：框架成熟   缺点：实效性差，存在时间分区边界问题</a:t>
            </a:r>
            <a:endParaRPr kumimoji="1" lang="en-US" altLang="zh-CN" sz="1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B91DFD8B-E0E0-F447-8057-73566A33D329}"/>
              </a:ext>
            </a:extLst>
          </p:cNvPr>
          <p:cNvSpPr/>
          <p:nvPr/>
        </p:nvSpPr>
        <p:spPr>
          <a:xfrm>
            <a:off x="4007673" y="1533280"/>
            <a:ext cx="5882009" cy="4302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优点：时效性好  缺点：</a:t>
            </a:r>
            <a:r>
              <a:rPr kumimoji="1" lang="en-US" altLang="zh-CN" sz="14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kv</a:t>
            </a:r>
            <a:r>
              <a:rPr kumimoji="1"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存储成本较高，滑动窗口短可能导致拼接失败</a:t>
            </a:r>
            <a:endParaRPr kumimoji="1" lang="en-US" altLang="zh-CN" sz="1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C2469C1C-7D23-8849-9E2F-59663198A7D8}"/>
              </a:ext>
            </a:extLst>
          </p:cNvPr>
          <p:cNvSpPr/>
          <p:nvPr/>
        </p:nvSpPr>
        <p:spPr>
          <a:xfrm>
            <a:off x="4004723" y="2065712"/>
            <a:ext cx="5882008" cy="4302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优点：时效性好，滑动窗口更长拼接失败概率小，没有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KV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访问网络开销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3F3C012B-04CB-F94E-9D8B-7F6D7874D8FF}"/>
              </a:ext>
            </a:extLst>
          </p:cNvPr>
          <p:cNvSpPr/>
          <p:nvPr/>
        </p:nvSpPr>
        <p:spPr>
          <a:xfrm>
            <a:off x="9911755" y="3283168"/>
            <a:ext cx="11304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Flink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joiner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273B6691-A589-5F4F-AC15-09155DD14896}"/>
              </a:ext>
            </a:extLst>
          </p:cNvPr>
          <p:cNvSpPr/>
          <p:nvPr/>
        </p:nvSpPr>
        <p:spPr>
          <a:xfrm>
            <a:off x="4999785" y="5346414"/>
            <a:ext cx="831459" cy="29488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排序</a:t>
            </a: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0DC2C3B7-072C-3B45-B435-3660029E3A7F}"/>
              </a:ext>
            </a:extLst>
          </p:cNvPr>
          <p:cNvSpPr/>
          <p:nvPr/>
        </p:nvSpPr>
        <p:spPr>
          <a:xfrm>
            <a:off x="417185" y="4437084"/>
            <a:ext cx="1141844" cy="35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用户特征查询</a:t>
            </a: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3122FC84-3751-624D-9303-8A89F8C9CA6B}"/>
              </a:ext>
            </a:extLst>
          </p:cNvPr>
          <p:cNvSpPr/>
          <p:nvPr/>
        </p:nvSpPr>
        <p:spPr>
          <a:xfrm>
            <a:off x="2033912" y="4401776"/>
            <a:ext cx="845103" cy="4003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493C7DB3-8453-5C4E-B4BB-BCD7B62BC14D}"/>
              </a:ext>
            </a:extLst>
          </p:cNvPr>
          <p:cNvSpPr/>
          <p:nvPr/>
        </p:nvSpPr>
        <p:spPr>
          <a:xfrm>
            <a:off x="1999395" y="5154516"/>
            <a:ext cx="910563" cy="32368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4" name="直线箭头连接符 193">
            <a:extLst>
              <a:ext uri="{FF2B5EF4-FFF2-40B4-BE49-F238E27FC236}">
                <a16:creationId xmlns:a16="http://schemas.microsoft.com/office/drawing/2014/main" id="{3EB363D6-E6B0-1543-BC82-12BDC4A83839}"/>
              </a:ext>
            </a:extLst>
          </p:cNvPr>
          <p:cNvCxnSpPr>
            <a:cxnSpLocks/>
            <a:stCxn id="192" idx="2"/>
            <a:endCxn id="193" idx="0"/>
          </p:cNvCxnSpPr>
          <p:nvPr/>
        </p:nvCxnSpPr>
        <p:spPr>
          <a:xfrm flipH="1">
            <a:off x="2454677" y="4802111"/>
            <a:ext cx="1787" cy="35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矩形 194">
            <a:extLst>
              <a:ext uri="{FF2B5EF4-FFF2-40B4-BE49-F238E27FC236}">
                <a16:creationId xmlns:a16="http://schemas.microsoft.com/office/drawing/2014/main" id="{F9B06C34-FC84-604D-A1D0-FD300994C25E}"/>
              </a:ext>
            </a:extLst>
          </p:cNvPr>
          <p:cNvSpPr/>
          <p:nvPr/>
        </p:nvSpPr>
        <p:spPr>
          <a:xfrm>
            <a:off x="4906173" y="3555551"/>
            <a:ext cx="946138" cy="3052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joiner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6" name="直线箭头连接符 195">
            <a:extLst>
              <a:ext uri="{FF2B5EF4-FFF2-40B4-BE49-F238E27FC236}">
                <a16:creationId xmlns:a16="http://schemas.microsoft.com/office/drawing/2014/main" id="{22ED5FD6-18A7-9845-953F-5111BDB2DCC9}"/>
              </a:ext>
            </a:extLst>
          </p:cNvPr>
          <p:cNvCxnSpPr>
            <a:cxnSpLocks/>
            <a:stCxn id="192" idx="3"/>
            <a:endCxn id="195" idx="1"/>
          </p:cNvCxnSpPr>
          <p:nvPr/>
        </p:nvCxnSpPr>
        <p:spPr>
          <a:xfrm flipV="1">
            <a:off x="2879015" y="3708184"/>
            <a:ext cx="2027158" cy="8937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>
            <a:extLst>
              <a:ext uri="{FF2B5EF4-FFF2-40B4-BE49-F238E27FC236}">
                <a16:creationId xmlns:a16="http://schemas.microsoft.com/office/drawing/2014/main" id="{38862B10-1655-0545-B539-F42A55C7413B}"/>
              </a:ext>
            </a:extLst>
          </p:cNvPr>
          <p:cNvSpPr/>
          <p:nvPr/>
        </p:nvSpPr>
        <p:spPr>
          <a:xfrm>
            <a:off x="5564077" y="4452651"/>
            <a:ext cx="1132728" cy="3549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特征工程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F14C3172-22C5-C040-8318-6642001888E4}"/>
              </a:ext>
            </a:extLst>
          </p:cNvPr>
          <p:cNvSpPr/>
          <p:nvPr/>
        </p:nvSpPr>
        <p:spPr>
          <a:xfrm>
            <a:off x="3169446" y="4796104"/>
            <a:ext cx="997389" cy="890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上下文特征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用户特征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Itemlist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configidlist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9" name="直线箭头连接符 198">
            <a:extLst>
              <a:ext uri="{FF2B5EF4-FFF2-40B4-BE49-F238E27FC236}">
                <a16:creationId xmlns:a16="http://schemas.microsoft.com/office/drawing/2014/main" id="{B4F47431-B923-0F49-9915-EA42FF67433A}"/>
              </a:ext>
            </a:extLst>
          </p:cNvPr>
          <p:cNvCxnSpPr>
            <a:cxnSpLocks/>
            <a:stCxn id="190" idx="0"/>
            <a:endCxn id="197" idx="2"/>
          </p:cNvCxnSpPr>
          <p:nvPr/>
        </p:nvCxnSpPr>
        <p:spPr>
          <a:xfrm flipV="1">
            <a:off x="5415515" y="4807599"/>
            <a:ext cx="714926" cy="538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线箭头连接符 199">
            <a:extLst>
              <a:ext uri="{FF2B5EF4-FFF2-40B4-BE49-F238E27FC236}">
                <a16:creationId xmlns:a16="http://schemas.microsoft.com/office/drawing/2014/main" id="{5F45507C-3316-0A40-8F11-743967D5B030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 flipV="1">
            <a:off x="1559029" y="4601944"/>
            <a:ext cx="474883" cy="123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矩形 200">
            <a:extLst>
              <a:ext uri="{FF2B5EF4-FFF2-40B4-BE49-F238E27FC236}">
                <a16:creationId xmlns:a16="http://schemas.microsoft.com/office/drawing/2014/main" id="{6210EC8B-0B03-E347-9E8F-E22E535815B7}"/>
              </a:ext>
            </a:extLst>
          </p:cNvPr>
          <p:cNvSpPr/>
          <p:nvPr/>
        </p:nvSpPr>
        <p:spPr>
          <a:xfrm>
            <a:off x="1986119" y="3657243"/>
            <a:ext cx="952903" cy="32802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业务层</a:t>
            </a:r>
          </a:p>
        </p:txBody>
      </p:sp>
      <p:cxnSp>
        <p:nvCxnSpPr>
          <p:cNvPr id="202" name="直线箭头连接符 201">
            <a:extLst>
              <a:ext uri="{FF2B5EF4-FFF2-40B4-BE49-F238E27FC236}">
                <a16:creationId xmlns:a16="http://schemas.microsoft.com/office/drawing/2014/main" id="{EFDA7482-577C-9849-9FCA-7446E4121056}"/>
              </a:ext>
            </a:extLst>
          </p:cNvPr>
          <p:cNvCxnSpPr>
            <a:cxnSpLocks/>
            <a:stCxn id="201" idx="2"/>
            <a:endCxn id="192" idx="0"/>
          </p:cNvCxnSpPr>
          <p:nvPr/>
        </p:nvCxnSpPr>
        <p:spPr>
          <a:xfrm flipH="1">
            <a:off x="2456464" y="3985270"/>
            <a:ext cx="6107" cy="416506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文本框 202">
            <a:extLst>
              <a:ext uri="{FF2B5EF4-FFF2-40B4-BE49-F238E27FC236}">
                <a16:creationId xmlns:a16="http://schemas.microsoft.com/office/drawing/2014/main" id="{B16BFE52-BE84-3D4D-BD09-4504563EC3A9}"/>
              </a:ext>
            </a:extLst>
          </p:cNvPr>
          <p:cNvSpPr txBox="1"/>
          <p:nvPr/>
        </p:nvSpPr>
        <p:spPr>
          <a:xfrm>
            <a:off x="3279286" y="3296652"/>
            <a:ext cx="1129155" cy="1093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sampleid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上下文特征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用户特征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Itemlist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指定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item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5A9E3E0D-7580-5942-A502-08F5F30C6A60}"/>
              </a:ext>
            </a:extLst>
          </p:cNvPr>
          <p:cNvSpPr txBox="1"/>
          <p:nvPr/>
        </p:nvSpPr>
        <p:spPr>
          <a:xfrm>
            <a:off x="2048908" y="519056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召回服务</a:t>
            </a: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236E46B1-1C0B-BF43-B0F2-8238AFF86F8B}"/>
              </a:ext>
            </a:extLst>
          </p:cNvPr>
          <p:cNvSpPr txBox="1"/>
          <p:nvPr/>
        </p:nvSpPr>
        <p:spPr>
          <a:xfrm>
            <a:off x="2033353" y="4461419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推荐</a:t>
            </a:r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Feed</a:t>
            </a: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06" name="直线箭头连接符 205">
            <a:extLst>
              <a:ext uri="{FF2B5EF4-FFF2-40B4-BE49-F238E27FC236}">
                <a16:creationId xmlns:a16="http://schemas.microsoft.com/office/drawing/2014/main" id="{FAC5A1A6-6C89-3B42-BBAE-BF7006240CF2}"/>
              </a:ext>
            </a:extLst>
          </p:cNvPr>
          <p:cNvCxnSpPr>
            <a:cxnSpLocks/>
            <a:stCxn id="195" idx="2"/>
            <a:endCxn id="197" idx="0"/>
          </p:cNvCxnSpPr>
          <p:nvPr/>
        </p:nvCxnSpPr>
        <p:spPr>
          <a:xfrm>
            <a:off x="5379242" y="3860816"/>
            <a:ext cx="751199" cy="591835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线箭头连接符 206">
            <a:extLst>
              <a:ext uri="{FF2B5EF4-FFF2-40B4-BE49-F238E27FC236}">
                <a16:creationId xmlns:a16="http://schemas.microsoft.com/office/drawing/2014/main" id="{5F9880AA-C2B1-DE4C-BF3B-3CA4F5D8141D}"/>
              </a:ext>
            </a:extLst>
          </p:cNvPr>
          <p:cNvCxnSpPr>
            <a:cxnSpLocks/>
            <a:stCxn id="192" idx="3"/>
            <a:endCxn id="190" idx="1"/>
          </p:cNvCxnSpPr>
          <p:nvPr/>
        </p:nvCxnSpPr>
        <p:spPr>
          <a:xfrm>
            <a:off x="2879015" y="4601944"/>
            <a:ext cx="2120770" cy="89191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矩形 207">
            <a:extLst>
              <a:ext uri="{FF2B5EF4-FFF2-40B4-BE49-F238E27FC236}">
                <a16:creationId xmlns:a16="http://schemas.microsoft.com/office/drawing/2014/main" id="{A84BFA9C-394E-9848-9F7F-663EC2752C4B}"/>
              </a:ext>
            </a:extLst>
          </p:cNvPr>
          <p:cNvSpPr/>
          <p:nvPr/>
        </p:nvSpPr>
        <p:spPr>
          <a:xfrm>
            <a:off x="4053965" y="4452651"/>
            <a:ext cx="1132728" cy="3549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Item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特征查询</a:t>
            </a:r>
          </a:p>
        </p:txBody>
      </p:sp>
      <p:cxnSp>
        <p:nvCxnSpPr>
          <p:cNvPr id="209" name="直线箭头连接符 208">
            <a:extLst>
              <a:ext uri="{FF2B5EF4-FFF2-40B4-BE49-F238E27FC236}">
                <a16:creationId xmlns:a16="http://schemas.microsoft.com/office/drawing/2014/main" id="{3D93F01D-5819-614A-9F2B-A180FD4FE01A}"/>
              </a:ext>
            </a:extLst>
          </p:cNvPr>
          <p:cNvCxnSpPr>
            <a:cxnSpLocks/>
            <a:stCxn id="190" idx="0"/>
            <a:endCxn id="208" idx="2"/>
          </p:cNvCxnSpPr>
          <p:nvPr/>
        </p:nvCxnSpPr>
        <p:spPr>
          <a:xfrm flipH="1" flipV="1">
            <a:off x="4620329" y="4807599"/>
            <a:ext cx="795186" cy="538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线箭头连接符 209">
            <a:extLst>
              <a:ext uri="{FF2B5EF4-FFF2-40B4-BE49-F238E27FC236}">
                <a16:creationId xmlns:a16="http://schemas.microsoft.com/office/drawing/2014/main" id="{FA9F081A-6371-B64E-88E2-6AC966D9D473}"/>
              </a:ext>
            </a:extLst>
          </p:cNvPr>
          <p:cNvCxnSpPr>
            <a:cxnSpLocks/>
            <a:stCxn id="195" idx="2"/>
            <a:endCxn id="208" idx="0"/>
          </p:cNvCxnSpPr>
          <p:nvPr/>
        </p:nvCxnSpPr>
        <p:spPr>
          <a:xfrm flipH="1">
            <a:off x="4620329" y="3860816"/>
            <a:ext cx="758913" cy="5918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文本框 210">
            <a:extLst>
              <a:ext uri="{FF2B5EF4-FFF2-40B4-BE49-F238E27FC236}">
                <a16:creationId xmlns:a16="http://schemas.microsoft.com/office/drawing/2014/main" id="{4FBA39D3-13CB-6345-B506-BDE4C6C4D0B2}"/>
              </a:ext>
            </a:extLst>
          </p:cNvPr>
          <p:cNvSpPr txBox="1"/>
          <p:nvPr/>
        </p:nvSpPr>
        <p:spPr>
          <a:xfrm>
            <a:off x="2165068" y="397977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CE3D00AB-E5D8-6141-AFC3-90344D7A327F}"/>
              </a:ext>
            </a:extLst>
          </p:cNvPr>
          <p:cNvSpPr txBox="1"/>
          <p:nvPr/>
        </p:nvSpPr>
        <p:spPr>
          <a:xfrm>
            <a:off x="1658852" y="4353126"/>
            <a:ext cx="274434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E0F76283-EBAC-224D-AA1D-67903D3BA4CC}"/>
              </a:ext>
            </a:extLst>
          </p:cNvPr>
          <p:cNvSpPr txBox="1"/>
          <p:nvPr/>
        </p:nvSpPr>
        <p:spPr>
          <a:xfrm>
            <a:off x="2182030" y="4834449"/>
            <a:ext cx="274434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F70D911C-B638-F94D-8E44-C38025231C7E}"/>
              </a:ext>
            </a:extLst>
          </p:cNvPr>
          <p:cNvSpPr txBox="1"/>
          <p:nvPr/>
        </p:nvSpPr>
        <p:spPr>
          <a:xfrm>
            <a:off x="2997771" y="4802111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84850594-845D-8C46-BD8C-3DB869015A9B}"/>
              </a:ext>
            </a:extLst>
          </p:cNvPr>
          <p:cNvSpPr txBox="1"/>
          <p:nvPr/>
        </p:nvSpPr>
        <p:spPr>
          <a:xfrm>
            <a:off x="3069224" y="332100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5F374A2A-D8A8-DD42-8F0F-240BD37AC16F}"/>
              </a:ext>
            </a:extLst>
          </p:cNvPr>
          <p:cNvSpPr txBox="1"/>
          <p:nvPr/>
        </p:nvSpPr>
        <p:spPr>
          <a:xfrm>
            <a:off x="4532819" y="491726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BA191E39-DACD-C243-B825-D03489012DD2}"/>
              </a:ext>
            </a:extLst>
          </p:cNvPr>
          <p:cNvSpPr txBox="1"/>
          <p:nvPr/>
        </p:nvSpPr>
        <p:spPr>
          <a:xfrm>
            <a:off x="6020675" y="490832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B02030C6-3F41-6A4D-B2FC-06D0C7477EFC}"/>
              </a:ext>
            </a:extLst>
          </p:cNvPr>
          <p:cNvSpPr txBox="1"/>
          <p:nvPr/>
        </p:nvSpPr>
        <p:spPr>
          <a:xfrm>
            <a:off x="4642833" y="3979774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C7C952B4-5166-F343-A69B-F928F91CF8FF}"/>
              </a:ext>
            </a:extLst>
          </p:cNvPr>
          <p:cNvSpPr txBox="1"/>
          <p:nvPr/>
        </p:nvSpPr>
        <p:spPr>
          <a:xfrm>
            <a:off x="5740459" y="3988231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16D3B5F0-88D5-364C-84BE-9C5C90C34FC1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5449268" y="2871803"/>
            <a:ext cx="179138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93E7679F-2A2D-EC4E-90C6-1F8367958DC9}"/>
              </a:ext>
            </a:extLst>
          </p:cNvPr>
          <p:cNvCxnSpPr>
            <a:stCxn id="195" idx="3"/>
          </p:cNvCxnSpPr>
          <p:nvPr/>
        </p:nvCxnSpPr>
        <p:spPr>
          <a:xfrm>
            <a:off x="5852311" y="3708184"/>
            <a:ext cx="138834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线箭头连接符 219">
            <a:extLst>
              <a:ext uri="{FF2B5EF4-FFF2-40B4-BE49-F238E27FC236}">
                <a16:creationId xmlns:a16="http://schemas.microsoft.com/office/drawing/2014/main" id="{5DDD736D-2844-5A4A-81B2-3E2394762829}"/>
              </a:ext>
            </a:extLst>
          </p:cNvPr>
          <p:cNvCxnSpPr>
            <a:cxnSpLocks/>
            <a:endCxn id="155" idx="3"/>
          </p:cNvCxnSpPr>
          <p:nvPr/>
        </p:nvCxnSpPr>
        <p:spPr>
          <a:xfrm flipH="1">
            <a:off x="6820807" y="6277635"/>
            <a:ext cx="550472" cy="1609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线箭头连接符 226">
            <a:extLst>
              <a:ext uri="{FF2B5EF4-FFF2-40B4-BE49-F238E27FC236}">
                <a16:creationId xmlns:a16="http://schemas.microsoft.com/office/drawing/2014/main" id="{D518D8F4-3AB5-004E-9F3F-18D2BB077E2D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8324569" y="3860347"/>
            <a:ext cx="361431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C172A07F-66FC-654A-BC52-6058F463D14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8316712" y="3198922"/>
            <a:ext cx="377638" cy="220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矩形 3080">
            <a:extLst>
              <a:ext uri="{FF2B5EF4-FFF2-40B4-BE49-F238E27FC236}">
                <a16:creationId xmlns:a16="http://schemas.microsoft.com/office/drawing/2014/main" id="{119663FD-8C31-7F46-9732-D26B4CEEE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203" y="6063100"/>
            <a:ext cx="1180214" cy="46125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模型上线</a:t>
            </a:r>
          </a:p>
        </p:txBody>
      </p:sp>
      <p:cxnSp>
        <p:nvCxnSpPr>
          <p:cNvPr id="234" name="直线箭头连接符 233">
            <a:extLst>
              <a:ext uri="{FF2B5EF4-FFF2-40B4-BE49-F238E27FC236}">
                <a16:creationId xmlns:a16="http://schemas.microsoft.com/office/drawing/2014/main" id="{977307F0-31B6-A041-8554-4869107E5420}"/>
              </a:ext>
            </a:extLst>
          </p:cNvPr>
          <p:cNvCxnSpPr>
            <a:cxnSpLocks/>
            <a:stCxn id="155" idx="0"/>
            <a:endCxn id="32" idx="2"/>
          </p:cNvCxnSpPr>
          <p:nvPr/>
        </p:nvCxnSpPr>
        <p:spPr>
          <a:xfrm flipV="1">
            <a:off x="3572249" y="5746150"/>
            <a:ext cx="166" cy="1941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文本框 238">
            <a:extLst>
              <a:ext uri="{FF2B5EF4-FFF2-40B4-BE49-F238E27FC236}">
                <a16:creationId xmlns:a16="http://schemas.microsoft.com/office/drawing/2014/main" id="{F7D5ADC9-36C9-4846-87C6-55ED9E7C5E8E}"/>
              </a:ext>
            </a:extLst>
          </p:cNvPr>
          <p:cNvSpPr txBox="1"/>
          <p:nvPr/>
        </p:nvSpPr>
        <p:spPr>
          <a:xfrm>
            <a:off x="6140918" y="345244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后台样本</a:t>
            </a:r>
          </a:p>
        </p:txBody>
      </p:sp>
      <p:cxnSp>
        <p:nvCxnSpPr>
          <p:cNvPr id="240" name="直线箭头连接符 239">
            <a:extLst>
              <a:ext uri="{FF2B5EF4-FFF2-40B4-BE49-F238E27FC236}">
                <a16:creationId xmlns:a16="http://schemas.microsoft.com/office/drawing/2014/main" id="{067EA676-EF76-E441-BC45-AA0AABEA4CA4}"/>
              </a:ext>
            </a:extLst>
          </p:cNvPr>
          <p:cNvCxnSpPr>
            <a:cxnSpLocks/>
            <a:stCxn id="89" idx="2"/>
          </p:cNvCxnSpPr>
          <p:nvPr/>
        </p:nvCxnSpPr>
        <p:spPr>
          <a:xfrm>
            <a:off x="3651128" y="3040543"/>
            <a:ext cx="0" cy="287883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653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F3ABB10F-F6B9-7741-89A6-8B836717B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3003" y="2219443"/>
            <a:ext cx="4489277" cy="6113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>
              <a:lnSpc>
                <a:spcPct val="93000"/>
              </a:lnSpc>
              <a:buClr>
                <a:srgbClr val="000000"/>
              </a:buClr>
              <a:defRPr/>
            </a:pPr>
            <a:endParaRPr lang="en-US" altLang="zh-CN" sz="1600" dirty="0">
              <a:latin typeface="KaiTi" panose="02010609060101010101" pitchFamily="49" charset="-122"/>
              <a:ea typeface="KaiTi" panose="02010609060101010101" pitchFamily="49" charset="-122"/>
              <a:cs typeface="等线" panose="02010600030101010101" pitchFamily="2" charset="-122"/>
            </a:endParaRP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36E8562A-E700-3943-8754-5D1C60FF6983}"/>
              </a:ext>
            </a:extLst>
          </p:cNvPr>
          <p:cNvSpPr/>
          <p:nvPr/>
        </p:nvSpPr>
        <p:spPr>
          <a:xfrm>
            <a:off x="2380849" y="1871880"/>
            <a:ext cx="7421384" cy="3363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0" name="Rectangle 4">
            <a:extLst>
              <a:ext uri="{FF2B5EF4-FFF2-40B4-BE49-F238E27FC236}">
                <a16:creationId xmlns:a16="http://schemas.microsoft.com/office/drawing/2014/main" id="{451A1451-54DF-AD42-978E-ECDFA7B8E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4576" y="2992269"/>
            <a:ext cx="1460423" cy="74650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>
              <a:lnSpc>
                <a:spcPct val="93000"/>
              </a:lnSpc>
              <a:buClr>
                <a:srgbClr val="000000"/>
              </a:buClr>
              <a:defRPr/>
            </a:pPr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  <a:cs typeface="等线" panose="02010600030101010101" pitchFamily="2" charset="-122"/>
              </a:rPr>
              <a:t>机器学习平台</a:t>
            </a:r>
            <a:endParaRPr lang="en-US" altLang="zh-CN" sz="1600" dirty="0">
              <a:latin typeface="KaiTi" panose="02010609060101010101" pitchFamily="49" charset="-122"/>
              <a:ea typeface="KaiTi" panose="02010609060101010101" pitchFamily="49" charset="-122"/>
              <a:cs typeface="等线" panose="02010600030101010101" pitchFamily="2" charset="-122"/>
            </a:endParaRPr>
          </a:p>
          <a:p>
            <a:pPr algn="ctr">
              <a:lnSpc>
                <a:spcPct val="93000"/>
              </a:lnSpc>
              <a:buClr>
                <a:srgbClr val="000000"/>
              </a:buClr>
              <a:defRPr/>
            </a:pPr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  <a:cs typeface="等线" panose="02010600030101010101" pitchFamily="2" charset="-122"/>
              </a:rPr>
              <a:t>无量</a:t>
            </a:r>
            <a:endParaRPr lang="en-US" altLang="zh-CN" sz="1600" dirty="0">
              <a:latin typeface="KaiTi" panose="02010609060101010101" pitchFamily="49" charset="-122"/>
              <a:ea typeface="KaiTi" panose="02010609060101010101" pitchFamily="49" charset="-122"/>
              <a:cs typeface="等线" panose="02010600030101010101" pitchFamily="2" charset="-122"/>
            </a:endParaRPr>
          </a:p>
        </p:txBody>
      </p:sp>
      <p:sp>
        <p:nvSpPr>
          <p:cNvPr id="41" name="Rectangle 4">
            <a:extLst>
              <a:ext uri="{FF2B5EF4-FFF2-40B4-BE49-F238E27FC236}">
                <a16:creationId xmlns:a16="http://schemas.microsoft.com/office/drawing/2014/main" id="{C793291F-608E-EE4C-BD04-EC17E5738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9108" y="3852785"/>
            <a:ext cx="1460423" cy="74650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>
              <a:lnSpc>
                <a:spcPct val="93000"/>
              </a:lnSpc>
              <a:buClr>
                <a:srgbClr val="000000"/>
              </a:buClr>
              <a:defRPr/>
            </a:pPr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  <a:cs typeface="等线" panose="02010600030101010101" pitchFamily="2" charset="-122"/>
              </a:rPr>
              <a:t>大数据平台</a:t>
            </a:r>
            <a:endParaRPr lang="en-US" altLang="zh-CN" sz="1600" dirty="0">
              <a:latin typeface="KaiTi" panose="02010609060101010101" pitchFamily="49" charset="-122"/>
              <a:ea typeface="KaiTi" panose="02010609060101010101" pitchFamily="49" charset="-122"/>
              <a:cs typeface="等线" panose="02010600030101010101" pitchFamily="2" charset="-122"/>
            </a:endParaRPr>
          </a:p>
          <a:p>
            <a:pPr algn="ctr">
              <a:lnSpc>
                <a:spcPct val="93000"/>
              </a:lnSpc>
              <a:buClr>
                <a:srgbClr val="000000"/>
              </a:buClr>
              <a:defRPr/>
            </a:pPr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  <a:cs typeface="等线" panose="02010600030101010101" pitchFamily="2" charset="-122"/>
              </a:rPr>
              <a:t>VENUS</a:t>
            </a:r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C63DE22F-D656-694E-9B88-942C615B1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5201" y="4742943"/>
            <a:ext cx="1460423" cy="74650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>
              <a:lnSpc>
                <a:spcPct val="93000"/>
              </a:lnSpc>
              <a:buClr>
                <a:srgbClr val="000000"/>
              </a:buClr>
              <a:defRPr/>
            </a:pPr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  <a:cs typeface="等线" panose="02010600030101010101" pitchFamily="2" charset="-122"/>
              </a:rPr>
              <a:t>实验平台</a:t>
            </a:r>
            <a:endParaRPr lang="en-US" altLang="zh-CN" sz="1600" dirty="0">
              <a:latin typeface="KaiTi" panose="02010609060101010101" pitchFamily="49" charset="-122"/>
              <a:ea typeface="KaiTi" panose="02010609060101010101" pitchFamily="49" charset="-122"/>
              <a:cs typeface="等线" panose="02010600030101010101" pitchFamily="2" charset="-122"/>
            </a:endParaRPr>
          </a:p>
          <a:p>
            <a:pPr algn="ctr">
              <a:lnSpc>
                <a:spcPct val="93000"/>
              </a:lnSpc>
              <a:buClr>
                <a:srgbClr val="000000"/>
              </a:buClr>
              <a:defRPr/>
            </a:pPr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  <a:cs typeface="等线" panose="02010600030101010101" pitchFamily="2" charset="-122"/>
              </a:rPr>
              <a:t>TAB</a:t>
            </a:r>
          </a:p>
        </p:txBody>
      </p: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7D3188A2-0699-9942-9D75-5D5779A7922A}"/>
              </a:ext>
            </a:extLst>
          </p:cNvPr>
          <p:cNvSpPr/>
          <p:nvPr/>
        </p:nvSpPr>
        <p:spPr>
          <a:xfrm>
            <a:off x="10165997" y="1551590"/>
            <a:ext cx="1760205" cy="51118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FBF72B81-6D83-1A4C-A863-DCB5E0EED617}"/>
              </a:ext>
            </a:extLst>
          </p:cNvPr>
          <p:cNvSpPr/>
          <p:nvPr/>
        </p:nvSpPr>
        <p:spPr>
          <a:xfrm>
            <a:off x="2456764" y="724777"/>
            <a:ext cx="4359967" cy="9468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0" name="圆角矩形 59">
            <a:extLst>
              <a:ext uri="{FF2B5EF4-FFF2-40B4-BE49-F238E27FC236}">
                <a16:creationId xmlns:a16="http://schemas.microsoft.com/office/drawing/2014/main" id="{BD07A781-E8A3-A74D-B48C-945F9C2DB011}"/>
              </a:ext>
            </a:extLst>
          </p:cNvPr>
          <p:cNvSpPr/>
          <p:nvPr/>
        </p:nvSpPr>
        <p:spPr>
          <a:xfrm>
            <a:off x="2557175" y="1065131"/>
            <a:ext cx="1031404" cy="2266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首页</a:t>
            </a:r>
            <a:r>
              <a:rPr kumimoji="1" lang="en-US" altLang="zh-CN" sz="1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feeds</a:t>
            </a:r>
            <a:endParaRPr kumimoji="1" lang="zh-CN" altLang="en-US" sz="14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7D9B6A4B-D2F8-9341-AA6B-DF30C6E74EC8}"/>
              </a:ext>
            </a:extLst>
          </p:cNvPr>
          <p:cNvSpPr/>
          <p:nvPr/>
        </p:nvSpPr>
        <p:spPr>
          <a:xfrm>
            <a:off x="2547737" y="1339539"/>
            <a:ext cx="1031404" cy="2411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相关推荐</a:t>
            </a:r>
          </a:p>
        </p:txBody>
      </p:sp>
      <p:sp>
        <p:nvSpPr>
          <p:cNvPr id="67" name="圆角矩形 66">
            <a:extLst>
              <a:ext uri="{FF2B5EF4-FFF2-40B4-BE49-F238E27FC236}">
                <a16:creationId xmlns:a16="http://schemas.microsoft.com/office/drawing/2014/main" id="{008281FA-6981-D14E-A0C9-5FD3DD5C1DE2}"/>
              </a:ext>
            </a:extLst>
          </p:cNvPr>
          <p:cNvSpPr/>
          <p:nvPr/>
        </p:nvSpPr>
        <p:spPr>
          <a:xfrm>
            <a:off x="3634118" y="1345637"/>
            <a:ext cx="1074937" cy="2462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个人中心</a:t>
            </a:r>
          </a:p>
        </p:txBody>
      </p:sp>
      <p:sp>
        <p:nvSpPr>
          <p:cNvPr id="73" name="圆角矩形 72">
            <a:extLst>
              <a:ext uri="{FF2B5EF4-FFF2-40B4-BE49-F238E27FC236}">
                <a16:creationId xmlns:a16="http://schemas.microsoft.com/office/drawing/2014/main" id="{D01DB34D-48B7-E942-BBDF-8BB9EB99BC32}"/>
              </a:ext>
            </a:extLst>
          </p:cNvPr>
          <p:cNvSpPr/>
          <p:nvPr/>
        </p:nvSpPr>
        <p:spPr>
          <a:xfrm>
            <a:off x="3624772" y="1059612"/>
            <a:ext cx="1074937" cy="2462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拼单完成</a:t>
            </a:r>
          </a:p>
        </p:txBody>
      </p:sp>
      <p:sp>
        <p:nvSpPr>
          <p:cNvPr id="77" name="圆角矩形 76">
            <a:extLst>
              <a:ext uri="{FF2B5EF4-FFF2-40B4-BE49-F238E27FC236}">
                <a16:creationId xmlns:a16="http://schemas.microsoft.com/office/drawing/2014/main" id="{821145F2-EC52-EE4E-8387-F7CC770E6DBE}"/>
              </a:ext>
            </a:extLst>
          </p:cNvPr>
          <p:cNvSpPr/>
          <p:nvPr/>
        </p:nvSpPr>
        <p:spPr>
          <a:xfrm>
            <a:off x="4756472" y="1041900"/>
            <a:ext cx="949022" cy="2819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朋友喜欢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1E163C50-6E50-9E44-B613-BD7E5C80291A}"/>
              </a:ext>
            </a:extLst>
          </p:cNvPr>
          <p:cNvSpPr/>
          <p:nvPr/>
        </p:nvSpPr>
        <p:spPr>
          <a:xfrm>
            <a:off x="2434324" y="71793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小鹅拼拼推荐业务</a:t>
            </a:r>
          </a:p>
        </p:txBody>
      </p:sp>
      <p:sp>
        <p:nvSpPr>
          <p:cNvPr id="80" name="圆角矩形 79">
            <a:extLst>
              <a:ext uri="{FF2B5EF4-FFF2-40B4-BE49-F238E27FC236}">
                <a16:creationId xmlns:a16="http://schemas.microsoft.com/office/drawing/2014/main" id="{B13F0792-BE9C-5644-9D17-E14B7DDA9666}"/>
              </a:ext>
            </a:extLst>
          </p:cNvPr>
          <p:cNvSpPr/>
          <p:nvPr/>
        </p:nvSpPr>
        <p:spPr>
          <a:xfrm>
            <a:off x="6898792" y="724776"/>
            <a:ext cx="2855704" cy="9521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81" name="圆角矩形 80">
            <a:extLst>
              <a:ext uri="{FF2B5EF4-FFF2-40B4-BE49-F238E27FC236}">
                <a16:creationId xmlns:a16="http://schemas.microsoft.com/office/drawing/2014/main" id="{F5AAFDB2-A765-D74B-865D-088E84D78B31}"/>
              </a:ext>
            </a:extLst>
          </p:cNvPr>
          <p:cNvSpPr/>
          <p:nvPr/>
        </p:nvSpPr>
        <p:spPr>
          <a:xfrm>
            <a:off x="6999390" y="1223258"/>
            <a:ext cx="1242769" cy="3388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QQ</a:t>
            </a:r>
            <a:r>
              <a:rPr kumimoji="1" lang="zh-CN" altLang="en-US" sz="1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购物</a:t>
            </a:r>
          </a:p>
        </p:txBody>
      </p: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DE634ACC-CADA-C64E-B7EB-20E7E72443FB}"/>
              </a:ext>
            </a:extLst>
          </p:cNvPr>
          <p:cNvSpPr/>
          <p:nvPr/>
        </p:nvSpPr>
        <p:spPr>
          <a:xfrm>
            <a:off x="8342757" y="1221770"/>
            <a:ext cx="1242769" cy="3304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QQ</a:t>
            </a:r>
            <a:r>
              <a:rPr kumimoji="1" lang="zh-CN" altLang="en-US" sz="1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浏览器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9606683C-9A08-5449-9BF1-EC943F71C542}"/>
              </a:ext>
            </a:extLst>
          </p:cNvPr>
          <p:cNvSpPr txBox="1"/>
          <p:nvPr/>
        </p:nvSpPr>
        <p:spPr>
          <a:xfrm>
            <a:off x="6864670" y="73233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电商中台业务</a:t>
            </a:r>
          </a:p>
        </p:txBody>
      </p:sp>
      <p:sp>
        <p:nvSpPr>
          <p:cNvPr id="89" name="圆角矩形 88">
            <a:extLst>
              <a:ext uri="{FF2B5EF4-FFF2-40B4-BE49-F238E27FC236}">
                <a16:creationId xmlns:a16="http://schemas.microsoft.com/office/drawing/2014/main" id="{18B5B578-B97B-B24D-85EF-1448131983FE}"/>
              </a:ext>
            </a:extLst>
          </p:cNvPr>
          <p:cNvSpPr/>
          <p:nvPr/>
        </p:nvSpPr>
        <p:spPr>
          <a:xfrm>
            <a:off x="241452" y="1860707"/>
            <a:ext cx="1819622" cy="32988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98" name="圆角矩形 97">
            <a:extLst>
              <a:ext uri="{FF2B5EF4-FFF2-40B4-BE49-F238E27FC236}">
                <a16:creationId xmlns:a16="http://schemas.microsoft.com/office/drawing/2014/main" id="{A9FE5A92-1C2A-BB46-B546-129DE1ECD1E3}"/>
              </a:ext>
            </a:extLst>
          </p:cNvPr>
          <p:cNvSpPr/>
          <p:nvPr/>
        </p:nvSpPr>
        <p:spPr>
          <a:xfrm>
            <a:off x="7395080" y="2211737"/>
            <a:ext cx="2305045" cy="28828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00" name="Rectangle 4">
            <a:extLst>
              <a:ext uri="{FF2B5EF4-FFF2-40B4-BE49-F238E27FC236}">
                <a16:creationId xmlns:a16="http://schemas.microsoft.com/office/drawing/2014/main" id="{D70FA0C5-0E1E-5840-9D90-5FE77052C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5087" y="2284925"/>
            <a:ext cx="2165848" cy="1305216"/>
          </a:xfrm>
          <a:prstGeom prst="roundRect">
            <a:avLst/>
          </a:prstGeom>
          <a:solidFill>
            <a:srgbClr val="5474B9"/>
          </a:solidFill>
          <a:ln w="3175">
            <a:solidFill>
              <a:schemeClr val="tx1"/>
            </a:solidFill>
          </a:ln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>
              <a:lnSpc>
                <a:spcPct val="93000"/>
              </a:lnSpc>
              <a:buClr>
                <a:srgbClr val="000000"/>
              </a:buClr>
              <a:defRPr/>
            </a:pPr>
            <a:endParaRPr lang="en-US" altLang="zh-CN" sz="1600" dirty="0">
              <a:latin typeface="KaiTi" panose="02010609060101010101" pitchFamily="49" charset="-122"/>
              <a:ea typeface="KaiTi" panose="02010609060101010101" pitchFamily="49" charset="-122"/>
              <a:cs typeface="等线" panose="02010600030101010101" pitchFamily="2" charset="-122"/>
            </a:endParaRPr>
          </a:p>
        </p:txBody>
      </p:sp>
      <p:sp>
        <p:nvSpPr>
          <p:cNvPr id="101" name="Rectangle 4">
            <a:extLst>
              <a:ext uri="{FF2B5EF4-FFF2-40B4-BE49-F238E27FC236}">
                <a16:creationId xmlns:a16="http://schemas.microsoft.com/office/drawing/2014/main" id="{6B7ACF4C-45EC-3243-9E57-1B323ECA7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201" y="4131448"/>
            <a:ext cx="2165847" cy="372653"/>
          </a:xfrm>
          <a:prstGeom prst="roundRect">
            <a:avLst/>
          </a:prstGeom>
          <a:solidFill>
            <a:srgbClr val="5474B9"/>
          </a:solidFill>
          <a:ln w="3175">
            <a:solidFill>
              <a:schemeClr val="tx1"/>
            </a:solidFill>
          </a:ln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>
              <a:lnSpc>
                <a:spcPct val="93000"/>
              </a:lnSpc>
              <a:buClr>
                <a:srgbClr val="000000"/>
              </a:buClr>
              <a:defRPr/>
            </a:pPr>
            <a:r>
              <a:rPr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等线" panose="02010600030101010101" pitchFamily="2" charset="-122"/>
              </a:rPr>
              <a:t>实时样本</a:t>
            </a:r>
            <a:endParaRPr lang="en-US" altLang="zh-CN" sz="1600" dirty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  <a:cs typeface="等线" panose="02010600030101010101" pitchFamily="2" charset="-122"/>
            </a:endParaRPr>
          </a:p>
        </p:txBody>
      </p:sp>
      <p:sp>
        <p:nvSpPr>
          <p:cNvPr id="103" name="Rectangle 4">
            <a:extLst>
              <a:ext uri="{FF2B5EF4-FFF2-40B4-BE49-F238E27FC236}">
                <a16:creationId xmlns:a16="http://schemas.microsoft.com/office/drawing/2014/main" id="{6CE5D46A-E05D-CF48-85D9-999D259BF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349" y="4568051"/>
            <a:ext cx="1553293" cy="463379"/>
          </a:xfrm>
          <a:prstGeom prst="roundRect">
            <a:avLst/>
          </a:prstGeom>
          <a:solidFill>
            <a:srgbClr val="5474B9"/>
          </a:solidFill>
          <a:ln w="3175">
            <a:solidFill>
              <a:schemeClr val="tx1"/>
            </a:solidFill>
          </a:ln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>
              <a:lnSpc>
                <a:spcPct val="93000"/>
              </a:lnSpc>
              <a:buClr>
                <a:srgbClr val="000000"/>
              </a:buClr>
              <a:defRPr/>
            </a:pPr>
            <a:r>
              <a:rPr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等线" panose="02010600030101010101" pitchFamily="2" charset="-122"/>
              </a:rPr>
              <a:t>服务监控</a:t>
            </a:r>
            <a:endParaRPr lang="en-US" altLang="zh-CN" sz="1600" dirty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  <a:cs typeface="等线" panose="02010600030101010101" pitchFamily="2" charset="-122"/>
            </a:endParaRPr>
          </a:p>
        </p:txBody>
      </p:sp>
      <p:sp>
        <p:nvSpPr>
          <p:cNvPr id="104" name="Rectangle 4">
            <a:extLst>
              <a:ext uri="{FF2B5EF4-FFF2-40B4-BE49-F238E27FC236}">
                <a16:creationId xmlns:a16="http://schemas.microsoft.com/office/drawing/2014/main" id="{3E4D1075-D54B-0344-AD64-137F789AB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5201" y="5660055"/>
            <a:ext cx="1460423" cy="74650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>
              <a:lnSpc>
                <a:spcPct val="93000"/>
              </a:lnSpc>
              <a:buClr>
                <a:srgbClr val="000000"/>
              </a:buClr>
              <a:defRPr/>
            </a:pPr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  <a:cs typeface="等线" panose="02010600030101010101" pitchFamily="2" charset="-122"/>
              </a:rPr>
              <a:t>调试平台</a:t>
            </a:r>
            <a:endParaRPr lang="en-US" altLang="zh-CN" sz="1600" dirty="0">
              <a:latin typeface="KaiTi" panose="02010609060101010101" pitchFamily="49" charset="-122"/>
              <a:ea typeface="KaiTi" panose="02010609060101010101" pitchFamily="49" charset="-122"/>
              <a:cs typeface="等线" panose="02010600030101010101" pitchFamily="2" charset="-122"/>
            </a:endParaRPr>
          </a:p>
          <a:p>
            <a:pPr algn="ctr">
              <a:lnSpc>
                <a:spcPct val="93000"/>
              </a:lnSpc>
              <a:buClr>
                <a:srgbClr val="000000"/>
              </a:buClr>
              <a:defRPr/>
            </a:pPr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  <a:cs typeface="等线" panose="02010600030101010101" pitchFamily="2" charset="-122"/>
              </a:rPr>
              <a:t>DEBUG</a:t>
            </a:r>
          </a:p>
        </p:txBody>
      </p:sp>
      <p:sp>
        <p:nvSpPr>
          <p:cNvPr id="105" name="Rectangle 4">
            <a:extLst>
              <a:ext uri="{FF2B5EF4-FFF2-40B4-BE49-F238E27FC236}">
                <a16:creationId xmlns:a16="http://schemas.microsoft.com/office/drawing/2014/main" id="{5D458655-6D71-264D-88C4-6208C8390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349" y="3981664"/>
            <a:ext cx="1553293" cy="496829"/>
          </a:xfrm>
          <a:prstGeom prst="roundRect">
            <a:avLst/>
          </a:prstGeom>
          <a:solidFill>
            <a:srgbClr val="5474B9"/>
          </a:solidFill>
          <a:ln w="3175">
            <a:solidFill>
              <a:schemeClr val="tx1"/>
            </a:solidFill>
          </a:ln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>
              <a:lnSpc>
                <a:spcPct val="93000"/>
              </a:lnSpc>
              <a:buClr>
                <a:srgbClr val="000000"/>
              </a:buClr>
              <a:defRPr/>
            </a:pPr>
            <a:r>
              <a:rPr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等线" panose="02010600030101010101" pitchFamily="2" charset="-122"/>
              </a:rPr>
              <a:t>效果监控</a:t>
            </a:r>
            <a:endParaRPr lang="en-US" altLang="zh-CN" sz="1600" dirty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  <a:cs typeface="等线" panose="02010600030101010101" pitchFamily="2" charset="-122"/>
            </a:endParaRPr>
          </a:p>
        </p:txBody>
      </p:sp>
      <p:sp>
        <p:nvSpPr>
          <p:cNvPr id="117" name="圆角矩形 116">
            <a:extLst>
              <a:ext uri="{FF2B5EF4-FFF2-40B4-BE49-F238E27FC236}">
                <a16:creationId xmlns:a16="http://schemas.microsoft.com/office/drawing/2014/main" id="{2BCECD7D-4091-B541-8638-2F71DA246323}"/>
              </a:ext>
            </a:extLst>
          </p:cNvPr>
          <p:cNvSpPr/>
          <p:nvPr/>
        </p:nvSpPr>
        <p:spPr>
          <a:xfrm>
            <a:off x="470836" y="6145739"/>
            <a:ext cx="1502642" cy="4112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电商中台数据</a:t>
            </a:r>
          </a:p>
        </p:txBody>
      </p:sp>
      <p:sp>
        <p:nvSpPr>
          <p:cNvPr id="118" name="圆角矩形 117">
            <a:extLst>
              <a:ext uri="{FF2B5EF4-FFF2-40B4-BE49-F238E27FC236}">
                <a16:creationId xmlns:a16="http://schemas.microsoft.com/office/drawing/2014/main" id="{8BCCDFC2-4123-C844-9CC5-09B86E2BB600}"/>
              </a:ext>
            </a:extLst>
          </p:cNvPr>
          <p:cNvSpPr/>
          <p:nvPr/>
        </p:nvSpPr>
        <p:spPr>
          <a:xfrm>
            <a:off x="460385" y="5684872"/>
            <a:ext cx="1502642" cy="4112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小鹅拼拼数据</a:t>
            </a:r>
          </a:p>
        </p:txBody>
      </p:sp>
      <p:sp>
        <p:nvSpPr>
          <p:cNvPr id="120" name="圆角矩形 119">
            <a:extLst>
              <a:ext uri="{FF2B5EF4-FFF2-40B4-BE49-F238E27FC236}">
                <a16:creationId xmlns:a16="http://schemas.microsoft.com/office/drawing/2014/main" id="{5C00D8A2-B24E-404B-BC41-83B13A511272}"/>
              </a:ext>
            </a:extLst>
          </p:cNvPr>
          <p:cNvSpPr/>
          <p:nvPr/>
        </p:nvSpPr>
        <p:spPr>
          <a:xfrm>
            <a:off x="264473" y="5380095"/>
            <a:ext cx="1902431" cy="13014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21" name="Rectangle 4">
            <a:extLst>
              <a:ext uri="{FF2B5EF4-FFF2-40B4-BE49-F238E27FC236}">
                <a16:creationId xmlns:a16="http://schemas.microsoft.com/office/drawing/2014/main" id="{69EA4B30-5245-9D4A-AEB0-7492C8968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1835" y="2948110"/>
            <a:ext cx="4507030" cy="6425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>
              <a:lnSpc>
                <a:spcPct val="93000"/>
              </a:lnSpc>
              <a:buClr>
                <a:srgbClr val="000000"/>
              </a:buClr>
              <a:defRPr/>
            </a:pPr>
            <a:endParaRPr lang="en-US" altLang="zh-CN" sz="1600" dirty="0">
              <a:latin typeface="KaiTi" panose="02010609060101010101" pitchFamily="49" charset="-122"/>
              <a:ea typeface="KaiTi" panose="02010609060101010101" pitchFamily="49" charset="-122"/>
              <a:cs typeface="等线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974A25-123E-FC49-8130-045BB27DC03B}"/>
              </a:ext>
            </a:extLst>
          </p:cNvPr>
          <p:cNvSpPr txBox="1"/>
          <p:nvPr/>
        </p:nvSpPr>
        <p:spPr>
          <a:xfrm>
            <a:off x="2556982" y="29252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排序</a:t>
            </a:r>
          </a:p>
        </p:txBody>
      </p:sp>
      <p:sp>
        <p:nvSpPr>
          <p:cNvPr id="122" name="Rectangle 4">
            <a:extLst>
              <a:ext uri="{FF2B5EF4-FFF2-40B4-BE49-F238E27FC236}">
                <a16:creationId xmlns:a16="http://schemas.microsoft.com/office/drawing/2014/main" id="{C3F6C9C3-838F-E64C-A8CA-2F6ED686A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178" y="3087587"/>
            <a:ext cx="920981" cy="385377"/>
          </a:xfrm>
          <a:prstGeom prst="roundRect">
            <a:avLst/>
          </a:prstGeom>
          <a:solidFill>
            <a:srgbClr val="5474B9"/>
          </a:solidFill>
          <a:ln w="3175">
            <a:solidFill>
              <a:schemeClr val="tx1"/>
            </a:solidFill>
          </a:ln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>
              <a:lnSpc>
                <a:spcPct val="93000"/>
              </a:lnSpc>
              <a:buClr>
                <a:srgbClr val="000000"/>
              </a:buClr>
              <a:defRPr/>
            </a:pPr>
            <a:r>
              <a:rPr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等线" panose="02010600030101010101" pitchFamily="2" charset="-122"/>
              </a:rPr>
              <a:t>精排</a:t>
            </a:r>
            <a:endParaRPr lang="en-US" altLang="zh-CN" sz="1600" dirty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  <a:cs typeface="等线" panose="02010600030101010101" pitchFamily="2" charset="-122"/>
            </a:endParaRPr>
          </a:p>
        </p:txBody>
      </p:sp>
      <p:sp>
        <p:nvSpPr>
          <p:cNvPr id="123" name="Rectangle 4">
            <a:extLst>
              <a:ext uri="{FF2B5EF4-FFF2-40B4-BE49-F238E27FC236}">
                <a16:creationId xmlns:a16="http://schemas.microsoft.com/office/drawing/2014/main" id="{7672B751-247C-2B4E-B8F7-B9C8F9C69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525" y="3083381"/>
            <a:ext cx="920981" cy="398115"/>
          </a:xfrm>
          <a:prstGeom prst="roundRect">
            <a:avLst/>
          </a:prstGeom>
          <a:solidFill>
            <a:srgbClr val="5474B9"/>
          </a:solidFill>
          <a:ln w="3175">
            <a:solidFill>
              <a:schemeClr val="tx1"/>
            </a:solidFill>
          </a:ln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>
              <a:lnSpc>
                <a:spcPct val="93000"/>
              </a:lnSpc>
              <a:buClr>
                <a:srgbClr val="000000"/>
              </a:buClr>
              <a:defRPr/>
            </a:pPr>
            <a:r>
              <a:rPr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等线" panose="02010600030101010101" pitchFamily="2" charset="-122"/>
              </a:rPr>
              <a:t>重排</a:t>
            </a:r>
            <a:endParaRPr lang="en-US" altLang="zh-CN" sz="1600" dirty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  <a:cs typeface="等线" panose="02010600030101010101" pitchFamily="2" charset="-122"/>
            </a:endParaRPr>
          </a:p>
        </p:txBody>
      </p:sp>
      <p:sp>
        <p:nvSpPr>
          <p:cNvPr id="124" name="Rectangle 4">
            <a:extLst>
              <a:ext uri="{FF2B5EF4-FFF2-40B4-BE49-F238E27FC236}">
                <a16:creationId xmlns:a16="http://schemas.microsoft.com/office/drawing/2014/main" id="{6EEE083F-487E-D84C-9607-4AFA38F5C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0794" y="3087589"/>
            <a:ext cx="790901" cy="385377"/>
          </a:xfrm>
          <a:prstGeom prst="roundRect">
            <a:avLst/>
          </a:prstGeom>
          <a:solidFill>
            <a:srgbClr val="5474B9"/>
          </a:solidFill>
          <a:ln w="3175">
            <a:solidFill>
              <a:schemeClr val="tx1"/>
            </a:solidFill>
          </a:ln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>
              <a:lnSpc>
                <a:spcPct val="93000"/>
              </a:lnSpc>
              <a:buClr>
                <a:srgbClr val="000000"/>
              </a:buClr>
              <a:defRPr/>
            </a:pPr>
            <a:r>
              <a:rPr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等线" panose="02010600030101010101" pitchFamily="2" charset="-122"/>
              </a:rPr>
              <a:t>粗排</a:t>
            </a:r>
            <a:endParaRPr lang="en-US" altLang="zh-CN" sz="1600" dirty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  <a:cs typeface="等线" panose="02010600030101010101" pitchFamily="2" charset="-122"/>
            </a:endParaRPr>
          </a:p>
        </p:txBody>
      </p:sp>
      <p:sp>
        <p:nvSpPr>
          <p:cNvPr id="125" name="Rectangle 4">
            <a:extLst>
              <a:ext uri="{FF2B5EF4-FFF2-40B4-BE49-F238E27FC236}">
                <a16:creationId xmlns:a16="http://schemas.microsoft.com/office/drawing/2014/main" id="{621DBA2C-4B2D-644B-872E-557534B85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878" y="3766906"/>
            <a:ext cx="4507030" cy="6031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>
              <a:lnSpc>
                <a:spcPct val="93000"/>
              </a:lnSpc>
              <a:buClr>
                <a:srgbClr val="000000"/>
              </a:buClr>
              <a:defRPr/>
            </a:pPr>
            <a:endParaRPr lang="en-US" altLang="zh-CN" sz="1600" dirty="0">
              <a:latin typeface="KaiTi" panose="02010609060101010101" pitchFamily="49" charset="-122"/>
              <a:ea typeface="KaiTi" panose="02010609060101010101" pitchFamily="49" charset="-122"/>
              <a:cs typeface="等线" panose="02010600030101010101" pitchFamily="2" charset="-122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5F487AA5-E7AB-1741-B915-E306FC5E0E23}"/>
              </a:ext>
            </a:extLst>
          </p:cNvPr>
          <p:cNvSpPr txBox="1"/>
          <p:nvPr/>
        </p:nvSpPr>
        <p:spPr>
          <a:xfrm>
            <a:off x="2520997" y="3737548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召回</a:t>
            </a:r>
          </a:p>
        </p:txBody>
      </p:sp>
      <p:sp>
        <p:nvSpPr>
          <p:cNvPr id="131" name="Rectangle 4">
            <a:extLst>
              <a:ext uri="{FF2B5EF4-FFF2-40B4-BE49-F238E27FC236}">
                <a16:creationId xmlns:a16="http://schemas.microsoft.com/office/drawing/2014/main" id="{19BE5D85-A6EF-3F4B-90A0-052795608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0753" y="4530881"/>
            <a:ext cx="4507030" cy="5659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>
              <a:lnSpc>
                <a:spcPct val="93000"/>
              </a:lnSpc>
              <a:buClr>
                <a:srgbClr val="000000"/>
              </a:buClr>
              <a:defRPr/>
            </a:pPr>
            <a:endParaRPr lang="en-US" altLang="zh-CN" sz="1600" dirty="0">
              <a:latin typeface="KaiTi" panose="02010609060101010101" pitchFamily="49" charset="-122"/>
              <a:ea typeface="KaiTi" panose="02010609060101010101" pitchFamily="49" charset="-122"/>
              <a:cs typeface="等线" panose="02010600030101010101" pitchFamily="2" charset="-122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064D067-6BE1-6B4A-B2FC-D042F4DD687F}"/>
              </a:ext>
            </a:extLst>
          </p:cNvPr>
          <p:cNvSpPr txBox="1"/>
          <p:nvPr/>
        </p:nvSpPr>
        <p:spPr>
          <a:xfrm>
            <a:off x="2520996" y="4516983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索引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E8842D-9131-0941-AC30-9DE2460B4637}"/>
              </a:ext>
            </a:extLst>
          </p:cNvPr>
          <p:cNvSpPr/>
          <p:nvPr/>
        </p:nvSpPr>
        <p:spPr>
          <a:xfrm>
            <a:off x="2531630" y="2145393"/>
            <a:ext cx="6463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feed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72" name="Rectangle 4">
            <a:extLst>
              <a:ext uri="{FF2B5EF4-FFF2-40B4-BE49-F238E27FC236}">
                <a16:creationId xmlns:a16="http://schemas.microsoft.com/office/drawing/2014/main" id="{32D45F40-4C78-8A45-9EA3-27344D95C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8146" y="2102111"/>
            <a:ext cx="1460423" cy="74650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>
              <a:lnSpc>
                <a:spcPct val="93000"/>
              </a:lnSpc>
              <a:buClr>
                <a:srgbClr val="000000"/>
              </a:buClr>
              <a:defRPr/>
            </a:pPr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  <a:cs typeface="等线" panose="02010600030101010101" pitchFamily="2" charset="-122"/>
              </a:rPr>
              <a:t>数据上报</a:t>
            </a:r>
            <a:endParaRPr lang="en-US" altLang="zh-CN" sz="1600" dirty="0">
              <a:latin typeface="KaiTi" panose="02010609060101010101" pitchFamily="49" charset="-122"/>
              <a:ea typeface="KaiTi" panose="02010609060101010101" pitchFamily="49" charset="-122"/>
              <a:cs typeface="等线" panose="02010600030101010101" pitchFamily="2" charset="-122"/>
            </a:endParaRPr>
          </a:p>
          <a:p>
            <a:pPr algn="ctr">
              <a:lnSpc>
                <a:spcPct val="93000"/>
              </a:lnSpc>
              <a:buClr>
                <a:srgbClr val="000000"/>
              </a:buClr>
              <a:defRPr/>
            </a:pPr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  <a:cs typeface="等线" panose="02010600030101010101" pitchFamily="2" charset="-122"/>
              </a:rPr>
              <a:t>ATTA</a:t>
            </a:r>
          </a:p>
        </p:txBody>
      </p:sp>
      <p:sp>
        <p:nvSpPr>
          <p:cNvPr id="90" name="圆角矩形 89">
            <a:extLst>
              <a:ext uri="{FF2B5EF4-FFF2-40B4-BE49-F238E27FC236}">
                <a16:creationId xmlns:a16="http://schemas.microsoft.com/office/drawing/2014/main" id="{BA30CD10-06E4-7D49-92FB-B35CF918433A}"/>
              </a:ext>
            </a:extLst>
          </p:cNvPr>
          <p:cNvSpPr/>
          <p:nvPr/>
        </p:nvSpPr>
        <p:spPr>
          <a:xfrm>
            <a:off x="4751814" y="1362377"/>
            <a:ext cx="953680" cy="2462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Koc</a:t>
            </a:r>
            <a:r>
              <a:rPr kumimoji="1" lang="zh-CN" altLang="en-US" sz="1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推荐</a:t>
            </a:r>
          </a:p>
        </p:txBody>
      </p:sp>
      <p:sp>
        <p:nvSpPr>
          <p:cNvPr id="93" name="Rectangle 4">
            <a:extLst>
              <a:ext uri="{FF2B5EF4-FFF2-40B4-BE49-F238E27FC236}">
                <a16:creationId xmlns:a16="http://schemas.microsoft.com/office/drawing/2014/main" id="{0F963083-99B8-204B-A0A0-105EDBD0D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7760" y="4627702"/>
            <a:ext cx="1142307" cy="399640"/>
          </a:xfrm>
          <a:prstGeom prst="roundRect">
            <a:avLst/>
          </a:prstGeom>
          <a:solidFill>
            <a:srgbClr val="5474B9"/>
          </a:solidFill>
          <a:ln w="3175">
            <a:solidFill>
              <a:schemeClr val="tx1"/>
            </a:solidFill>
          </a:ln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>
              <a:lnSpc>
                <a:spcPct val="93000"/>
              </a:lnSpc>
              <a:buClr>
                <a:srgbClr val="000000"/>
              </a:buClr>
              <a:defRPr/>
            </a:pPr>
            <a:r>
              <a:rPr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等线" panose="02010600030101010101" pitchFamily="2" charset="-122"/>
              </a:rPr>
              <a:t>倒排索引</a:t>
            </a:r>
            <a:endParaRPr lang="en-US" altLang="zh-CN" sz="1600" dirty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  <a:cs typeface="等线" panose="02010600030101010101" pitchFamily="2" charset="-122"/>
            </a:endParaRPr>
          </a:p>
        </p:txBody>
      </p:sp>
      <p:sp>
        <p:nvSpPr>
          <p:cNvPr id="96" name="Rectangle 4">
            <a:extLst>
              <a:ext uri="{FF2B5EF4-FFF2-40B4-BE49-F238E27FC236}">
                <a16:creationId xmlns:a16="http://schemas.microsoft.com/office/drawing/2014/main" id="{C7F0AE64-29BE-6746-912F-90968FB36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640" y="4631680"/>
            <a:ext cx="1142306" cy="383780"/>
          </a:xfrm>
          <a:prstGeom prst="roundRect">
            <a:avLst/>
          </a:prstGeom>
          <a:solidFill>
            <a:srgbClr val="5474B9"/>
          </a:solidFill>
          <a:ln w="3175">
            <a:solidFill>
              <a:schemeClr val="tx1"/>
            </a:solidFill>
          </a:ln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>
              <a:lnSpc>
                <a:spcPct val="93000"/>
              </a:lnSpc>
              <a:buClr>
                <a:srgbClr val="000000"/>
              </a:buClr>
              <a:defRPr/>
            </a:pPr>
            <a:r>
              <a:rPr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等线" panose="02010600030101010101" pitchFamily="2" charset="-122"/>
              </a:rPr>
              <a:t>向量索引</a:t>
            </a:r>
            <a:endParaRPr lang="en-US" altLang="zh-CN" sz="1600" dirty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  <a:cs typeface="等线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7507E40-E5DC-B543-BEF2-5823A4F91757}"/>
              </a:ext>
            </a:extLst>
          </p:cNvPr>
          <p:cNvSpPr txBox="1"/>
          <p:nvPr/>
        </p:nvSpPr>
        <p:spPr>
          <a:xfrm>
            <a:off x="10254743" y="16512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基础平台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5CC217-41BB-7C4C-9E98-D2AF10083C48}"/>
              </a:ext>
            </a:extLst>
          </p:cNvPr>
          <p:cNvSpPr txBox="1"/>
          <p:nvPr/>
        </p:nvSpPr>
        <p:spPr>
          <a:xfrm>
            <a:off x="241452" y="53244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业务数据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FD52F3-28C6-D34D-A216-85E8D02953D2}"/>
              </a:ext>
            </a:extLst>
          </p:cNvPr>
          <p:cNvSpPr/>
          <p:nvPr/>
        </p:nvSpPr>
        <p:spPr>
          <a:xfrm>
            <a:off x="2567097" y="187605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推荐在线系统</a:t>
            </a:r>
          </a:p>
        </p:txBody>
      </p:sp>
      <p:sp>
        <p:nvSpPr>
          <p:cNvPr id="114" name="Rectangle 4">
            <a:extLst>
              <a:ext uri="{FF2B5EF4-FFF2-40B4-BE49-F238E27FC236}">
                <a16:creationId xmlns:a16="http://schemas.microsoft.com/office/drawing/2014/main" id="{9E7BFECF-5A61-D64F-8AB3-4A4FF73EB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1063" y="4580108"/>
            <a:ext cx="2159933" cy="355434"/>
          </a:xfrm>
          <a:prstGeom prst="roundRect">
            <a:avLst/>
          </a:prstGeom>
          <a:solidFill>
            <a:srgbClr val="5474B9"/>
          </a:solidFill>
          <a:ln w="3175">
            <a:solidFill>
              <a:schemeClr val="tx1"/>
            </a:solidFill>
          </a:ln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>
              <a:lnSpc>
                <a:spcPct val="93000"/>
              </a:lnSpc>
              <a:buClr>
                <a:srgbClr val="000000"/>
              </a:buClr>
              <a:defRPr/>
            </a:pPr>
            <a:r>
              <a:rPr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等线" panose="02010600030101010101" pitchFamily="2" charset="-122"/>
              </a:rPr>
              <a:t>模型打分</a:t>
            </a:r>
            <a:endParaRPr lang="en-US" altLang="zh-CN" sz="1600" dirty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  <a:cs typeface="等线" panose="02010600030101010101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CFF814B-9F9B-A840-BBE4-B67DA5FC4611}"/>
              </a:ext>
            </a:extLst>
          </p:cNvPr>
          <p:cNvSpPr txBox="1"/>
          <p:nvPr/>
        </p:nvSpPr>
        <p:spPr>
          <a:xfrm>
            <a:off x="274086" y="18424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系统运维</a:t>
            </a:r>
          </a:p>
        </p:txBody>
      </p:sp>
      <p:sp>
        <p:nvSpPr>
          <p:cNvPr id="116" name="Rectangle 4">
            <a:extLst>
              <a:ext uri="{FF2B5EF4-FFF2-40B4-BE49-F238E27FC236}">
                <a16:creationId xmlns:a16="http://schemas.microsoft.com/office/drawing/2014/main" id="{8A7A16DF-076F-5846-8C72-21A4E6051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96" y="2283150"/>
            <a:ext cx="1528433" cy="480686"/>
          </a:xfrm>
          <a:prstGeom prst="roundRect">
            <a:avLst/>
          </a:prstGeom>
          <a:solidFill>
            <a:srgbClr val="5474B9"/>
          </a:solidFill>
          <a:ln w="3175">
            <a:solidFill>
              <a:schemeClr val="tx1"/>
            </a:solidFill>
          </a:ln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>
              <a:lnSpc>
                <a:spcPct val="93000"/>
              </a:lnSpc>
              <a:buClr>
                <a:srgbClr val="000000"/>
              </a:buClr>
              <a:defRPr/>
            </a:pPr>
            <a:r>
              <a:rPr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等线" panose="02010600030101010101" pitchFamily="2" charset="-122"/>
              </a:rPr>
              <a:t>自动降级</a:t>
            </a:r>
            <a:endParaRPr lang="en-US" altLang="zh-CN" sz="1600" dirty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  <a:cs typeface="等线" panose="02010600030101010101" pitchFamily="2" charset="-122"/>
            </a:endParaRPr>
          </a:p>
        </p:txBody>
      </p:sp>
      <p:sp>
        <p:nvSpPr>
          <p:cNvPr id="119" name="Rectangle 4">
            <a:extLst>
              <a:ext uri="{FF2B5EF4-FFF2-40B4-BE49-F238E27FC236}">
                <a16:creationId xmlns:a16="http://schemas.microsoft.com/office/drawing/2014/main" id="{68D3364D-293C-A94F-8238-15339293B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436" y="3421787"/>
            <a:ext cx="1553293" cy="496829"/>
          </a:xfrm>
          <a:prstGeom prst="roundRect">
            <a:avLst/>
          </a:prstGeom>
          <a:solidFill>
            <a:srgbClr val="5474B9"/>
          </a:solidFill>
          <a:ln w="3175">
            <a:solidFill>
              <a:schemeClr val="tx1"/>
            </a:solidFill>
          </a:ln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>
              <a:lnSpc>
                <a:spcPct val="93000"/>
              </a:lnSpc>
              <a:buClr>
                <a:srgbClr val="000000"/>
              </a:buClr>
              <a:defRPr/>
            </a:pPr>
            <a:r>
              <a:rPr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等线" panose="02010600030101010101" pitchFamily="2" charset="-122"/>
              </a:rPr>
              <a:t>多级告警</a:t>
            </a:r>
            <a:endParaRPr lang="en-US" altLang="zh-CN" sz="1600" dirty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  <a:cs typeface="等线" panose="02010600030101010101" pitchFamily="2" charset="-122"/>
            </a:endParaRPr>
          </a:p>
        </p:txBody>
      </p:sp>
      <p:sp>
        <p:nvSpPr>
          <p:cNvPr id="32" name="下箭头 31">
            <a:extLst>
              <a:ext uri="{FF2B5EF4-FFF2-40B4-BE49-F238E27FC236}">
                <a16:creationId xmlns:a16="http://schemas.microsoft.com/office/drawing/2014/main" id="{03B8EC71-5FB4-F648-9CD3-2205E97BED08}"/>
              </a:ext>
            </a:extLst>
          </p:cNvPr>
          <p:cNvSpPr/>
          <p:nvPr/>
        </p:nvSpPr>
        <p:spPr>
          <a:xfrm rot="16200000">
            <a:off x="2186429" y="5901815"/>
            <a:ext cx="280114" cy="29988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3" name="下箭头 32">
            <a:extLst>
              <a:ext uri="{FF2B5EF4-FFF2-40B4-BE49-F238E27FC236}">
                <a16:creationId xmlns:a16="http://schemas.microsoft.com/office/drawing/2014/main" id="{6C7AC6CE-E495-3943-B475-B2658A768302}"/>
              </a:ext>
            </a:extLst>
          </p:cNvPr>
          <p:cNvSpPr/>
          <p:nvPr/>
        </p:nvSpPr>
        <p:spPr>
          <a:xfrm rot="10800000">
            <a:off x="4712789" y="5125222"/>
            <a:ext cx="318301" cy="3358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29" name="下箭头 128">
            <a:extLst>
              <a:ext uri="{FF2B5EF4-FFF2-40B4-BE49-F238E27FC236}">
                <a16:creationId xmlns:a16="http://schemas.microsoft.com/office/drawing/2014/main" id="{FE13B869-7E03-9143-B55B-FE35C6121407}"/>
              </a:ext>
            </a:extLst>
          </p:cNvPr>
          <p:cNvSpPr/>
          <p:nvPr/>
        </p:nvSpPr>
        <p:spPr>
          <a:xfrm rot="10800000">
            <a:off x="6124145" y="5130281"/>
            <a:ext cx="318277" cy="346324"/>
          </a:xfrm>
          <a:prstGeom prst="downArrow">
            <a:avLst>
              <a:gd name="adj1" fmla="val 43755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30" name="下箭头 129">
            <a:extLst>
              <a:ext uri="{FF2B5EF4-FFF2-40B4-BE49-F238E27FC236}">
                <a16:creationId xmlns:a16="http://schemas.microsoft.com/office/drawing/2014/main" id="{96A31395-70A6-F342-8530-527D0AC6672E}"/>
              </a:ext>
            </a:extLst>
          </p:cNvPr>
          <p:cNvSpPr/>
          <p:nvPr/>
        </p:nvSpPr>
        <p:spPr>
          <a:xfrm rot="10800000">
            <a:off x="4420218" y="1618972"/>
            <a:ext cx="318277" cy="264984"/>
          </a:xfrm>
          <a:prstGeom prst="downArrow">
            <a:avLst>
              <a:gd name="adj1" fmla="val 43755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33" name="下箭头 132">
            <a:extLst>
              <a:ext uri="{FF2B5EF4-FFF2-40B4-BE49-F238E27FC236}">
                <a16:creationId xmlns:a16="http://schemas.microsoft.com/office/drawing/2014/main" id="{A5A19DEC-A4A6-444F-A006-6EC77344B311}"/>
              </a:ext>
            </a:extLst>
          </p:cNvPr>
          <p:cNvSpPr/>
          <p:nvPr/>
        </p:nvSpPr>
        <p:spPr>
          <a:xfrm rot="10800000">
            <a:off x="8167505" y="1619082"/>
            <a:ext cx="318277" cy="264984"/>
          </a:xfrm>
          <a:prstGeom prst="downArrow">
            <a:avLst>
              <a:gd name="adj1" fmla="val 43755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4" name="圆角右箭头 33">
            <a:extLst>
              <a:ext uri="{FF2B5EF4-FFF2-40B4-BE49-F238E27FC236}">
                <a16:creationId xmlns:a16="http://schemas.microsoft.com/office/drawing/2014/main" id="{F82BC946-7F87-5B47-A98D-204F3810F43A}"/>
              </a:ext>
            </a:extLst>
          </p:cNvPr>
          <p:cNvSpPr/>
          <p:nvPr/>
        </p:nvSpPr>
        <p:spPr>
          <a:xfrm rot="5400000">
            <a:off x="10167963" y="569059"/>
            <a:ext cx="627274" cy="1358736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34" name="下箭头 133">
            <a:extLst>
              <a:ext uri="{FF2B5EF4-FFF2-40B4-BE49-F238E27FC236}">
                <a16:creationId xmlns:a16="http://schemas.microsoft.com/office/drawing/2014/main" id="{A34C7988-DB45-8F4F-8B5F-34B2D7A086C3}"/>
              </a:ext>
            </a:extLst>
          </p:cNvPr>
          <p:cNvSpPr/>
          <p:nvPr/>
        </p:nvSpPr>
        <p:spPr>
          <a:xfrm rot="5400000">
            <a:off x="9836810" y="2884744"/>
            <a:ext cx="318277" cy="288040"/>
          </a:xfrm>
          <a:prstGeom prst="downArrow">
            <a:avLst>
              <a:gd name="adj1" fmla="val 43755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35" name="下箭头 134">
            <a:extLst>
              <a:ext uri="{FF2B5EF4-FFF2-40B4-BE49-F238E27FC236}">
                <a16:creationId xmlns:a16="http://schemas.microsoft.com/office/drawing/2014/main" id="{EDFCC924-CAC0-5E42-A1E4-B264A337470A}"/>
              </a:ext>
            </a:extLst>
          </p:cNvPr>
          <p:cNvSpPr/>
          <p:nvPr/>
        </p:nvSpPr>
        <p:spPr>
          <a:xfrm rot="16200000">
            <a:off x="9847240" y="4201481"/>
            <a:ext cx="318277" cy="267185"/>
          </a:xfrm>
          <a:prstGeom prst="downArrow">
            <a:avLst>
              <a:gd name="adj1" fmla="val 43755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5CD1B5E-4D8F-E643-B1AD-1D6A071F8BDB}"/>
              </a:ext>
            </a:extLst>
          </p:cNvPr>
          <p:cNvSpPr txBox="1"/>
          <p:nvPr/>
        </p:nvSpPr>
        <p:spPr>
          <a:xfrm>
            <a:off x="6329687" y="51629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增量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8CDC047-18ED-4846-B015-8C520E7AB7EA}"/>
              </a:ext>
            </a:extLst>
          </p:cNvPr>
          <p:cNvSpPr txBox="1"/>
          <p:nvPr/>
        </p:nvSpPr>
        <p:spPr>
          <a:xfrm>
            <a:off x="4910831" y="5159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全量</a:t>
            </a:r>
          </a:p>
        </p:txBody>
      </p:sp>
      <p:sp>
        <p:nvSpPr>
          <p:cNvPr id="139" name="下箭头 138">
            <a:extLst>
              <a:ext uri="{FF2B5EF4-FFF2-40B4-BE49-F238E27FC236}">
                <a16:creationId xmlns:a16="http://schemas.microsoft.com/office/drawing/2014/main" id="{D44FC176-C039-6D48-8491-0D1685E29025}"/>
              </a:ext>
            </a:extLst>
          </p:cNvPr>
          <p:cNvSpPr/>
          <p:nvPr/>
        </p:nvSpPr>
        <p:spPr>
          <a:xfrm rot="5400000">
            <a:off x="2064822" y="4344270"/>
            <a:ext cx="280114" cy="29988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40" name="下箭头 139">
            <a:extLst>
              <a:ext uri="{FF2B5EF4-FFF2-40B4-BE49-F238E27FC236}">
                <a16:creationId xmlns:a16="http://schemas.microsoft.com/office/drawing/2014/main" id="{6A1AC8EA-0AE4-2F44-B152-7968A5DAB7E2}"/>
              </a:ext>
            </a:extLst>
          </p:cNvPr>
          <p:cNvSpPr/>
          <p:nvPr/>
        </p:nvSpPr>
        <p:spPr>
          <a:xfrm rot="16200000">
            <a:off x="2084702" y="2447558"/>
            <a:ext cx="280114" cy="29988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41" name="下箭头 140">
            <a:extLst>
              <a:ext uri="{FF2B5EF4-FFF2-40B4-BE49-F238E27FC236}">
                <a16:creationId xmlns:a16="http://schemas.microsoft.com/office/drawing/2014/main" id="{8568BD0E-53DF-FA47-A4E7-B2A392FF9A37}"/>
              </a:ext>
            </a:extLst>
          </p:cNvPr>
          <p:cNvSpPr/>
          <p:nvPr/>
        </p:nvSpPr>
        <p:spPr>
          <a:xfrm rot="10800000">
            <a:off x="4812431" y="4299711"/>
            <a:ext cx="318277" cy="204541"/>
          </a:xfrm>
          <a:prstGeom prst="downArrow">
            <a:avLst>
              <a:gd name="adj1" fmla="val 43755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42" name="下箭头 141">
            <a:extLst>
              <a:ext uri="{FF2B5EF4-FFF2-40B4-BE49-F238E27FC236}">
                <a16:creationId xmlns:a16="http://schemas.microsoft.com/office/drawing/2014/main" id="{A79C620F-980F-DE42-B8E2-FB42ACC6EFE6}"/>
              </a:ext>
            </a:extLst>
          </p:cNvPr>
          <p:cNvSpPr/>
          <p:nvPr/>
        </p:nvSpPr>
        <p:spPr>
          <a:xfrm rot="10800000">
            <a:off x="4798804" y="3489615"/>
            <a:ext cx="318277" cy="264984"/>
          </a:xfrm>
          <a:prstGeom prst="downArrow">
            <a:avLst>
              <a:gd name="adj1" fmla="val 43755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43" name="下箭头 142">
            <a:extLst>
              <a:ext uri="{FF2B5EF4-FFF2-40B4-BE49-F238E27FC236}">
                <a16:creationId xmlns:a16="http://schemas.microsoft.com/office/drawing/2014/main" id="{DAB8B54B-E576-3145-9F26-7B10FFA8E158}"/>
              </a:ext>
            </a:extLst>
          </p:cNvPr>
          <p:cNvSpPr/>
          <p:nvPr/>
        </p:nvSpPr>
        <p:spPr>
          <a:xfrm rot="10800000">
            <a:off x="4816964" y="2799918"/>
            <a:ext cx="318277" cy="264984"/>
          </a:xfrm>
          <a:prstGeom prst="downArrow">
            <a:avLst>
              <a:gd name="adj1" fmla="val 43755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07" name="Rectangle 4">
            <a:extLst>
              <a:ext uri="{FF2B5EF4-FFF2-40B4-BE49-F238E27FC236}">
                <a16:creationId xmlns:a16="http://schemas.microsoft.com/office/drawing/2014/main" id="{C95E4574-CEB2-7F4B-8DF5-3AE742034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691" y="3875227"/>
            <a:ext cx="1131314" cy="385377"/>
          </a:xfrm>
          <a:prstGeom prst="roundRect">
            <a:avLst/>
          </a:prstGeom>
          <a:solidFill>
            <a:srgbClr val="5474B9"/>
          </a:solidFill>
          <a:ln w="3175">
            <a:solidFill>
              <a:schemeClr val="tx1"/>
            </a:solidFill>
          </a:ln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>
              <a:lnSpc>
                <a:spcPct val="93000"/>
              </a:lnSpc>
              <a:buClr>
                <a:srgbClr val="000000"/>
              </a:buClr>
              <a:defRPr/>
            </a:pPr>
            <a:r>
              <a:rPr lang="en-US" altLang="zh-CN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等线" panose="02010600030101010101" pitchFamily="2" charset="-122"/>
              </a:rPr>
              <a:t>DAG</a:t>
            </a:r>
            <a:r>
              <a:rPr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等线" panose="02010600030101010101" pitchFamily="2" charset="-122"/>
              </a:rPr>
              <a:t>引擎</a:t>
            </a:r>
            <a:endParaRPr lang="en-US" altLang="zh-CN" sz="1600" dirty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  <a:cs typeface="等线" panose="02010600030101010101" pitchFamily="2" charset="-122"/>
            </a:endParaRPr>
          </a:p>
        </p:txBody>
      </p:sp>
      <p:sp>
        <p:nvSpPr>
          <p:cNvPr id="110" name="Rectangle 4">
            <a:extLst>
              <a:ext uri="{FF2B5EF4-FFF2-40B4-BE49-F238E27FC236}">
                <a16:creationId xmlns:a16="http://schemas.microsoft.com/office/drawing/2014/main" id="{40A5B69F-1401-A046-A34D-273CBA4D8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9940" y="2335241"/>
            <a:ext cx="1041467" cy="385377"/>
          </a:xfrm>
          <a:prstGeom prst="roundRect">
            <a:avLst/>
          </a:prstGeom>
          <a:solidFill>
            <a:srgbClr val="5474B9"/>
          </a:solidFill>
          <a:ln w="3175">
            <a:solidFill>
              <a:schemeClr val="tx1"/>
            </a:solidFill>
          </a:ln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>
              <a:lnSpc>
                <a:spcPct val="93000"/>
              </a:lnSpc>
              <a:buClr>
                <a:srgbClr val="000000"/>
              </a:buClr>
              <a:defRPr/>
            </a:pPr>
            <a:r>
              <a:rPr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等线" panose="02010600030101010101" pitchFamily="2" charset="-122"/>
              </a:rPr>
              <a:t>运营策略</a:t>
            </a:r>
            <a:endParaRPr lang="en-US" altLang="zh-CN" sz="1600" dirty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  <a:cs typeface="等线" panose="02010600030101010101" pitchFamily="2" charset="-122"/>
            </a:endParaRPr>
          </a:p>
        </p:txBody>
      </p:sp>
      <p:sp>
        <p:nvSpPr>
          <p:cNvPr id="136" name="Rectangle 4">
            <a:extLst>
              <a:ext uri="{FF2B5EF4-FFF2-40B4-BE49-F238E27FC236}">
                <a16:creationId xmlns:a16="http://schemas.microsoft.com/office/drawing/2014/main" id="{EC455ABD-A3D2-E34C-A7DB-7E0F3CE42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150" y="2344559"/>
            <a:ext cx="1041467" cy="385377"/>
          </a:xfrm>
          <a:prstGeom prst="roundRect">
            <a:avLst/>
          </a:prstGeom>
          <a:solidFill>
            <a:srgbClr val="5474B9"/>
          </a:solidFill>
          <a:ln w="3175">
            <a:solidFill>
              <a:schemeClr val="tx1"/>
            </a:solidFill>
          </a:ln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>
              <a:lnSpc>
                <a:spcPct val="93000"/>
              </a:lnSpc>
              <a:buClr>
                <a:srgbClr val="000000"/>
              </a:buClr>
              <a:defRPr/>
            </a:pPr>
            <a:r>
              <a:rPr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等线" panose="02010600030101010101" pitchFamily="2" charset="-122"/>
              </a:rPr>
              <a:t>多样性</a:t>
            </a:r>
            <a:endParaRPr lang="en-US" altLang="zh-CN" sz="1600" dirty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  <a:cs typeface="等线" panose="02010600030101010101" pitchFamily="2" charset="-122"/>
            </a:endParaRPr>
          </a:p>
        </p:txBody>
      </p:sp>
      <p:sp>
        <p:nvSpPr>
          <p:cNvPr id="144" name="Rectangle 4">
            <a:extLst>
              <a:ext uri="{FF2B5EF4-FFF2-40B4-BE49-F238E27FC236}">
                <a16:creationId xmlns:a16="http://schemas.microsoft.com/office/drawing/2014/main" id="{B8044560-CE96-6442-B044-6B24F7386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3872" y="3076912"/>
            <a:ext cx="920981" cy="398115"/>
          </a:xfrm>
          <a:prstGeom prst="roundRect">
            <a:avLst/>
          </a:prstGeom>
          <a:solidFill>
            <a:srgbClr val="5474B9"/>
          </a:solidFill>
          <a:ln w="3175">
            <a:solidFill>
              <a:schemeClr val="tx1"/>
            </a:solidFill>
          </a:ln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>
              <a:lnSpc>
                <a:spcPct val="93000"/>
              </a:lnSpc>
              <a:buClr>
                <a:srgbClr val="000000"/>
              </a:buClr>
              <a:defRPr/>
            </a:pPr>
            <a:r>
              <a:rPr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等线" panose="02010600030101010101" pitchFamily="2" charset="-122"/>
              </a:rPr>
              <a:t>混排</a:t>
            </a:r>
            <a:endParaRPr lang="en-US" altLang="zh-CN" sz="1600" dirty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  <a:cs typeface="等线" panose="02010600030101010101" pitchFamily="2" charset="-122"/>
            </a:endParaRPr>
          </a:p>
        </p:txBody>
      </p:sp>
      <p:sp>
        <p:nvSpPr>
          <p:cNvPr id="146" name="Rectangle 4">
            <a:extLst>
              <a:ext uri="{FF2B5EF4-FFF2-40B4-BE49-F238E27FC236}">
                <a16:creationId xmlns:a16="http://schemas.microsoft.com/office/drawing/2014/main" id="{EE3EE444-E1CD-5F43-862D-415C81222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586" y="2338442"/>
            <a:ext cx="1041467" cy="385377"/>
          </a:xfrm>
          <a:prstGeom prst="roundRect">
            <a:avLst/>
          </a:prstGeom>
          <a:solidFill>
            <a:srgbClr val="5474B9"/>
          </a:solidFill>
          <a:ln w="3175">
            <a:solidFill>
              <a:schemeClr val="tx1"/>
            </a:solidFill>
          </a:ln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>
              <a:lnSpc>
                <a:spcPct val="93000"/>
              </a:lnSpc>
              <a:buClr>
                <a:srgbClr val="000000"/>
              </a:buClr>
              <a:defRPr/>
            </a:pPr>
            <a:r>
              <a:rPr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等线" panose="02010600030101010101" pitchFamily="2" charset="-122"/>
              </a:rPr>
              <a:t>智能</a:t>
            </a:r>
            <a:r>
              <a:rPr lang="en-US" altLang="zh-CN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等线" panose="02010600030101010101" pitchFamily="2" charset="-122"/>
              </a:rPr>
              <a:t>UI</a:t>
            </a:r>
          </a:p>
        </p:txBody>
      </p:sp>
      <p:sp>
        <p:nvSpPr>
          <p:cNvPr id="154" name="Rectangle 6">
            <a:extLst>
              <a:ext uri="{FF2B5EF4-FFF2-40B4-BE49-F238E27FC236}">
                <a16:creationId xmlns:a16="http://schemas.microsoft.com/office/drawing/2014/main" id="{F67BCE65-36A0-364E-9221-4C7BAEDEB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992" y="5473634"/>
            <a:ext cx="7260429" cy="525358"/>
          </a:xfrm>
          <a:prstGeom prst="round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600" dirty="0">
              <a:latin typeface="KaiTi" panose="02010609060101010101" pitchFamily="49" charset="-122"/>
              <a:ea typeface="KaiTi" panose="02010609060101010101" pitchFamily="49" charset="-122"/>
              <a:cs typeface="等线" panose="02010600030101010101" pitchFamily="2" charset="-122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CA70139E-BC44-F148-80CE-7890891BF120}"/>
              </a:ext>
            </a:extLst>
          </p:cNvPr>
          <p:cNvSpPr txBox="1"/>
          <p:nvPr/>
        </p:nvSpPr>
        <p:spPr>
          <a:xfrm>
            <a:off x="2541086" y="54768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  <a:cs typeface="等线" panose="02010600030101010101" pitchFamily="2" charset="-122"/>
              </a:rPr>
              <a:t>DUMP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  <a:cs typeface="等线" panose="02010600030101010101" pitchFamily="2" charset="-122"/>
              </a:rPr>
              <a:t>中心</a:t>
            </a:r>
            <a:endParaRPr lang="en-US" altLang="zh-CN" dirty="0">
              <a:latin typeface="KaiTi" panose="02010609060101010101" pitchFamily="49" charset="-122"/>
              <a:ea typeface="KaiTi" panose="02010609060101010101" pitchFamily="49" charset="-122"/>
              <a:cs typeface="等线" panose="02010600030101010101" pitchFamily="2" charset="-122"/>
            </a:endParaRPr>
          </a:p>
        </p:txBody>
      </p:sp>
      <p:sp>
        <p:nvSpPr>
          <p:cNvPr id="156" name="矩形 3080">
            <a:extLst>
              <a:ext uri="{FF2B5EF4-FFF2-40B4-BE49-F238E27FC236}">
                <a16:creationId xmlns:a16="http://schemas.microsoft.com/office/drawing/2014/main" id="{CE53FC4C-E96A-AF40-944B-9C74DD723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2284" y="5533430"/>
            <a:ext cx="1324821" cy="3895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  <a:sym typeface="Arial" panose="020B0604020202020204" pitchFamily="34" charset="0"/>
              </a:rPr>
              <a:t>索引构建</a:t>
            </a:r>
          </a:p>
        </p:txBody>
      </p:sp>
      <p:sp>
        <p:nvSpPr>
          <p:cNvPr id="157" name="矩形 3080">
            <a:extLst>
              <a:ext uri="{FF2B5EF4-FFF2-40B4-BE49-F238E27FC236}">
                <a16:creationId xmlns:a16="http://schemas.microsoft.com/office/drawing/2014/main" id="{02AADFBA-8354-1345-BAA4-E1AE91DBA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4678" y="5529264"/>
            <a:ext cx="1324821" cy="3895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  <a:sym typeface="Arial" panose="020B0604020202020204" pitchFamily="34" charset="0"/>
              </a:rPr>
              <a:t>主题挖掘</a:t>
            </a:r>
          </a:p>
        </p:txBody>
      </p:sp>
      <p:sp>
        <p:nvSpPr>
          <p:cNvPr id="160" name="矩形 3080">
            <a:extLst>
              <a:ext uri="{FF2B5EF4-FFF2-40B4-BE49-F238E27FC236}">
                <a16:creationId xmlns:a16="http://schemas.microsoft.com/office/drawing/2014/main" id="{417327DD-01AA-DD4C-91E4-4B578EC2F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133" y="5526500"/>
            <a:ext cx="1324821" cy="3895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  <a:sym typeface="Arial" panose="020B0604020202020204" pitchFamily="34" charset="0"/>
              </a:rPr>
              <a:t>多源适配</a:t>
            </a:r>
          </a:p>
        </p:txBody>
      </p:sp>
      <p:sp>
        <p:nvSpPr>
          <p:cNvPr id="161" name="Rectangle 6">
            <a:extLst>
              <a:ext uri="{FF2B5EF4-FFF2-40B4-BE49-F238E27FC236}">
                <a16:creationId xmlns:a16="http://schemas.microsoft.com/office/drawing/2014/main" id="{208BD635-DF9C-BC43-8387-DE4CBA3DA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353" y="6128139"/>
            <a:ext cx="7278357" cy="555681"/>
          </a:xfrm>
          <a:prstGeom prst="round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600" dirty="0">
              <a:latin typeface="KaiTi" panose="02010609060101010101" pitchFamily="49" charset="-122"/>
              <a:ea typeface="KaiTi" panose="02010609060101010101" pitchFamily="49" charset="-122"/>
              <a:cs typeface="等线" panose="02010600030101010101" pitchFamily="2" charset="-122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908EB282-C7B6-494C-AF91-FB5FCB0761E3}"/>
              </a:ext>
            </a:extLst>
          </p:cNvPr>
          <p:cNvSpPr/>
          <p:nvPr/>
        </p:nvSpPr>
        <p:spPr>
          <a:xfrm>
            <a:off x="2578620" y="612622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  <a:cs typeface="等线" panose="02010600030101010101" pitchFamily="2" charset="-122"/>
              </a:rPr>
              <a:t>数据存储</a:t>
            </a:r>
            <a:endParaRPr lang="en-US" altLang="zh-CN" dirty="0">
              <a:latin typeface="KaiTi" panose="02010609060101010101" pitchFamily="49" charset="-122"/>
              <a:ea typeface="KaiTi" panose="02010609060101010101" pitchFamily="49" charset="-122"/>
              <a:cs typeface="等线" panose="02010600030101010101" pitchFamily="2" charset="-122"/>
            </a:endParaRPr>
          </a:p>
        </p:txBody>
      </p:sp>
      <p:sp>
        <p:nvSpPr>
          <p:cNvPr id="163" name="矩形 3080">
            <a:extLst>
              <a:ext uri="{FF2B5EF4-FFF2-40B4-BE49-F238E27FC236}">
                <a16:creationId xmlns:a16="http://schemas.microsoft.com/office/drawing/2014/main" id="{895F6A3E-1C26-9744-957F-7367E2130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1443" y="6239700"/>
            <a:ext cx="1324821" cy="3895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dirty="0" err="1">
                <a:latin typeface="KaiTi" panose="02010609060101010101" pitchFamily="49" charset="-122"/>
                <a:ea typeface="KaiTi" panose="02010609060101010101" pitchFamily="49" charset="-122"/>
                <a:sym typeface="Arial" panose="020B0604020202020204" pitchFamily="34" charset="0"/>
              </a:rPr>
              <a:t>DCache</a:t>
            </a:r>
            <a:endParaRPr lang="zh-CN" altLang="en-US" sz="1600" dirty="0">
              <a:latin typeface="KaiTi" panose="02010609060101010101" pitchFamily="49" charset="-122"/>
              <a:ea typeface="KaiTi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64" name="矩形 3080">
            <a:extLst>
              <a:ext uri="{FF2B5EF4-FFF2-40B4-BE49-F238E27FC236}">
                <a16:creationId xmlns:a16="http://schemas.microsoft.com/office/drawing/2014/main" id="{33647DC1-2A38-E54F-9B48-93AD5C9F0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989" y="6227349"/>
            <a:ext cx="1324821" cy="3895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  <a:sym typeface="Arial" panose="020B0604020202020204" pitchFamily="34" charset="0"/>
              </a:rPr>
              <a:t>Hive</a:t>
            </a:r>
            <a:endParaRPr lang="zh-CN" altLang="en-US" sz="1600" dirty="0">
              <a:latin typeface="KaiTi" panose="02010609060101010101" pitchFamily="49" charset="-122"/>
              <a:ea typeface="KaiTi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65" name="矩形 3080">
            <a:extLst>
              <a:ext uri="{FF2B5EF4-FFF2-40B4-BE49-F238E27FC236}">
                <a16:creationId xmlns:a16="http://schemas.microsoft.com/office/drawing/2014/main" id="{65B2285D-0D4E-1744-8B0B-0FA7E2BE3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5369" y="6227977"/>
            <a:ext cx="1416712" cy="3895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  <a:sym typeface="Arial" panose="020B0604020202020204" pitchFamily="34" charset="0"/>
              </a:rPr>
              <a:t>时序数据库</a:t>
            </a:r>
          </a:p>
        </p:txBody>
      </p:sp>
      <p:sp>
        <p:nvSpPr>
          <p:cNvPr id="166" name="矩形 3080">
            <a:extLst>
              <a:ext uri="{FF2B5EF4-FFF2-40B4-BE49-F238E27FC236}">
                <a16:creationId xmlns:a16="http://schemas.microsoft.com/office/drawing/2014/main" id="{6A73C72A-095F-2A4B-84E7-4124D4D79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645" y="6230746"/>
            <a:ext cx="1324821" cy="3895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  <a:sym typeface="Arial" panose="020B0604020202020204" pitchFamily="34" charset="0"/>
              </a:rPr>
              <a:t>Redis</a:t>
            </a:r>
            <a:endParaRPr lang="zh-CN" altLang="en-US" sz="1600" dirty="0">
              <a:latin typeface="KaiTi" panose="02010609060101010101" pitchFamily="49" charset="-122"/>
              <a:ea typeface="KaiTi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67" name="Rectangle 4">
            <a:extLst>
              <a:ext uri="{FF2B5EF4-FFF2-40B4-BE49-F238E27FC236}">
                <a16:creationId xmlns:a16="http://schemas.microsoft.com/office/drawing/2014/main" id="{B9808080-556F-D346-B1DF-E6ABFBE3C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5483" y="5527489"/>
            <a:ext cx="1457128" cy="40647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>
              <a:lnSpc>
                <a:spcPct val="93000"/>
              </a:lnSpc>
              <a:buClr>
                <a:srgbClr val="000000"/>
              </a:buClr>
              <a:defRPr/>
            </a:pPr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  <a:cs typeface="等线" panose="02010600030101010101" pitchFamily="2" charset="-122"/>
              </a:rPr>
              <a:t>画像挖掘</a:t>
            </a:r>
            <a:endParaRPr lang="en-US" altLang="zh-CN" sz="1600" dirty="0">
              <a:latin typeface="KaiTi" panose="02010609060101010101" pitchFamily="49" charset="-122"/>
              <a:ea typeface="KaiTi" panose="02010609060101010101" pitchFamily="49" charset="-122"/>
              <a:cs typeface="等线" panose="02010600030101010101" pitchFamily="2" charset="-122"/>
            </a:endParaRPr>
          </a:p>
        </p:txBody>
      </p:sp>
      <p:sp>
        <p:nvSpPr>
          <p:cNvPr id="169" name="Rectangle 4">
            <a:extLst>
              <a:ext uri="{FF2B5EF4-FFF2-40B4-BE49-F238E27FC236}">
                <a16:creationId xmlns:a16="http://schemas.microsoft.com/office/drawing/2014/main" id="{4C68D920-E07A-7A4A-B17C-6BF9BDDA5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66" y="2849825"/>
            <a:ext cx="1529097" cy="496829"/>
          </a:xfrm>
          <a:prstGeom prst="roundRect">
            <a:avLst/>
          </a:prstGeom>
          <a:solidFill>
            <a:srgbClr val="5474B9"/>
          </a:solidFill>
          <a:ln w="3175">
            <a:solidFill>
              <a:schemeClr val="tx1"/>
            </a:solidFill>
          </a:ln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>
              <a:lnSpc>
                <a:spcPct val="93000"/>
              </a:lnSpc>
              <a:buClr>
                <a:srgbClr val="000000"/>
              </a:buClr>
              <a:defRPr/>
            </a:pPr>
            <a:r>
              <a:rPr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等线" panose="02010600030101010101" pitchFamily="2" charset="-122"/>
              </a:rPr>
              <a:t>定时扫描</a:t>
            </a:r>
            <a:endParaRPr lang="en-US" altLang="zh-CN" sz="1600" dirty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  <a:cs typeface="等线" panose="02010600030101010101" pitchFamily="2" charset="-122"/>
            </a:endParaRPr>
          </a:p>
        </p:txBody>
      </p:sp>
      <p:sp>
        <p:nvSpPr>
          <p:cNvPr id="170" name="Rectangle 4">
            <a:extLst>
              <a:ext uri="{FF2B5EF4-FFF2-40B4-BE49-F238E27FC236}">
                <a16:creationId xmlns:a16="http://schemas.microsoft.com/office/drawing/2014/main" id="{0446CF7B-978B-A74B-8F3C-753B08E4D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847" y="3878212"/>
            <a:ext cx="1131314" cy="385377"/>
          </a:xfrm>
          <a:prstGeom prst="roundRect">
            <a:avLst/>
          </a:prstGeom>
          <a:solidFill>
            <a:srgbClr val="5474B9"/>
          </a:solidFill>
          <a:ln w="3175">
            <a:solidFill>
              <a:schemeClr val="tx1"/>
            </a:solidFill>
          </a:ln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>
              <a:lnSpc>
                <a:spcPct val="93000"/>
              </a:lnSpc>
              <a:buClr>
                <a:srgbClr val="000000"/>
              </a:buClr>
              <a:defRPr/>
            </a:pPr>
            <a:r>
              <a:rPr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等线" panose="02010600030101010101" pitchFamily="2" charset="-122"/>
              </a:rPr>
              <a:t>公共算子</a:t>
            </a:r>
            <a:endParaRPr lang="en-US" altLang="zh-CN" sz="1600" dirty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  <a:cs typeface="等线" panose="02010600030101010101" pitchFamily="2" charset="-122"/>
            </a:endParaRPr>
          </a:p>
        </p:txBody>
      </p:sp>
      <p:sp>
        <p:nvSpPr>
          <p:cNvPr id="171" name="Rectangle 4">
            <a:extLst>
              <a:ext uri="{FF2B5EF4-FFF2-40B4-BE49-F238E27FC236}">
                <a16:creationId xmlns:a16="http://schemas.microsoft.com/office/drawing/2014/main" id="{A9988A07-29BE-6648-BE2F-847564812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003" y="3882509"/>
            <a:ext cx="1131314" cy="385377"/>
          </a:xfrm>
          <a:prstGeom prst="roundRect">
            <a:avLst/>
          </a:prstGeom>
          <a:solidFill>
            <a:srgbClr val="5474B9"/>
          </a:solidFill>
          <a:ln w="3175">
            <a:solidFill>
              <a:schemeClr val="tx1"/>
            </a:solidFill>
          </a:ln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>
              <a:lnSpc>
                <a:spcPct val="93000"/>
              </a:lnSpc>
              <a:buClr>
                <a:srgbClr val="000000"/>
              </a:buClr>
              <a:defRPr/>
            </a:pPr>
            <a:r>
              <a:rPr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等线" panose="02010600030101010101" pitchFamily="2" charset="-122"/>
              </a:rPr>
              <a:t>业务算子</a:t>
            </a:r>
            <a:endParaRPr lang="en-US" altLang="zh-CN" sz="1600" dirty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  <a:cs typeface="等线" panose="02010600030101010101" pitchFamily="2" charset="-122"/>
            </a:endParaRPr>
          </a:p>
        </p:txBody>
      </p:sp>
      <p:sp>
        <p:nvSpPr>
          <p:cNvPr id="172" name="Rectangle 4">
            <a:extLst>
              <a:ext uri="{FF2B5EF4-FFF2-40B4-BE49-F238E27FC236}">
                <a16:creationId xmlns:a16="http://schemas.microsoft.com/office/drawing/2014/main" id="{3C3DB173-AB1D-424F-A3AD-7BF5E2475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7876" y="2623813"/>
            <a:ext cx="979191" cy="28317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>
              <a:lnSpc>
                <a:spcPct val="93000"/>
              </a:lnSpc>
              <a:buClr>
                <a:srgbClr val="000000"/>
              </a:buClr>
              <a:defRPr/>
            </a:pPr>
            <a:r>
              <a:rPr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等线" panose="02010600030101010101" pitchFamily="2" charset="-122"/>
              </a:rPr>
              <a:t>特征查询</a:t>
            </a:r>
            <a:endParaRPr lang="en-US" altLang="zh-CN" sz="1600" dirty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  <a:cs typeface="等线" panose="02010600030101010101" pitchFamily="2" charset="-122"/>
            </a:endParaRPr>
          </a:p>
        </p:txBody>
      </p:sp>
      <p:sp>
        <p:nvSpPr>
          <p:cNvPr id="173" name="Rectangle 4">
            <a:extLst>
              <a:ext uri="{FF2B5EF4-FFF2-40B4-BE49-F238E27FC236}">
                <a16:creationId xmlns:a16="http://schemas.microsoft.com/office/drawing/2014/main" id="{E62D182F-C778-474A-9B4A-6C522D6B6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7876" y="2955901"/>
            <a:ext cx="979191" cy="28317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>
              <a:lnSpc>
                <a:spcPct val="93000"/>
              </a:lnSpc>
              <a:buClr>
                <a:srgbClr val="000000"/>
              </a:buClr>
              <a:defRPr/>
            </a:pPr>
            <a:r>
              <a:rPr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等线" panose="02010600030101010101" pitchFamily="2" charset="-122"/>
              </a:rPr>
              <a:t>特征工程</a:t>
            </a:r>
            <a:endParaRPr lang="en-US" altLang="zh-CN" sz="1600" dirty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  <a:cs typeface="等线" panose="02010600030101010101" pitchFamily="2" charset="-122"/>
            </a:endParaRPr>
          </a:p>
        </p:txBody>
      </p:sp>
      <p:sp>
        <p:nvSpPr>
          <p:cNvPr id="174" name="Rectangle 4">
            <a:extLst>
              <a:ext uri="{FF2B5EF4-FFF2-40B4-BE49-F238E27FC236}">
                <a16:creationId xmlns:a16="http://schemas.microsoft.com/office/drawing/2014/main" id="{7AD1BD0C-908B-7C45-998C-3E0F14DE4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4993" y="2633323"/>
            <a:ext cx="979191" cy="28317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>
              <a:lnSpc>
                <a:spcPct val="93000"/>
              </a:lnSpc>
              <a:buClr>
                <a:srgbClr val="000000"/>
              </a:buClr>
              <a:defRPr/>
            </a:pPr>
            <a:r>
              <a:rPr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等线" panose="02010600030101010101" pitchFamily="2" charset="-122"/>
              </a:rPr>
              <a:t>特征上线</a:t>
            </a:r>
            <a:endParaRPr lang="en-US" altLang="zh-CN" sz="1600" dirty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  <a:cs typeface="等线" panose="02010600030101010101" pitchFamily="2" charset="-122"/>
            </a:endParaRPr>
          </a:p>
        </p:txBody>
      </p:sp>
      <p:sp>
        <p:nvSpPr>
          <p:cNvPr id="175" name="Rectangle 4">
            <a:extLst>
              <a:ext uri="{FF2B5EF4-FFF2-40B4-BE49-F238E27FC236}">
                <a16:creationId xmlns:a16="http://schemas.microsoft.com/office/drawing/2014/main" id="{927488A3-A7B1-7B40-BBF1-792175BEA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877" y="2955900"/>
            <a:ext cx="979191" cy="28317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>
              <a:lnSpc>
                <a:spcPct val="93000"/>
              </a:lnSpc>
              <a:buClr>
                <a:srgbClr val="000000"/>
              </a:buClr>
              <a:defRPr/>
            </a:pPr>
            <a:r>
              <a:rPr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等线" panose="02010600030101010101" pitchFamily="2" charset="-122"/>
              </a:rPr>
              <a:t>特征抽取</a:t>
            </a:r>
            <a:endParaRPr lang="en-US" altLang="zh-CN" sz="1600" dirty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  <a:cs typeface="等线" panose="02010600030101010101" pitchFamily="2" charset="-122"/>
            </a:endParaRPr>
          </a:p>
        </p:txBody>
      </p:sp>
      <p:sp>
        <p:nvSpPr>
          <p:cNvPr id="176" name="Rectangle 4">
            <a:extLst>
              <a:ext uri="{FF2B5EF4-FFF2-40B4-BE49-F238E27FC236}">
                <a16:creationId xmlns:a16="http://schemas.microsoft.com/office/drawing/2014/main" id="{35340EC8-FAC0-0C4C-9EDE-CB48B551C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0152" y="3295303"/>
            <a:ext cx="1996087" cy="23870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>
              <a:lnSpc>
                <a:spcPct val="93000"/>
              </a:lnSpc>
              <a:buClr>
                <a:srgbClr val="000000"/>
              </a:buClr>
              <a:defRPr/>
            </a:pPr>
            <a:r>
              <a:rPr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等线" panose="02010600030101010101" pitchFamily="2" charset="-122"/>
              </a:rPr>
              <a:t>特征配置平台</a:t>
            </a:r>
            <a:endParaRPr lang="en-US" altLang="zh-CN" sz="1600" dirty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  <a:cs typeface="等线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05BCE3-55E1-0345-9DE1-0C6DC215EED7}"/>
              </a:ext>
            </a:extLst>
          </p:cNvPr>
          <p:cNvSpPr txBox="1"/>
          <p:nvPr/>
        </p:nvSpPr>
        <p:spPr>
          <a:xfrm>
            <a:off x="7477718" y="228984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特征子系统</a:t>
            </a:r>
          </a:p>
        </p:txBody>
      </p:sp>
      <p:sp>
        <p:nvSpPr>
          <p:cNvPr id="177" name="下箭头 176">
            <a:extLst>
              <a:ext uri="{FF2B5EF4-FFF2-40B4-BE49-F238E27FC236}">
                <a16:creationId xmlns:a16="http://schemas.microsoft.com/office/drawing/2014/main" id="{3C414CF0-9007-D242-9C3A-3F8726299C19}"/>
              </a:ext>
            </a:extLst>
          </p:cNvPr>
          <p:cNvSpPr/>
          <p:nvPr/>
        </p:nvSpPr>
        <p:spPr>
          <a:xfrm rot="16200000">
            <a:off x="7129045" y="2699007"/>
            <a:ext cx="280114" cy="245809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79" name="下箭头 178">
            <a:extLst>
              <a:ext uri="{FF2B5EF4-FFF2-40B4-BE49-F238E27FC236}">
                <a16:creationId xmlns:a16="http://schemas.microsoft.com/office/drawing/2014/main" id="{C894A9F7-BFE7-744D-BBE5-A94F166F51CF}"/>
              </a:ext>
            </a:extLst>
          </p:cNvPr>
          <p:cNvSpPr/>
          <p:nvPr/>
        </p:nvSpPr>
        <p:spPr>
          <a:xfrm rot="5400000">
            <a:off x="7066043" y="3169125"/>
            <a:ext cx="280114" cy="245809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80" name="Rectangle 4">
            <a:extLst>
              <a:ext uri="{FF2B5EF4-FFF2-40B4-BE49-F238E27FC236}">
                <a16:creationId xmlns:a16="http://schemas.microsoft.com/office/drawing/2014/main" id="{51CCBEE7-E4D2-D243-B7AB-2F15AB011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5149" y="3696656"/>
            <a:ext cx="2165847" cy="372653"/>
          </a:xfrm>
          <a:prstGeom prst="roundRect">
            <a:avLst/>
          </a:prstGeom>
          <a:solidFill>
            <a:srgbClr val="5474B9"/>
          </a:solidFill>
          <a:ln w="3175">
            <a:solidFill>
              <a:schemeClr val="tx1"/>
            </a:solidFill>
          </a:ln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algn="ctr">
              <a:lnSpc>
                <a:spcPct val="93000"/>
              </a:lnSpc>
              <a:buClr>
                <a:srgbClr val="000000"/>
              </a:buClr>
              <a:defRPr/>
            </a:pPr>
            <a:r>
              <a:rPr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等线" panose="02010600030101010101" pitchFamily="2" charset="-122"/>
              </a:rPr>
              <a:t>算法配置平台</a:t>
            </a:r>
            <a:endParaRPr lang="en-US" altLang="zh-CN" sz="1600" dirty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  <a:cs typeface="等线" panose="02010600030101010101" pitchFamily="2" charset="-122"/>
            </a:endParaRP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47194D35-46E9-444A-A11E-C1A9DE021111}"/>
              </a:ext>
            </a:extLst>
          </p:cNvPr>
          <p:cNvCxnSpPr>
            <a:cxnSpLocks/>
          </p:cNvCxnSpPr>
          <p:nvPr/>
        </p:nvCxnSpPr>
        <p:spPr>
          <a:xfrm>
            <a:off x="7233916" y="2060717"/>
            <a:ext cx="10782" cy="3033916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6C597355-5F0E-D241-84B2-6FDD57FD5AE3}"/>
              </a:ext>
            </a:extLst>
          </p:cNvPr>
          <p:cNvSpPr/>
          <p:nvPr/>
        </p:nvSpPr>
        <p:spPr>
          <a:xfrm>
            <a:off x="265261" y="11539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系统架构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4B6A780D-239C-4542-9F17-8FE8184EE812}"/>
              </a:ext>
            </a:extLst>
          </p:cNvPr>
          <p:cNvCxnSpPr>
            <a:cxnSpLocks/>
          </p:cNvCxnSpPr>
          <p:nvPr/>
        </p:nvCxnSpPr>
        <p:spPr>
          <a:xfrm>
            <a:off x="323690" y="599660"/>
            <a:ext cx="106822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9" name="圆角矩形 108">
            <a:extLst>
              <a:ext uri="{FF2B5EF4-FFF2-40B4-BE49-F238E27FC236}">
                <a16:creationId xmlns:a16="http://schemas.microsoft.com/office/drawing/2014/main" id="{C0982BA3-1933-1B48-99C2-FAC35D80A119}"/>
              </a:ext>
            </a:extLst>
          </p:cNvPr>
          <p:cNvSpPr/>
          <p:nvPr/>
        </p:nvSpPr>
        <p:spPr>
          <a:xfrm>
            <a:off x="5757958" y="1048137"/>
            <a:ext cx="949022" cy="2819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主题推荐</a:t>
            </a:r>
          </a:p>
        </p:txBody>
      </p:sp>
      <p:sp>
        <p:nvSpPr>
          <p:cNvPr id="111" name="圆角矩形 110">
            <a:extLst>
              <a:ext uri="{FF2B5EF4-FFF2-40B4-BE49-F238E27FC236}">
                <a16:creationId xmlns:a16="http://schemas.microsoft.com/office/drawing/2014/main" id="{ACF1CDCE-0A7E-6441-8FAF-2A0A962BAADD}"/>
              </a:ext>
            </a:extLst>
          </p:cNvPr>
          <p:cNvSpPr/>
          <p:nvPr/>
        </p:nvSpPr>
        <p:spPr>
          <a:xfrm>
            <a:off x="5746781" y="1351677"/>
            <a:ext cx="949022" cy="2819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猜你喜欢</a:t>
            </a:r>
          </a:p>
        </p:txBody>
      </p:sp>
    </p:spTree>
    <p:extLst>
      <p:ext uri="{BB962C8B-B14F-4D97-AF65-F5344CB8AC3E}">
        <p14:creationId xmlns:p14="http://schemas.microsoft.com/office/powerpoint/2010/main" val="3423987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9" name="直线连接符 328">
            <a:extLst>
              <a:ext uri="{FF2B5EF4-FFF2-40B4-BE49-F238E27FC236}">
                <a16:creationId xmlns:a16="http://schemas.microsoft.com/office/drawing/2014/main" id="{07606F7E-56B7-F541-8DE4-20C6F9957F08}"/>
              </a:ext>
            </a:extLst>
          </p:cNvPr>
          <p:cNvCxnSpPr>
            <a:cxnSpLocks/>
          </p:cNvCxnSpPr>
          <p:nvPr/>
        </p:nvCxnSpPr>
        <p:spPr>
          <a:xfrm>
            <a:off x="276190" y="599660"/>
            <a:ext cx="106822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E59041F8-2523-5844-9CA9-F7F1273D7F3E}"/>
              </a:ext>
            </a:extLst>
          </p:cNvPr>
          <p:cNvSpPr/>
          <p:nvPr/>
        </p:nvSpPr>
        <p:spPr>
          <a:xfrm>
            <a:off x="265261" y="115395"/>
            <a:ext cx="56685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模型训练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上线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方便快速开发模型上线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52B6B6-1416-3D4D-85C1-85849C6902EA}"/>
              </a:ext>
            </a:extLst>
          </p:cNvPr>
          <p:cNvSpPr/>
          <p:nvPr/>
        </p:nvSpPr>
        <p:spPr>
          <a:xfrm>
            <a:off x="538489" y="1083029"/>
            <a:ext cx="2406590" cy="4302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方案一：</a:t>
            </a:r>
            <a:r>
              <a:rPr kumimoji="1" lang="en-US" altLang="zh-CN" sz="14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tf</a:t>
            </a:r>
            <a:r>
              <a:rPr kumimoji="1" lang="en-US" altLang="zh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 </a:t>
            </a:r>
            <a:r>
              <a:rPr kumimoji="1" lang="en-US" altLang="zh-CN" sz="14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tfserving</a:t>
            </a:r>
            <a:endParaRPr kumimoji="1" lang="en-US" altLang="zh-CN" sz="1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9161F6-5856-B848-82F2-942D089F8602}"/>
              </a:ext>
            </a:extLst>
          </p:cNvPr>
          <p:cNvSpPr/>
          <p:nvPr/>
        </p:nvSpPr>
        <p:spPr>
          <a:xfrm>
            <a:off x="538489" y="1614293"/>
            <a:ext cx="2406590" cy="4302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方案二：</a:t>
            </a:r>
            <a:r>
              <a:rPr kumimoji="1" lang="en-US" altLang="zh-CN" sz="14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tf</a:t>
            </a:r>
            <a:r>
              <a:rPr kumimoji="1" lang="en-US" altLang="zh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+ falcon</a:t>
            </a:r>
            <a:endParaRPr kumimoji="1" lang="zh-CN" altLang="en-US" sz="1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C8A061-0ECA-C04F-99F6-E15D6551168D}"/>
              </a:ext>
            </a:extLst>
          </p:cNvPr>
          <p:cNvSpPr/>
          <p:nvPr/>
        </p:nvSpPr>
        <p:spPr>
          <a:xfrm>
            <a:off x="536290" y="2133908"/>
            <a:ext cx="2406590" cy="4302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方案三：无量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无量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serving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2657D5B7-CF0D-3E49-8F3C-70BC0D79BDDD}"/>
              </a:ext>
            </a:extLst>
          </p:cNvPr>
          <p:cNvSpPr/>
          <p:nvPr/>
        </p:nvSpPr>
        <p:spPr>
          <a:xfrm>
            <a:off x="3041930" y="1108094"/>
            <a:ext cx="542027" cy="337478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710E435A-3137-194B-8133-B2343DFAF5A8}"/>
              </a:ext>
            </a:extLst>
          </p:cNvPr>
          <p:cNvSpPr/>
          <p:nvPr/>
        </p:nvSpPr>
        <p:spPr>
          <a:xfrm>
            <a:off x="3038342" y="1658836"/>
            <a:ext cx="542027" cy="337478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7458216E-BB08-1847-983E-DFDB01001E82}"/>
              </a:ext>
            </a:extLst>
          </p:cNvPr>
          <p:cNvSpPr/>
          <p:nvPr/>
        </p:nvSpPr>
        <p:spPr>
          <a:xfrm>
            <a:off x="3046515" y="2193200"/>
            <a:ext cx="542027" cy="33747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9B43CD1-8701-C74F-ACC6-C42C4E69A00E}"/>
              </a:ext>
            </a:extLst>
          </p:cNvPr>
          <p:cNvSpPr/>
          <p:nvPr/>
        </p:nvSpPr>
        <p:spPr>
          <a:xfrm>
            <a:off x="3657055" y="1070813"/>
            <a:ext cx="7756568" cy="4302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优点：框架成熟，训练模型开发成本低。缺点：大规模模型支持不友好，不支持分布式</a:t>
            </a:r>
            <a:r>
              <a:rPr kumimoji="1" lang="en-US" altLang="zh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serving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96B7B04-6F9D-9C4A-A4D0-3B9785890F6D}"/>
              </a:ext>
            </a:extLst>
          </p:cNvPr>
          <p:cNvSpPr/>
          <p:nvPr/>
        </p:nvSpPr>
        <p:spPr>
          <a:xfrm>
            <a:off x="3657055" y="1627431"/>
            <a:ext cx="7756568" cy="4302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优点：支持离线样本拼接，特征上线  缺点：时效性不好，不支持大规模模型，团队不再维护</a:t>
            </a:r>
            <a:endParaRPr kumimoji="1" lang="en-US" altLang="zh-CN" sz="1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5F80642-E3B4-7540-BD40-B7324AA8CDA2}"/>
              </a:ext>
            </a:extLst>
          </p:cNvPr>
          <p:cNvSpPr/>
          <p:nvPr/>
        </p:nvSpPr>
        <p:spPr>
          <a:xfrm>
            <a:off x="3654104" y="2159863"/>
            <a:ext cx="7759519" cy="4302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优点：支持百亿样本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特征，支持分布式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serving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，时效性好，扩展性好，有专人运维，持续迭代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8DE5C712-DEDC-2F4A-B5A5-94C5D5321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52" y="5500279"/>
            <a:ext cx="10699697" cy="113595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defRPr/>
            </a:pP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矩形 3074">
            <a:extLst>
              <a:ext uri="{FF2B5EF4-FFF2-40B4-BE49-F238E27FC236}">
                <a16:creationId xmlns:a16="http://schemas.microsoft.com/office/drawing/2014/main" id="{6CE84632-502E-6F45-943D-A5251C39A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2065" y="2795225"/>
            <a:ext cx="2983784" cy="1296692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68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 3074">
            <a:extLst>
              <a:ext uri="{FF2B5EF4-FFF2-40B4-BE49-F238E27FC236}">
                <a16:creationId xmlns:a16="http://schemas.microsoft.com/office/drawing/2014/main" id="{8EC8EA8F-0284-FF44-B5D2-862916BB8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8833" y="2795225"/>
            <a:ext cx="3216388" cy="129669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68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D1EBDAD0-1236-E745-BACE-C30339AA3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52" y="3398301"/>
            <a:ext cx="3216388" cy="91142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/>
                <a:ea typeface="DengXian"/>
                <a:cs typeface="DengXian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defRPr/>
            </a:pP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" name="肘形连接符 18">
            <a:extLst>
              <a:ext uri="{FF2B5EF4-FFF2-40B4-BE49-F238E27FC236}">
                <a16:creationId xmlns:a16="http://schemas.microsoft.com/office/drawing/2014/main" id="{74C18027-1F98-3147-80B9-4C6E9BC5334F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946434" y="3126499"/>
            <a:ext cx="1299242" cy="7578"/>
          </a:xfrm>
          <a:prstGeom prst="bentConnector3">
            <a:avLst>
              <a:gd name="adj1" fmla="val 5000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3BC966DD-88DE-6545-94B9-74C1EFABE7CC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962540" y="3848158"/>
            <a:ext cx="1283136" cy="5854"/>
          </a:xfrm>
          <a:prstGeom prst="bentConnector3">
            <a:avLst>
              <a:gd name="adj1" fmla="val 5000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D3E917E-B6EE-F846-8121-3AC4F3FC7E43}"/>
              </a:ext>
            </a:extLst>
          </p:cNvPr>
          <p:cNvSpPr txBox="1"/>
          <p:nvPr/>
        </p:nvSpPr>
        <p:spPr>
          <a:xfrm>
            <a:off x="4098822" y="3582663"/>
            <a:ext cx="1094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12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后台样本</a:t>
            </a:r>
            <a:endParaRPr kumimoji="1" lang="en-US" altLang="zh-CN" sz="12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4E42823-9C10-C14A-8CDD-6B728A6AB9D9}"/>
              </a:ext>
            </a:extLst>
          </p:cNvPr>
          <p:cNvSpPr txBox="1"/>
          <p:nvPr/>
        </p:nvSpPr>
        <p:spPr>
          <a:xfrm>
            <a:off x="4098822" y="2849867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12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终端行为</a:t>
            </a:r>
          </a:p>
        </p:txBody>
      </p:sp>
      <p:sp>
        <p:nvSpPr>
          <p:cNvPr id="23" name="矩形 3088">
            <a:extLst>
              <a:ext uri="{FF2B5EF4-FFF2-40B4-BE49-F238E27FC236}">
                <a16:creationId xmlns:a16="http://schemas.microsoft.com/office/drawing/2014/main" id="{64CC15B7-194F-BD43-B5E3-D190BA086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676" y="2993718"/>
            <a:ext cx="1094739" cy="935350"/>
          </a:xfrm>
          <a:prstGeom prst="rect">
            <a:avLst/>
          </a:prstGeom>
          <a:solidFill>
            <a:srgbClr val="B1CF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样本拼接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EFF67B8D-DF45-B54E-BEFD-7938BC2C8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52" y="2965337"/>
            <a:ext cx="3200282" cy="337480"/>
          </a:xfrm>
          <a:prstGeom prst="round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等线" panose="02010600030101010101" pitchFamily="2" charset="-122"/>
              </a:rPr>
              <a:t>终端用户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  <a:cs typeface="等线" panose="02010600030101010101" pitchFamily="2" charset="-122"/>
            </a:endParaRPr>
          </a:p>
        </p:txBody>
      </p:sp>
      <p:sp>
        <p:nvSpPr>
          <p:cNvPr id="25" name="矩形 3080">
            <a:extLst>
              <a:ext uri="{FF2B5EF4-FFF2-40B4-BE49-F238E27FC236}">
                <a16:creationId xmlns:a16="http://schemas.microsoft.com/office/drawing/2014/main" id="{F951AC77-F535-8143-A697-3DE94D82E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2870" y="3172445"/>
            <a:ext cx="1079508" cy="3332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异常过滤</a:t>
            </a:r>
          </a:p>
        </p:txBody>
      </p:sp>
      <p:sp>
        <p:nvSpPr>
          <p:cNvPr id="26" name="矩形 3080">
            <a:extLst>
              <a:ext uri="{FF2B5EF4-FFF2-40B4-BE49-F238E27FC236}">
                <a16:creationId xmlns:a16="http://schemas.microsoft.com/office/drawing/2014/main" id="{C05C07A4-2183-4340-90F4-1AC8E05D3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777" y="5804302"/>
            <a:ext cx="4424480" cy="712537"/>
          </a:xfrm>
          <a:prstGeom prst="rect">
            <a:avLst/>
          </a:prstGeom>
          <a:solidFill>
            <a:srgbClr val="B1CF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3080">
            <a:extLst>
              <a:ext uri="{FF2B5EF4-FFF2-40B4-BE49-F238E27FC236}">
                <a16:creationId xmlns:a16="http://schemas.microsoft.com/office/drawing/2014/main" id="{840DBC8D-E013-7C46-A796-A3C89C7B7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860" y="5808360"/>
            <a:ext cx="1980219" cy="712535"/>
          </a:xfrm>
          <a:prstGeom prst="rect">
            <a:avLst/>
          </a:prstGeom>
          <a:solidFill>
            <a:srgbClr val="B1CF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矩形 3080">
            <a:extLst>
              <a:ext uri="{FF2B5EF4-FFF2-40B4-BE49-F238E27FC236}">
                <a16:creationId xmlns:a16="http://schemas.microsoft.com/office/drawing/2014/main" id="{B8FCB4AD-F598-184E-A243-29E857E91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574" y="3597595"/>
            <a:ext cx="1806906" cy="484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矩形 3088">
            <a:extLst>
              <a:ext uri="{FF2B5EF4-FFF2-40B4-BE49-F238E27FC236}">
                <a16:creationId xmlns:a16="http://schemas.microsoft.com/office/drawing/2014/main" id="{C2D5F309-B9F3-2E47-9E94-6E3BCE208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6585" y="3027250"/>
            <a:ext cx="731689" cy="206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矩形 3088">
            <a:extLst>
              <a:ext uri="{FF2B5EF4-FFF2-40B4-BE49-F238E27FC236}">
                <a16:creationId xmlns:a16="http://schemas.microsoft.com/office/drawing/2014/main" id="{5616FCC3-892A-D049-99C5-AF3455D3F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5" y="3084401"/>
            <a:ext cx="731689" cy="206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矩形 3088">
            <a:extLst>
              <a:ext uri="{FF2B5EF4-FFF2-40B4-BE49-F238E27FC236}">
                <a16:creationId xmlns:a16="http://schemas.microsoft.com/office/drawing/2014/main" id="{C4F66392-E617-3B4D-BDE0-7C645C09C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3762" y="3165731"/>
            <a:ext cx="731689" cy="206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hive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矩形 3088">
            <a:extLst>
              <a:ext uri="{FF2B5EF4-FFF2-40B4-BE49-F238E27FC236}">
                <a16:creationId xmlns:a16="http://schemas.microsoft.com/office/drawing/2014/main" id="{ABEE1B2B-A3B0-8648-915E-3847CEDEF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5816" y="3501724"/>
            <a:ext cx="731689" cy="206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矩形 3088">
            <a:extLst>
              <a:ext uri="{FF2B5EF4-FFF2-40B4-BE49-F238E27FC236}">
                <a16:creationId xmlns:a16="http://schemas.microsoft.com/office/drawing/2014/main" id="{DDA31C40-4A4B-6C40-9002-2F93FC5EA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5486" y="3558875"/>
            <a:ext cx="731689" cy="206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矩形 3088">
            <a:extLst>
              <a:ext uri="{FF2B5EF4-FFF2-40B4-BE49-F238E27FC236}">
                <a16:creationId xmlns:a16="http://schemas.microsoft.com/office/drawing/2014/main" id="{4854B9AB-BE3E-D145-A121-31210117B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93" y="3640205"/>
            <a:ext cx="731689" cy="206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cdmq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02BDAD8A-5380-D740-85F4-3B36094231DB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349061" y="3268925"/>
            <a:ext cx="414701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B4A2B6AD-3F94-8D47-A8F7-7BA6FBAD405A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6348597" y="3742624"/>
            <a:ext cx="444396" cy="77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B6C0D6AD-F1B3-FB46-BC47-6BE24E93780E}"/>
              </a:ext>
            </a:extLst>
          </p:cNvPr>
          <p:cNvSpPr/>
          <p:nvPr/>
        </p:nvSpPr>
        <p:spPr>
          <a:xfrm>
            <a:off x="8453419" y="282147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样本处理</a:t>
            </a:r>
          </a:p>
        </p:txBody>
      </p:sp>
      <p:sp>
        <p:nvSpPr>
          <p:cNvPr id="41" name="矩形 3080">
            <a:extLst>
              <a:ext uri="{FF2B5EF4-FFF2-40B4-BE49-F238E27FC236}">
                <a16:creationId xmlns:a16="http://schemas.microsoft.com/office/drawing/2014/main" id="{6E0E5BB3-95F4-1A4D-B5D6-01E945E4A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8925" y="3172445"/>
            <a:ext cx="1079508" cy="3332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样本采样</a:t>
            </a:r>
          </a:p>
        </p:txBody>
      </p:sp>
      <p:sp>
        <p:nvSpPr>
          <p:cNvPr id="42" name="矩形 3080">
            <a:extLst>
              <a:ext uri="{FF2B5EF4-FFF2-40B4-BE49-F238E27FC236}">
                <a16:creationId xmlns:a16="http://schemas.microsoft.com/office/drawing/2014/main" id="{DAB4033B-CFD2-C24D-8B56-CBC32C641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2870" y="3622264"/>
            <a:ext cx="1079508" cy="3332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权重处理</a:t>
            </a:r>
          </a:p>
        </p:txBody>
      </p:sp>
      <p:sp>
        <p:nvSpPr>
          <p:cNvPr id="43" name="矩形 3080">
            <a:extLst>
              <a:ext uri="{FF2B5EF4-FFF2-40B4-BE49-F238E27FC236}">
                <a16:creationId xmlns:a16="http://schemas.microsoft.com/office/drawing/2014/main" id="{3A144A28-D6C6-B642-9C1D-5662E4B66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8925" y="3632181"/>
            <a:ext cx="1079508" cy="3332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…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10F7037-7535-1E4A-AA1D-6D117B89FBF9}"/>
              </a:ext>
            </a:extLst>
          </p:cNvPr>
          <p:cNvSpPr txBox="1"/>
          <p:nvPr/>
        </p:nvSpPr>
        <p:spPr>
          <a:xfrm>
            <a:off x="840740" y="55253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无量平台</a:t>
            </a:r>
          </a:p>
        </p:txBody>
      </p:sp>
      <p:sp>
        <p:nvSpPr>
          <p:cNvPr id="45" name="矩形 3074">
            <a:extLst>
              <a:ext uri="{FF2B5EF4-FFF2-40B4-BE49-F238E27FC236}">
                <a16:creationId xmlns:a16="http://schemas.microsoft.com/office/drawing/2014/main" id="{D40ED3F4-42DC-DB4E-BA0F-E8E5A5BC0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169" y="4422757"/>
            <a:ext cx="2983784" cy="8480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68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矩形 3088">
            <a:extLst>
              <a:ext uri="{FF2B5EF4-FFF2-40B4-BE49-F238E27FC236}">
                <a16:creationId xmlns:a16="http://schemas.microsoft.com/office/drawing/2014/main" id="{66A3ED72-9270-6645-87CD-12C6CDB5F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9193" y="4650808"/>
            <a:ext cx="731689" cy="206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矩形 3088">
            <a:extLst>
              <a:ext uri="{FF2B5EF4-FFF2-40B4-BE49-F238E27FC236}">
                <a16:creationId xmlns:a16="http://schemas.microsoft.com/office/drawing/2014/main" id="{488D16DD-5660-E948-A61A-C0AD274DF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8863" y="4707959"/>
            <a:ext cx="731689" cy="206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矩形 3088">
            <a:extLst>
              <a:ext uri="{FF2B5EF4-FFF2-40B4-BE49-F238E27FC236}">
                <a16:creationId xmlns:a16="http://schemas.microsoft.com/office/drawing/2014/main" id="{E7EB088D-21BE-C644-A887-2F0ADC296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6370" y="4789289"/>
            <a:ext cx="731689" cy="206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hive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矩形 3088">
            <a:extLst>
              <a:ext uri="{FF2B5EF4-FFF2-40B4-BE49-F238E27FC236}">
                <a16:creationId xmlns:a16="http://schemas.microsoft.com/office/drawing/2014/main" id="{41BC7626-90F6-AD48-A2EB-AB97C58B3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050" y="4645878"/>
            <a:ext cx="731689" cy="206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矩形 3088">
            <a:extLst>
              <a:ext uri="{FF2B5EF4-FFF2-40B4-BE49-F238E27FC236}">
                <a16:creationId xmlns:a16="http://schemas.microsoft.com/office/drawing/2014/main" id="{67E66EB9-4963-E347-9A48-9A6CB7A41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8720" y="4703029"/>
            <a:ext cx="731689" cy="206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矩形 3088">
            <a:extLst>
              <a:ext uri="{FF2B5EF4-FFF2-40B4-BE49-F238E27FC236}">
                <a16:creationId xmlns:a16="http://schemas.microsoft.com/office/drawing/2014/main" id="{C908A451-16A9-5742-998C-FF9EF2400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227" y="4784359"/>
            <a:ext cx="731689" cy="206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cdmq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AF07AEF7-36E2-3C40-8368-1844A0983219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7158838" y="3846592"/>
            <a:ext cx="15182" cy="20371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F6924AD1-9B7F-4741-8033-47367D3E6F55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7495451" y="3268925"/>
            <a:ext cx="377890" cy="256673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330B77B6-1039-3D4D-B391-CFEE0FA546D5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9052072" y="4990746"/>
            <a:ext cx="0" cy="791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819ED83D-1B96-D040-83BA-ADE1F85DA3E6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10302215" y="4995676"/>
            <a:ext cx="0" cy="8209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A9C67773-E696-1441-A39F-145697B62BCE}"/>
              </a:ext>
            </a:extLst>
          </p:cNvPr>
          <p:cNvSpPr/>
          <p:nvPr/>
        </p:nvSpPr>
        <p:spPr>
          <a:xfrm>
            <a:off x="10462958" y="5879150"/>
            <a:ext cx="814148" cy="55661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业务逻辑插件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A116EF02-58B0-BA42-95B0-697BA5DACC40}"/>
              </a:ext>
            </a:extLst>
          </p:cNvPr>
          <p:cNvSpPr txBox="1"/>
          <p:nvPr/>
        </p:nvSpPr>
        <p:spPr>
          <a:xfrm>
            <a:off x="6839909" y="5830573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模型训练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5FD4873-C364-3E4F-B313-5CC962A3DCC3}"/>
              </a:ext>
            </a:extLst>
          </p:cNvPr>
          <p:cNvSpPr/>
          <p:nvPr/>
        </p:nvSpPr>
        <p:spPr>
          <a:xfrm>
            <a:off x="8616525" y="5879150"/>
            <a:ext cx="970833" cy="5566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无量</a:t>
            </a:r>
            <a:r>
              <a:rPr kumimoji="1" lang="en-US" altLang="zh-CN" sz="12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ps</a:t>
            </a:r>
            <a:r>
              <a: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框架</a:t>
            </a:r>
          </a:p>
        </p:txBody>
      </p:sp>
      <p:cxnSp>
        <p:nvCxnSpPr>
          <p:cNvPr id="130" name="直线箭头连接符 129">
            <a:extLst>
              <a:ext uri="{FF2B5EF4-FFF2-40B4-BE49-F238E27FC236}">
                <a16:creationId xmlns:a16="http://schemas.microsoft.com/office/drawing/2014/main" id="{9C796AB0-9042-E04A-A000-33B9DC201287}"/>
              </a:ext>
            </a:extLst>
          </p:cNvPr>
          <p:cNvCxnSpPr>
            <a:cxnSpLocks/>
            <a:stCxn id="16" idx="2"/>
            <a:endCxn id="45" idx="0"/>
          </p:cNvCxnSpPr>
          <p:nvPr/>
        </p:nvCxnSpPr>
        <p:spPr>
          <a:xfrm>
            <a:off x="9953957" y="4091917"/>
            <a:ext cx="15104" cy="330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线箭头连接符 134">
            <a:extLst>
              <a:ext uri="{FF2B5EF4-FFF2-40B4-BE49-F238E27FC236}">
                <a16:creationId xmlns:a16="http://schemas.microsoft.com/office/drawing/2014/main" id="{EFBA70A0-6CF4-8C49-9CA8-1620E43E7A20}"/>
              </a:ext>
            </a:extLst>
          </p:cNvPr>
          <p:cNvCxnSpPr>
            <a:stCxn id="17" idx="3"/>
            <a:endCxn id="16" idx="1"/>
          </p:cNvCxnSpPr>
          <p:nvPr/>
        </p:nvCxnSpPr>
        <p:spPr>
          <a:xfrm>
            <a:off x="8175221" y="3443571"/>
            <a:ext cx="28684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3080">
            <a:extLst>
              <a:ext uri="{FF2B5EF4-FFF2-40B4-BE49-F238E27FC236}">
                <a16:creationId xmlns:a16="http://schemas.microsoft.com/office/drawing/2014/main" id="{D5A09452-EFD4-9947-8328-F5E690828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740" y="5804303"/>
            <a:ext cx="2162434" cy="712536"/>
          </a:xfrm>
          <a:prstGeom prst="rect">
            <a:avLst/>
          </a:prstGeom>
          <a:solidFill>
            <a:srgbClr val="B1CF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25BE682B-288F-9D46-9494-92FFA8269068}"/>
              </a:ext>
            </a:extLst>
          </p:cNvPr>
          <p:cNvSpPr txBox="1"/>
          <p:nvPr/>
        </p:nvSpPr>
        <p:spPr>
          <a:xfrm>
            <a:off x="4406996" y="57824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模型上线</a:t>
            </a: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062AB30B-35AD-474C-BA7B-9754267FB2F6}"/>
              </a:ext>
            </a:extLst>
          </p:cNvPr>
          <p:cNvSpPr txBox="1"/>
          <p:nvPr/>
        </p:nvSpPr>
        <p:spPr>
          <a:xfrm>
            <a:off x="1961087" y="5782491"/>
            <a:ext cx="14562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模型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serving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CCD7F312-CD55-054C-9B20-A6C3595E1F1A}"/>
              </a:ext>
            </a:extLst>
          </p:cNvPr>
          <p:cNvCxnSpPr/>
          <p:nvPr/>
        </p:nvCxnSpPr>
        <p:spPr>
          <a:xfrm flipH="1">
            <a:off x="6491549" y="6185919"/>
            <a:ext cx="44426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DF7B4C41-5A3C-5540-A909-AD36B9DC59F6}"/>
              </a:ext>
            </a:extLst>
          </p:cNvPr>
          <p:cNvCxnSpPr>
            <a:stCxn id="76" idx="1"/>
            <a:endCxn id="27" idx="3"/>
          </p:cNvCxnSpPr>
          <p:nvPr/>
        </p:nvCxnSpPr>
        <p:spPr>
          <a:xfrm flipH="1">
            <a:off x="3965079" y="6160571"/>
            <a:ext cx="399661" cy="40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2970F936-6F1E-964D-9F08-448131BD43D0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354346" y="4309723"/>
            <a:ext cx="0" cy="14945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>
            <a:extLst>
              <a:ext uri="{FF2B5EF4-FFF2-40B4-BE49-F238E27FC236}">
                <a16:creationId xmlns:a16="http://schemas.microsoft.com/office/drawing/2014/main" id="{729A8AE2-588B-504C-9294-E4042A4FAD2A}"/>
              </a:ext>
            </a:extLst>
          </p:cNvPr>
          <p:cNvSpPr/>
          <p:nvPr/>
        </p:nvSpPr>
        <p:spPr>
          <a:xfrm>
            <a:off x="7348241" y="4838605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小时级训练</a:t>
            </a: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59EA34B9-2213-FA43-B918-AF5EA51B1763}"/>
              </a:ext>
            </a:extLst>
          </p:cNvPr>
          <p:cNvSpPr/>
          <p:nvPr/>
        </p:nvSpPr>
        <p:spPr>
          <a:xfrm>
            <a:off x="6678200" y="4324879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在线训练</a:t>
            </a: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7D165553-E4EA-4845-9701-232A5F51F7FB}"/>
              </a:ext>
            </a:extLst>
          </p:cNvPr>
          <p:cNvSpPr txBox="1"/>
          <p:nvPr/>
        </p:nvSpPr>
        <p:spPr>
          <a:xfrm>
            <a:off x="370036" y="66619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如何快速训练模型和上线？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7417C28-8027-C044-A13E-A09F6CEE03E0}"/>
              </a:ext>
            </a:extLst>
          </p:cNvPr>
          <p:cNvSpPr/>
          <p:nvPr/>
        </p:nvSpPr>
        <p:spPr>
          <a:xfrm>
            <a:off x="1815973" y="363831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推荐系统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5384EBE-529E-D542-86FF-E93890516194}"/>
              </a:ext>
            </a:extLst>
          </p:cNvPr>
          <p:cNvSpPr txBox="1"/>
          <p:nvPr/>
        </p:nvSpPr>
        <p:spPr>
          <a:xfrm>
            <a:off x="1977686" y="6228721"/>
            <a:ext cx="1953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支持单机与分布式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serving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8EF3CAA-726E-D34E-A695-D58FEA2FA953}"/>
              </a:ext>
            </a:extLst>
          </p:cNvPr>
          <p:cNvSpPr/>
          <p:nvPr/>
        </p:nvSpPr>
        <p:spPr>
          <a:xfrm>
            <a:off x="4384239" y="6082096"/>
            <a:ext cx="19078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TB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级模型，分钟级，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增量更新模型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1E17BB5-0C9D-EB42-B39B-70CE7E86B0F2}"/>
              </a:ext>
            </a:extLst>
          </p:cNvPr>
          <p:cNvSpPr/>
          <p:nvPr/>
        </p:nvSpPr>
        <p:spPr>
          <a:xfrm>
            <a:off x="6888895" y="6207731"/>
            <a:ext cx="17892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支持百亿样本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百亿特征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E5B462A7-7C2F-714D-A06B-D2E6D8A72C54}"/>
              </a:ext>
            </a:extLst>
          </p:cNvPr>
          <p:cNvSpPr/>
          <p:nvPr/>
        </p:nvSpPr>
        <p:spPr>
          <a:xfrm>
            <a:off x="9643265" y="5879150"/>
            <a:ext cx="745539" cy="55661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业务算法模型</a:t>
            </a:r>
          </a:p>
        </p:txBody>
      </p:sp>
    </p:spTree>
    <p:extLst>
      <p:ext uri="{BB962C8B-B14F-4D97-AF65-F5344CB8AC3E}">
        <p14:creationId xmlns:p14="http://schemas.microsoft.com/office/powerpoint/2010/main" val="1855181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6C91CC50-C41C-E141-BD14-9003E15F253C}"/>
              </a:ext>
            </a:extLst>
          </p:cNvPr>
          <p:cNvSpPr/>
          <p:nvPr/>
        </p:nvSpPr>
        <p:spPr>
          <a:xfrm>
            <a:off x="359872" y="1110273"/>
            <a:ext cx="2323244" cy="24108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29" name="直线连接符 328">
            <a:extLst>
              <a:ext uri="{FF2B5EF4-FFF2-40B4-BE49-F238E27FC236}">
                <a16:creationId xmlns:a16="http://schemas.microsoft.com/office/drawing/2014/main" id="{07606F7E-56B7-F541-8DE4-20C6F9957F08}"/>
              </a:ext>
            </a:extLst>
          </p:cNvPr>
          <p:cNvCxnSpPr>
            <a:cxnSpLocks/>
          </p:cNvCxnSpPr>
          <p:nvPr/>
        </p:nvCxnSpPr>
        <p:spPr>
          <a:xfrm>
            <a:off x="323690" y="599660"/>
            <a:ext cx="106822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E59041F8-2523-5844-9CA9-F7F1273D7F3E}"/>
              </a:ext>
            </a:extLst>
          </p:cNvPr>
          <p:cNvSpPr/>
          <p:nvPr/>
        </p:nvSpPr>
        <p:spPr>
          <a:xfrm>
            <a:off x="265261" y="115395"/>
            <a:ext cx="29129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容灾容错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自动降级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AA1B33-D557-EE4E-A2AC-FC1FB8C22184}"/>
              </a:ext>
            </a:extLst>
          </p:cNvPr>
          <p:cNvSpPr txBox="1"/>
          <p:nvPr/>
        </p:nvSpPr>
        <p:spPr>
          <a:xfrm>
            <a:off x="273979" y="4005085"/>
            <a:ext cx="461670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主要功能：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实时感知退化阶段：负反馈熔断策略，确保有效召回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实时系统指标：各检索阶段详细数据，环比数据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实验性能对比：分析实验对系统性能影响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3088">
            <a:extLst>
              <a:ext uri="{FF2B5EF4-FFF2-40B4-BE49-F238E27FC236}">
                <a16:creationId xmlns:a16="http://schemas.microsoft.com/office/drawing/2014/main" id="{832C7F56-CC48-6549-B54D-26BB43CD5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637" y="2004504"/>
            <a:ext cx="1654114" cy="3710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Flink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实时分析任务</a:t>
            </a:r>
          </a:p>
        </p:txBody>
      </p:sp>
      <p:sp>
        <p:nvSpPr>
          <p:cNvPr id="10" name="矩形 3088">
            <a:extLst>
              <a:ext uri="{FF2B5EF4-FFF2-40B4-BE49-F238E27FC236}">
                <a16:creationId xmlns:a16="http://schemas.microsoft.com/office/drawing/2014/main" id="{AC9DA39F-42A1-2A46-BBFD-356F441F9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7708" y="2271431"/>
            <a:ext cx="1262332" cy="37104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降级指标</a:t>
            </a:r>
          </a:p>
        </p:txBody>
      </p:sp>
      <p:sp>
        <p:nvSpPr>
          <p:cNvPr id="11" name="矩形 3088">
            <a:extLst>
              <a:ext uri="{FF2B5EF4-FFF2-40B4-BE49-F238E27FC236}">
                <a16:creationId xmlns:a16="http://schemas.microsoft.com/office/drawing/2014/main" id="{39CE9239-A2D2-874B-8010-02E75FCA3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7707" y="1732301"/>
            <a:ext cx="1262332" cy="37104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系统运行状态</a:t>
            </a:r>
          </a:p>
        </p:txBody>
      </p:sp>
      <p:sp>
        <p:nvSpPr>
          <p:cNvPr id="13" name="矩形 3088">
            <a:extLst>
              <a:ext uri="{FF2B5EF4-FFF2-40B4-BE49-F238E27FC236}">
                <a16:creationId xmlns:a16="http://schemas.microsoft.com/office/drawing/2014/main" id="{BC19D68C-68BE-6B4E-9BA6-BCE349B14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637" y="1370927"/>
            <a:ext cx="1654114" cy="371042"/>
          </a:xfrm>
          <a:prstGeom prst="rect">
            <a:avLst/>
          </a:prstGeom>
          <a:solidFill>
            <a:srgbClr val="FF7E7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推送报警消息</a:t>
            </a:r>
          </a:p>
        </p:txBody>
      </p:sp>
      <p:sp>
        <p:nvSpPr>
          <p:cNvPr id="14" name="圆柱体 13">
            <a:extLst>
              <a:ext uri="{FF2B5EF4-FFF2-40B4-BE49-F238E27FC236}">
                <a16:creationId xmlns:a16="http://schemas.microsoft.com/office/drawing/2014/main" id="{D9B17FC0-BA85-4445-BD66-62BA2A2471BD}"/>
              </a:ext>
            </a:extLst>
          </p:cNvPr>
          <p:cNvSpPr/>
          <p:nvPr/>
        </p:nvSpPr>
        <p:spPr>
          <a:xfrm>
            <a:off x="7163063" y="1917822"/>
            <a:ext cx="1262334" cy="526355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存储分析结果</a:t>
            </a:r>
            <a:br>
              <a:rPr kumimoji="1" lang="en-US" altLang="zh-CN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12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endParaRPr kumimoji="1" lang="zh-CN" altLang="en-US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圆柱体 14">
            <a:extLst>
              <a:ext uri="{FF2B5EF4-FFF2-40B4-BE49-F238E27FC236}">
                <a16:creationId xmlns:a16="http://schemas.microsoft.com/office/drawing/2014/main" id="{E674C1B8-ECF3-DF45-A2B0-91E4882B7996}"/>
              </a:ext>
            </a:extLst>
          </p:cNvPr>
          <p:cNvSpPr/>
          <p:nvPr/>
        </p:nvSpPr>
        <p:spPr>
          <a:xfrm rot="5400000">
            <a:off x="3037786" y="1763286"/>
            <a:ext cx="371043" cy="847254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矩形 3088">
            <a:extLst>
              <a:ext uri="{FF2B5EF4-FFF2-40B4-BE49-F238E27FC236}">
                <a16:creationId xmlns:a16="http://schemas.microsoft.com/office/drawing/2014/main" id="{40738B5A-B26C-544B-8083-95EABA878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30" y="1481152"/>
            <a:ext cx="1654114" cy="371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FeedServer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0037F54F-75F0-B343-8826-257B3697686C}"/>
              </a:ext>
            </a:extLst>
          </p:cNvPr>
          <p:cNvCxnSpPr>
            <a:cxnSpLocks/>
            <a:stCxn id="7" idx="0"/>
            <a:endCxn id="13" idx="2"/>
          </p:cNvCxnSpPr>
          <p:nvPr/>
        </p:nvCxnSpPr>
        <p:spPr>
          <a:xfrm flipV="1">
            <a:off x="5853694" y="1741969"/>
            <a:ext cx="0" cy="2625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>
            <a:extLst>
              <a:ext uri="{FF2B5EF4-FFF2-40B4-BE49-F238E27FC236}">
                <a16:creationId xmlns:a16="http://schemas.microsoft.com/office/drawing/2014/main" id="{91C8ADF7-34D3-1A4A-A80F-6AFE45262FE7}"/>
              </a:ext>
            </a:extLst>
          </p:cNvPr>
          <p:cNvCxnSpPr>
            <a:cxnSpLocks/>
            <a:stCxn id="14" idx="4"/>
            <a:endCxn id="10" idx="1"/>
          </p:cNvCxnSpPr>
          <p:nvPr/>
        </p:nvCxnSpPr>
        <p:spPr>
          <a:xfrm>
            <a:off x="8425397" y="2181000"/>
            <a:ext cx="482311" cy="27595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D97A59A6-7BC9-C743-B69C-52064B9851C7}"/>
              </a:ext>
            </a:extLst>
          </p:cNvPr>
          <p:cNvCxnSpPr>
            <a:cxnSpLocks/>
            <a:stCxn id="14" idx="4"/>
            <a:endCxn id="11" idx="1"/>
          </p:cNvCxnSpPr>
          <p:nvPr/>
        </p:nvCxnSpPr>
        <p:spPr>
          <a:xfrm flipV="1">
            <a:off x="8425397" y="1917822"/>
            <a:ext cx="482310" cy="26317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D2F31978-BB61-1C48-9D3D-94070361A77B}"/>
              </a:ext>
            </a:extLst>
          </p:cNvPr>
          <p:cNvSpPr txBox="1"/>
          <p:nvPr/>
        </p:nvSpPr>
        <p:spPr>
          <a:xfrm>
            <a:off x="265261" y="70985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降级整体方案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356A800-CBA1-9244-BA47-0008B22C10D6}"/>
              </a:ext>
            </a:extLst>
          </p:cNvPr>
          <p:cNvSpPr txBox="1"/>
          <p:nvPr/>
        </p:nvSpPr>
        <p:spPr>
          <a:xfrm>
            <a:off x="367626" y="121777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在线服务</a:t>
            </a:r>
          </a:p>
        </p:txBody>
      </p:sp>
      <p:sp>
        <p:nvSpPr>
          <p:cNvPr id="34" name="矩形 3088">
            <a:extLst>
              <a:ext uri="{FF2B5EF4-FFF2-40B4-BE49-F238E27FC236}">
                <a16:creationId xmlns:a16="http://schemas.microsoft.com/office/drawing/2014/main" id="{55DF2C07-023C-4748-A290-6664C6388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30" y="2017946"/>
            <a:ext cx="1654114" cy="371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FCGI</a:t>
            </a:r>
          </a:p>
        </p:txBody>
      </p:sp>
      <p:sp>
        <p:nvSpPr>
          <p:cNvPr id="36" name="矩形 3088">
            <a:extLst>
              <a:ext uri="{FF2B5EF4-FFF2-40B4-BE49-F238E27FC236}">
                <a16:creationId xmlns:a16="http://schemas.microsoft.com/office/drawing/2014/main" id="{47D58223-5CC4-DF41-8DFE-EB3C2458C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87" y="2484560"/>
            <a:ext cx="1654114" cy="371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RecallServer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矩形 3088">
            <a:extLst>
              <a:ext uri="{FF2B5EF4-FFF2-40B4-BE49-F238E27FC236}">
                <a16:creationId xmlns:a16="http://schemas.microsoft.com/office/drawing/2014/main" id="{FD967059-D8E7-9349-A499-69729FA74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30" y="2938761"/>
            <a:ext cx="1654114" cy="371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RankerServer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B4D45E2-8F89-4F4E-8DE9-554972D7DB36}"/>
              </a:ext>
            </a:extLst>
          </p:cNvPr>
          <p:cNvSpPr txBox="1"/>
          <p:nvPr/>
        </p:nvSpPr>
        <p:spPr>
          <a:xfrm>
            <a:off x="2972570" y="2048412"/>
            <a:ext cx="557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ATTA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F8FFCE88-1062-A247-8925-D66BBB85F3FA}"/>
              </a:ext>
            </a:extLst>
          </p:cNvPr>
          <p:cNvCxnSpPr>
            <a:cxnSpLocks/>
            <a:stCxn id="34" idx="3"/>
            <a:endCxn id="15" idx="3"/>
          </p:cNvCxnSpPr>
          <p:nvPr/>
        </p:nvCxnSpPr>
        <p:spPr>
          <a:xfrm flipV="1">
            <a:off x="2317944" y="2186914"/>
            <a:ext cx="481737" cy="165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>
            <a:extLst>
              <a:ext uri="{FF2B5EF4-FFF2-40B4-BE49-F238E27FC236}">
                <a16:creationId xmlns:a16="http://schemas.microsoft.com/office/drawing/2014/main" id="{AAF6F98C-FA49-E647-907B-C69C6FCF8923}"/>
              </a:ext>
            </a:extLst>
          </p:cNvPr>
          <p:cNvCxnSpPr>
            <a:cxnSpLocks/>
            <a:stCxn id="36" idx="3"/>
            <a:endCxn id="15" idx="3"/>
          </p:cNvCxnSpPr>
          <p:nvPr/>
        </p:nvCxnSpPr>
        <p:spPr>
          <a:xfrm flipV="1">
            <a:off x="2306901" y="2186914"/>
            <a:ext cx="492780" cy="4831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>
            <a:extLst>
              <a:ext uri="{FF2B5EF4-FFF2-40B4-BE49-F238E27FC236}">
                <a16:creationId xmlns:a16="http://schemas.microsoft.com/office/drawing/2014/main" id="{40B1AB30-84B7-3B47-991E-D24C8EE80627}"/>
              </a:ext>
            </a:extLst>
          </p:cNvPr>
          <p:cNvCxnSpPr>
            <a:cxnSpLocks/>
            <a:stCxn id="37" idx="3"/>
            <a:endCxn id="15" idx="3"/>
          </p:cNvCxnSpPr>
          <p:nvPr/>
        </p:nvCxnSpPr>
        <p:spPr>
          <a:xfrm flipV="1">
            <a:off x="2317944" y="2186914"/>
            <a:ext cx="481737" cy="9373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柱体 54">
            <a:extLst>
              <a:ext uri="{FF2B5EF4-FFF2-40B4-BE49-F238E27FC236}">
                <a16:creationId xmlns:a16="http://schemas.microsoft.com/office/drawing/2014/main" id="{2D9EECEC-A9E0-8840-B0AB-9EC5078E6EF5}"/>
              </a:ext>
            </a:extLst>
          </p:cNvPr>
          <p:cNvSpPr/>
          <p:nvPr/>
        </p:nvSpPr>
        <p:spPr>
          <a:xfrm rot="5400000">
            <a:off x="3844646" y="1763287"/>
            <a:ext cx="371043" cy="847254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3AC14A6-7B63-614F-B7F0-3016894887C5}"/>
              </a:ext>
            </a:extLst>
          </p:cNvPr>
          <p:cNvSpPr txBox="1"/>
          <p:nvPr/>
        </p:nvSpPr>
        <p:spPr>
          <a:xfrm>
            <a:off x="3606540" y="2048412"/>
            <a:ext cx="67999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CDMQ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394023C7-7742-2744-B767-A3EEBE4EF56E}"/>
              </a:ext>
            </a:extLst>
          </p:cNvPr>
          <p:cNvCxnSpPr>
            <a:cxnSpLocks/>
            <a:stCxn id="55" idx="1"/>
            <a:endCxn id="7" idx="1"/>
          </p:cNvCxnSpPr>
          <p:nvPr/>
        </p:nvCxnSpPr>
        <p:spPr>
          <a:xfrm>
            <a:off x="4453795" y="2186915"/>
            <a:ext cx="572842" cy="31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线箭头连接符 129">
            <a:extLst>
              <a:ext uri="{FF2B5EF4-FFF2-40B4-BE49-F238E27FC236}">
                <a16:creationId xmlns:a16="http://schemas.microsoft.com/office/drawing/2014/main" id="{8BAC86CA-83E5-7B4C-9998-EEF365729313}"/>
              </a:ext>
            </a:extLst>
          </p:cNvPr>
          <p:cNvCxnSpPr>
            <a:cxnSpLocks/>
            <a:stCxn id="7" idx="3"/>
            <a:endCxn id="14" idx="2"/>
          </p:cNvCxnSpPr>
          <p:nvPr/>
        </p:nvCxnSpPr>
        <p:spPr>
          <a:xfrm flipV="1">
            <a:off x="6680751" y="2181000"/>
            <a:ext cx="482312" cy="9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肘形连接符 151">
            <a:extLst>
              <a:ext uri="{FF2B5EF4-FFF2-40B4-BE49-F238E27FC236}">
                <a16:creationId xmlns:a16="http://schemas.microsoft.com/office/drawing/2014/main" id="{6E37D50C-80FF-704F-94E1-646994B25217}"/>
              </a:ext>
            </a:extLst>
          </p:cNvPr>
          <p:cNvCxnSpPr>
            <a:cxnSpLocks/>
            <a:stCxn id="10" idx="2"/>
            <a:endCxn id="16" idx="1"/>
          </p:cNvCxnSpPr>
          <p:nvPr/>
        </p:nvCxnSpPr>
        <p:spPr>
          <a:xfrm rot="5400000" flipH="1">
            <a:off x="4613452" y="-2282949"/>
            <a:ext cx="975800" cy="8875044"/>
          </a:xfrm>
          <a:prstGeom prst="bentConnector4">
            <a:avLst>
              <a:gd name="adj1" fmla="val -101624"/>
              <a:gd name="adj2" fmla="val 1025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线箭头连接符 184">
            <a:extLst>
              <a:ext uri="{FF2B5EF4-FFF2-40B4-BE49-F238E27FC236}">
                <a16:creationId xmlns:a16="http://schemas.microsoft.com/office/drawing/2014/main" id="{2EF61017-1457-C74B-90E0-F2675E33DE57}"/>
              </a:ext>
            </a:extLst>
          </p:cNvPr>
          <p:cNvCxnSpPr>
            <a:cxnSpLocks/>
          </p:cNvCxnSpPr>
          <p:nvPr/>
        </p:nvCxnSpPr>
        <p:spPr>
          <a:xfrm flipV="1">
            <a:off x="442441" y="2121349"/>
            <a:ext cx="257013" cy="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99ED3A23-366E-1943-AEB3-A9116704BD89}"/>
              </a:ext>
            </a:extLst>
          </p:cNvPr>
          <p:cNvCxnSpPr>
            <a:cxnSpLocks/>
          </p:cNvCxnSpPr>
          <p:nvPr/>
        </p:nvCxnSpPr>
        <p:spPr>
          <a:xfrm flipV="1">
            <a:off x="442441" y="2587963"/>
            <a:ext cx="245970" cy="7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线箭头连接符 189">
            <a:extLst>
              <a:ext uri="{FF2B5EF4-FFF2-40B4-BE49-F238E27FC236}">
                <a16:creationId xmlns:a16="http://schemas.microsoft.com/office/drawing/2014/main" id="{AC37738F-75B1-2C4C-9F17-FFD4FA3E90CC}"/>
              </a:ext>
            </a:extLst>
          </p:cNvPr>
          <p:cNvCxnSpPr>
            <a:cxnSpLocks/>
          </p:cNvCxnSpPr>
          <p:nvPr/>
        </p:nvCxnSpPr>
        <p:spPr>
          <a:xfrm flipV="1">
            <a:off x="441609" y="3048763"/>
            <a:ext cx="245970" cy="7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6D50A4-C399-0544-9618-148619E25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044" y="1680201"/>
            <a:ext cx="425339" cy="45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1" name="直线箭头连接符 190">
            <a:extLst>
              <a:ext uri="{FF2B5EF4-FFF2-40B4-BE49-F238E27FC236}">
                <a16:creationId xmlns:a16="http://schemas.microsoft.com/office/drawing/2014/main" id="{20D45602-2903-8546-BBB1-380B53751381}"/>
              </a:ext>
            </a:extLst>
          </p:cNvPr>
          <p:cNvCxnSpPr>
            <a:cxnSpLocks/>
            <a:stCxn id="11" idx="3"/>
            <a:endCxn id="1026" idx="1"/>
          </p:cNvCxnSpPr>
          <p:nvPr/>
        </p:nvCxnSpPr>
        <p:spPr>
          <a:xfrm flipV="1">
            <a:off x="10170039" y="1908458"/>
            <a:ext cx="425005" cy="93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肘形连接符 191">
            <a:extLst>
              <a:ext uri="{FF2B5EF4-FFF2-40B4-BE49-F238E27FC236}">
                <a16:creationId xmlns:a16="http://schemas.microsoft.com/office/drawing/2014/main" id="{EC669C7F-F4C0-AD45-9D0D-9681008A60D3}"/>
              </a:ext>
            </a:extLst>
          </p:cNvPr>
          <p:cNvCxnSpPr>
            <a:cxnSpLocks/>
            <a:stCxn id="16" idx="3"/>
            <a:endCxn id="15" idx="3"/>
          </p:cNvCxnSpPr>
          <p:nvPr/>
        </p:nvCxnSpPr>
        <p:spPr>
          <a:xfrm>
            <a:off x="2317944" y="1666673"/>
            <a:ext cx="481737" cy="5202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矩形 3088">
            <a:extLst>
              <a:ext uri="{FF2B5EF4-FFF2-40B4-BE49-F238E27FC236}">
                <a16:creationId xmlns:a16="http://schemas.microsoft.com/office/drawing/2014/main" id="{C64E176D-63E0-5E4A-9DB3-A87170AD2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7707" y="1256803"/>
            <a:ext cx="1262332" cy="37104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实验性能分析</a:t>
            </a:r>
          </a:p>
        </p:txBody>
      </p:sp>
      <p:cxnSp>
        <p:nvCxnSpPr>
          <p:cNvPr id="194" name="肘形连接符 193">
            <a:extLst>
              <a:ext uri="{FF2B5EF4-FFF2-40B4-BE49-F238E27FC236}">
                <a16:creationId xmlns:a16="http://schemas.microsoft.com/office/drawing/2014/main" id="{C5F0095C-316F-4144-8126-42D99014B13A}"/>
              </a:ext>
            </a:extLst>
          </p:cNvPr>
          <p:cNvCxnSpPr>
            <a:cxnSpLocks/>
            <a:stCxn id="14" idx="4"/>
            <a:endCxn id="193" idx="1"/>
          </p:cNvCxnSpPr>
          <p:nvPr/>
        </p:nvCxnSpPr>
        <p:spPr>
          <a:xfrm flipV="1">
            <a:off x="8425397" y="1442324"/>
            <a:ext cx="482310" cy="73867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线箭头连接符 195">
            <a:extLst>
              <a:ext uri="{FF2B5EF4-FFF2-40B4-BE49-F238E27FC236}">
                <a16:creationId xmlns:a16="http://schemas.microsoft.com/office/drawing/2014/main" id="{1E815A03-3710-1349-AD16-9BF0F7CB491B}"/>
              </a:ext>
            </a:extLst>
          </p:cNvPr>
          <p:cNvCxnSpPr>
            <a:cxnSpLocks/>
            <a:stCxn id="193" idx="3"/>
            <a:endCxn id="83" idx="1"/>
          </p:cNvCxnSpPr>
          <p:nvPr/>
        </p:nvCxnSpPr>
        <p:spPr>
          <a:xfrm flipV="1">
            <a:off x="10170039" y="1428351"/>
            <a:ext cx="429711" cy="139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图片 82">
            <a:extLst>
              <a:ext uri="{FF2B5EF4-FFF2-40B4-BE49-F238E27FC236}">
                <a16:creationId xmlns:a16="http://schemas.microsoft.com/office/drawing/2014/main" id="{99C6AD0C-64C7-014D-9DC9-593999825D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640" t="8912" b="-1"/>
          <a:stretch/>
        </p:blipFill>
        <p:spPr>
          <a:xfrm>
            <a:off x="10599750" y="1228856"/>
            <a:ext cx="503642" cy="398989"/>
          </a:xfrm>
          <a:prstGeom prst="rect">
            <a:avLst/>
          </a:prstGeom>
        </p:spPr>
      </p:pic>
      <p:pic>
        <p:nvPicPr>
          <p:cNvPr id="89" name="图片 88">
            <a:extLst>
              <a:ext uri="{FF2B5EF4-FFF2-40B4-BE49-F238E27FC236}">
                <a16:creationId xmlns:a16="http://schemas.microsoft.com/office/drawing/2014/main" id="{217D93AE-960F-4342-95B7-66515FAFB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9480" y="1330324"/>
            <a:ext cx="487548" cy="4610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58056961-20AB-C445-BE36-5977A39D42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2524" y="3946983"/>
            <a:ext cx="5780868" cy="198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46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9" name="直线连接符 328">
            <a:extLst>
              <a:ext uri="{FF2B5EF4-FFF2-40B4-BE49-F238E27FC236}">
                <a16:creationId xmlns:a16="http://schemas.microsoft.com/office/drawing/2014/main" id="{07606F7E-56B7-F541-8DE4-20C6F9957F08}"/>
              </a:ext>
            </a:extLst>
          </p:cNvPr>
          <p:cNvCxnSpPr>
            <a:cxnSpLocks/>
          </p:cNvCxnSpPr>
          <p:nvPr/>
        </p:nvCxnSpPr>
        <p:spPr>
          <a:xfrm>
            <a:off x="323690" y="599660"/>
            <a:ext cx="106822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E59041F8-2523-5844-9CA9-F7F1273D7F3E}"/>
              </a:ext>
            </a:extLst>
          </p:cNvPr>
          <p:cNvSpPr/>
          <p:nvPr/>
        </p:nvSpPr>
        <p:spPr>
          <a:xfrm>
            <a:off x="265261" y="115395"/>
            <a:ext cx="29787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容灾容错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柔性可用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AA1B33-D557-EE4E-A2AC-FC1FB8C22184}"/>
              </a:ext>
            </a:extLst>
          </p:cNvPr>
          <p:cNvSpPr txBox="1"/>
          <p:nvPr/>
        </p:nvSpPr>
        <p:spPr>
          <a:xfrm>
            <a:off x="438202" y="4284945"/>
            <a:ext cx="698806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兜底策略：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排序模型失败：分包调用排序部分失败，自动补充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item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特征防止大部分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item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倍过滤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召回没有数据或者数据被全部过滤：取兜底列表下发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Cgi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服务拉取推荐列表失败：取兜底列表下发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Cgi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服务拉取组装数据失败：取已经组装好的列表数据补充下发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3793C81-87A6-E044-BF35-5C0C7F7AD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157" y="725781"/>
            <a:ext cx="1654114" cy="337480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等线" panose="02010600030101010101" pitchFamily="2" charset="-122"/>
              </a:rPr>
              <a:t>终端用户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  <a:cs typeface="等线" panose="02010600030101010101" pitchFamily="2" charset="-122"/>
            </a:endParaRPr>
          </a:p>
        </p:txBody>
      </p:sp>
      <p:sp>
        <p:nvSpPr>
          <p:cNvPr id="6" name="矩形 3088">
            <a:extLst>
              <a:ext uri="{FF2B5EF4-FFF2-40B4-BE49-F238E27FC236}">
                <a16:creationId xmlns:a16="http://schemas.microsoft.com/office/drawing/2014/main" id="{EDBB97D7-DD0B-BC49-A2B9-68396F109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157" y="1511604"/>
            <a:ext cx="1654114" cy="371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业务后台</a:t>
            </a:r>
          </a:p>
        </p:txBody>
      </p:sp>
      <p:sp>
        <p:nvSpPr>
          <p:cNvPr id="7" name="矩形 3088">
            <a:extLst>
              <a:ext uri="{FF2B5EF4-FFF2-40B4-BE49-F238E27FC236}">
                <a16:creationId xmlns:a16="http://schemas.microsoft.com/office/drawing/2014/main" id="{832C7F56-CC48-6549-B54D-26BB43CD5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157" y="2301232"/>
            <a:ext cx="1654114" cy="371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推荐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feed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服务</a:t>
            </a: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82706DE0-6561-2240-A865-9F3858D1D2C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121214" y="1063261"/>
            <a:ext cx="0" cy="4483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131410CB-BE7F-5645-A537-701481AB1F09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121214" y="1882646"/>
            <a:ext cx="0" cy="4185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3088">
            <a:extLst>
              <a:ext uri="{FF2B5EF4-FFF2-40B4-BE49-F238E27FC236}">
                <a16:creationId xmlns:a16="http://schemas.microsoft.com/office/drawing/2014/main" id="{AC9DA39F-42A1-2A46-BBFD-356F441F9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900" y="2021832"/>
            <a:ext cx="1782669" cy="371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排序服务</a:t>
            </a:r>
          </a:p>
        </p:txBody>
      </p:sp>
      <p:sp>
        <p:nvSpPr>
          <p:cNvPr id="11" name="矩形 3088">
            <a:extLst>
              <a:ext uri="{FF2B5EF4-FFF2-40B4-BE49-F238E27FC236}">
                <a16:creationId xmlns:a16="http://schemas.microsoft.com/office/drawing/2014/main" id="{39CE9239-A2D2-874B-8010-02E75FCA3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900" y="2583374"/>
            <a:ext cx="1782670" cy="371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Item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特征查询</a:t>
            </a:r>
          </a:p>
        </p:txBody>
      </p:sp>
      <p:sp>
        <p:nvSpPr>
          <p:cNvPr id="13" name="矩形 3088">
            <a:extLst>
              <a:ext uri="{FF2B5EF4-FFF2-40B4-BE49-F238E27FC236}">
                <a16:creationId xmlns:a16="http://schemas.microsoft.com/office/drawing/2014/main" id="{BC19D68C-68BE-6B4E-9BA6-BCE349B14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157" y="3090860"/>
            <a:ext cx="1654114" cy="371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召回服务</a:t>
            </a:r>
          </a:p>
        </p:txBody>
      </p:sp>
      <p:sp>
        <p:nvSpPr>
          <p:cNvPr id="14" name="圆柱体 13">
            <a:extLst>
              <a:ext uri="{FF2B5EF4-FFF2-40B4-BE49-F238E27FC236}">
                <a16:creationId xmlns:a16="http://schemas.microsoft.com/office/drawing/2014/main" id="{D9B17FC0-BA85-4445-BD66-62BA2A2471BD}"/>
              </a:ext>
            </a:extLst>
          </p:cNvPr>
          <p:cNvSpPr/>
          <p:nvPr/>
        </p:nvSpPr>
        <p:spPr>
          <a:xfrm>
            <a:off x="804945" y="3117409"/>
            <a:ext cx="914400" cy="383298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商品库</a:t>
            </a:r>
          </a:p>
        </p:txBody>
      </p:sp>
      <p:sp>
        <p:nvSpPr>
          <p:cNvPr id="15" name="圆柱体 14">
            <a:extLst>
              <a:ext uri="{FF2B5EF4-FFF2-40B4-BE49-F238E27FC236}">
                <a16:creationId xmlns:a16="http://schemas.microsoft.com/office/drawing/2014/main" id="{E674C1B8-ECF3-DF45-A2B0-91E4882B7996}"/>
              </a:ext>
            </a:extLst>
          </p:cNvPr>
          <p:cNvSpPr/>
          <p:nvPr/>
        </p:nvSpPr>
        <p:spPr>
          <a:xfrm>
            <a:off x="2661429" y="2288976"/>
            <a:ext cx="914400" cy="383298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兜底列表</a:t>
            </a:r>
          </a:p>
        </p:txBody>
      </p:sp>
      <p:sp>
        <p:nvSpPr>
          <p:cNvPr id="16" name="矩形 3088">
            <a:extLst>
              <a:ext uri="{FF2B5EF4-FFF2-40B4-BE49-F238E27FC236}">
                <a16:creationId xmlns:a16="http://schemas.microsoft.com/office/drawing/2014/main" id="{40738B5A-B26C-544B-8083-95EABA878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202" y="2289681"/>
            <a:ext cx="1654114" cy="371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定时服务</a:t>
            </a: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0037F54F-75F0-B343-8826-257B3697686C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5121214" y="2672274"/>
            <a:ext cx="0" cy="4185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>
            <a:extLst>
              <a:ext uri="{FF2B5EF4-FFF2-40B4-BE49-F238E27FC236}">
                <a16:creationId xmlns:a16="http://schemas.microsoft.com/office/drawing/2014/main" id="{91C8ADF7-34D3-1A4A-A80F-6AFE45262FE7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5948271" y="2207353"/>
            <a:ext cx="998629" cy="27940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D97A59A6-7BC9-C743-B69C-52064B9851C7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5948271" y="2486753"/>
            <a:ext cx="998629" cy="282142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9D40479-CE58-FE44-A467-F53186881D8E}"/>
              </a:ext>
            </a:extLst>
          </p:cNvPr>
          <p:cNvCxnSpPr>
            <a:stCxn id="7" idx="1"/>
            <a:endCxn id="15" idx="4"/>
          </p:cNvCxnSpPr>
          <p:nvPr/>
        </p:nvCxnSpPr>
        <p:spPr>
          <a:xfrm flipH="1" flipV="1">
            <a:off x="3575829" y="2480625"/>
            <a:ext cx="718328" cy="61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3EC90319-9F6A-4542-A6D5-55AADAB89787}"/>
              </a:ext>
            </a:extLst>
          </p:cNvPr>
          <p:cNvCxnSpPr>
            <a:stCxn id="16" idx="2"/>
            <a:endCxn id="14" idx="0"/>
          </p:cNvCxnSpPr>
          <p:nvPr/>
        </p:nvCxnSpPr>
        <p:spPr>
          <a:xfrm flipH="1">
            <a:off x="1262145" y="2660723"/>
            <a:ext cx="3114" cy="5525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3219162D-29EF-AA4B-9EF4-66CE630F929F}"/>
              </a:ext>
            </a:extLst>
          </p:cNvPr>
          <p:cNvCxnSpPr>
            <a:stCxn id="16" idx="3"/>
            <a:endCxn id="15" idx="2"/>
          </p:cNvCxnSpPr>
          <p:nvPr/>
        </p:nvCxnSpPr>
        <p:spPr>
          <a:xfrm>
            <a:off x="2092316" y="2475202"/>
            <a:ext cx="569113" cy="54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>
            <a:extLst>
              <a:ext uri="{FF2B5EF4-FFF2-40B4-BE49-F238E27FC236}">
                <a16:creationId xmlns:a16="http://schemas.microsoft.com/office/drawing/2014/main" id="{0211302D-62C4-A74D-9291-B8DB4D722F55}"/>
              </a:ext>
            </a:extLst>
          </p:cNvPr>
          <p:cNvCxnSpPr>
            <a:cxnSpLocks/>
            <a:stCxn id="6" idx="1"/>
            <a:endCxn id="15" idx="1"/>
          </p:cNvCxnSpPr>
          <p:nvPr/>
        </p:nvCxnSpPr>
        <p:spPr>
          <a:xfrm rot="10800000" flipV="1">
            <a:off x="3118629" y="1697124"/>
            <a:ext cx="1175528" cy="59185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23F2EBD-7CB9-7445-9DCE-15DE0D27A1F1}"/>
              </a:ext>
            </a:extLst>
          </p:cNvPr>
          <p:cNvSpPr txBox="1"/>
          <p:nvPr/>
        </p:nvSpPr>
        <p:spPr>
          <a:xfrm>
            <a:off x="3306284" y="16890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定时加载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73D8CB5-9E2F-2D4A-AFAC-552D653880EF}"/>
              </a:ext>
            </a:extLst>
          </p:cNvPr>
          <p:cNvSpPr txBox="1"/>
          <p:nvPr/>
        </p:nvSpPr>
        <p:spPr>
          <a:xfrm>
            <a:off x="3548302" y="222517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定时加载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7EA4546-1C2C-1940-B426-BBBED0183306}"/>
              </a:ext>
            </a:extLst>
          </p:cNvPr>
          <p:cNvSpPr txBox="1"/>
          <p:nvPr/>
        </p:nvSpPr>
        <p:spPr>
          <a:xfrm>
            <a:off x="8060635" y="3758187"/>
            <a:ext cx="17299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模块开关：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店铺内推荐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相关推荐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拼单完成页推荐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个人中心页推荐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排序模块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矩形 3088">
            <a:extLst>
              <a:ext uri="{FF2B5EF4-FFF2-40B4-BE49-F238E27FC236}">
                <a16:creationId xmlns:a16="http://schemas.microsoft.com/office/drawing/2014/main" id="{2A8605DB-8279-874E-A19B-204B159A2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157" y="3781177"/>
            <a:ext cx="1654114" cy="371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ES+DCACHE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双索引</a:t>
            </a: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54291949-A4FC-5F4A-AB0E-AEF5F094ED73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>
            <a:off x="5121214" y="3461902"/>
            <a:ext cx="0" cy="3192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D2F31978-BB61-1C48-9D3D-94070361A77B}"/>
              </a:ext>
            </a:extLst>
          </p:cNvPr>
          <p:cNvSpPr txBox="1"/>
          <p:nvPr/>
        </p:nvSpPr>
        <p:spPr>
          <a:xfrm>
            <a:off x="265261" y="70985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如何保证系统稳定高可用？</a:t>
            </a:r>
          </a:p>
        </p:txBody>
      </p:sp>
    </p:spTree>
    <p:extLst>
      <p:ext uri="{BB962C8B-B14F-4D97-AF65-F5344CB8AC3E}">
        <p14:creationId xmlns:p14="http://schemas.microsoft.com/office/powerpoint/2010/main" val="3419459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9" name="直线连接符 328">
            <a:extLst>
              <a:ext uri="{FF2B5EF4-FFF2-40B4-BE49-F238E27FC236}">
                <a16:creationId xmlns:a16="http://schemas.microsoft.com/office/drawing/2014/main" id="{07606F7E-56B7-F541-8DE4-20C6F9957F08}"/>
              </a:ext>
            </a:extLst>
          </p:cNvPr>
          <p:cNvCxnSpPr>
            <a:cxnSpLocks/>
          </p:cNvCxnSpPr>
          <p:nvPr/>
        </p:nvCxnSpPr>
        <p:spPr>
          <a:xfrm>
            <a:off x="323690" y="599660"/>
            <a:ext cx="106822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E59041F8-2523-5844-9CA9-F7F1273D7F3E}"/>
              </a:ext>
            </a:extLst>
          </p:cNvPr>
          <p:cNvSpPr/>
          <p:nvPr/>
        </p:nvSpPr>
        <p:spPr>
          <a:xfrm>
            <a:off x="265261" y="115395"/>
            <a:ext cx="4209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监控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按重要程度分等级监控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07AEFEC-F8C0-8743-A6ED-1527630F70FE}"/>
              </a:ext>
            </a:extLst>
          </p:cNvPr>
          <p:cNvSpPr txBox="1"/>
          <p:nvPr/>
        </p:nvSpPr>
        <p:spPr>
          <a:xfrm>
            <a:off x="742819" y="274839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数据下发监控：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588A6A-7393-F343-B9AB-141423B51166}"/>
              </a:ext>
            </a:extLst>
          </p:cNvPr>
          <p:cNvSpPr txBox="1"/>
          <p:nvPr/>
        </p:nvSpPr>
        <p:spPr>
          <a:xfrm>
            <a:off x="3289693" y="276194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特征更新监控：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832921-4C64-994C-8C6B-3B3B4C9F7F49}"/>
              </a:ext>
            </a:extLst>
          </p:cNvPr>
          <p:cNvSpPr txBox="1"/>
          <p:nvPr/>
        </p:nvSpPr>
        <p:spPr>
          <a:xfrm>
            <a:off x="6096000" y="269989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索引构建监控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EEA253D-F846-1E4B-8ED0-E889344C3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37" y="3104488"/>
            <a:ext cx="2356903" cy="20266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38F43AE-57CC-5847-ADBD-9F78034EA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269" y="3126087"/>
            <a:ext cx="2669731" cy="198345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759DB7A-715B-6B4A-9DA2-0E2B25086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809" y="3094557"/>
            <a:ext cx="2738531" cy="202665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5087E46-BA29-F74C-9BE5-79DE6C17B0B1}"/>
              </a:ext>
            </a:extLst>
          </p:cNvPr>
          <p:cNvSpPr txBox="1"/>
          <p:nvPr/>
        </p:nvSpPr>
        <p:spPr>
          <a:xfrm>
            <a:off x="665370" y="5532008"/>
            <a:ext cx="819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5"/>
              </a:rPr>
              <a:t>告警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5"/>
              </a:rPr>
              <a:t>梳理：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5"/>
              </a:rPr>
              <a:t>https://docs.qq.com/sheet/DSktBTUJDY2VYY0ZN?tab=BB08J2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F6E4EBB-2407-7942-A8A5-8838ED10FBFE}"/>
              </a:ext>
            </a:extLst>
          </p:cNvPr>
          <p:cNvSpPr txBox="1"/>
          <p:nvPr/>
        </p:nvSpPr>
        <p:spPr>
          <a:xfrm>
            <a:off x="745951" y="648258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按重要程度，分等级告警，有主负责人和备份负责人：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5F83B7-316A-9545-B403-AC95C9790ABE}"/>
              </a:ext>
            </a:extLst>
          </p:cNvPr>
          <p:cNvSpPr/>
          <p:nvPr/>
        </p:nvSpPr>
        <p:spPr>
          <a:xfrm>
            <a:off x="742819" y="1106250"/>
            <a:ext cx="99805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严重告警：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影响用户使用，需要马上处理，例如白屏，告警为：邮件，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企业微信，</a:t>
            </a:r>
            <a:r>
              <a:rPr lang="zh-CN" altLang="en-US" strike="sngStrik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微信，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电话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较严重告警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：短时间内不影响用户使用，需要尽快处理，例如模型没有及时更新，告警为：邮件，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企业微信，微信，电话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一般告警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：不影响用户正常使用，需要关注，不一定要处理，例如正常流量波动告警，告警为：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企业微信，微信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27483B-6AFD-984D-BCBF-0E275D2BEA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0473" y="3069230"/>
            <a:ext cx="2578708" cy="202417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1222F0D-8C8B-0D45-8C82-821F2DE31A99}"/>
              </a:ext>
            </a:extLst>
          </p:cNvPr>
          <p:cNvSpPr txBox="1"/>
          <p:nvPr/>
        </p:nvSpPr>
        <p:spPr>
          <a:xfrm>
            <a:off x="8837340" y="271256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召回过滤监控</a:t>
            </a:r>
          </a:p>
        </p:txBody>
      </p:sp>
    </p:spTree>
    <p:extLst>
      <p:ext uri="{BB962C8B-B14F-4D97-AF65-F5344CB8AC3E}">
        <p14:creationId xmlns:p14="http://schemas.microsoft.com/office/powerpoint/2010/main" val="3779977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9" name="直线连接符 328">
            <a:extLst>
              <a:ext uri="{FF2B5EF4-FFF2-40B4-BE49-F238E27FC236}">
                <a16:creationId xmlns:a16="http://schemas.microsoft.com/office/drawing/2014/main" id="{07606F7E-56B7-F541-8DE4-20C6F9957F08}"/>
              </a:ext>
            </a:extLst>
          </p:cNvPr>
          <p:cNvCxnSpPr>
            <a:cxnSpLocks/>
          </p:cNvCxnSpPr>
          <p:nvPr/>
        </p:nvCxnSpPr>
        <p:spPr>
          <a:xfrm>
            <a:off x="323690" y="599660"/>
            <a:ext cx="106822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E59041F8-2523-5844-9CA9-F7F1273D7F3E}"/>
              </a:ext>
            </a:extLst>
          </p:cNvPr>
          <p:cNvSpPr/>
          <p:nvPr/>
        </p:nvSpPr>
        <p:spPr>
          <a:xfrm>
            <a:off x="265261" y="11539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未来规划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629AF2-DF89-754A-9966-40A0A008D170}"/>
              </a:ext>
            </a:extLst>
          </p:cNvPr>
          <p:cNvSpPr txBox="1"/>
          <p:nvPr/>
        </p:nvSpPr>
        <p:spPr>
          <a:xfrm>
            <a:off x="401832" y="993914"/>
            <a:ext cx="90156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搜推开放平台搭建，支持全链路的算法策略和参数配置，开放能力给到产品和运营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召回服务和分布式索引上线，支持同机器部署。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召回服务图化能力上线及功能完善，支持深度学习粗排。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特征工程支持服务级算子。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自动降级能力完善。</a:t>
            </a:r>
            <a:b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46246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AC364268-EE5F-3A4B-A94B-232003C9561D}"/>
              </a:ext>
            </a:extLst>
          </p:cNvPr>
          <p:cNvCxnSpPr>
            <a:cxnSpLocks/>
          </p:cNvCxnSpPr>
          <p:nvPr/>
        </p:nvCxnSpPr>
        <p:spPr>
          <a:xfrm>
            <a:off x="323690" y="599660"/>
            <a:ext cx="106822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CD3A5588-03A7-5945-A2AF-66A5DBCF129D}"/>
              </a:ext>
            </a:extLst>
          </p:cNvPr>
          <p:cNvSpPr/>
          <p:nvPr/>
        </p:nvSpPr>
        <p:spPr>
          <a:xfrm>
            <a:off x="265261" y="115395"/>
            <a:ext cx="4688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召回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分布式召回系统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7C57F25C-344D-434D-8D1D-10338A99FC3B}"/>
              </a:ext>
            </a:extLst>
          </p:cNvPr>
          <p:cNvCxnSpPr>
            <a:cxnSpLocks/>
            <a:stCxn id="80" idx="3"/>
            <a:endCxn id="96" idx="1"/>
          </p:cNvCxnSpPr>
          <p:nvPr/>
        </p:nvCxnSpPr>
        <p:spPr>
          <a:xfrm flipV="1">
            <a:off x="2061048" y="3618957"/>
            <a:ext cx="473502" cy="240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圆柱体 70">
            <a:extLst>
              <a:ext uri="{FF2B5EF4-FFF2-40B4-BE49-F238E27FC236}">
                <a16:creationId xmlns:a16="http://schemas.microsoft.com/office/drawing/2014/main" id="{3F54095A-3442-6D47-85AB-FB51665F6E59}"/>
              </a:ext>
            </a:extLst>
          </p:cNvPr>
          <p:cNvSpPr/>
          <p:nvPr/>
        </p:nvSpPr>
        <p:spPr>
          <a:xfrm>
            <a:off x="4388892" y="1522863"/>
            <a:ext cx="816745" cy="501432"/>
          </a:xfrm>
          <a:prstGeom prst="can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User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</a:t>
            </a:r>
          </a:p>
        </p:txBody>
      </p: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190EFC6E-754F-3E40-BC99-47FE17F5DCDC}"/>
              </a:ext>
            </a:extLst>
          </p:cNvPr>
          <p:cNvCxnSpPr>
            <a:cxnSpLocks/>
            <a:stCxn id="91" idx="3"/>
            <a:endCxn id="71" idx="2"/>
          </p:cNvCxnSpPr>
          <p:nvPr/>
        </p:nvCxnSpPr>
        <p:spPr>
          <a:xfrm flipV="1">
            <a:off x="3725358" y="1773579"/>
            <a:ext cx="663534" cy="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6F8559DE-7312-9D4F-8EAC-81C9CDB9B1B6}"/>
              </a:ext>
            </a:extLst>
          </p:cNvPr>
          <p:cNvSpPr txBox="1"/>
          <p:nvPr/>
        </p:nvSpPr>
        <p:spPr>
          <a:xfrm>
            <a:off x="2290169" y="162656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5B7B774D-7B36-0A46-8F24-57957975D169}"/>
              </a:ext>
            </a:extLst>
          </p:cNvPr>
          <p:cNvCxnSpPr>
            <a:cxnSpLocks/>
            <a:stCxn id="96" idx="3"/>
            <a:endCxn id="97" idx="1"/>
          </p:cNvCxnSpPr>
          <p:nvPr/>
        </p:nvCxnSpPr>
        <p:spPr>
          <a:xfrm flipV="1">
            <a:off x="3725360" y="2682774"/>
            <a:ext cx="1177812" cy="93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A2BF7CB3-7C11-5344-97C6-B93C0E446DCF}"/>
              </a:ext>
            </a:extLst>
          </p:cNvPr>
          <p:cNvSpPr txBox="1"/>
          <p:nvPr/>
        </p:nvSpPr>
        <p:spPr>
          <a:xfrm>
            <a:off x="2305354" y="336190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0" name="圆角矩形 79">
            <a:extLst>
              <a:ext uri="{FF2B5EF4-FFF2-40B4-BE49-F238E27FC236}">
                <a16:creationId xmlns:a16="http://schemas.microsoft.com/office/drawing/2014/main" id="{EE8C720A-7CC2-D048-B485-95F0D729F8F6}"/>
              </a:ext>
            </a:extLst>
          </p:cNvPr>
          <p:cNvSpPr/>
          <p:nvPr/>
        </p:nvSpPr>
        <p:spPr>
          <a:xfrm>
            <a:off x="440820" y="3647179"/>
            <a:ext cx="1620228" cy="424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Feed</a:t>
            </a:r>
          </a:p>
          <a:p>
            <a:pPr algn="ctr"/>
            <a:r>
              <a:rPr kumimoji="1" lang="en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QueryFeedItems</a:t>
            </a:r>
            <a:r>
              <a:rPr kumimoji="1"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*()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00010DDF-8A32-9949-854C-5F2A7C93D9AC}"/>
              </a:ext>
            </a:extLst>
          </p:cNvPr>
          <p:cNvCxnSpPr>
            <a:cxnSpLocks/>
            <a:stCxn id="80" idx="3"/>
            <a:endCxn id="91" idx="1"/>
          </p:cNvCxnSpPr>
          <p:nvPr/>
        </p:nvCxnSpPr>
        <p:spPr>
          <a:xfrm flipV="1">
            <a:off x="2061048" y="1780450"/>
            <a:ext cx="473501" cy="2078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6EE9EBFA-755E-6B44-B292-0AE0BCFFE87D}"/>
              </a:ext>
            </a:extLst>
          </p:cNvPr>
          <p:cNvCxnSpPr>
            <a:cxnSpLocks/>
            <a:stCxn id="80" idx="3"/>
            <a:endCxn id="95" idx="1"/>
          </p:cNvCxnSpPr>
          <p:nvPr/>
        </p:nvCxnSpPr>
        <p:spPr>
          <a:xfrm>
            <a:off x="2061048" y="3859282"/>
            <a:ext cx="488248" cy="61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25C5408E-14C2-BB4D-8820-DA22ADA2D89C}"/>
              </a:ext>
            </a:extLst>
          </p:cNvPr>
          <p:cNvSpPr txBox="1"/>
          <p:nvPr/>
        </p:nvSpPr>
        <p:spPr>
          <a:xfrm>
            <a:off x="2271315" y="410626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214B9C41-25AD-A047-A808-B3F5A79F4BF9}"/>
              </a:ext>
            </a:extLst>
          </p:cNvPr>
          <p:cNvCxnSpPr>
            <a:cxnSpLocks/>
            <a:stCxn id="80" idx="3"/>
            <a:endCxn id="94" idx="1"/>
          </p:cNvCxnSpPr>
          <p:nvPr/>
        </p:nvCxnSpPr>
        <p:spPr>
          <a:xfrm>
            <a:off x="2061048" y="3859282"/>
            <a:ext cx="473502" cy="142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DA526082-1AE3-434E-A531-9768E5304F11}"/>
              </a:ext>
            </a:extLst>
          </p:cNvPr>
          <p:cNvSpPr txBox="1"/>
          <p:nvPr/>
        </p:nvSpPr>
        <p:spPr>
          <a:xfrm>
            <a:off x="2247200" y="503247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1883F0E9-BEE5-164F-8580-FB964AF75134}"/>
              </a:ext>
            </a:extLst>
          </p:cNvPr>
          <p:cNvCxnSpPr>
            <a:cxnSpLocks/>
            <a:stCxn id="80" idx="3"/>
            <a:endCxn id="93" idx="1"/>
          </p:cNvCxnSpPr>
          <p:nvPr/>
        </p:nvCxnSpPr>
        <p:spPr>
          <a:xfrm>
            <a:off x="2061048" y="3859282"/>
            <a:ext cx="481079" cy="2342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0B67EE96-2D12-F44E-AED9-735FB1D1FFDF}"/>
              </a:ext>
            </a:extLst>
          </p:cNvPr>
          <p:cNvSpPr txBox="1"/>
          <p:nvPr/>
        </p:nvSpPr>
        <p:spPr>
          <a:xfrm>
            <a:off x="2253474" y="59542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3F9F62BC-A95E-9648-8A5F-C30E7C3E8A0E}"/>
              </a:ext>
            </a:extLst>
          </p:cNvPr>
          <p:cNvSpPr/>
          <p:nvPr/>
        </p:nvSpPr>
        <p:spPr>
          <a:xfrm>
            <a:off x="323690" y="1369070"/>
            <a:ext cx="3619892" cy="52035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EF7C6FEC-8F32-AB49-BF9F-68D35588DD96}"/>
              </a:ext>
            </a:extLst>
          </p:cNvPr>
          <p:cNvSpPr txBox="1"/>
          <p:nvPr/>
        </p:nvSpPr>
        <p:spPr>
          <a:xfrm>
            <a:off x="352408" y="1393405"/>
            <a:ext cx="1192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YZFeedServer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1" name="圆角矩形 90">
            <a:extLst>
              <a:ext uri="{FF2B5EF4-FFF2-40B4-BE49-F238E27FC236}">
                <a16:creationId xmlns:a16="http://schemas.microsoft.com/office/drawing/2014/main" id="{02BBF696-DA36-2346-9F05-136AC486F3F2}"/>
              </a:ext>
            </a:extLst>
          </p:cNvPr>
          <p:cNvSpPr/>
          <p:nvPr/>
        </p:nvSpPr>
        <p:spPr>
          <a:xfrm>
            <a:off x="2534549" y="1568347"/>
            <a:ext cx="1190809" cy="424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读用户特征</a:t>
            </a:r>
          </a:p>
        </p:txBody>
      </p:sp>
      <p:sp>
        <p:nvSpPr>
          <p:cNvPr id="93" name="圆角矩形 92">
            <a:extLst>
              <a:ext uri="{FF2B5EF4-FFF2-40B4-BE49-F238E27FC236}">
                <a16:creationId xmlns:a16="http://schemas.microsoft.com/office/drawing/2014/main" id="{22FC06C3-1303-604B-A87F-6E466B3353F6}"/>
              </a:ext>
            </a:extLst>
          </p:cNvPr>
          <p:cNvSpPr/>
          <p:nvPr/>
        </p:nvSpPr>
        <p:spPr>
          <a:xfrm>
            <a:off x="2542127" y="5990164"/>
            <a:ext cx="1190810" cy="424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推荐业务逻辑</a:t>
            </a:r>
          </a:p>
        </p:txBody>
      </p:sp>
      <p:sp>
        <p:nvSpPr>
          <p:cNvPr id="94" name="圆角矩形 93">
            <a:extLst>
              <a:ext uri="{FF2B5EF4-FFF2-40B4-BE49-F238E27FC236}">
                <a16:creationId xmlns:a16="http://schemas.microsoft.com/office/drawing/2014/main" id="{B93A4AA6-E159-3548-A911-1D051615D09F}"/>
              </a:ext>
            </a:extLst>
          </p:cNvPr>
          <p:cNvSpPr/>
          <p:nvPr/>
        </p:nvSpPr>
        <p:spPr>
          <a:xfrm>
            <a:off x="2534550" y="5075938"/>
            <a:ext cx="1190810" cy="424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重排</a:t>
            </a:r>
          </a:p>
        </p:txBody>
      </p:sp>
      <p:sp>
        <p:nvSpPr>
          <p:cNvPr id="95" name="圆角矩形 94">
            <a:extLst>
              <a:ext uri="{FF2B5EF4-FFF2-40B4-BE49-F238E27FC236}">
                <a16:creationId xmlns:a16="http://schemas.microsoft.com/office/drawing/2014/main" id="{B10CEB13-A80A-EA45-9588-4A4225453EA4}"/>
              </a:ext>
            </a:extLst>
          </p:cNvPr>
          <p:cNvSpPr/>
          <p:nvPr/>
        </p:nvSpPr>
        <p:spPr>
          <a:xfrm>
            <a:off x="2549296" y="4263492"/>
            <a:ext cx="1190810" cy="424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精排</a:t>
            </a:r>
          </a:p>
        </p:txBody>
      </p:sp>
      <p:sp>
        <p:nvSpPr>
          <p:cNvPr id="96" name="圆角矩形 95">
            <a:extLst>
              <a:ext uri="{FF2B5EF4-FFF2-40B4-BE49-F238E27FC236}">
                <a16:creationId xmlns:a16="http://schemas.microsoft.com/office/drawing/2014/main" id="{C63F1435-95B2-9F4D-93E8-8D2305317F72}"/>
              </a:ext>
            </a:extLst>
          </p:cNvPr>
          <p:cNvSpPr/>
          <p:nvPr/>
        </p:nvSpPr>
        <p:spPr>
          <a:xfrm>
            <a:off x="2534550" y="3406854"/>
            <a:ext cx="1190810" cy="4242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分布式召回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proxy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181EFB17-9AFC-C34D-830C-F854D8373AA3}"/>
              </a:ext>
            </a:extLst>
          </p:cNvPr>
          <p:cNvSpPr/>
          <p:nvPr/>
        </p:nvSpPr>
        <p:spPr>
          <a:xfrm>
            <a:off x="4903172" y="2461755"/>
            <a:ext cx="1321275" cy="442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Worker</a:t>
            </a:r>
          </a:p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set.1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75BAE660-D0FE-564C-B221-E04FD46A1E9C}"/>
              </a:ext>
            </a:extLst>
          </p:cNvPr>
          <p:cNvSpPr/>
          <p:nvPr/>
        </p:nvSpPr>
        <p:spPr>
          <a:xfrm>
            <a:off x="6873156" y="2461755"/>
            <a:ext cx="1321275" cy="4452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IndexCache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set.1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6AB789EA-72AE-F84B-A21E-FD0B2A09D984}"/>
              </a:ext>
            </a:extLst>
          </p:cNvPr>
          <p:cNvCxnSpPr>
            <a:cxnSpLocks/>
            <a:stCxn id="97" idx="3"/>
            <a:endCxn id="98" idx="1"/>
          </p:cNvCxnSpPr>
          <p:nvPr/>
        </p:nvCxnSpPr>
        <p:spPr>
          <a:xfrm>
            <a:off x="6224447" y="2682774"/>
            <a:ext cx="648709" cy="1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466DF92B-7902-B843-A2BD-3D0CB1638245}"/>
              </a:ext>
            </a:extLst>
          </p:cNvPr>
          <p:cNvCxnSpPr>
            <a:cxnSpLocks/>
            <a:stCxn id="96" idx="3"/>
            <a:endCxn id="103" idx="1"/>
          </p:cNvCxnSpPr>
          <p:nvPr/>
        </p:nvCxnSpPr>
        <p:spPr>
          <a:xfrm>
            <a:off x="3725360" y="3618957"/>
            <a:ext cx="1163749" cy="88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AF2A8CCE-499F-F441-B597-A47C7CD05CDF}"/>
              </a:ext>
            </a:extLst>
          </p:cNvPr>
          <p:cNvCxnSpPr>
            <a:cxnSpLocks/>
            <a:stCxn id="96" idx="3"/>
            <a:endCxn id="107" idx="1"/>
          </p:cNvCxnSpPr>
          <p:nvPr/>
        </p:nvCxnSpPr>
        <p:spPr>
          <a:xfrm>
            <a:off x="3725360" y="3618957"/>
            <a:ext cx="1160318" cy="102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圆角矩形标注 101">
            <a:extLst>
              <a:ext uri="{FF2B5EF4-FFF2-40B4-BE49-F238E27FC236}">
                <a16:creationId xmlns:a16="http://schemas.microsoft.com/office/drawing/2014/main" id="{A8762068-4FC9-054E-B6E4-22B415E54786}"/>
              </a:ext>
            </a:extLst>
          </p:cNvPr>
          <p:cNvSpPr/>
          <p:nvPr/>
        </p:nvSpPr>
        <p:spPr>
          <a:xfrm>
            <a:off x="3033623" y="2903792"/>
            <a:ext cx="1023502" cy="406076"/>
          </a:xfrm>
          <a:prstGeom prst="wedgeRoundRectCallout">
            <a:avLst>
              <a:gd name="adj1" fmla="val 29131"/>
              <a:gd name="adj2" fmla="val 10609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广播读取所有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D625A42-272B-DC4A-ACFF-9F34E0FF94DB}"/>
              </a:ext>
            </a:extLst>
          </p:cNvPr>
          <p:cNvSpPr/>
          <p:nvPr/>
        </p:nvSpPr>
        <p:spPr>
          <a:xfrm>
            <a:off x="4889109" y="3486009"/>
            <a:ext cx="1321275" cy="442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Worker</a:t>
            </a:r>
          </a:p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set.2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BA006B6E-308B-944D-9C17-8D14BFCC2DB4}"/>
              </a:ext>
            </a:extLst>
          </p:cNvPr>
          <p:cNvSpPr/>
          <p:nvPr/>
        </p:nvSpPr>
        <p:spPr>
          <a:xfrm>
            <a:off x="6859093" y="3486009"/>
            <a:ext cx="1321275" cy="4452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IndexCache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set.2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96D4DA26-4881-3942-8BA1-479B4D1076A7}"/>
              </a:ext>
            </a:extLst>
          </p:cNvPr>
          <p:cNvCxnSpPr>
            <a:cxnSpLocks/>
            <a:stCxn id="103" idx="3"/>
            <a:endCxn id="104" idx="1"/>
          </p:cNvCxnSpPr>
          <p:nvPr/>
        </p:nvCxnSpPr>
        <p:spPr>
          <a:xfrm>
            <a:off x="6210384" y="3707028"/>
            <a:ext cx="648709" cy="1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0307181E-3B05-4846-95F1-0E1C45729051}"/>
              </a:ext>
            </a:extLst>
          </p:cNvPr>
          <p:cNvSpPr/>
          <p:nvPr/>
        </p:nvSpPr>
        <p:spPr>
          <a:xfrm>
            <a:off x="4885678" y="4422192"/>
            <a:ext cx="1321275" cy="442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8" name="圆角矩形标注 107">
            <a:extLst>
              <a:ext uri="{FF2B5EF4-FFF2-40B4-BE49-F238E27FC236}">
                <a16:creationId xmlns:a16="http://schemas.microsoft.com/office/drawing/2014/main" id="{CD609A49-B88E-F040-9B41-A855603B59AF}"/>
              </a:ext>
            </a:extLst>
          </p:cNvPr>
          <p:cNvSpPr/>
          <p:nvPr/>
        </p:nvSpPr>
        <p:spPr>
          <a:xfrm>
            <a:off x="5484817" y="1712544"/>
            <a:ext cx="1103874" cy="612648"/>
          </a:xfrm>
          <a:prstGeom prst="wedgeRoundRectCallout">
            <a:avLst>
              <a:gd name="adj1" fmla="val -24060"/>
              <a:gd name="adj2" fmla="val 7606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OP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DAG</a:t>
            </a:r>
          </a:p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召回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粗排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CBC12EF-AFD9-834A-9938-9F41440E7C25}"/>
              </a:ext>
            </a:extLst>
          </p:cNvPr>
          <p:cNvSpPr txBox="1"/>
          <p:nvPr/>
        </p:nvSpPr>
        <p:spPr>
          <a:xfrm>
            <a:off x="352408" y="693019"/>
            <a:ext cx="3262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扩大粗排候选池以提升精排的效果</a:t>
            </a:r>
          </a:p>
        </p:txBody>
      </p:sp>
      <p:sp>
        <p:nvSpPr>
          <p:cNvPr id="109" name="圆角矩形标注 108">
            <a:extLst>
              <a:ext uri="{FF2B5EF4-FFF2-40B4-BE49-F238E27FC236}">
                <a16:creationId xmlns:a16="http://schemas.microsoft.com/office/drawing/2014/main" id="{CBD63CE1-3B12-EB49-963D-DBAF9C907FB8}"/>
              </a:ext>
            </a:extLst>
          </p:cNvPr>
          <p:cNvSpPr/>
          <p:nvPr/>
        </p:nvSpPr>
        <p:spPr>
          <a:xfrm>
            <a:off x="6859093" y="1597235"/>
            <a:ext cx="1600629" cy="612648"/>
          </a:xfrm>
          <a:prstGeom prst="wedgeRoundRectCallout">
            <a:avLst>
              <a:gd name="adj1" fmla="val -24060"/>
              <a:gd name="adj2" fmla="val 7606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同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数据相同，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不同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数据不同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BC4C2F3-E997-E146-A293-C1405E4652D8}"/>
              </a:ext>
            </a:extLst>
          </p:cNvPr>
          <p:cNvSpPr/>
          <p:nvPr/>
        </p:nvSpPr>
        <p:spPr>
          <a:xfrm>
            <a:off x="9331568" y="1310393"/>
            <a:ext cx="1793631" cy="4546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IndexDistriubte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圆柱体 3">
            <a:extLst>
              <a:ext uri="{FF2B5EF4-FFF2-40B4-BE49-F238E27FC236}">
                <a16:creationId xmlns:a16="http://schemas.microsoft.com/office/drawing/2014/main" id="{9BF8D36A-63B6-134C-A17D-5BA969BA98CC}"/>
              </a:ext>
            </a:extLst>
          </p:cNvPr>
          <p:cNvSpPr/>
          <p:nvPr/>
        </p:nvSpPr>
        <p:spPr>
          <a:xfrm>
            <a:off x="10503877" y="2682773"/>
            <a:ext cx="1031631" cy="9361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REDIS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倒排索引</a:t>
            </a: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124D51F8-ADC2-3343-86BC-280AC35A4C96}"/>
              </a:ext>
            </a:extLst>
          </p:cNvPr>
          <p:cNvCxnSpPr>
            <a:stCxn id="2" idx="2"/>
            <a:endCxn id="4" idx="1"/>
          </p:cNvCxnSpPr>
          <p:nvPr/>
        </p:nvCxnSpPr>
        <p:spPr>
          <a:xfrm>
            <a:off x="10228384" y="1765059"/>
            <a:ext cx="791309" cy="91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F638A9EE-29C4-754F-8450-D80466F53E02}"/>
              </a:ext>
            </a:extLst>
          </p:cNvPr>
          <p:cNvCxnSpPr>
            <a:cxnSpLocks/>
            <a:stCxn id="2" idx="2"/>
            <a:endCxn id="98" idx="3"/>
          </p:cNvCxnSpPr>
          <p:nvPr/>
        </p:nvCxnSpPr>
        <p:spPr>
          <a:xfrm flipH="1">
            <a:off x="8194431" y="1765059"/>
            <a:ext cx="2033953" cy="919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0464289D-1E98-5D46-9313-AF1132CF9DDF}"/>
              </a:ext>
            </a:extLst>
          </p:cNvPr>
          <p:cNvCxnSpPr>
            <a:cxnSpLocks/>
            <a:stCxn id="2" idx="2"/>
            <a:endCxn id="104" idx="3"/>
          </p:cNvCxnSpPr>
          <p:nvPr/>
        </p:nvCxnSpPr>
        <p:spPr>
          <a:xfrm flipH="1">
            <a:off x="8180368" y="1765059"/>
            <a:ext cx="2048016" cy="1943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45A6629-2C8A-5E41-B686-7B26DEE888F2}"/>
              </a:ext>
            </a:extLst>
          </p:cNvPr>
          <p:cNvGrpSpPr/>
          <p:nvPr/>
        </p:nvGrpSpPr>
        <p:grpSpPr>
          <a:xfrm>
            <a:off x="8857463" y="775283"/>
            <a:ext cx="505267" cy="307777"/>
            <a:chOff x="8857463" y="775283"/>
            <a:chExt cx="505267" cy="307777"/>
          </a:xfrm>
        </p:grpSpPr>
        <p:sp>
          <p:nvSpPr>
            <p:cNvPr id="11" name="圆柱体 10">
              <a:extLst>
                <a:ext uri="{FF2B5EF4-FFF2-40B4-BE49-F238E27FC236}">
                  <a16:creationId xmlns:a16="http://schemas.microsoft.com/office/drawing/2014/main" id="{4BBA4574-C345-B744-B3C0-2DA54F564DFB}"/>
                </a:ext>
              </a:extLst>
            </p:cNvPr>
            <p:cNvSpPr/>
            <p:nvPr/>
          </p:nvSpPr>
          <p:spPr>
            <a:xfrm rot="5400000">
              <a:off x="8956431" y="693019"/>
              <a:ext cx="281354" cy="479289"/>
            </a:xfrm>
            <a:prstGeom prst="ca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92C3A59-266A-AF49-A997-4D0AED1F4095}"/>
                </a:ext>
              </a:extLst>
            </p:cNvPr>
            <p:cNvSpPr txBox="1"/>
            <p:nvPr/>
          </p:nvSpPr>
          <p:spPr>
            <a:xfrm>
              <a:off x="8857463" y="775283"/>
              <a:ext cx="505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MQ</a:t>
              </a:r>
              <a:endParaRPr kumimoji="1"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078D0F21-654D-9142-A49E-0B9176BC6270}"/>
              </a:ext>
            </a:extLst>
          </p:cNvPr>
          <p:cNvCxnSpPr>
            <a:stCxn id="13" idx="3"/>
            <a:endCxn id="2" idx="0"/>
          </p:cNvCxnSpPr>
          <p:nvPr/>
        </p:nvCxnSpPr>
        <p:spPr>
          <a:xfrm>
            <a:off x="9362730" y="929172"/>
            <a:ext cx="865654" cy="3812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圆角矩形标注 54">
            <a:extLst>
              <a:ext uri="{FF2B5EF4-FFF2-40B4-BE49-F238E27FC236}">
                <a16:creationId xmlns:a16="http://schemas.microsoft.com/office/drawing/2014/main" id="{4FED0853-90DC-3646-B2E5-B7CF2FB20C71}"/>
              </a:ext>
            </a:extLst>
          </p:cNvPr>
          <p:cNvSpPr/>
          <p:nvPr/>
        </p:nvSpPr>
        <p:spPr>
          <a:xfrm>
            <a:off x="9941169" y="3647179"/>
            <a:ext cx="911304" cy="424206"/>
          </a:xfrm>
          <a:prstGeom prst="wedgeRoundRectCallout">
            <a:avLst>
              <a:gd name="adj1" fmla="val 39660"/>
              <a:gd name="adj2" fmla="val -6553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全量索引</a:t>
            </a: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4FCCEA0-8516-364A-891A-F9D8635140CB}"/>
              </a:ext>
            </a:extLst>
          </p:cNvPr>
          <p:cNvCxnSpPr>
            <a:endCxn id="13" idx="1"/>
          </p:cNvCxnSpPr>
          <p:nvPr/>
        </p:nvCxnSpPr>
        <p:spPr>
          <a:xfrm>
            <a:off x="8194431" y="929172"/>
            <a:ext cx="663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6022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圆角矩形 176">
            <a:extLst>
              <a:ext uri="{FF2B5EF4-FFF2-40B4-BE49-F238E27FC236}">
                <a16:creationId xmlns:a16="http://schemas.microsoft.com/office/drawing/2014/main" id="{2DA77D42-56BE-6345-B8D0-9C76700E5FA6}"/>
              </a:ext>
            </a:extLst>
          </p:cNvPr>
          <p:cNvSpPr/>
          <p:nvPr/>
        </p:nvSpPr>
        <p:spPr bwMode="auto">
          <a:xfrm>
            <a:off x="3011400" y="5967763"/>
            <a:ext cx="1568629" cy="4759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AC9C49-66E4-8D44-BBBA-31C297B2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1889" y="7035031"/>
            <a:ext cx="2743200" cy="365125"/>
          </a:xfrm>
        </p:spPr>
        <p:txBody>
          <a:bodyPr/>
          <a:lstStyle/>
          <a:p>
            <a:fld id="{DBE731FD-5544-3B45-9FA8-6EA927BE5B4C}" type="slidenum">
              <a:rPr kumimoji="1" lang="zh-CN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36</a:t>
            </a:fld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4C9CFC49-2446-DF4D-897B-0F9A6DCCA122}"/>
              </a:ext>
            </a:extLst>
          </p:cNvPr>
          <p:cNvCxnSpPr>
            <a:cxnSpLocks/>
          </p:cNvCxnSpPr>
          <p:nvPr/>
        </p:nvCxnSpPr>
        <p:spPr>
          <a:xfrm>
            <a:off x="323690" y="599660"/>
            <a:ext cx="106822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04D8B62F-1D57-014A-8B89-DD793176B529}"/>
              </a:ext>
            </a:extLst>
          </p:cNvPr>
          <p:cNvSpPr/>
          <p:nvPr/>
        </p:nvSpPr>
        <p:spPr>
          <a:xfrm>
            <a:off x="265261" y="115395"/>
            <a:ext cx="3902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召回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分布式召回系统升级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5" name="圆角矩形 134">
            <a:extLst>
              <a:ext uri="{FF2B5EF4-FFF2-40B4-BE49-F238E27FC236}">
                <a16:creationId xmlns:a16="http://schemas.microsoft.com/office/drawing/2014/main" id="{8083B39C-EC68-4248-AD50-FE611E0F6CD3}"/>
              </a:ext>
            </a:extLst>
          </p:cNvPr>
          <p:cNvSpPr/>
          <p:nvPr/>
        </p:nvSpPr>
        <p:spPr>
          <a:xfrm>
            <a:off x="639403" y="1551283"/>
            <a:ext cx="6872974" cy="50115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圆角矩形 136">
            <a:extLst>
              <a:ext uri="{FF2B5EF4-FFF2-40B4-BE49-F238E27FC236}">
                <a16:creationId xmlns:a16="http://schemas.microsoft.com/office/drawing/2014/main" id="{DADACD55-D53F-3943-AE18-2B0EF8E1E7CA}"/>
              </a:ext>
            </a:extLst>
          </p:cNvPr>
          <p:cNvSpPr/>
          <p:nvPr/>
        </p:nvSpPr>
        <p:spPr bwMode="auto">
          <a:xfrm>
            <a:off x="2837405" y="731469"/>
            <a:ext cx="2465949" cy="4759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feed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158FC4B9-79D9-214E-B4BC-9F13D6476387}"/>
              </a:ext>
            </a:extLst>
          </p:cNvPr>
          <p:cNvCxnSpPr>
            <a:cxnSpLocks/>
            <a:stCxn id="137" idx="2"/>
            <a:endCxn id="135" idx="0"/>
          </p:cNvCxnSpPr>
          <p:nvPr/>
        </p:nvCxnSpPr>
        <p:spPr>
          <a:xfrm>
            <a:off x="4070380" y="1207457"/>
            <a:ext cx="5510" cy="3438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8007F72D-A071-6045-B7AE-5A6D7D0ACE97}"/>
              </a:ext>
            </a:extLst>
          </p:cNvPr>
          <p:cNvSpPr txBox="1"/>
          <p:nvPr/>
        </p:nvSpPr>
        <p:spPr>
          <a:xfrm>
            <a:off x="939073" y="158513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分布式召回系统</a:t>
            </a:r>
          </a:p>
        </p:txBody>
      </p:sp>
      <p:sp>
        <p:nvSpPr>
          <p:cNvPr id="145" name="圆角矩形 144">
            <a:extLst>
              <a:ext uri="{FF2B5EF4-FFF2-40B4-BE49-F238E27FC236}">
                <a16:creationId xmlns:a16="http://schemas.microsoft.com/office/drawing/2014/main" id="{EF3CFFF9-432A-F142-A99C-4FC1F014574A}"/>
              </a:ext>
            </a:extLst>
          </p:cNvPr>
          <p:cNvSpPr/>
          <p:nvPr/>
        </p:nvSpPr>
        <p:spPr bwMode="auto">
          <a:xfrm>
            <a:off x="2939373" y="1647724"/>
            <a:ext cx="1568629" cy="4759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F7F21421-200B-A44F-944D-78972F563F89}"/>
              </a:ext>
            </a:extLst>
          </p:cNvPr>
          <p:cNvSpPr txBox="1"/>
          <p:nvPr/>
        </p:nvSpPr>
        <p:spPr>
          <a:xfrm>
            <a:off x="2939373" y="1701052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召回代理服务</a:t>
            </a:r>
          </a:p>
        </p:txBody>
      </p:sp>
      <p:graphicFrame>
        <p:nvGraphicFramePr>
          <p:cNvPr id="20" name="表格 20">
            <a:extLst>
              <a:ext uri="{FF2B5EF4-FFF2-40B4-BE49-F238E27FC236}">
                <a16:creationId xmlns:a16="http://schemas.microsoft.com/office/drawing/2014/main" id="{C9951BD9-0D62-E340-B19E-CBE6EDC36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664523"/>
              </p:ext>
            </p:extLst>
          </p:nvPr>
        </p:nvGraphicFramePr>
        <p:xfrm>
          <a:off x="2072687" y="2538846"/>
          <a:ext cx="3564996" cy="151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249">
                  <a:extLst>
                    <a:ext uri="{9D8B030D-6E8A-4147-A177-3AD203B41FA5}">
                      <a16:colId xmlns:a16="http://schemas.microsoft.com/office/drawing/2014/main" val="199400403"/>
                    </a:ext>
                  </a:extLst>
                </a:gridCol>
                <a:gridCol w="891249">
                  <a:extLst>
                    <a:ext uri="{9D8B030D-6E8A-4147-A177-3AD203B41FA5}">
                      <a16:colId xmlns:a16="http://schemas.microsoft.com/office/drawing/2014/main" val="3146451173"/>
                    </a:ext>
                  </a:extLst>
                </a:gridCol>
                <a:gridCol w="891249">
                  <a:extLst>
                    <a:ext uri="{9D8B030D-6E8A-4147-A177-3AD203B41FA5}">
                      <a16:colId xmlns:a16="http://schemas.microsoft.com/office/drawing/2014/main" val="3346314879"/>
                    </a:ext>
                  </a:extLst>
                </a:gridCol>
                <a:gridCol w="891249">
                  <a:extLst>
                    <a:ext uri="{9D8B030D-6E8A-4147-A177-3AD203B41FA5}">
                      <a16:colId xmlns:a16="http://schemas.microsoft.com/office/drawing/2014/main" val="899237124"/>
                    </a:ext>
                  </a:extLst>
                </a:gridCol>
              </a:tblGrid>
              <a:tr h="3786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62742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33425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4345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261153"/>
                  </a:ext>
                </a:extLst>
              </a:tr>
            </a:tbl>
          </a:graphicData>
        </a:graphic>
      </p:graphicFrame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14531EBE-F8D8-1347-A1F2-3AE74BDDA1BE}"/>
              </a:ext>
            </a:extLst>
          </p:cNvPr>
          <p:cNvCxnSpPr>
            <a:cxnSpLocks/>
            <a:stCxn id="145" idx="2"/>
          </p:cNvCxnSpPr>
          <p:nvPr/>
        </p:nvCxnSpPr>
        <p:spPr>
          <a:xfrm flipH="1">
            <a:off x="2467388" y="2123712"/>
            <a:ext cx="1256300" cy="4151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584BD393-6440-C344-B7EF-234402BAAC1F}"/>
              </a:ext>
            </a:extLst>
          </p:cNvPr>
          <p:cNvCxnSpPr>
            <a:cxnSpLocks/>
            <a:stCxn id="145" idx="2"/>
          </p:cNvCxnSpPr>
          <p:nvPr/>
        </p:nvCxnSpPr>
        <p:spPr>
          <a:xfrm flipH="1">
            <a:off x="3399692" y="2123712"/>
            <a:ext cx="323996" cy="4372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4FCDE424-2EA0-EB4D-8C41-D27A61B0E9A9}"/>
              </a:ext>
            </a:extLst>
          </p:cNvPr>
          <p:cNvCxnSpPr>
            <a:cxnSpLocks/>
            <a:stCxn id="145" idx="2"/>
          </p:cNvCxnSpPr>
          <p:nvPr/>
        </p:nvCxnSpPr>
        <p:spPr>
          <a:xfrm>
            <a:off x="3723688" y="2123712"/>
            <a:ext cx="471985" cy="3930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9E30827D-8B84-2044-9C5C-959F78853BAA}"/>
              </a:ext>
            </a:extLst>
          </p:cNvPr>
          <p:cNvCxnSpPr>
            <a:cxnSpLocks/>
            <a:stCxn id="145" idx="2"/>
          </p:cNvCxnSpPr>
          <p:nvPr/>
        </p:nvCxnSpPr>
        <p:spPr>
          <a:xfrm>
            <a:off x="3723688" y="2123712"/>
            <a:ext cx="1389110" cy="4216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3" name="表格 20">
            <a:extLst>
              <a:ext uri="{FF2B5EF4-FFF2-40B4-BE49-F238E27FC236}">
                <a16:creationId xmlns:a16="http://schemas.microsoft.com/office/drawing/2014/main" id="{E9681018-7659-F14A-9144-9413031E1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463860"/>
              </p:ext>
            </p:extLst>
          </p:nvPr>
        </p:nvGraphicFramePr>
        <p:xfrm>
          <a:off x="2072687" y="4179331"/>
          <a:ext cx="3564996" cy="151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249">
                  <a:extLst>
                    <a:ext uri="{9D8B030D-6E8A-4147-A177-3AD203B41FA5}">
                      <a16:colId xmlns:a16="http://schemas.microsoft.com/office/drawing/2014/main" val="199400403"/>
                    </a:ext>
                  </a:extLst>
                </a:gridCol>
                <a:gridCol w="891249">
                  <a:extLst>
                    <a:ext uri="{9D8B030D-6E8A-4147-A177-3AD203B41FA5}">
                      <a16:colId xmlns:a16="http://schemas.microsoft.com/office/drawing/2014/main" val="3146451173"/>
                    </a:ext>
                  </a:extLst>
                </a:gridCol>
                <a:gridCol w="891249">
                  <a:extLst>
                    <a:ext uri="{9D8B030D-6E8A-4147-A177-3AD203B41FA5}">
                      <a16:colId xmlns:a16="http://schemas.microsoft.com/office/drawing/2014/main" val="3346314879"/>
                    </a:ext>
                  </a:extLst>
                </a:gridCol>
                <a:gridCol w="891249">
                  <a:extLst>
                    <a:ext uri="{9D8B030D-6E8A-4147-A177-3AD203B41FA5}">
                      <a16:colId xmlns:a16="http://schemas.microsoft.com/office/drawing/2014/main" val="899237124"/>
                    </a:ext>
                  </a:extLst>
                </a:gridCol>
              </a:tblGrid>
              <a:tr h="3786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62742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33425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4345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261153"/>
                  </a:ext>
                </a:extLst>
              </a:tr>
            </a:tbl>
          </a:graphicData>
        </a:graphic>
      </p:graphicFrame>
      <p:sp>
        <p:nvSpPr>
          <p:cNvPr id="172" name="文本框 171">
            <a:extLst>
              <a:ext uri="{FF2B5EF4-FFF2-40B4-BE49-F238E27FC236}">
                <a16:creationId xmlns:a16="http://schemas.microsoft.com/office/drawing/2014/main" id="{623532CF-C97F-E34A-B90D-034FC125B679}"/>
              </a:ext>
            </a:extLst>
          </p:cNvPr>
          <p:cNvSpPr txBox="1"/>
          <p:nvPr/>
        </p:nvSpPr>
        <p:spPr>
          <a:xfrm>
            <a:off x="3043779" y="602109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索引构建服务</a:t>
            </a:r>
          </a:p>
        </p:txBody>
      </p:sp>
      <p:cxnSp>
        <p:nvCxnSpPr>
          <p:cNvPr id="179" name="直线箭头连接符 178">
            <a:extLst>
              <a:ext uri="{FF2B5EF4-FFF2-40B4-BE49-F238E27FC236}">
                <a16:creationId xmlns:a16="http://schemas.microsoft.com/office/drawing/2014/main" id="{B0D43E27-E226-F849-AA5F-67EBE6C34D98}"/>
              </a:ext>
            </a:extLst>
          </p:cNvPr>
          <p:cNvCxnSpPr>
            <a:cxnSpLocks/>
            <a:stCxn id="177" idx="0"/>
          </p:cNvCxnSpPr>
          <p:nvPr/>
        </p:nvCxnSpPr>
        <p:spPr>
          <a:xfrm flipH="1" flipV="1">
            <a:off x="2478631" y="5715859"/>
            <a:ext cx="1317084" cy="2519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箭头连接符 181">
            <a:extLst>
              <a:ext uri="{FF2B5EF4-FFF2-40B4-BE49-F238E27FC236}">
                <a16:creationId xmlns:a16="http://schemas.microsoft.com/office/drawing/2014/main" id="{616AD6FA-280D-5549-8855-B1163EF4E51F}"/>
              </a:ext>
            </a:extLst>
          </p:cNvPr>
          <p:cNvCxnSpPr>
            <a:cxnSpLocks/>
            <a:stCxn id="177" idx="0"/>
          </p:cNvCxnSpPr>
          <p:nvPr/>
        </p:nvCxnSpPr>
        <p:spPr>
          <a:xfrm flipH="1" flipV="1">
            <a:off x="3308365" y="5669899"/>
            <a:ext cx="487350" cy="2978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箭头连接符 185">
            <a:extLst>
              <a:ext uri="{FF2B5EF4-FFF2-40B4-BE49-F238E27FC236}">
                <a16:creationId xmlns:a16="http://schemas.microsoft.com/office/drawing/2014/main" id="{F29006D1-2371-DB43-A7F7-E03E6FE35259}"/>
              </a:ext>
            </a:extLst>
          </p:cNvPr>
          <p:cNvCxnSpPr>
            <a:cxnSpLocks/>
            <a:stCxn id="177" idx="0"/>
          </p:cNvCxnSpPr>
          <p:nvPr/>
        </p:nvCxnSpPr>
        <p:spPr>
          <a:xfrm flipV="1">
            <a:off x="3795715" y="5669899"/>
            <a:ext cx="532769" cy="2978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箭头连接符 187">
            <a:extLst>
              <a:ext uri="{FF2B5EF4-FFF2-40B4-BE49-F238E27FC236}">
                <a16:creationId xmlns:a16="http://schemas.microsoft.com/office/drawing/2014/main" id="{C066536F-390A-9748-8A81-E3E6E6C10CB4}"/>
              </a:ext>
            </a:extLst>
          </p:cNvPr>
          <p:cNvCxnSpPr>
            <a:cxnSpLocks/>
          </p:cNvCxnSpPr>
          <p:nvPr/>
        </p:nvCxnSpPr>
        <p:spPr>
          <a:xfrm flipV="1">
            <a:off x="3812236" y="5693747"/>
            <a:ext cx="1300562" cy="2740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265CB2FB-76D5-C44F-B49F-38E35ADA3917}"/>
              </a:ext>
            </a:extLst>
          </p:cNvPr>
          <p:cNvSpPr txBox="1"/>
          <p:nvPr/>
        </p:nvSpPr>
        <p:spPr>
          <a:xfrm>
            <a:off x="921707" y="25189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召回服务</a:t>
            </a: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FB33ED6B-E596-BA45-8723-DB35BD25CB8B}"/>
              </a:ext>
            </a:extLst>
          </p:cNvPr>
          <p:cNvSpPr txBox="1"/>
          <p:nvPr/>
        </p:nvSpPr>
        <p:spPr>
          <a:xfrm>
            <a:off x="587538" y="417933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索引查询服务</a:t>
            </a: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418A0B6D-86B0-E844-8AC1-55084B00B773}"/>
              </a:ext>
            </a:extLst>
          </p:cNvPr>
          <p:cNvSpPr txBox="1"/>
          <p:nvPr/>
        </p:nvSpPr>
        <p:spPr>
          <a:xfrm>
            <a:off x="5778057" y="4223229"/>
            <a:ext cx="15696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行：完整的索</a:t>
            </a:r>
            <a:endParaRPr kumimoji="1" lang="en-US" altLang="zh-CN" dirty="0"/>
          </a:p>
          <a:p>
            <a:r>
              <a:rPr kumimoji="1" lang="zh-CN" altLang="en-US" dirty="0"/>
              <a:t>        引数据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列：相同的索</a:t>
            </a:r>
            <a:endParaRPr kumimoji="1" lang="en-US" altLang="zh-CN" dirty="0"/>
          </a:p>
          <a:p>
            <a:r>
              <a:rPr kumimoji="1" lang="zh-CN" altLang="en-US" dirty="0"/>
              <a:t>        引数据</a:t>
            </a: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71D3E4FA-B7F6-8942-B646-0F5B1F7D54F7}"/>
              </a:ext>
            </a:extLst>
          </p:cNvPr>
          <p:cNvSpPr txBox="1"/>
          <p:nvPr/>
        </p:nvSpPr>
        <p:spPr>
          <a:xfrm>
            <a:off x="846859" y="575894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按</a:t>
            </a:r>
            <a:r>
              <a:rPr kumimoji="1" lang="en-US" altLang="zh-CN" dirty="0"/>
              <a:t>value</a:t>
            </a:r>
            <a:r>
              <a:rPr kumimoji="1" lang="zh-CN" altLang="en-US" dirty="0"/>
              <a:t>拆分</a:t>
            </a: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E388B56B-386E-4F46-BDA9-E3B0AED1D140}"/>
              </a:ext>
            </a:extLst>
          </p:cNvPr>
          <p:cNvSpPr txBox="1"/>
          <p:nvPr/>
        </p:nvSpPr>
        <p:spPr>
          <a:xfrm>
            <a:off x="5286269" y="1847376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req</a:t>
            </a:r>
            <a:r>
              <a:rPr kumimoji="1" lang="zh-CN" altLang="en-US" dirty="0"/>
              <a:t>广播到所有</a:t>
            </a:r>
            <a:r>
              <a:rPr kumimoji="1" lang="en-US" altLang="zh-CN" dirty="0"/>
              <a:t>set</a:t>
            </a:r>
            <a:endParaRPr kumimoji="1" lang="zh-CN" altLang="en-US" dirty="0"/>
          </a:p>
        </p:txBody>
      </p:sp>
      <p:sp>
        <p:nvSpPr>
          <p:cNvPr id="174" name="线形标注 2 173">
            <a:extLst>
              <a:ext uri="{FF2B5EF4-FFF2-40B4-BE49-F238E27FC236}">
                <a16:creationId xmlns:a16="http://schemas.microsoft.com/office/drawing/2014/main" id="{39816184-D776-C24D-B3F0-75FFF4A438E8}"/>
              </a:ext>
            </a:extLst>
          </p:cNvPr>
          <p:cNvSpPr/>
          <p:nvPr/>
        </p:nvSpPr>
        <p:spPr>
          <a:xfrm>
            <a:off x="5312605" y="1828955"/>
            <a:ext cx="1920700" cy="421662"/>
          </a:xfrm>
          <a:prstGeom prst="border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1" name="线形标注 2 210">
            <a:extLst>
              <a:ext uri="{FF2B5EF4-FFF2-40B4-BE49-F238E27FC236}">
                <a16:creationId xmlns:a16="http://schemas.microsoft.com/office/drawing/2014/main" id="{43A74432-D89C-694A-B036-54A5972D7527}"/>
              </a:ext>
            </a:extLst>
          </p:cNvPr>
          <p:cNvSpPr/>
          <p:nvPr/>
        </p:nvSpPr>
        <p:spPr>
          <a:xfrm>
            <a:off x="884911" y="5756932"/>
            <a:ext cx="1317084" cy="421662"/>
          </a:xfrm>
          <a:prstGeom prst="borderCallout2">
            <a:avLst>
              <a:gd name="adj1" fmla="val 66014"/>
              <a:gd name="adj2" fmla="val 101146"/>
              <a:gd name="adj3" fmla="val 60453"/>
              <a:gd name="adj4" fmla="val 120405"/>
              <a:gd name="adj5" fmla="val 15193"/>
              <a:gd name="adj6" fmla="val 1544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87E6C4-66C0-BB4C-B350-40B1EE266190}"/>
              </a:ext>
            </a:extLst>
          </p:cNvPr>
          <p:cNvSpPr txBox="1"/>
          <p:nvPr/>
        </p:nvSpPr>
        <p:spPr>
          <a:xfrm>
            <a:off x="7761638" y="1505997"/>
            <a:ext cx="39259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优化：</a:t>
            </a:r>
            <a:endParaRPr kumimoji="1" lang="en-US" altLang="zh-CN" dirty="0"/>
          </a:p>
          <a:p>
            <a:r>
              <a:rPr kumimoji="1" lang="zh-CN" altLang="en-US" dirty="0"/>
              <a:t>数据并行：将一个长</a:t>
            </a:r>
            <a:r>
              <a:rPr kumimoji="1" lang="en-US" altLang="zh-CN" dirty="0"/>
              <a:t>value</a:t>
            </a:r>
            <a:r>
              <a:rPr kumimoji="1" lang="zh-CN" altLang="en-US" dirty="0"/>
              <a:t>均匀分          </a:t>
            </a:r>
            <a:endParaRPr kumimoji="1" lang="en-US" altLang="zh-CN" dirty="0"/>
          </a:p>
          <a:p>
            <a:r>
              <a:rPr kumimoji="1" lang="zh-CN" altLang="en-US" dirty="0"/>
              <a:t>                  割到所有</a:t>
            </a:r>
            <a:r>
              <a:rPr kumimoji="1" lang="en-US" altLang="zh-CN" dirty="0"/>
              <a:t>set</a:t>
            </a:r>
          </a:p>
          <a:p>
            <a:r>
              <a:rPr kumimoji="1" lang="zh-CN" altLang="en-US" dirty="0"/>
              <a:t>计算并行：一个请求广播到所有</a:t>
            </a:r>
            <a:r>
              <a:rPr kumimoji="1" lang="en-US" altLang="zh-CN" dirty="0"/>
              <a:t>set</a:t>
            </a:r>
            <a:r>
              <a:rPr kumimoji="1" lang="zh-CN" altLang="en-US" dirty="0"/>
              <a:t>，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  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内选择一个节点计算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可横向扩容：</a:t>
            </a:r>
            <a:endParaRPr kumimoji="1" lang="en-US" altLang="zh-CN" dirty="0"/>
          </a:p>
          <a:p>
            <a:r>
              <a:rPr kumimoji="1" lang="zh-CN" altLang="en-US" dirty="0"/>
              <a:t>流量过高：各</a:t>
            </a:r>
            <a:r>
              <a:rPr kumimoji="1" lang="en-US" altLang="zh-CN" dirty="0"/>
              <a:t>set</a:t>
            </a:r>
            <a:r>
              <a:rPr kumimoji="1" lang="zh-CN" altLang="en-US" dirty="0"/>
              <a:t>内扩容</a:t>
            </a:r>
            <a:endParaRPr kumimoji="1" lang="en-US" altLang="zh-CN" dirty="0"/>
          </a:p>
          <a:p>
            <a:r>
              <a:rPr kumimoji="1" lang="zh-CN" altLang="en-US" dirty="0"/>
              <a:t>数据量过大：另外构建一套完整集群，在线切换</a:t>
            </a:r>
          </a:p>
        </p:txBody>
      </p:sp>
    </p:spTree>
    <p:extLst>
      <p:ext uri="{BB962C8B-B14F-4D97-AF65-F5344CB8AC3E}">
        <p14:creationId xmlns:p14="http://schemas.microsoft.com/office/powerpoint/2010/main" val="6776792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9" name="直线连接符 328">
            <a:extLst>
              <a:ext uri="{FF2B5EF4-FFF2-40B4-BE49-F238E27FC236}">
                <a16:creationId xmlns:a16="http://schemas.microsoft.com/office/drawing/2014/main" id="{07606F7E-56B7-F541-8DE4-20C6F9957F08}"/>
              </a:ext>
            </a:extLst>
          </p:cNvPr>
          <p:cNvCxnSpPr>
            <a:cxnSpLocks/>
          </p:cNvCxnSpPr>
          <p:nvPr/>
        </p:nvCxnSpPr>
        <p:spPr>
          <a:xfrm>
            <a:off x="323690" y="599660"/>
            <a:ext cx="106822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E59041F8-2523-5844-9CA9-F7F1273D7F3E}"/>
              </a:ext>
            </a:extLst>
          </p:cNvPr>
          <p:cNvSpPr/>
          <p:nvPr/>
        </p:nvSpPr>
        <p:spPr>
          <a:xfrm>
            <a:off x="265261" y="115395"/>
            <a:ext cx="17475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召回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图化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394317B8-7E74-2E4B-9E24-69F6F3B7A1AF}"/>
              </a:ext>
            </a:extLst>
          </p:cNvPr>
          <p:cNvSpPr/>
          <p:nvPr/>
        </p:nvSpPr>
        <p:spPr bwMode="auto">
          <a:xfrm>
            <a:off x="454875" y="1099391"/>
            <a:ext cx="3433530" cy="4052864"/>
          </a:xfrm>
          <a:prstGeom prst="roundRect">
            <a:avLst/>
          </a:prstGeom>
          <a:noFill/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33C8BC5-3585-8E47-93FA-D0624B87B3BB}"/>
              </a:ext>
            </a:extLst>
          </p:cNvPr>
          <p:cNvSpPr txBox="1"/>
          <p:nvPr/>
        </p:nvSpPr>
        <p:spPr>
          <a:xfrm>
            <a:off x="5222644" y="1837610"/>
            <a:ext cx="1325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recall worker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5E1AB119-BC24-4B4F-ABF9-3F826ECE69D0}"/>
              </a:ext>
            </a:extLst>
          </p:cNvPr>
          <p:cNvSpPr/>
          <p:nvPr/>
        </p:nvSpPr>
        <p:spPr bwMode="auto">
          <a:xfrm>
            <a:off x="5071090" y="4069913"/>
            <a:ext cx="2732581" cy="526191"/>
          </a:xfrm>
          <a:prstGeom prst="roundRect">
            <a:avLst/>
          </a:prstGeom>
          <a:noFill/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F37DCD91-6565-3740-8366-0F0E5F1708C7}"/>
              </a:ext>
            </a:extLst>
          </p:cNvPr>
          <p:cNvSpPr/>
          <p:nvPr/>
        </p:nvSpPr>
        <p:spPr bwMode="auto">
          <a:xfrm>
            <a:off x="846544" y="1780879"/>
            <a:ext cx="2766802" cy="380489"/>
          </a:xfrm>
          <a:prstGeom prst="roundRect">
            <a:avLst/>
          </a:prstGeom>
          <a:solidFill>
            <a:srgbClr val="4D73BE"/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NB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client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81CFF200-D6C4-0244-8DF7-CD2535E8FA62}"/>
              </a:ext>
            </a:extLst>
          </p:cNvPr>
          <p:cNvSpPr/>
          <p:nvPr/>
        </p:nvSpPr>
        <p:spPr bwMode="auto">
          <a:xfrm>
            <a:off x="718388" y="2993954"/>
            <a:ext cx="2980059" cy="1981938"/>
          </a:xfrm>
          <a:prstGeom prst="roundRect">
            <a:avLst/>
          </a:prstGeom>
          <a:noFill/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BA7CF2E7-F572-5B42-BAD7-0F5B6A2A1D3D}"/>
              </a:ext>
            </a:extLst>
          </p:cNvPr>
          <p:cNvSpPr/>
          <p:nvPr/>
        </p:nvSpPr>
        <p:spPr bwMode="auto">
          <a:xfrm>
            <a:off x="5221884" y="2891777"/>
            <a:ext cx="2253425" cy="70361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5AF03D1D-F93A-FA41-90B7-82E2CCF6E5C5}"/>
              </a:ext>
            </a:extLst>
          </p:cNvPr>
          <p:cNvSpPr/>
          <p:nvPr/>
        </p:nvSpPr>
        <p:spPr bwMode="auto">
          <a:xfrm>
            <a:off x="5221884" y="2185199"/>
            <a:ext cx="2253425" cy="245179"/>
          </a:xfrm>
          <a:prstGeom prst="roundRect">
            <a:avLst/>
          </a:prstGeom>
          <a:noFill/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interface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A43E8C1-678B-734A-AD97-60E3A93D6995}"/>
              </a:ext>
            </a:extLst>
          </p:cNvPr>
          <p:cNvSpPr txBox="1"/>
          <p:nvPr/>
        </p:nvSpPr>
        <p:spPr>
          <a:xfrm>
            <a:off x="5194063" y="2878054"/>
            <a:ext cx="1462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r>
              <a:rPr kumimoji="1" lang="en-US" altLang="zh-CN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lib</a:t>
            </a: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A8BAA4FB-598F-DC4D-9F58-C4E5F1832838}"/>
              </a:ext>
            </a:extLst>
          </p:cNvPr>
          <p:cNvSpPr/>
          <p:nvPr/>
        </p:nvSpPr>
        <p:spPr bwMode="auto">
          <a:xfrm>
            <a:off x="5221883" y="2523430"/>
            <a:ext cx="2265991" cy="27729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A2B200D-0860-4E49-BB8C-2A0D0E45C3CE}"/>
              </a:ext>
            </a:extLst>
          </p:cNvPr>
          <p:cNvSpPr txBox="1"/>
          <p:nvPr/>
        </p:nvSpPr>
        <p:spPr>
          <a:xfrm>
            <a:off x="5184826" y="2495526"/>
            <a:ext cx="87556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bridge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FDD122F8-9F85-8D4A-8C3B-79DC53691FC7}"/>
              </a:ext>
            </a:extLst>
          </p:cNvPr>
          <p:cNvSpPr/>
          <p:nvPr/>
        </p:nvSpPr>
        <p:spPr bwMode="auto">
          <a:xfrm>
            <a:off x="5209318" y="3699559"/>
            <a:ext cx="2265991" cy="27729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BCFF9FE-04D9-AC47-869A-371BA031259C}"/>
              </a:ext>
            </a:extLst>
          </p:cNvPr>
          <p:cNvSpPr txBox="1"/>
          <p:nvPr/>
        </p:nvSpPr>
        <p:spPr>
          <a:xfrm>
            <a:off x="5194063" y="3667399"/>
            <a:ext cx="830829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bridge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900B5124-3057-2349-9AD2-0B526D17DCFB}"/>
              </a:ext>
            </a:extLst>
          </p:cNvPr>
          <p:cNvSpPr/>
          <p:nvPr/>
        </p:nvSpPr>
        <p:spPr bwMode="auto">
          <a:xfrm>
            <a:off x="4789836" y="1607012"/>
            <a:ext cx="3309383" cy="3059571"/>
          </a:xfrm>
          <a:prstGeom prst="roundRect">
            <a:avLst/>
          </a:prstGeom>
          <a:noFill/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55F4D64-B0B6-8348-AE5F-CC4CD428941D}"/>
              </a:ext>
            </a:extLst>
          </p:cNvPr>
          <p:cNvSpPr txBox="1"/>
          <p:nvPr/>
        </p:nvSpPr>
        <p:spPr>
          <a:xfrm>
            <a:off x="5931111" y="3690921"/>
            <a:ext cx="72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tensor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48EF9A6A-5043-114C-AF0D-36E2F7B6A52B}"/>
              </a:ext>
            </a:extLst>
          </p:cNvPr>
          <p:cNvSpPr/>
          <p:nvPr/>
        </p:nvSpPr>
        <p:spPr bwMode="auto">
          <a:xfrm>
            <a:off x="5949692" y="2563639"/>
            <a:ext cx="672006" cy="208855"/>
          </a:xfrm>
          <a:prstGeom prst="roundRect">
            <a:avLst/>
          </a:prstGeom>
          <a:noFill/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95412EEE-BDE9-7D47-A70A-2B7B225626DF}"/>
              </a:ext>
            </a:extLst>
          </p:cNvPr>
          <p:cNvSpPr/>
          <p:nvPr/>
        </p:nvSpPr>
        <p:spPr bwMode="auto">
          <a:xfrm>
            <a:off x="6704072" y="2566238"/>
            <a:ext cx="673382" cy="208855"/>
          </a:xfrm>
          <a:prstGeom prst="roundRect">
            <a:avLst/>
          </a:prstGeom>
          <a:noFill/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DFEFA3A0-5BEE-B34F-BEB6-980B536B66F9}"/>
              </a:ext>
            </a:extLst>
          </p:cNvPr>
          <p:cNvSpPr/>
          <p:nvPr/>
        </p:nvSpPr>
        <p:spPr bwMode="auto">
          <a:xfrm>
            <a:off x="5957451" y="3740631"/>
            <a:ext cx="672006" cy="208855"/>
          </a:xfrm>
          <a:prstGeom prst="roundRect">
            <a:avLst/>
          </a:prstGeom>
          <a:noFill/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F3630555-AE33-E740-A609-921F74726A86}"/>
              </a:ext>
            </a:extLst>
          </p:cNvPr>
          <p:cNvSpPr/>
          <p:nvPr/>
        </p:nvSpPr>
        <p:spPr bwMode="auto">
          <a:xfrm>
            <a:off x="6728604" y="3733780"/>
            <a:ext cx="672006" cy="208855"/>
          </a:xfrm>
          <a:prstGeom prst="roundRect">
            <a:avLst/>
          </a:prstGeom>
          <a:noFill/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73E9B78-F703-8844-896E-32BEC4929019}"/>
              </a:ext>
            </a:extLst>
          </p:cNvPr>
          <p:cNvSpPr txBox="1"/>
          <p:nvPr/>
        </p:nvSpPr>
        <p:spPr>
          <a:xfrm>
            <a:off x="5943149" y="2495526"/>
            <a:ext cx="72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tensor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3DE7E2C-EE38-7D46-A5A9-4A2E6FE8AA79}"/>
              </a:ext>
            </a:extLst>
          </p:cNvPr>
          <p:cNvSpPr txBox="1"/>
          <p:nvPr/>
        </p:nvSpPr>
        <p:spPr>
          <a:xfrm>
            <a:off x="6842239" y="24435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A37D1CA-CA20-4B4C-B2FC-1C8AF6FA3FF7}"/>
              </a:ext>
            </a:extLst>
          </p:cNvPr>
          <p:cNvSpPr txBox="1"/>
          <p:nvPr/>
        </p:nvSpPr>
        <p:spPr>
          <a:xfrm>
            <a:off x="6842239" y="359539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D7DB1BB0-47D1-2041-916A-F0EDECE91FB5}"/>
              </a:ext>
            </a:extLst>
          </p:cNvPr>
          <p:cNvSpPr/>
          <p:nvPr/>
        </p:nvSpPr>
        <p:spPr bwMode="auto">
          <a:xfrm>
            <a:off x="1069323" y="3740777"/>
            <a:ext cx="1075110" cy="348284"/>
          </a:xfrm>
          <a:prstGeom prst="roundRect">
            <a:avLst/>
          </a:prstGeom>
          <a:solidFill>
            <a:srgbClr val="5373B9"/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filter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CC91C298-91D6-AA4A-8A88-73F0FFEC92FE}"/>
              </a:ext>
            </a:extLst>
          </p:cNvPr>
          <p:cNvSpPr/>
          <p:nvPr/>
        </p:nvSpPr>
        <p:spPr bwMode="auto">
          <a:xfrm>
            <a:off x="2243019" y="3729054"/>
            <a:ext cx="1075110" cy="348284"/>
          </a:xfrm>
          <a:prstGeom prst="roundRect">
            <a:avLst/>
          </a:prstGeom>
          <a:solidFill>
            <a:srgbClr val="5373B9"/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sort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C9BC52CE-11DA-824A-9412-300974726F0D}"/>
              </a:ext>
            </a:extLst>
          </p:cNvPr>
          <p:cNvSpPr/>
          <p:nvPr/>
        </p:nvSpPr>
        <p:spPr bwMode="auto">
          <a:xfrm>
            <a:off x="1069323" y="4257580"/>
            <a:ext cx="1075110" cy="348284"/>
          </a:xfrm>
          <a:prstGeom prst="roundRect">
            <a:avLst/>
          </a:prstGeom>
          <a:solidFill>
            <a:srgbClr val="5373B9"/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union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9F5A1C3D-CF23-3E4F-B507-682A50F21B8F}"/>
              </a:ext>
            </a:extLst>
          </p:cNvPr>
          <p:cNvSpPr/>
          <p:nvPr/>
        </p:nvSpPr>
        <p:spPr bwMode="auto">
          <a:xfrm>
            <a:off x="2246725" y="4252806"/>
            <a:ext cx="1075110" cy="348284"/>
          </a:xfrm>
          <a:prstGeom prst="roundRect">
            <a:avLst/>
          </a:prstGeom>
          <a:solidFill>
            <a:srgbClr val="5373B9"/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topn</a:t>
            </a: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op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DAA0062E-27BA-FC45-B1A4-0BAE059AB15F}"/>
              </a:ext>
            </a:extLst>
          </p:cNvPr>
          <p:cNvSpPr/>
          <p:nvPr/>
        </p:nvSpPr>
        <p:spPr bwMode="auto">
          <a:xfrm>
            <a:off x="5271496" y="966841"/>
            <a:ext cx="2339659" cy="380489"/>
          </a:xfrm>
          <a:prstGeom prst="roundRect">
            <a:avLst/>
          </a:prstGeom>
          <a:noFill/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RecallProxy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3627F4D1-FFF2-3440-96F4-CA0FD7904784}"/>
              </a:ext>
            </a:extLst>
          </p:cNvPr>
          <p:cNvCxnSpPr>
            <a:cxnSpLocks/>
          </p:cNvCxnSpPr>
          <p:nvPr/>
        </p:nvCxnSpPr>
        <p:spPr>
          <a:xfrm>
            <a:off x="4339120" y="712381"/>
            <a:ext cx="14113" cy="518008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D10A8814-EF06-534D-B7E1-47A29ED601D7}"/>
              </a:ext>
            </a:extLst>
          </p:cNvPr>
          <p:cNvSpPr txBox="1"/>
          <p:nvPr/>
        </p:nvSpPr>
        <p:spPr>
          <a:xfrm>
            <a:off x="4727039" y="6225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服务上线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247E0C0-D848-1E4E-A866-97B6246FC8FD}"/>
              </a:ext>
            </a:extLst>
          </p:cNvPr>
          <p:cNvSpPr txBox="1"/>
          <p:nvPr/>
        </p:nvSpPr>
        <p:spPr>
          <a:xfrm>
            <a:off x="1130695" y="2959789"/>
            <a:ext cx="2021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Ternsorflow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core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591E21A-29DB-634A-9C5A-31CB8265118C}"/>
              </a:ext>
            </a:extLst>
          </p:cNvPr>
          <p:cNvSpPr txBox="1"/>
          <p:nvPr/>
        </p:nvSpPr>
        <p:spPr>
          <a:xfrm>
            <a:off x="993742" y="336671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op lib</a:t>
            </a:r>
            <a:endParaRPr kumimoji="1" lang="zh-CN" altLang="en-US" dirty="0"/>
          </a:p>
        </p:txBody>
      </p:sp>
      <p:sp>
        <p:nvSpPr>
          <p:cNvPr id="63" name="圆角矩形 62">
            <a:extLst>
              <a:ext uri="{FF2B5EF4-FFF2-40B4-BE49-F238E27FC236}">
                <a16:creationId xmlns:a16="http://schemas.microsoft.com/office/drawing/2014/main" id="{E1D91B42-8021-BE48-A3AB-488E5457AE21}"/>
              </a:ext>
            </a:extLst>
          </p:cNvPr>
          <p:cNvSpPr/>
          <p:nvPr/>
        </p:nvSpPr>
        <p:spPr bwMode="auto">
          <a:xfrm>
            <a:off x="934238" y="3421001"/>
            <a:ext cx="2504722" cy="1452425"/>
          </a:xfrm>
          <a:prstGeom prst="roundRect">
            <a:avLst/>
          </a:prstGeom>
          <a:noFill/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4" name="圆角矩形 63">
            <a:extLst>
              <a:ext uri="{FF2B5EF4-FFF2-40B4-BE49-F238E27FC236}">
                <a16:creationId xmlns:a16="http://schemas.microsoft.com/office/drawing/2014/main" id="{450DEA18-5107-E742-B72E-EB0A0D1340C6}"/>
              </a:ext>
            </a:extLst>
          </p:cNvPr>
          <p:cNvSpPr/>
          <p:nvPr/>
        </p:nvSpPr>
        <p:spPr bwMode="auto">
          <a:xfrm>
            <a:off x="825602" y="2259524"/>
            <a:ext cx="2785959" cy="380489"/>
          </a:xfrm>
          <a:prstGeom prst="roundRect">
            <a:avLst/>
          </a:prstGeom>
          <a:solidFill>
            <a:srgbClr val="4D73BE"/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TF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client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7" name="圆角矩形 66">
            <a:extLst>
              <a:ext uri="{FF2B5EF4-FFF2-40B4-BE49-F238E27FC236}">
                <a16:creationId xmlns:a16="http://schemas.microsoft.com/office/drawing/2014/main" id="{BBED25A7-FC29-5D4D-A085-2C3CE22A7840}"/>
              </a:ext>
            </a:extLst>
          </p:cNvPr>
          <p:cNvSpPr/>
          <p:nvPr/>
        </p:nvSpPr>
        <p:spPr bwMode="auto">
          <a:xfrm>
            <a:off x="718389" y="1312332"/>
            <a:ext cx="3010888" cy="1504556"/>
          </a:xfrm>
          <a:prstGeom prst="roundRect">
            <a:avLst/>
          </a:prstGeom>
          <a:noFill/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45391A03-5D44-9546-ADFD-C84DFCDA25F4}"/>
              </a:ext>
            </a:extLst>
          </p:cNvPr>
          <p:cNvSpPr txBox="1"/>
          <p:nvPr/>
        </p:nvSpPr>
        <p:spPr>
          <a:xfrm>
            <a:off x="875012" y="133004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client</a:t>
            </a:r>
            <a:endParaRPr kumimoji="1" lang="zh-CN" altLang="en-US" dirty="0"/>
          </a:p>
        </p:txBody>
      </p: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0571998F-9C64-EE4B-A67C-D5F835A182AD}"/>
              </a:ext>
            </a:extLst>
          </p:cNvPr>
          <p:cNvSpPr/>
          <p:nvPr/>
        </p:nvSpPr>
        <p:spPr bwMode="auto">
          <a:xfrm>
            <a:off x="5047569" y="5102070"/>
            <a:ext cx="1289034" cy="380489"/>
          </a:xfrm>
          <a:prstGeom prst="roundRect">
            <a:avLst/>
          </a:prstGeom>
          <a:solidFill>
            <a:srgbClr val="4D73BE"/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特征查询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BFAD73DC-7204-FF45-8B15-487734416850}"/>
              </a:ext>
            </a:extLst>
          </p:cNvPr>
          <p:cNvSpPr/>
          <p:nvPr/>
        </p:nvSpPr>
        <p:spPr bwMode="auto">
          <a:xfrm>
            <a:off x="6562566" y="5115433"/>
            <a:ext cx="1289034" cy="380489"/>
          </a:xfrm>
          <a:prstGeom prst="roundRect">
            <a:avLst/>
          </a:prstGeom>
          <a:solidFill>
            <a:srgbClr val="4D73BE"/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索引查询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139BD6FF-3BA0-4B4F-8BB7-72BC2D81FC2F}"/>
              </a:ext>
            </a:extLst>
          </p:cNvPr>
          <p:cNvSpPr txBox="1"/>
          <p:nvPr/>
        </p:nvSpPr>
        <p:spPr>
          <a:xfrm>
            <a:off x="360521" y="63672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召回策略脚本开发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56D9319-AA29-FA40-8950-54631590EC02}"/>
              </a:ext>
            </a:extLst>
          </p:cNvPr>
          <p:cNvSpPr txBox="1"/>
          <p:nvPr/>
        </p:nvSpPr>
        <p:spPr>
          <a:xfrm>
            <a:off x="3824329" y="2728964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mode.pb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188B9B-BFE3-FB48-807B-E6D7D86F4B65}"/>
              </a:ext>
            </a:extLst>
          </p:cNvPr>
          <p:cNvSpPr txBox="1"/>
          <p:nvPr/>
        </p:nvSpPr>
        <p:spPr>
          <a:xfrm>
            <a:off x="3823280" y="2443504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nbconfig</a:t>
            </a:r>
            <a:endParaRPr kumimoji="1" lang="zh-CN" altLang="en-US" dirty="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BD877CCA-CF4E-9845-8F4D-76A0C51D8D6F}"/>
              </a:ext>
            </a:extLst>
          </p:cNvPr>
          <p:cNvSpPr/>
          <p:nvPr/>
        </p:nvSpPr>
        <p:spPr>
          <a:xfrm>
            <a:off x="9053909" y="2159082"/>
            <a:ext cx="570179" cy="583904"/>
          </a:xfrm>
          <a:prstGeom prst="ellipse">
            <a:avLst/>
          </a:prstGeom>
          <a:solidFill>
            <a:srgbClr val="FFC000"/>
          </a:solidFill>
        </p:spPr>
        <p:txBody>
          <a:bodyPr wrap="square" rtlCol="0" anchor="ctr">
            <a:spAutoFit/>
          </a:bodyPr>
          <a:lstStyle/>
          <a:p>
            <a:pPr algn="l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zh-CN" altLang="en-US" sz="1200" dirty="0" err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B7B60296-88C2-0049-9264-6B30879CEB10}"/>
              </a:ext>
            </a:extLst>
          </p:cNvPr>
          <p:cNvSpPr txBox="1"/>
          <p:nvPr/>
        </p:nvSpPr>
        <p:spPr>
          <a:xfrm>
            <a:off x="9081041" y="2312374"/>
            <a:ext cx="54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filter</a:t>
            </a: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5BFC3082-EA58-AF45-BF14-0FFAE3367AA3}"/>
              </a:ext>
            </a:extLst>
          </p:cNvPr>
          <p:cNvSpPr/>
          <p:nvPr/>
        </p:nvSpPr>
        <p:spPr>
          <a:xfrm>
            <a:off x="8652371" y="1069073"/>
            <a:ext cx="645964" cy="618730"/>
          </a:xfrm>
          <a:prstGeom prst="ellipse">
            <a:avLst/>
          </a:prstGeom>
          <a:solidFill>
            <a:srgbClr val="92D050"/>
          </a:solidFill>
        </p:spPr>
        <p:txBody>
          <a:bodyPr wrap="square" rtlCol="0" anchor="ctr">
            <a:spAutoFit/>
          </a:bodyPr>
          <a:lstStyle/>
          <a:p>
            <a:pPr algn="l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zh-CN" altLang="en-US" sz="1200" dirty="0" err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BED1132-92AC-504C-A530-445DC31542B9}"/>
              </a:ext>
            </a:extLst>
          </p:cNvPr>
          <p:cNvSpPr txBox="1"/>
          <p:nvPr/>
        </p:nvSpPr>
        <p:spPr>
          <a:xfrm>
            <a:off x="8688236" y="1236572"/>
            <a:ext cx="645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index</a:t>
            </a: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37A1794E-5D11-8642-8357-F8E9DA2618A8}"/>
              </a:ext>
            </a:extLst>
          </p:cNvPr>
          <p:cNvSpPr/>
          <p:nvPr/>
        </p:nvSpPr>
        <p:spPr>
          <a:xfrm>
            <a:off x="10094623" y="4252806"/>
            <a:ext cx="570179" cy="583904"/>
          </a:xfrm>
          <a:prstGeom prst="ellipse">
            <a:avLst/>
          </a:prstGeom>
          <a:solidFill>
            <a:srgbClr val="FFC000"/>
          </a:solidFill>
        </p:spPr>
        <p:txBody>
          <a:bodyPr wrap="square" rtlCol="0" anchor="ctr">
            <a:spAutoFit/>
          </a:bodyPr>
          <a:lstStyle/>
          <a:p>
            <a:pPr algn="l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zh-CN" altLang="en-US" sz="1200" dirty="0" err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07B39278-6503-F149-AB04-B564F2AB6407}"/>
              </a:ext>
            </a:extLst>
          </p:cNvPr>
          <p:cNvSpPr txBox="1"/>
          <p:nvPr/>
        </p:nvSpPr>
        <p:spPr>
          <a:xfrm>
            <a:off x="10075782" y="4406258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union</a:t>
            </a: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AECCDA87-1C8C-3448-8286-289C92124785}"/>
              </a:ext>
            </a:extLst>
          </p:cNvPr>
          <p:cNvSpPr/>
          <p:nvPr/>
        </p:nvSpPr>
        <p:spPr>
          <a:xfrm>
            <a:off x="9055053" y="3038003"/>
            <a:ext cx="570179" cy="583904"/>
          </a:xfrm>
          <a:prstGeom prst="ellipse">
            <a:avLst/>
          </a:prstGeom>
          <a:solidFill>
            <a:srgbClr val="FFC000"/>
          </a:solidFill>
        </p:spPr>
        <p:txBody>
          <a:bodyPr wrap="square" rtlCol="0" anchor="ctr">
            <a:spAutoFit/>
          </a:bodyPr>
          <a:lstStyle/>
          <a:p>
            <a:pPr algn="l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zh-CN" altLang="en-US" sz="1200" dirty="0" err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AC340147-C73C-7249-83D5-AC44A4144EEE}"/>
              </a:ext>
            </a:extLst>
          </p:cNvPr>
          <p:cNvSpPr txBox="1"/>
          <p:nvPr/>
        </p:nvSpPr>
        <p:spPr>
          <a:xfrm>
            <a:off x="9105630" y="3167849"/>
            <a:ext cx="531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topn</a:t>
            </a: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8B678E6C-1413-8642-B072-EA99FA8EE40C}"/>
              </a:ext>
            </a:extLst>
          </p:cNvPr>
          <p:cNvGrpSpPr/>
          <p:nvPr/>
        </p:nvGrpSpPr>
        <p:grpSpPr>
          <a:xfrm>
            <a:off x="9399718" y="1052288"/>
            <a:ext cx="705065" cy="618730"/>
            <a:chOff x="1758782" y="2339465"/>
            <a:chExt cx="424784" cy="393761"/>
          </a:xfrm>
          <a:solidFill>
            <a:srgbClr val="92D050"/>
          </a:solidFill>
        </p:grpSpPr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863E3B9A-A386-C241-BB41-0C312AD8DBB6}"/>
                </a:ext>
              </a:extLst>
            </p:cNvPr>
            <p:cNvSpPr/>
            <p:nvPr/>
          </p:nvSpPr>
          <p:spPr>
            <a:xfrm>
              <a:off x="1765300" y="2339465"/>
              <a:ext cx="389177" cy="393761"/>
            </a:xfrm>
            <a:prstGeom prst="ellipse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l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zh-CN" altLang="en-US" sz="1200" dirty="0" err="1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59FA08C2-81A6-3A4D-8B5A-6968F93033D8}"/>
                </a:ext>
              </a:extLst>
            </p:cNvPr>
            <p:cNvSpPr txBox="1"/>
            <p:nvPr/>
          </p:nvSpPr>
          <p:spPr>
            <a:xfrm>
              <a:off x="1758782" y="2454187"/>
              <a:ext cx="424784" cy="1762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feature</a:t>
              </a:r>
              <a:endPara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FCD9B93D-A576-5340-9B55-4E0527045EA1}"/>
              </a:ext>
            </a:extLst>
          </p:cNvPr>
          <p:cNvCxnSpPr>
            <a:cxnSpLocks/>
            <a:stCxn id="83" idx="4"/>
            <a:endCxn id="77" idx="0"/>
          </p:cNvCxnSpPr>
          <p:nvPr/>
        </p:nvCxnSpPr>
        <p:spPr>
          <a:xfrm>
            <a:off x="8975353" y="1687803"/>
            <a:ext cx="363646" cy="4712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0F22FFFA-CAD8-0E4E-8A64-0E93F810E513}"/>
              </a:ext>
            </a:extLst>
          </p:cNvPr>
          <p:cNvCxnSpPr>
            <a:cxnSpLocks/>
            <a:stCxn id="123" idx="4"/>
            <a:endCxn id="77" idx="0"/>
          </p:cNvCxnSpPr>
          <p:nvPr/>
        </p:nvCxnSpPr>
        <p:spPr>
          <a:xfrm flipH="1">
            <a:off x="9338999" y="1671018"/>
            <a:ext cx="394520" cy="4880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F82145CE-4C1E-4045-881A-D6AA646BB727}"/>
              </a:ext>
            </a:extLst>
          </p:cNvPr>
          <p:cNvCxnSpPr>
            <a:cxnSpLocks/>
            <a:stCxn id="77" idx="4"/>
            <a:endCxn id="120" idx="0"/>
          </p:cNvCxnSpPr>
          <p:nvPr/>
        </p:nvCxnSpPr>
        <p:spPr>
          <a:xfrm>
            <a:off x="9338999" y="2742986"/>
            <a:ext cx="1144" cy="295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椭圆 137">
            <a:extLst>
              <a:ext uri="{FF2B5EF4-FFF2-40B4-BE49-F238E27FC236}">
                <a16:creationId xmlns:a16="http://schemas.microsoft.com/office/drawing/2014/main" id="{B6A88664-8598-7540-902D-CB4E4C19A0E9}"/>
              </a:ext>
            </a:extLst>
          </p:cNvPr>
          <p:cNvSpPr/>
          <p:nvPr/>
        </p:nvSpPr>
        <p:spPr>
          <a:xfrm>
            <a:off x="10872001" y="2171628"/>
            <a:ext cx="570179" cy="583904"/>
          </a:xfrm>
          <a:prstGeom prst="ellipse">
            <a:avLst/>
          </a:prstGeom>
          <a:solidFill>
            <a:srgbClr val="FFC000"/>
          </a:solidFill>
        </p:spPr>
        <p:txBody>
          <a:bodyPr wrap="square" rtlCol="0" anchor="ctr">
            <a:spAutoFit/>
          </a:bodyPr>
          <a:lstStyle/>
          <a:p>
            <a:pPr algn="l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zh-CN" altLang="en-US" sz="1200" dirty="0" err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AF899E22-7997-8348-981E-D06B0E771AB0}"/>
              </a:ext>
            </a:extLst>
          </p:cNvPr>
          <p:cNvSpPr txBox="1"/>
          <p:nvPr/>
        </p:nvSpPr>
        <p:spPr>
          <a:xfrm>
            <a:off x="10899133" y="2324920"/>
            <a:ext cx="54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filter</a:t>
            </a: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638C78E6-C451-A44B-944C-4A8D7807EA58}"/>
              </a:ext>
            </a:extLst>
          </p:cNvPr>
          <p:cNvSpPr/>
          <p:nvPr/>
        </p:nvSpPr>
        <p:spPr>
          <a:xfrm>
            <a:off x="10365226" y="1069896"/>
            <a:ext cx="645964" cy="618730"/>
          </a:xfrm>
          <a:prstGeom prst="ellipse">
            <a:avLst/>
          </a:prstGeom>
          <a:solidFill>
            <a:srgbClr val="92D050"/>
          </a:solidFill>
        </p:spPr>
        <p:txBody>
          <a:bodyPr wrap="square" rtlCol="0" anchor="ctr">
            <a:spAutoFit/>
          </a:bodyPr>
          <a:lstStyle/>
          <a:p>
            <a:pPr algn="l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zh-CN" altLang="en-US" sz="1200" dirty="0" err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E04BB44B-A5FC-6647-BAAC-3B047B5AD39F}"/>
              </a:ext>
            </a:extLst>
          </p:cNvPr>
          <p:cNvSpPr txBox="1"/>
          <p:nvPr/>
        </p:nvSpPr>
        <p:spPr>
          <a:xfrm>
            <a:off x="10389549" y="1227017"/>
            <a:ext cx="645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index</a:t>
            </a: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2996906A-D8E0-E44C-A5C7-6358177F21C1}"/>
              </a:ext>
            </a:extLst>
          </p:cNvPr>
          <p:cNvSpPr/>
          <p:nvPr/>
        </p:nvSpPr>
        <p:spPr>
          <a:xfrm>
            <a:off x="10873145" y="3050549"/>
            <a:ext cx="570179" cy="583904"/>
          </a:xfrm>
          <a:prstGeom prst="ellipse">
            <a:avLst/>
          </a:prstGeom>
          <a:solidFill>
            <a:srgbClr val="FFC000"/>
          </a:solidFill>
        </p:spPr>
        <p:txBody>
          <a:bodyPr wrap="square" rtlCol="0" anchor="ctr">
            <a:spAutoFit/>
          </a:bodyPr>
          <a:lstStyle/>
          <a:p>
            <a:pPr algn="l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zh-CN" altLang="en-US" sz="1200" dirty="0" err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B06CFF07-09A8-0C4C-98E4-F298FDA05E45}"/>
              </a:ext>
            </a:extLst>
          </p:cNvPr>
          <p:cNvSpPr txBox="1"/>
          <p:nvPr/>
        </p:nvSpPr>
        <p:spPr>
          <a:xfrm>
            <a:off x="10923722" y="3180395"/>
            <a:ext cx="531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topn</a:t>
            </a: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F23EC907-CEA6-3E4D-93C9-3318AB1F22E0}"/>
              </a:ext>
            </a:extLst>
          </p:cNvPr>
          <p:cNvGrpSpPr/>
          <p:nvPr/>
        </p:nvGrpSpPr>
        <p:grpSpPr>
          <a:xfrm>
            <a:off x="11156379" y="1053111"/>
            <a:ext cx="705970" cy="618730"/>
            <a:chOff x="1765300" y="2339465"/>
            <a:chExt cx="425329" cy="393761"/>
          </a:xfrm>
          <a:solidFill>
            <a:srgbClr val="92D050"/>
          </a:solidFill>
        </p:grpSpPr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9A6B657A-B1B1-4F44-966F-ECBB2BDCB36F}"/>
                </a:ext>
              </a:extLst>
            </p:cNvPr>
            <p:cNvSpPr/>
            <p:nvPr/>
          </p:nvSpPr>
          <p:spPr>
            <a:xfrm>
              <a:off x="1765300" y="2339465"/>
              <a:ext cx="389177" cy="393761"/>
            </a:xfrm>
            <a:prstGeom prst="ellipse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l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zh-CN" altLang="en-US" sz="1200" dirty="0" err="1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FB312F58-266A-BC49-8BDB-47CFA9156B17}"/>
                </a:ext>
              </a:extLst>
            </p:cNvPr>
            <p:cNvSpPr txBox="1"/>
            <p:nvPr/>
          </p:nvSpPr>
          <p:spPr>
            <a:xfrm>
              <a:off x="1765845" y="2454187"/>
              <a:ext cx="424784" cy="1762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feature</a:t>
              </a:r>
              <a:endPara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cxnSp>
        <p:nvCxnSpPr>
          <p:cNvPr id="155" name="直线箭头连接符 154">
            <a:extLst>
              <a:ext uri="{FF2B5EF4-FFF2-40B4-BE49-F238E27FC236}">
                <a16:creationId xmlns:a16="http://schemas.microsoft.com/office/drawing/2014/main" id="{4E34B4E3-EE7F-4D49-998D-D17972EE69CF}"/>
              </a:ext>
            </a:extLst>
          </p:cNvPr>
          <p:cNvCxnSpPr>
            <a:cxnSpLocks/>
            <a:stCxn id="141" idx="4"/>
            <a:endCxn id="138" idx="0"/>
          </p:cNvCxnSpPr>
          <p:nvPr/>
        </p:nvCxnSpPr>
        <p:spPr>
          <a:xfrm>
            <a:off x="10688208" y="1688626"/>
            <a:ext cx="468883" cy="4830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线箭头连接符 155">
            <a:extLst>
              <a:ext uri="{FF2B5EF4-FFF2-40B4-BE49-F238E27FC236}">
                <a16:creationId xmlns:a16="http://schemas.microsoft.com/office/drawing/2014/main" id="{091CFEC2-FF73-A849-B671-4063B5A82264}"/>
              </a:ext>
            </a:extLst>
          </p:cNvPr>
          <p:cNvCxnSpPr>
            <a:cxnSpLocks/>
            <a:stCxn id="149" idx="4"/>
            <a:endCxn id="138" idx="0"/>
          </p:cNvCxnSpPr>
          <p:nvPr/>
        </p:nvCxnSpPr>
        <p:spPr>
          <a:xfrm flipH="1">
            <a:off x="11157091" y="1671841"/>
            <a:ext cx="322270" cy="4997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线箭头连接符 156">
            <a:extLst>
              <a:ext uri="{FF2B5EF4-FFF2-40B4-BE49-F238E27FC236}">
                <a16:creationId xmlns:a16="http://schemas.microsoft.com/office/drawing/2014/main" id="{4519715B-1B85-884C-9DD3-172B228F641E}"/>
              </a:ext>
            </a:extLst>
          </p:cNvPr>
          <p:cNvCxnSpPr>
            <a:cxnSpLocks/>
            <a:stCxn id="138" idx="4"/>
            <a:endCxn id="144" idx="0"/>
          </p:cNvCxnSpPr>
          <p:nvPr/>
        </p:nvCxnSpPr>
        <p:spPr>
          <a:xfrm>
            <a:off x="11157091" y="2755532"/>
            <a:ext cx="1144" cy="295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5F5DA46D-F870-5544-8831-A741858613D1}"/>
              </a:ext>
            </a:extLst>
          </p:cNvPr>
          <p:cNvCxnSpPr>
            <a:stCxn id="120" idx="4"/>
            <a:endCxn id="117" idx="0"/>
          </p:cNvCxnSpPr>
          <p:nvPr/>
        </p:nvCxnSpPr>
        <p:spPr>
          <a:xfrm>
            <a:off x="9340143" y="3621907"/>
            <a:ext cx="1039570" cy="630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6BC541DC-F41F-9841-9B94-7FEE04B75267}"/>
              </a:ext>
            </a:extLst>
          </p:cNvPr>
          <p:cNvCxnSpPr>
            <a:stCxn id="144" idx="4"/>
            <a:endCxn id="117" idx="0"/>
          </p:cNvCxnSpPr>
          <p:nvPr/>
        </p:nvCxnSpPr>
        <p:spPr>
          <a:xfrm flipH="1">
            <a:off x="10379713" y="3634453"/>
            <a:ext cx="778522" cy="6183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椭圆 157">
            <a:extLst>
              <a:ext uri="{FF2B5EF4-FFF2-40B4-BE49-F238E27FC236}">
                <a16:creationId xmlns:a16="http://schemas.microsoft.com/office/drawing/2014/main" id="{3EB943BE-05E1-BA4B-A444-5E794B335B2E}"/>
              </a:ext>
            </a:extLst>
          </p:cNvPr>
          <p:cNvSpPr/>
          <p:nvPr/>
        </p:nvSpPr>
        <p:spPr>
          <a:xfrm>
            <a:off x="10087261" y="5117304"/>
            <a:ext cx="570179" cy="583904"/>
          </a:xfrm>
          <a:prstGeom prst="ellipse">
            <a:avLst/>
          </a:prstGeom>
          <a:solidFill>
            <a:srgbClr val="FFC000"/>
          </a:solidFill>
        </p:spPr>
        <p:txBody>
          <a:bodyPr wrap="square" rtlCol="0" anchor="ctr">
            <a:spAutoFit/>
          </a:bodyPr>
          <a:lstStyle/>
          <a:p>
            <a:pPr algn="l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zh-CN" altLang="en-US" sz="1200" dirty="0" err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712DADAD-3C80-5240-A2D5-CA62E8EA5949}"/>
              </a:ext>
            </a:extLst>
          </p:cNvPr>
          <p:cNvSpPr txBox="1"/>
          <p:nvPr/>
        </p:nvSpPr>
        <p:spPr>
          <a:xfrm>
            <a:off x="10137838" y="5211981"/>
            <a:ext cx="531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topn</a:t>
            </a: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0" name="直线箭头连接符 129">
            <a:extLst>
              <a:ext uri="{FF2B5EF4-FFF2-40B4-BE49-F238E27FC236}">
                <a16:creationId xmlns:a16="http://schemas.microsoft.com/office/drawing/2014/main" id="{1AA610A3-6140-2648-B47B-50828A411C0F}"/>
              </a:ext>
            </a:extLst>
          </p:cNvPr>
          <p:cNvCxnSpPr>
            <a:stCxn id="117" idx="4"/>
            <a:endCxn id="158" idx="0"/>
          </p:cNvCxnSpPr>
          <p:nvPr/>
        </p:nvCxnSpPr>
        <p:spPr>
          <a:xfrm flipH="1">
            <a:off x="10372351" y="4836710"/>
            <a:ext cx="7362" cy="2805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圆角矩形 133">
            <a:extLst>
              <a:ext uri="{FF2B5EF4-FFF2-40B4-BE49-F238E27FC236}">
                <a16:creationId xmlns:a16="http://schemas.microsoft.com/office/drawing/2014/main" id="{FFC0A668-B676-2042-8845-F73C3B8D0DB3}"/>
              </a:ext>
            </a:extLst>
          </p:cNvPr>
          <p:cNvSpPr/>
          <p:nvPr/>
        </p:nvSpPr>
        <p:spPr>
          <a:xfrm>
            <a:off x="8392732" y="923538"/>
            <a:ext cx="3670314" cy="4867603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E8D4A2B1-030C-334D-A216-A52A17101302}"/>
              </a:ext>
            </a:extLst>
          </p:cNvPr>
          <p:cNvSpPr txBox="1"/>
          <p:nvPr/>
        </p:nvSpPr>
        <p:spPr>
          <a:xfrm>
            <a:off x="5993431" y="314171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DAG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4" name="圆角矩形 163">
            <a:extLst>
              <a:ext uri="{FF2B5EF4-FFF2-40B4-BE49-F238E27FC236}">
                <a16:creationId xmlns:a16="http://schemas.microsoft.com/office/drawing/2014/main" id="{20F27B64-35E8-4946-B43D-405D0EE38186}"/>
              </a:ext>
            </a:extLst>
          </p:cNvPr>
          <p:cNvSpPr/>
          <p:nvPr/>
        </p:nvSpPr>
        <p:spPr bwMode="auto">
          <a:xfrm>
            <a:off x="4944200" y="4988250"/>
            <a:ext cx="3006226" cy="638527"/>
          </a:xfrm>
          <a:prstGeom prst="roundRect">
            <a:avLst/>
          </a:prstGeom>
          <a:noFill/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0" name="右箭头 169">
            <a:extLst>
              <a:ext uri="{FF2B5EF4-FFF2-40B4-BE49-F238E27FC236}">
                <a16:creationId xmlns:a16="http://schemas.microsoft.com/office/drawing/2014/main" id="{EAF8D801-BE88-0F4D-B05C-282105894B9D}"/>
              </a:ext>
            </a:extLst>
          </p:cNvPr>
          <p:cNvSpPr/>
          <p:nvPr/>
        </p:nvSpPr>
        <p:spPr>
          <a:xfrm>
            <a:off x="7475309" y="3058918"/>
            <a:ext cx="917424" cy="3693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1" name="直线箭头连接符 170">
            <a:extLst>
              <a:ext uri="{FF2B5EF4-FFF2-40B4-BE49-F238E27FC236}">
                <a16:creationId xmlns:a16="http://schemas.microsoft.com/office/drawing/2014/main" id="{175F8558-A4D5-CF42-A426-A437205F2876}"/>
              </a:ext>
            </a:extLst>
          </p:cNvPr>
          <p:cNvCxnSpPr>
            <a:cxnSpLocks/>
            <a:stCxn id="25" idx="3"/>
            <a:endCxn id="37" idx="1"/>
          </p:cNvCxnSpPr>
          <p:nvPr/>
        </p:nvCxnSpPr>
        <p:spPr>
          <a:xfrm>
            <a:off x="3888405" y="3125823"/>
            <a:ext cx="901431" cy="109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线箭头连接符 173">
            <a:extLst>
              <a:ext uri="{FF2B5EF4-FFF2-40B4-BE49-F238E27FC236}">
                <a16:creationId xmlns:a16="http://schemas.microsoft.com/office/drawing/2014/main" id="{B1E58735-10F0-9846-B303-9F9A6F22E7E7}"/>
              </a:ext>
            </a:extLst>
          </p:cNvPr>
          <p:cNvCxnSpPr>
            <a:endCxn id="83" idx="0"/>
          </p:cNvCxnSpPr>
          <p:nvPr/>
        </p:nvCxnSpPr>
        <p:spPr>
          <a:xfrm>
            <a:off x="8975353" y="622552"/>
            <a:ext cx="0" cy="4465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CAFC048D-9D77-BB4A-966E-1FC5A7B44F3B}"/>
              </a:ext>
            </a:extLst>
          </p:cNvPr>
          <p:cNvCxnSpPr/>
          <p:nvPr/>
        </p:nvCxnSpPr>
        <p:spPr>
          <a:xfrm>
            <a:off x="9733519" y="622552"/>
            <a:ext cx="0" cy="4465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线箭头连接符 176">
            <a:extLst>
              <a:ext uri="{FF2B5EF4-FFF2-40B4-BE49-F238E27FC236}">
                <a16:creationId xmlns:a16="http://schemas.microsoft.com/office/drawing/2014/main" id="{2B1A7615-2276-D64C-A50A-21416409FFC9}"/>
              </a:ext>
            </a:extLst>
          </p:cNvPr>
          <p:cNvCxnSpPr/>
          <p:nvPr/>
        </p:nvCxnSpPr>
        <p:spPr>
          <a:xfrm>
            <a:off x="10683641" y="636720"/>
            <a:ext cx="0" cy="4465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线箭头连接符 177">
            <a:extLst>
              <a:ext uri="{FF2B5EF4-FFF2-40B4-BE49-F238E27FC236}">
                <a16:creationId xmlns:a16="http://schemas.microsoft.com/office/drawing/2014/main" id="{45FC23E3-CCD5-0D4C-9581-5A505A7A826B}"/>
              </a:ext>
            </a:extLst>
          </p:cNvPr>
          <p:cNvCxnSpPr/>
          <p:nvPr/>
        </p:nvCxnSpPr>
        <p:spPr>
          <a:xfrm>
            <a:off x="11479361" y="622552"/>
            <a:ext cx="0" cy="4465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线箭头连接符 178">
            <a:extLst>
              <a:ext uri="{FF2B5EF4-FFF2-40B4-BE49-F238E27FC236}">
                <a16:creationId xmlns:a16="http://schemas.microsoft.com/office/drawing/2014/main" id="{FF9E2DB9-3071-7442-93F2-141148DB7306}"/>
              </a:ext>
            </a:extLst>
          </p:cNvPr>
          <p:cNvCxnSpPr>
            <a:stCxn id="158" idx="4"/>
          </p:cNvCxnSpPr>
          <p:nvPr/>
        </p:nvCxnSpPr>
        <p:spPr>
          <a:xfrm>
            <a:off x="10372351" y="5701208"/>
            <a:ext cx="0" cy="3825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线箭头连接符 180">
            <a:extLst>
              <a:ext uri="{FF2B5EF4-FFF2-40B4-BE49-F238E27FC236}">
                <a16:creationId xmlns:a16="http://schemas.microsoft.com/office/drawing/2014/main" id="{F7A39C0B-E345-8947-AB36-431AE18E9B4E}"/>
              </a:ext>
            </a:extLst>
          </p:cNvPr>
          <p:cNvCxnSpPr>
            <a:stCxn id="57" idx="2"/>
            <a:endCxn id="37" idx="0"/>
          </p:cNvCxnSpPr>
          <p:nvPr/>
        </p:nvCxnSpPr>
        <p:spPr>
          <a:xfrm>
            <a:off x="6441326" y="1347330"/>
            <a:ext cx="3202" cy="2596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线箭头连接符 182">
            <a:extLst>
              <a:ext uri="{FF2B5EF4-FFF2-40B4-BE49-F238E27FC236}">
                <a16:creationId xmlns:a16="http://schemas.microsoft.com/office/drawing/2014/main" id="{F56DBF1F-1D33-4A4F-9B97-5FF8DD1372E8}"/>
              </a:ext>
            </a:extLst>
          </p:cNvPr>
          <p:cNvCxnSpPr>
            <a:stCxn id="37" idx="2"/>
            <a:endCxn id="164" idx="0"/>
          </p:cNvCxnSpPr>
          <p:nvPr/>
        </p:nvCxnSpPr>
        <p:spPr>
          <a:xfrm>
            <a:off x="6444528" y="4666583"/>
            <a:ext cx="2785" cy="32166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圆角矩形 190">
            <a:extLst>
              <a:ext uri="{FF2B5EF4-FFF2-40B4-BE49-F238E27FC236}">
                <a16:creationId xmlns:a16="http://schemas.microsoft.com/office/drawing/2014/main" id="{207FFF1C-A933-254F-AAA3-4DBB2D2B8438}"/>
              </a:ext>
            </a:extLst>
          </p:cNvPr>
          <p:cNvSpPr/>
          <p:nvPr/>
        </p:nvSpPr>
        <p:spPr bwMode="auto">
          <a:xfrm>
            <a:off x="5135393" y="4129832"/>
            <a:ext cx="835078" cy="422088"/>
          </a:xfrm>
          <a:prstGeom prst="roundRect">
            <a:avLst/>
          </a:prstGeom>
          <a:solidFill>
            <a:srgbClr val="4D73BE"/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config parser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4" name="圆角矩形 193">
            <a:extLst>
              <a:ext uri="{FF2B5EF4-FFF2-40B4-BE49-F238E27FC236}">
                <a16:creationId xmlns:a16="http://schemas.microsoft.com/office/drawing/2014/main" id="{9839DC43-8BDA-6142-8F7F-A75DCDAE1181}"/>
              </a:ext>
            </a:extLst>
          </p:cNvPr>
          <p:cNvSpPr/>
          <p:nvPr/>
        </p:nvSpPr>
        <p:spPr bwMode="auto">
          <a:xfrm>
            <a:off x="6875287" y="4121964"/>
            <a:ext cx="835078" cy="422088"/>
          </a:xfrm>
          <a:prstGeom prst="roundRect">
            <a:avLst/>
          </a:prstGeom>
          <a:solidFill>
            <a:srgbClr val="4D73BE"/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proxy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5" name="圆角矩形 194">
            <a:extLst>
              <a:ext uri="{FF2B5EF4-FFF2-40B4-BE49-F238E27FC236}">
                <a16:creationId xmlns:a16="http://schemas.microsoft.com/office/drawing/2014/main" id="{A87363E9-C154-E948-9838-B654F45F9900}"/>
              </a:ext>
            </a:extLst>
          </p:cNvPr>
          <p:cNvSpPr/>
          <p:nvPr/>
        </p:nvSpPr>
        <p:spPr bwMode="auto">
          <a:xfrm>
            <a:off x="6006842" y="4129832"/>
            <a:ext cx="835078" cy="422088"/>
          </a:xfrm>
          <a:prstGeom prst="roundRect">
            <a:avLst/>
          </a:prstGeom>
          <a:solidFill>
            <a:srgbClr val="4D73BE"/>
          </a:solidFill>
          <a:ln w="12700" cap="flat" cmpd="sng" algn="ctr">
            <a:solidFill>
              <a:srgbClr val="5981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Load model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0" name="文本框 329">
            <a:extLst>
              <a:ext uri="{FF2B5EF4-FFF2-40B4-BE49-F238E27FC236}">
                <a16:creationId xmlns:a16="http://schemas.microsoft.com/office/drawing/2014/main" id="{B9B89A57-7F30-4E42-BDC7-62A61B944C84}"/>
              </a:ext>
            </a:extLst>
          </p:cNvPr>
          <p:cNvSpPr txBox="1"/>
          <p:nvPr/>
        </p:nvSpPr>
        <p:spPr>
          <a:xfrm>
            <a:off x="387558" y="5074739"/>
            <a:ext cx="3300904" cy="1798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kumimoji="1" lang="zh-CN" altLang="en-US" dirty="0"/>
              <a:t>封装</a:t>
            </a:r>
            <a:r>
              <a:rPr kumimoji="1" lang="en-US" altLang="zh-CN" dirty="0" err="1"/>
              <a:t>tensorflow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op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kumimoji="1" lang="zh-CN" altLang="en-US" dirty="0"/>
              <a:t>封装</a:t>
            </a:r>
            <a:r>
              <a:rPr kumimoji="1" lang="en-US" altLang="zh-CN" dirty="0"/>
              <a:t>NB</a:t>
            </a:r>
            <a:r>
              <a:rPr kumimoji="1" lang="zh-CN" altLang="en-US" dirty="0"/>
              <a:t> 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接口</a:t>
            </a:r>
            <a:endParaRPr kumimoji="1" lang="en-US" altLang="zh-CN" dirty="0"/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kumimoji="1" lang="zh-CN" altLang="en-US" dirty="0"/>
              <a:t>导出</a:t>
            </a:r>
            <a:r>
              <a:rPr kumimoji="1" lang="en-US" altLang="zh-CN" dirty="0" err="1"/>
              <a:t>nbconfig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tf</a:t>
            </a:r>
            <a:r>
              <a:rPr kumimoji="1" lang="en-US" altLang="zh-CN" dirty="0"/>
              <a:t> model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kumimoji="1" lang="zh-CN" altLang="en-US" dirty="0"/>
              <a:t>打通索引和特征等外部数据</a:t>
            </a:r>
            <a:endParaRPr kumimoji="1" lang="en-US" altLang="zh-CN" dirty="0"/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kumimoji="1" lang="zh-CN" altLang="en-US" dirty="0"/>
              <a:t>输入输出均通过</a:t>
            </a:r>
            <a:r>
              <a:rPr kumimoji="1" lang="en-US" altLang="zh-CN" dirty="0"/>
              <a:t>tensor</a:t>
            </a:r>
            <a:r>
              <a:rPr kumimoji="1" lang="zh-CN" altLang="en-US" dirty="0"/>
              <a:t>桥接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D4F606-CB63-5E4D-9899-3A257A1EC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226" y="3990558"/>
            <a:ext cx="72390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FD394CBD-886C-DA4E-AC5C-11B67DCAC1C5}"/>
              </a:ext>
            </a:extLst>
          </p:cNvPr>
          <p:cNvCxnSpPr>
            <a:cxnSpLocks/>
          </p:cNvCxnSpPr>
          <p:nvPr/>
        </p:nvCxnSpPr>
        <p:spPr>
          <a:xfrm>
            <a:off x="323690" y="599660"/>
            <a:ext cx="106822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6" name="矩形 145">
            <a:extLst>
              <a:ext uri="{FF2B5EF4-FFF2-40B4-BE49-F238E27FC236}">
                <a16:creationId xmlns:a16="http://schemas.microsoft.com/office/drawing/2014/main" id="{C83630CB-C8E7-A543-8016-54509B36AE16}"/>
              </a:ext>
            </a:extLst>
          </p:cNvPr>
          <p:cNvSpPr/>
          <p:nvPr/>
        </p:nvSpPr>
        <p:spPr>
          <a:xfrm>
            <a:off x="265261" y="115395"/>
            <a:ext cx="2363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召回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整体架构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0" name="矩形 3074">
            <a:extLst>
              <a:ext uri="{FF2B5EF4-FFF2-40B4-BE49-F238E27FC236}">
                <a16:creationId xmlns:a16="http://schemas.microsoft.com/office/drawing/2014/main" id="{8EDB45E9-5586-8F41-BCEE-96A0D4F6E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064" y="869508"/>
            <a:ext cx="7401029" cy="686887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altLang="zh-CN" sz="168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zh-CN" sz="168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矩形 3080">
            <a:extLst>
              <a:ext uri="{FF2B5EF4-FFF2-40B4-BE49-F238E27FC236}">
                <a16:creationId xmlns:a16="http://schemas.microsoft.com/office/drawing/2014/main" id="{D1B43F54-4786-7B48-BE54-B810082E5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7495" y="942863"/>
            <a:ext cx="1966629" cy="523761"/>
          </a:xfrm>
          <a:prstGeom prst="rect">
            <a:avLst/>
          </a:prstGeom>
          <a:solidFill>
            <a:srgbClr val="4D73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XGFeed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矩形 3080">
            <a:extLst>
              <a:ext uri="{FF2B5EF4-FFF2-40B4-BE49-F238E27FC236}">
                <a16:creationId xmlns:a16="http://schemas.microsoft.com/office/drawing/2014/main" id="{835A845B-FF63-4943-8B13-F0AE74D67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3693" y="955476"/>
            <a:ext cx="1966629" cy="523761"/>
          </a:xfrm>
          <a:prstGeom prst="rect">
            <a:avLst/>
          </a:prstGeom>
          <a:solidFill>
            <a:srgbClr val="4D73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矩形 3080">
            <a:extLst>
              <a:ext uri="{FF2B5EF4-FFF2-40B4-BE49-F238E27FC236}">
                <a16:creationId xmlns:a16="http://schemas.microsoft.com/office/drawing/2014/main" id="{9FE3194C-750F-A24E-89BC-EA7CA9EF7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4840" y="957171"/>
            <a:ext cx="1966629" cy="523761"/>
          </a:xfrm>
          <a:prstGeom prst="rect">
            <a:avLst/>
          </a:prstGeom>
          <a:solidFill>
            <a:srgbClr val="4D73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…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9F6E492-6CC2-9040-91BC-27E3B5EAC472}"/>
              </a:ext>
            </a:extLst>
          </p:cNvPr>
          <p:cNvSpPr/>
          <p:nvPr/>
        </p:nvSpPr>
        <p:spPr>
          <a:xfrm>
            <a:off x="7487970" y="1048988"/>
            <a:ext cx="8891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YZFeed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矩形 3074">
            <a:extLst>
              <a:ext uri="{FF2B5EF4-FFF2-40B4-BE49-F238E27FC236}">
                <a16:creationId xmlns:a16="http://schemas.microsoft.com/office/drawing/2014/main" id="{7B9B601E-B296-2948-91A7-63D1956A6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3510" y="1803744"/>
            <a:ext cx="7401029" cy="23603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altLang="zh-CN" sz="168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zh-CN" sz="168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矩形 3080">
            <a:extLst>
              <a:ext uri="{FF2B5EF4-FFF2-40B4-BE49-F238E27FC236}">
                <a16:creationId xmlns:a16="http://schemas.microsoft.com/office/drawing/2014/main" id="{DDC7EE75-69D5-194A-840F-D77A2CCBF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3208" y="2034763"/>
            <a:ext cx="4357157" cy="1905650"/>
          </a:xfrm>
          <a:prstGeom prst="rect">
            <a:avLst/>
          </a:prstGeom>
          <a:solidFill>
            <a:srgbClr val="4D73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矩形 3080">
            <a:extLst>
              <a:ext uri="{FF2B5EF4-FFF2-40B4-BE49-F238E27FC236}">
                <a16:creationId xmlns:a16="http://schemas.microsoft.com/office/drawing/2014/main" id="{52C71B30-C3D5-2046-ABBD-D589E609C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8566" y="2072019"/>
            <a:ext cx="1045363" cy="518283"/>
          </a:xfrm>
          <a:prstGeom prst="rect">
            <a:avLst/>
          </a:prstGeom>
          <a:solidFill>
            <a:srgbClr val="4D73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YZ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召回配置</a:t>
            </a:r>
          </a:p>
        </p:txBody>
      </p:sp>
      <p:sp>
        <p:nvSpPr>
          <p:cNvPr id="75" name="矩形 3074">
            <a:extLst>
              <a:ext uri="{FF2B5EF4-FFF2-40B4-BE49-F238E27FC236}">
                <a16:creationId xmlns:a16="http://schemas.microsoft.com/office/drawing/2014/main" id="{2B812AFE-A3E2-A94E-9D76-F54EDE51A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064" y="4293120"/>
            <a:ext cx="7401029" cy="556281"/>
          </a:xfrm>
          <a:prstGeom prst="roundRect">
            <a:avLst/>
          </a:prstGeom>
          <a:solidFill>
            <a:srgbClr val="C6D7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altLang="zh-CN" sz="168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zh-CN" sz="168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6" name="矩形 3080">
            <a:extLst>
              <a:ext uri="{FF2B5EF4-FFF2-40B4-BE49-F238E27FC236}">
                <a16:creationId xmlns:a16="http://schemas.microsoft.com/office/drawing/2014/main" id="{C87E4343-E994-1D46-928B-AD2F2CE28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7494" y="4374682"/>
            <a:ext cx="1869256" cy="402349"/>
          </a:xfrm>
          <a:prstGeom prst="rect">
            <a:avLst/>
          </a:prstGeom>
          <a:solidFill>
            <a:srgbClr val="B1CF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ES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索引</a:t>
            </a:r>
          </a:p>
        </p:txBody>
      </p:sp>
      <p:sp>
        <p:nvSpPr>
          <p:cNvPr id="77" name="矩形 3080">
            <a:extLst>
              <a:ext uri="{FF2B5EF4-FFF2-40B4-BE49-F238E27FC236}">
                <a16:creationId xmlns:a16="http://schemas.microsoft.com/office/drawing/2014/main" id="{287FB9C3-5565-5046-B89A-5A7F3FCFC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8031" y="4374682"/>
            <a:ext cx="1869256" cy="402349"/>
          </a:xfrm>
          <a:prstGeom prst="rect">
            <a:avLst/>
          </a:prstGeom>
          <a:solidFill>
            <a:srgbClr val="B1CF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向量索引</a:t>
            </a:r>
          </a:p>
        </p:txBody>
      </p:sp>
      <p:sp>
        <p:nvSpPr>
          <p:cNvPr id="78" name="矩形 3080">
            <a:extLst>
              <a:ext uri="{FF2B5EF4-FFF2-40B4-BE49-F238E27FC236}">
                <a16:creationId xmlns:a16="http://schemas.microsoft.com/office/drawing/2014/main" id="{4CD8CCEC-334A-BA4F-B963-28E4DD1AE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7864" y="4374682"/>
            <a:ext cx="1869256" cy="402349"/>
          </a:xfrm>
          <a:prstGeom prst="rect">
            <a:avLst/>
          </a:prstGeom>
          <a:solidFill>
            <a:srgbClr val="B1CF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…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矩形 3074">
            <a:extLst>
              <a:ext uri="{FF2B5EF4-FFF2-40B4-BE49-F238E27FC236}">
                <a16:creationId xmlns:a16="http://schemas.microsoft.com/office/drawing/2014/main" id="{9CCFAC79-6C0E-2145-B190-AEA54EAB8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065" y="5648744"/>
            <a:ext cx="7401030" cy="507806"/>
          </a:xfrm>
          <a:prstGeom prst="roundRect">
            <a:avLst/>
          </a:prstGeom>
          <a:solidFill>
            <a:srgbClr val="C6D7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altLang="zh-CN" sz="168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zh-CN" sz="168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矩形 3080">
            <a:extLst>
              <a:ext uri="{FF2B5EF4-FFF2-40B4-BE49-F238E27FC236}">
                <a16:creationId xmlns:a16="http://schemas.microsoft.com/office/drawing/2014/main" id="{336E2868-3AA7-B84C-89B2-8DF9AB1EA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7494" y="5687777"/>
            <a:ext cx="7033976" cy="387209"/>
          </a:xfrm>
          <a:prstGeom prst="rect">
            <a:avLst/>
          </a:prstGeom>
          <a:solidFill>
            <a:srgbClr val="B1CF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离线数据</a:t>
            </a:r>
          </a:p>
        </p:txBody>
      </p:sp>
      <p:sp>
        <p:nvSpPr>
          <p:cNvPr id="24" name="矩形 3074">
            <a:extLst>
              <a:ext uri="{FF2B5EF4-FFF2-40B4-BE49-F238E27FC236}">
                <a16:creationId xmlns:a16="http://schemas.microsoft.com/office/drawing/2014/main" id="{F6D4A890-6CDE-AA42-BAAD-18B00A89E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2776" y="2387462"/>
            <a:ext cx="3632270" cy="148869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68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02B3FB4-C313-B44D-934D-5784234698F8}"/>
              </a:ext>
            </a:extLst>
          </p:cNvPr>
          <p:cNvSpPr txBox="1"/>
          <p:nvPr/>
        </p:nvSpPr>
        <p:spPr>
          <a:xfrm>
            <a:off x="5397344" y="246449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策略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融合框架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333F1B7-DFCE-5B44-B01A-01DE9F3AB579}"/>
              </a:ext>
            </a:extLst>
          </p:cNvPr>
          <p:cNvSpPr/>
          <p:nvPr/>
        </p:nvSpPr>
        <p:spPr>
          <a:xfrm>
            <a:off x="5062918" y="199777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召回代理</a:t>
            </a:r>
          </a:p>
        </p:txBody>
      </p:sp>
      <p:sp>
        <p:nvSpPr>
          <p:cNvPr id="52" name="矩形 3088">
            <a:extLst>
              <a:ext uri="{FF2B5EF4-FFF2-40B4-BE49-F238E27FC236}">
                <a16:creationId xmlns:a16="http://schemas.microsoft.com/office/drawing/2014/main" id="{FA029555-CCF3-8242-B02C-B2AA31D17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505" y="2458290"/>
            <a:ext cx="1465384" cy="3831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Action Selection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4B6788C-4F22-B84C-9C72-19AA84308475}"/>
              </a:ext>
            </a:extLst>
          </p:cNvPr>
          <p:cNvSpPr txBox="1"/>
          <p:nvPr/>
        </p:nvSpPr>
        <p:spPr>
          <a:xfrm>
            <a:off x="265261" y="622261"/>
            <a:ext cx="3727928" cy="560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召回模块负责从海量的候选集快速筛选出几百到几千的选品，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召回的上限决定了整个推荐效果的上限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不同业务如何快速接入召回？</a:t>
            </a:r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通过召回代理提供统一的接入方案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如何能又全又快的召回用户感兴趣的物品？</a:t>
            </a:r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全：通过召回融合框架，支持方便的快速配置多种策略，从不同角度进行召回。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快：通过构建索引，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UIC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离线准实时计算，策略多路并发快速召回选品。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矩形 3074">
            <a:extLst>
              <a:ext uri="{FF2B5EF4-FFF2-40B4-BE49-F238E27FC236}">
                <a16:creationId xmlns:a16="http://schemas.microsoft.com/office/drawing/2014/main" id="{692B76A9-BFA2-8641-8B3C-954AAA9E8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064" y="5005365"/>
            <a:ext cx="7401030" cy="507806"/>
          </a:xfrm>
          <a:prstGeom prst="roundRect">
            <a:avLst/>
          </a:prstGeom>
          <a:solidFill>
            <a:srgbClr val="C6D7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altLang="zh-CN" sz="168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zh-CN" sz="168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矩形 3080">
            <a:extLst>
              <a:ext uri="{FF2B5EF4-FFF2-40B4-BE49-F238E27FC236}">
                <a16:creationId xmlns:a16="http://schemas.microsoft.com/office/drawing/2014/main" id="{CBA6D106-A692-2B40-8F7F-3A237A56C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7493" y="5044398"/>
            <a:ext cx="7033976" cy="387209"/>
          </a:xfrm>
          <a:prstGeom prst="rect">
            <a:avLst/>
          </a:prstGeom>
          <a:solidFill>
            <a:srgbClr val="B1CF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UIC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矩形 3088">
            <a:extLst>
              <a:ext uri="{FF2B5EF4-FFF2-40B4-BE49-F238E27FC236}">
                <a16:creationId xmlns:a16="http://schemas.microsoft.com/office/drawing/2014/main" id="{EF06127F-3B59-F64A-8206-225F0B7A4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505" y="2881045"/>
            <a:ext cx="1465384" cy="4279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policy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矩形 3088">
            <a:extLst>
              <a:ext uri="{FF2B5EF4-FFF2-40B4-BE49-F238E27FC236}">
                <a16:creationId xmlns:a16="http://schemas.microsoft.com/office/drawing/2014/main" id="{E913594C-6F80-2B4C-83EE-1DF06D4F4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505" y="3373303"/>
            <a:ext cx="1465384" cy="4279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merge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矩形 3080">
            <a:extLst>
              <a:ext uri="{FF2B5EF4-FFF2-40B4-BE49-F238E27FC236}">
                <a16:creationId xmlns:a16="http://schemas.microsoft.com/office/drawing/2014/main" id="{33165E1C-0534-1A4C-B7BC-F261CBB58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8565" y="2737962"/>
            <a:ext cx="1045363" cy="518283"/>
          </a:xfrm>
          <a:prstGeom prst="rect">
            <a:avLst/>
          </a:prstGeom>
          <a:solidFill>
            <a:srgbClr val="4D73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XG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召回配置</a:t>
            </a:r>
          </a:p>
        </p:txBody>
      </p:sp>
      <p:sp>
        <p:nvSpPr>
          <p:cNvPr id="70" name="矩形 3080">
            <a:extLst>
              <a:ext uri="{FF2B5EF4-FFF2-40B4-BE49-F238E27FC236}">
                <a16:creationId xmlns:a16="http://schemas.microsoft.com/office/drawing/2014/main" id="{0F00E29D-A798-7545-AB06-A797F493B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6842" y="3385061"/>
            <a:ext cx="1072103" cy="518283"/>
          </a:xfrm>
          <a:prstGeom prst="rect">
            <a:avLst/>
          </a:prstGeom>
          <a:solidFill>
            <a:srgbClr val="4D73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…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08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9" name="直线连接符 328">
            <a:extLst>
              <a:ext uri="{FF2B5EF4-FFF2-40B4-BE49-F238E27FC236}">
                <a16:creationId xmlns:a16="http://schemas.microsoft.com/office/drawing/2014/main" id="{07606F7E-56B7-F541-8DE4-20C6F9957F08}"/>
              </a:ext>
            </a:extLst>
          </p:cNvPr>
          <p:cNvCxnSpPr>
            <a:cxnSpLocks/>
          </p:cNvCxnSpPr>
          <p:nvPr/>
        </p:nvCxnSpPr>
        <p:spPr>
          <a:xfrm>
            <a:off x="323690" y="599660"/>
            <a:ext cx="106822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E59041F8-2523-5844-9CA9-F7F1273D7F3E}"/>
              </a:ext>
            </a:extLst>
          </p:cNvPr>
          <p:cNvSpPr/>
          <p:nvPr/>
        </p:nvSpPr>
        <p:spPr>
          <a:xfrm>
            <a:off x="265261" y="115395"/>
            <a:ext cx="29787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召回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策略融合框架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0C29F2F-E4F9-BA4A-B734-8412975276C9}"/>
              </a:ext>
            </a:extLst>
          </p:cNvPr>
          <p:cNvSpPr txBox="1"/>
          <p:nvPr/>
        </p:nvSpPr>
        <p:spPr>
          <a:xfrm>
            <a:off x="323690" y="707923"/>
            <a:ext cx="108162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名词解析：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Feed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：业务场景，不同业务场景配置不同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Action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：行为策略，一个场景的召回结果可能有多种行为策略，可以被多场景复用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Policy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：召回策略，一个行为可能有多种召回策略，可以被多行为复用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Op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：一个功能确定的算子，例如用户画像</a:t>
            </a:r>
            <a:r>
              <a:rPr kumimoji="1"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，检索等，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可配置算法参数，可以被</a:t>
            </a:r>
            <a:r>
              <a:rPr kumimoji="1"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多个召回策略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复用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7956E4B-E3B0-5646-B59A-681069A5227B}"/>
              </a:ext>
            </a:extLst>
          </p:cNvPr>
          <p:cNvGrpSpPr/>
          <p:nvPr/>
        </p:nvGrpSpPr>
        <p:grpSpPr>
          <a:xfrm>
            <a:off x="4957724" y="3766681"/>
            <a:ext cx="3075681" cy="1271800"/>
            <a:chOff x="3668286" y="3425378"/>
            <a:chExt cx="3075681" cy="1271800"/>
          </a:xfrm>
        </p:grpSpPr>
        <p:sp>
          <p:nvSpPr>
            <p:cNvPr id="76" name="圆角矩形 75">
              <a:extLst>
                <a:ext uri="{FF2B5EF4-FFF2-40B4-BE49-F238E27FC236}">
                  <a16:creationId xmlns:a16="http://schemas.microsoft.com/office/drawing/2014/main" id="{5F63C576-E692-2D41-B4A0-8C0C13EE6346}"/>
                </a:ext>
              </a:extLst>
            </p:cNvPr>
            <p:cNvSpPr/>
            <p:nvPr/>
          </p:nvSpPr>
          <p:spPr>
            <a:xfrm>
              <a:off x="3679753" y="4170962"/>
              <a:ext cx="3064214" cy="52621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0" name="圆角矩形 79">
              <a:extLst>
                <a:ext uri="{FF2B5EF4-FFF2-40B4-BE49-F238E27FC236}">
                  <a16:creationId xmlns:a16="http://schemas.microsoft.com/office/drawing/2014/main" id="{E21A5265-D67A-B243-AFA1-6CF69338B962}"/>
                </a:ext>
              </a:extLst>
            </p:cNvPr>
            <p:cNvSpPr/>
            <p:nvPr/>
          </p:nvSpPr>
          <p:spPr>
            <a:xfrm>
              <a:off x="3668286" y="3425378"/>
              <a:ext cx="3064214" cy="52621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1" name="圆角矩形 80">
              <a:extLst>
                <a:ext uri="{FF2B5EF4-FFF2-40B4-BE49-F238E27FC236}">
                  <a16:creationId xmlns:a16="http://schemas.microsoft.com/office/drawing/2014/main" id="{07350815-333B-1843-83A4-3FD707B9FC14}"/>
                </a:ext>
              </a:extLst>
            </p:cNvPr>
            <p:cNvSpPr/>
            <p:nvPr/>
          </p:nvSpPr>
          <p:spPr>
            <a:xfrm>
              <a:off x="5337768" y="3550601"/>
              <a:ext cx="1250158" cy="29383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MAB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Action</a:t>
              </a:r>
              <a:endPara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3" name="圆角矩形 82">
              <a:extLst>
                <a:ext uri="{FF2B5EF4-FFF2-40B4-BE49-F238E27FC236}">
                  <a16:creationId xmlns:a16="http://schemas.microsoft.com/office/drawing/2014/main" id="{41410E61-AAD8-4D49-80C2-C2ED3CE32CCD}"/>
                </a:ext>
              </a:extLst>
            </p:cNvPr>
            <p:cNvSpPr/>
            <p:nvPr/>
          </p:nvSpPr>
          <p:spPr>
            <a:xfrm>
              <a:off x="4915821" y="4328985"/>
              <a:ext cx="839893" cy="26102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Policy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  <a:endPara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4" name="圆角矩形 83">
              <a:extLst>
                <a:ext uri="{FF2B5EF4-FFF2-40B4-BE49-F238E27FC236}">
                  <a16:creationId xmlns:a16="http://schemas.microsoft.com/office/drawing/2014/main" id="{631BB60C-992D-4941-BF70-EABFCBDD5E4E}"/>
                </a:ext>
              </a:extLst>
            </p:cNvPr>
            <p:cNvSpPr/>
            <p:nvPr/>
          </p:nvSpPr>
          <p:spPr>
            <a:xfrm>
              <a:off x="5834849" y="4323437"/>
              <a:ext cx="811513" cy="27705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Policy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</a:t>
              </a:r>
              <a:endPara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87" name="肘形连接符 86">
              <a:extLst>
                <a:ext uri="{FF2B5EF4-FFF2-40B4-BE49-F238E27FC236}">
                  <a16:creationId xmlns:a16="http://schemas.microsoft.com/office/drawing/2014/main" id="{61682325-43C4-DA45-A099-EF4A91AEE9C2}"/>
                </a:ext>
              </a:extLst>
            </p:cNvPr>
            <p:cNvCxnSpPr>
              <a:cxnSpLocks/>
              <a:stCxn id="81" idx="2"/>
              <a:endCxn id="84" idx="0"/>
            </p:cNvCxnSpPr>
            <p:nvPr/>
          </p:nvCxnSpPr>
          <p:spPr>
            <a:xfrm rot="16200000" flipH="1">
              <a:off x="5862223" y="3945054"/>
              <a:ext cx="479006" cy="2777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肘形连接符 87">
              <a:extLst>
                <a:ext uri="{FF2B5EF4-FFF2-40B4-BE49-F238E27FC236}">
                  <a16:creationId xmlns:a16="http://schemas.microsoft.com/office/drawing/2014/main" id="{CF8D2AB2-E4D0-8245-BEEE-A0E3D2A860DA}"/>
                </a:ext>
              </a:extLst>
            </p:cNvPr>
            <p:cNvCxnSpPr>
              <a:cxnSpLocks/>
              <a:stCxn id="81" idx="2"/>
              <a:endCxn id="83" idx="0"/>
            </p:cNvCxnSpPr>
            <p:nvPr/>
          </p:nvCxnSpPr>
          <p:spPr>
            <a:xfrm rot="5400000">
              <a:off x="5407031" y="3773169"/>
              <a:ext cx="484554" cy="62707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E69114F3-F9D1-4642-BCAB-5AA5C20F6DD7}"/>
                </a:ext>
              </a:extLst>
            </p:cNvPr>
            <p:cNvSpPr txBox="1"/>
            <p:nvPr/>
          </p:nvSpPr>
          <p:spPr>
            <a:xfrm>
              <a:off x="3732610" y="3492473"/>
              <a:ext cx="1361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Action</a:t>
              </a:r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配置</a:t>
              </a: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134CC134-5143-C64F-A1E1-2ACFDE1BE802}"/>
                </a:ext>
              </a:extLst>
            </p:cNvPr>
            <p:cNvSpPr txBox="1"/>
            <p:nvPr/>
          </p:nvSpPr>
          <p:spPr>
            <a:xfrm>
              <a:off x="3694169" y="4231161"/>
              <a:ext cx="1284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Policy</a:t>
              </a:r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配置</a:t>
              </a:r>
            </a:p>
          </p:txBody>
        </p:sp>
      </p:grpSp>
      <p:sp>
        <p:nvSpPr>
          <p:cNvPr id="34" name="五边形 33">
            <a:extLst>
              <a:ext uri="{FF2B5EF4-FFF2-40B4-BE49-F238E27FC236}">
                <a16:creationId xmlns:a16="http://schemas.microsoft.com/office/drawing/2014/main" id="{9A82C3DB-CE43-194B-B0F9-FD32103288B1}"/>
              </a:ext>
            </a:extLst>
          </p:cNvPr>
          <p:cNvSpPr/>
          <p:nvPr/>
        </p:nvSpPr>
        <p:spPr>
          <a:xfrm>
            <a:off x="687634" y="1959732"/>
            <a:ext cx="2949677" cy="28694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燕尾形 34">
            <a:extLst>
              <a:ext uri="{FF2B5EF4-FFF2-40B4-BE49-F238E27FC236}">
                <a16:creationId xmlns:a16="http://schemas.microsoft.com/office/drawing/2014/main" id="{816CCCCF-A6A5-3B48-95B1-3D0DD53FBFC8}"/>
              </a:ext>
            </a:extLst>
          </p:cNvPr>
          <p:cNvSpPr/>
          <p:nvPr/>
        </p:nvSpPr>
        <p:spPr>
          <a:xfrm>
            <a:off x="4860863" y="1959732"/>
            <a:ext cx="3011357" cy="2869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4" name="燕尾形 103">
            <a:extLst>
              <a:ext uri="{FF2B5EF4-FFF2-40B4-BE49-F238E27FC236}">
                <a16:creationId xmlns:a16="http://schemas.microsoft.com/office/drawing/2014/main" id="{E9E8970D-3CA1-714B-BF22-8382AC695559}"/>
              </a:ext>
            </a:extLst>
          </p:cNvPr>
          <p:cNvSpPr/>
          <p:nvPr/>
        </p:nvSpPr>
        <p:spPr>
          <a:xfrm>
            <a:off x="8555528" y="1959732"/>
            <a:ext cx="3011357" cy="2869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A96C47F5-EEF9-6842-A48E-0CE6C060F6A2}"/>
              </a:ext>
            </a:extLst>
          </p:cNvPr>
          <p:cNvGrpSpPr/>
          <p:nvPr/>
        </p:nvGrpSpPr>
        <p:grpSpPr>
          <a:xfrm>
            <a:off x="172294" y="2533424"/>
            <a:ext cx="4541442" cy="3748835"/>
            <a:chOff x="7323310" y="2397053"/>
            <a:chExt cx="4541442" cy="3748835"/>
          </a:xfrm>
        </p:grpSpPr>
        <p:sp>
          <p:nvSpPr>
            <p:cNvPr id="167" name="圆角矩形 166">
              <a:extLst>
                <a:ext uri="{FF2B5EF4-FFF2-40B4-BE49-F238E27FC236}">
                  <a16:creationId xmlns:a16="http://schemas.microsoft.com/office/drawing/2014/main" id="{4F32B8F8-2CDD-8B4D-90FF-65B39FF24AB6}"/>
                </a:ext>
              </a:extLst>
            </p:cNvPr>
            <p:cNvSpPr/>
            <p:nvPr/>
          </p:nvSpPr>
          <p:spPr>
            <a:xfrm>
              <a:off x="8703577" y="2397053"/>
              <a:ext cx="1516547" cy="33755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业务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Feed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召回请求</a:t>
              </a:r>
            </a:p>
          </p:txBody>
        </p:sp>
        <p:sp>
          <p:nvSpPr>
            <p:cNvPr id="168" name="圆角矩形 167">
              <a:extLst>
                <a:ext uri="{FF2B5EF4-FFF2-40B4-BE49-F238E27FC236}">
                  <a16:creationId xmlns:a16="http://schemas.microsoft.com/office/drawing/2014/main" id="{4DCA62AF-83A9-3F4B-BCD8-5A874353E1F9}"/>
                </a:ext>
              </a:extLst>
            </p:cNvPr>
            <p:cNvSpPr/>
            <p:nvPr/>
          </p:nvSpPr>
          <p:spPr>
            <a:xfrm>
              <a:off x="8493748" y="2991354"/>
              <a:ext cx="1936205" cy="2775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Action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Selector</a:t>
              </a:r>
              <a:endPara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169" name="组合 168">
              <a:extLst>
                <a:ext uri="{FF2B5EF4-FFF2-40B4-BE49-F238E27FC236}">
                  <a16:creationId xmlns:a16="http://schemas.microsoft.com/office/drawing/2014/main" id="{C5B08558-5BCA-E445-B863-25167F102704}"/>
                </a:ext>
              </a:extLst>
            </p:cNvPr>
            <p:cNvGrpSpPr/>
            <p:nvPr/>
          </p:nvGrpSpPr>
          <p:grpSpPr>
            <a:xfrm>
              <a:off x="7323310" y="3473945"/>
              <a:ext cx="3045000" cy="1404777"/>
              <a:chOff x="5683377" y="3378059"/>
              <a:chExt cx="3045000" cy="1404777"/>
            </a:xfrm>
          </p:grpSpPr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D46375CA-DCA5-4442-9BC3-D43C28736CE6}"/>
                  </a:ext>
                </a:extLst>
              </p:cNvPr>
              <p:cNvSpPr/>
              <p:nvPr/>
            </p:nvSpPr>
            <p:spPr>
              <a:xfrm>
                <a:off x="5683377" y="3378059"/>
                <a:ext cx="3045000" cy="1404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93" name="圆角矩形 192">
                <a:extLst>
                  <a:ext uri="{FF2B5EF4-FFF2-40B4-BE49-F238E27FC236}">
                    <a16:creationId xmlns:a16="http://schemas.microsoft.com/office/drawing/2014/main" id="{A70A7C01-8B48-A24E-8E35-24C744C5B173}"/>
                  </a:ext>
                </a:extLst>
              </p:cNvPr>
              <p:cNvSpPr/>
              <p:nvPr/>
            </p:nvSpPr>
            <p:spPr>
              <a:xfrm>
                <a:off x="5792180" y="3812921"/>
                <a:ext cx="877062" cy="895502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Policy</a:t>
                </a:r>
                <a:r>
                  <a:rPr kumimoji="1" lang="zh-CN" altLang="en-US" sz="12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</a:t>
                </a:r>
              </a:p>
              <a:p>
                <a:pPr algn="ctr"/>
                <a:endParaRPr kumimoji="1" lang="en-US" altLang="zh-CN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ctr"/>
                <a:endParaRPr kumimoji="1" lang="en-US" altLang="zh-CN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ctr"/>
                <a:endParaRPr kumimoji="1" lang="en-US" altLang="zh-CN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ctr"/>
                <a:endParaRPr kumimoji="1" lang="zh-CN" altLang="en-US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94" name="圆角矩形 193">
                <a:extLst>
                  <a:ext uri="{FF2B5EF4-FFF2-40B4-BE49-F238E27FC236}">
                    <a16:creationId xmlns:a16="http://schemas.microsoft.com/office/drawing/2014/main" id="{9FE59237-BF33-B24C-BC52-1FE2DE1B4AA5}"/>
                  </a:ext>
                </a:extLst>
              </p:cNvPr>
              <p:cNvSpPr/>
              <p:nvPr/>
            </p:nvSpPr>
            <p:spPr>
              <a:xfrm>
                <a:off x="6730590" y="3806788"/>
                <a:ext cx="877062" cy="90555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Policy</a:t>
                </a:r>
                <a:r>
                  <a:rPr kumimoji="1" lang="zh-CN" altLang="en-US" sz="12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</a:t>
                </a:r>
              </a:p>
              <a:p>
                <a:pPr algn="ctr"/>
                <a:endParaRPr kumimoji="1" lang="en-US" altLang="zh-CN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ctr"/>
                <a:endParaRPr kumimoji="1" lang="en-US" altLang="zh-CN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ctr"/>
                <a:endParaRPr kumimoji="1" lang="en-US" altLang="zh-CN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ctr"/>
                <a:endParaRPr kumimoji="1" lang="zh-CN" altLang="en-US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95" name="圆角矩形 194">
                <a:extLst>
                  <a:ext uri="{FF2B5EF4-FFF2-40B4-BE49-F238E27FC236}">
                    <a16:creationId xmlns:a16="http://schemas.microsoft.com/office/drawing/2014/main" id="{0D165C4B-615D-464D-89DD-7BF0EAF00C70}"/>
                  </a:ext>
                </a:extLst>
              </p:cNvPr>
              <p:cNvSpPr/>
              <p:nvPr/>
            </p:nvSpPr>
            <p:spPr>
              <a:xfrm>
                <a:off x="7715822" y="3753437"/>
                <a:ext cx="877062" cy="94832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Policy n</a:t>
                </a:r>
              </a:p>
              <a:p>
                <a:pPr algn="ctr"/>
                <a:endParaRPr kumimoji="1" lang="en-US" altLang="zh-CN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ctr"/>
                <a:endParaRPr kumimoji="1" lang="en-US" altLang="zh-CN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ctr"/>
                <a:endParaRPr kumimoji="1" lang="en-US" altLang="zh-CN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ctr"/>
                <a:endParaRPr kumimoji="1" lang="en-US" altLang="zh-CN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96" name="圆角矩形 195">
                <a:extLst>
                  <a:ext uri="{FF2B5EF4-FFF2-40B4-BE49-F238E27FC236}">
                    <a16:creationId xmlns:a16="http://schemas.microsoft.com/office/drawing/2014/main" id="{74510F4C-58C9-D944-A486-460010AC74F3}"/>
                  </a:ext>
                </a:extLst>
              </p:cNvPr>
              <p:cNvSpPr/>
              <p:nvPr/>
            </p:nvSpPr>
            <p:spPr>
              <a:xfrm>
                <a:off x="6552712" y="3462623"/>
                <a:ext cx="1476822" cy="20817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MAB</a:t>
                </a:r>
                <a:r>
                  <a:rPr kumimoji="1" lang="zh-CN" altLang="en-US" sz="12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Action </a:t>
                </a:r>
                <a:endParaRPr kumimoji="1" lang="zh-CN" altLang="en-US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97" name="圆角矩形 196">
                <a:extLst>
                  <a:ext uri="{FF2B5EF4-FFF2-40B4-BE49-F238E27FC236}">
                    <a16:creationId xmlns:a16="http://schemas.microsoft.com/office/drawing/2014/main" id="{570F46C5-E3F8-8648-BD20-884758AE5F52}"/>
                  </a:ext>
                </a:extLst>
              </p:cNvPr>
              <p:cNvSpPr/>
              <p:nvPr/>
            </p:nvSpPr>
            <p:spPr>
              <a:xfrm>
                <a:off x="5840007" y="4141989"/>
                <a:ext cx="769868" cy="384774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DAG</a:t>
                </a:r>
                <a:endParaRPr kumimoji="1" lang="zh-CN" altLang="en-US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98" name="圆角矩形 197">
                <a:extLst>
                  <a:ext uri="{FF2B5EF4-FFF2-40B4-BE49-F238E27FC236}">
                    <a16:creationId xmlns:a16="http://schemas.microsoft.com/office/drawing/2014/main" id="{3BA8AC00-968C-744B-834F-1C8F0E7A3504}"/>
                  </a:ext>
                </a:extLst>
              </p:cNvPr>
              <p:cNvSpPr/>
              <p:nvPr/>
            </p:nvSpPr>
            <p:spPr>
              <a:xfrm>
                <a:off x="6781392" y="4156738"/>
                <a:ext cx="769868" cy="384774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DAG</a:t>
                </a:r>
                <a:endParaRPr kumimoji="1" lang="zh-CN" altLang="en-US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99" name="圆角矩形 198">
                <a:extLst>
                  <a:ext uri="{FF2B5EF4-FFF2-40B4-BE49-F238E27FC236}">
                    <a16:creationId xmlns:a16="http://schemas.microsoft.com/office/drawing/2014/main" id="{7DB4D108-21F9-8949-A81F-CBCC97CF3041}"/>
                  </a:ext>
                </a:extLst>
              </p:cNvPr>
              <p:cNvSpPr/>
              <p:nvPr/>
            </p:nvSpPr>
            <p:spPr>
              <a:xfrm>
                <a:off x="7769419" y="4139222"/>
                <a:ext cx="769868" cy="384774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DAG</a:t>
                </a:r>
                <a:endParaRPr kumimoji="1" lang="zh-CN" altLang="en-US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170" name="圆角矩形 169">
              <a:extLst>
                <a:ext uri="{FF2B5EF4-FFF2-40B4-BE49-F238E27FC236}">
                  <a16:creationId xmlns:a16="http://schemas.microsoft.com/office/drawing/2014/main" id="{B1E76458-A432-9045-8692-3DB724DB7B0F}"/>
                </a:ext>
              </a:extLst>
            </p:cNvPr>
            <p:cNvSpPr/>
            <p:nvPr/>
          </p:nvSpPr>
          <p:spPr>
            <a:xfrm>
              <a:off x="8478052" y="5195334"/>
              <a:ext cx="1952402" cy="33755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Merge</a:t>
              </a:r>
              <a:endPara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71" name="肘形连接符 118">
              <a:extLst>
                <a:ext uri="{FF2B5EF4-FFF2-40B4-BE49-F238E27FC236}">
                  <a16:creationId xmlns:a16="http://schemas.microsoft.com/office/drawing/2014/main" id="{71611156-3DCD-CD4A-9C8A-006B6358E7F8}"/>
                </a:ext>
              </a:extLst>
            </p:cNvPr>
            <p:cNvCxnSpPr>
              <a:cxnSpLocks/>
              <a:stCxn id="167" idx="2"/>
              <a:endCxn id="168" idx="0"/>
            </p:cNvCxnSpPr>
            <p:nvPr/>
          </p:nvCxnSpPr>
          <p:spPr>
            <a:xfrm>
              <a:off x="9461851" y="2734611"/>
              <a:ext cx="0" cy="256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肘形连接符 48">
              <a:extLst>
                <a:ext uri="{FF2B5EF4-FFF2-40B4-BE49-F238E27FC236}">
                  <a16:creationId xmlns:a16="http://schemas.microsoft.com/office/drawing/2014/main" id="{39171783-870F-BF41-BCE2-6F730940815A}"/>
                </a:ext>
              </a:extLst>
            </p:cNvPr>
            <p:cNvCxnSpPr>
              <a:cxnSpLocks/>
              <a:stCxn id="168" idx="2"/>
              <a:endCxn id="192" idx="0"/>
            </p:cNvCxnSpPr>
            <p:nvPr/>
          </p:nvCxnSpPr>
          <p:spPr>
            <a:xfrm flipH="1">
              <a:off x="8845810" y="3268938"/>
              <a:ext cx="616041" cy="2050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肘形连接符 172">
              <a:extLst>
                <a:ext uri="{FF2B5EF4-FFF2-40B4-BE49-F238E27FC236}">
                  <a16:creationId xmlns:a16="http://schemas.microsoft.com/office/drawing/2014/main" id="{AD3FA06D-BC49-724E-A64F-46689D19C8F6}"/>
                </a:ext>
              </a:extLst>
            </p:cNvPr>
            <p:cNvCxnSpPr>
              <a:cxnSpLocks/>
              <a:stCxn id="192" idx="2"/>
              <a:endCxn id="170" idx="0"/>
            </p:cNvCxnSpPr>
            <p:nvPr/>
          </p:nvCxnSpPr>
          <p:spPr>
            <a:xfrm rot="16200000" flipH="1">
              <a:off x="8991725" y="4732806"/>
              <a:ext cx="316612" cy="60844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圆角矩形 173">
              <a:extLst>
                <a:ext uri="{FF2B5EF4-FFF2-40B4-BE49-F238E27FC236}">
                  <a16:creationId xmlns:a16="http://schemas.microsoft.com/office/drawing/2014/main" id="{57ACEAA7-9865-EF4E-A6CE-7B2EC0A0C9B8}"/>
                </a:ext>
              </a:extLst>
            </p:cNvPr>
            <p:cNvSpPr/>
            <p:nvPr/>
          </p:nvSpPr>
          <p:spPr>
            <a:xfrm>
              <a:off x="8493748" y="5808330"/>
              <a:ext cx="1952402" cy="33755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返回结果</a:t>
              </a:r>
            </a:p>
          </p:txBody>
        </p:sp>
        <p:cxnSp>
          <p:nvCxnSpPr>
            <p:cNvPr id="175" name="肘形连接符 122">
              <a:extLst>
                <a:ext uri="{FF2B5EF4-FFF2-40B4-BE49-F238E27FC236}">
                  <a16:creationId xmlns:a16="http://schemas.microsoft.com/office/drawing/2014/main" id="{825E4B16-82EC-9248-98FC-FC310D5BC1DD}"/>
                </a:ext>
              </a:extLst>
            </p:cNvPr>
            <p:cNvCxnSpPr>
              <a:stCxn id="170" idx="2"/>
              <a:endCxn id="174" idx="0"/>
            </p:cNvCxnSpPr>
            <p:nvPr/>
          </p:nvCxnSpPr>
          <p:spPr>
            <a:xfrm>
              <a:off x="9454253" y="5532892"/>
              <a:ext cx="15696" cy="275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肘形连接符 123">
              <a:extLst>
                <a:ext uri="{FF2B5EF4-FFF2-40B4-BE49-F238E27FC236}">
                  <a16:creationId xmlns:a16="http://schemas.microsoft.com/office/drawing/2014/main" id="{9A738F6D-FBB3-4947-954A-31848AD5C6A4}"/>
                </a:ext>
              </a:extLst>
            </p:cNvPr>
            <p:cNvCxnSpPr>
              <a:cxnSpLocks/>
              <a:stCxn id="168" idx="2"/>
              <a:endCxn id="188" idx="0"/>
            </p:cNvCxnSpPr>
            <p:nvPr/>
          </p:nvCxnSpPr>
          <p:spPr>
            <a:xfrm>
              <a:off x="9461851" y="3268938"/>
              <a:ext cx="1612065" cy="2050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肘形连接符 176">
              <a:extLst>
                <a:ext uri="{FF2B5EF4-FFF2-40B4-BE49-F238E27FC236}">
                  <a16:creationId xmlns:a16="http://schemas.microsoft.com/office/drawing/2014/main" id="{95BFC324-68EC-6742-BF5E-5C0A844AB454}"/>
                </a:ext>
              </a:extLst>
            </p:cNvPr>
            <p:cNvCxnSpPr>
              <a:cxnSpLocks/>
              <a:stCxn id="188" idx="2"/>
              <a:endCxn id="170" idx="0"/>
            </p:cNvCxnSpPr>
            <p:nvPr/>
          </p:nvCxnSpPr>
          <p:spPr>
            <a:xfrm rot="5400000">
              <a:off x="10112923" y="4234340"/>
              <a:ext cx="302325" cy="161966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599B4635-43A2-9145-8884-2505C5A1A389}"/>
                </a:ext>
              </a:extLst>
            </p:cNvPr>
            <p:cNvGrpSpPr/>
            <p:nvPr/>
          </p:nvGrpSpPr>
          <p:grpSpPr>
            <a:xfrm>
              <a:off x="10447445" y="3473945"/>
              <a:ext cx="1252942" cy="1419064"/>
              <a:chOff x="9187545" y="3378059"/>
              <a:chExt cx="1252942" cy="1419064"/>
            </a:xfrm>
          </p:grpSpPr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37A674CC-4862-E544-879A-24284536CB9B}"/>
                  </a:ext>
                </a:extLst>
              </p:cNvPr>
              <p:cNvSpPr/>
              <p:nvPr/>
            </p:nvSpPr>
            <p:spPr>
              <a:xfrm>
                <a:off x="9187545" y="3378059"/>
                <a:ext cx="1252942" cy="14190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89" name="圆角矩形 188">
                <a:extLst>
                  <a:ext uri="{FF2B5EF4-FFF2-40B4-BE49-F238E27FC236}">
                    <a16:creationId xmlns:a16="http://schemas.microsoft.com/office/drawing/2014/main" id="{815510FD-B3E0-4A4D-8D84-79187FB919B8}"/>
                  </a:ext>
                </a:extLst>
              </p:cNvPr>
              <p:cNvSpPr/>
              <p:nvPr/>
            </p:nvSpPr>
            <p:spPr>
              <a:xfrm>
                <a:off x="9312284" y="3461881"/>
                <a:ext cx="1047412" cy="19776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Action 2</a:t>
                </a:r>
                <a:endParaRPr kumimoji="1" lang="zh-CN" altLang="en-US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90" name="圆角矩形 189">
                <a:extLst>
                  <a:ext uri="{FF2B5EF4-FFF2-40B4-BE49-F238E27FC236}">
                    <a16:creationId xmlns:a16="http://schemas.microsoft.com/office/drawing/2014/main" id="{7E3CB3DD-88F2-0043-8370-833A8DD4EFAE}"/>
                  </a:ext>
                </a:extLst>
              </p:cNvPr>
              <p:cNvSpPr/>
              <p:nvPr/>
            </p:nvSpPr>
            <p:spPr>
              <a:xfrm>
                <a:off x="9375485" y="3743607"/>
                <a:ext cx="877062" cy="947341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Policy</a:t>
                </a:r>
                <a:r>
                  <a:rPr kumimoji="1" lang="zh-CN" altLang="en-US" sz="12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</a:t>
                </a:r>
              </a:p>
              <a:p>
                <a:pPr algn="ctr"/>
                <a:endParaRPr kumimoji="1" lang="en-US" altLang="zh-CN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ctr"/>
                <a:endParaRPr kumimoji="1" lang="en-US" altLang="zh-CN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ctr"/>
                <a:endParaRPr kumimoji="1" lang="en-US" altLang="zh-CN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ctr"/>
                <a:endParaRPr kumimoji="1" lang="en-US" altLang="zh-CN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91" name="圆角矩形 190">
                <a:extLst>
                  <a:ext uri="{FF2B5EF4-FFF2-40B4-BE49-F238E27FC236}">
                    <a16:creationId xmlns:a16="http://schemas.microsoft.com/office/drawing/2014/main" id="{74BACA72-EC4C-E044-A411-908418A6220E}"/>
                  </a:ext>
                </a:extLst>
              </p:cNvPr>
              <p:cNvSpPr/>
              <p:nvPr/>
            </p:nvSpPr>
            <p:spPr>
              <a:xfrm>
                <a:off x="9420808" y="4147000"/>
                <a:ext cx="769868" cy="384774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DAG</a:t>
                </a:r>
                <a:endParaRPr kumimoji="1" lang="zh-CN" altLang="en-US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179" name="圆角矩形标注 178">
              <a:extLst>
                <a:ext uri="{FF2B5EF4-FFF2-40B4-BE49-F238E27FC236}">
                  <a16:creationId xmlns:a16="http://schemas.microsoft.com/office/drawing/2014/main" id="{BDCAF1CF-4EA7-F94C-BBA9-E3EF8ED4282A}"/>
                </a:ext>
              </a:extLst>
            </p:cNvPr>
            <p:cNvSpPr/>
            <p:nvPr/>
          </p:nvSpPr>
          <p:spPr>
            <a:xfrm>
              <a:off x="10446150" y="2628433"/>
              <a:ext cx="1418602" cy="498511"/>
            </a:xfrm>
            <a:prstGeom prst="wedgeRoundRectCallout">
              <a:avLst>
                <a:gd name="adj1" fmla="val -55585"/>
                <a:gd name="adj2" fmla="val 65983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基于</a:t>
              </a:r>
              <a:r>
                <a:rPr kumimoji="1" lang="en-US" altLang="zh-CN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MAB</a:t>
              </a:r>
              <a:r>
                <a:rPr kumimoji="1"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算法个性化选择</a:t>
              </a:r>
              <a:r>
                <a:rPr kumimoji="1" lang="en-US" altLang="zh-CN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Action</a:t>
              </a:r>
              <a:endPara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0" name="圆柱体 179">
              <a:extLst>
                <a:ext uri="{FF2B5EF4-FFF2-40B4-BE49-F238E27FC236}">
                  <a16:creationId xmlns:a16="http://schemas.microsoft.com/office/drawing/2014/main" id="{28219BB6-1EE4-7043-89B2-91935F888815}"/>
                </a:ext>
              </a:extLst>
            </p:cNvPr>
            <p:cNvSpPr/>
            <p:nvPr/>
          </p:nvSpPr>
          <p:spPr>
            <a:xfrm>
              <a:off x="7347064" y="2813327"/>
              <a:ext cx="730764" cy="646331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业务配置</a:t>
              </a:r>
            </a:p>
          </p:txBody>
        </p:sp>
        <p:cxnSp>
          <p:nvCxnSpPr>
            <p:cNvPr id="181" name="肘形连接符 97">
              <a:extLst>
                <a:ext uri="{FF2B5EF4-FFF2-40B4-BE49-F238E27FC236}">
                  <a16:creationId xmlns:a16="http://schemas.microsoft.com/office/drawing/2014/main" id="{1A0A9888-EE57-1A44-9A4F-673FE416EE86}"/>
                </a:ext>
              </a:extLst>
            </p:cNvPr>
            <p:cNvCxnSpPr>
              <a:cxnSpLocks/>
              <a:stCxn id="168" idx="1"/>
              <a:endCxn id="180" idx="4"/>
            </p:cNvCxnSpPr>
            <p:nvPr/>
          </p:nvCxnSpPr>
          <p:spPr>
            <a:xfrm flipH="1">
              <a:off x="8077828" y="3130146"/>
              <a:ext cx="415920" cy="63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D7221BF6-AD8B-DB45-822F-1D5E92E58F5B}"/>
                </a:ext>
              </a:extLst>
            </p:cNvPr>
            <p:cNvSpPr txBox="1"/>
            <p:nvPr/>
          </p:nvSpPr>
          <p:spPr>
            <a:xfrm>
              <a:off x="9407798" y="2652911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FF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  <a:endParaRPr kumimoji="1"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8545004D-EFDC-4743-AF1B-767301BB677E}"/>
                </a:ext>
              </a:extLst>
            </p:cNvPr>
            <p:cNvSpPr txBox="1"/>
            <p:nvPr/>
          </p:nvSpPr>
          <p:spPr>
            <a:xfrm>
              <a:off x="8117006" y="2824387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rgbClr val="FF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</a:t>
              </a:r>
              <a:endParaRPr kumimoji="1"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BA1068B0-F3A2-BD4F-BD8E-537A83303EB4}"/>
                </a:ext>
              </a:extLst>
            </p:cNvPr>
            <p:cNvSpPr txBox="1"/>
            <p:nvPr/>
          </p:nvSpPr>
          <p:spPr>
            <a:xfrm>
              <a:off x="9153830" y="3144157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FF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</a:t>
              </a:r>
              <a:endParaRPr kumimoji="1"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28FCF335-A33D-B740-8682-0D9762A520A7}"/>
                </a:ext>
              </a:extLst>
            </p:cNvPr>
            <p:cNvSpPr txBox="1"/>
            <p:nvPr/>
          </p:nvSpPr>
          <p:spPr>
            <a:xfrm>
              <a:off x="9169842" y="482600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FF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</a:t>
              </a:r>
              <a:endParaRPr kumimoji="1"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53DE9FF4-57C5-4C42-A65F-A2AD175988A5}"/>
                </a:ext>
              </a:extLst>
            </p:cNvPr>
            <p:cNvSpPr txBox="1"/>
            <p:nvPr/>
          </p:nvSpPr>
          <p:spPr>
            <a:xfrm>
              <a:off x="9191308" y="545783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FF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5</a:t>
              </a:r>
              <a:endParaRPr kumimoji="1"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7" name="圆角矩形标注 186">
              <a:extLst>
                <a:ext uri="{FF2B5EF4-FFF2-40B4-BE49-F238E27FC236}">
                  <a16:creationId xmlns:a16="http://schemas.microsoft.com/office/drawing/2014/main" id="{A3BE071B-987B-F94F-AD61-1658A0153094}"/>
                </a:ext>
              </a:extLst>
            </p:cNvPr>
            <p:cNvSpPr/>
            <p:nvPr/>
          </p:nvSpPr>
          <p:spPr>
            <a:xfrm>
              <a:off x="10474619" y="5247246"/>
              <a:ext cx="1369939" cy="355886"/>
            </a:xfrm>
            <a:prstGeom prst="wedgeRoundRectCallout">
              <a:avLst>
                <a:gd name="adj1" fmla="val -55585"/>
                <a:gd name="adj2" fmla="val 65983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多路召回融合</a:t>
              </a:r>
            </a:p>
          </p:txBody>
        </p:sp>
      </p:grpSp>
      <p:sp>
        <p:nvSpPr>
          <p:cNvPr id="200" name="圆角矩形标注 199">
            <a:extLst>
              <a:ext uri="{FF2B5EF4-FFF2-40B4-BE49-F238E27FC236}">
                <a16:creationId xmlns:a16="http://schemas.microsoft.com/office/drawing/2014/main" id="{F947B9EA-3350-FB41-918B-9498E3934A48}"/>
              </a:ext>
            </a:extLst>
          </p:cNvPr>
          <p:cNvSpPr/>
          <p:nvPr/>
        </p:nvSpPr>
        <p:spPr>
          <a:xfrm>
            <a:off x="51635" y="2342599"/>
            <a:ext cx="1369939" cy="599823"/>
          </a:xfrm>
          <a:prstGeom prst="wedgeRoundRectCallout">
            <a:avLst>
              <a:gd name="adj1" fmla="val 110207"/>
              <a:gd name="adj2" fmla="val 5942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并行多路，出错不会影响其他路的召回</a:t>
            </a:r>
          </a:p>
        </p:txBody>
      </p: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87C970F2-83F3-284C-8737-69603593D0B3}"/>
              </a:ext>
            </a:extLst>
          </p:cNvPr>
          <p:cNvGrpSpPr/>
          <p:nvPr/>
        </p:nvGrpSpPr>
        <p:grpSpPr>
          <a:xfrm>
            <a:off x="8638351" y="2711941"/>
            <a:ext cx="2341807" cy="3114616"/>
            <a:chOff x="3778611" y="925799"/>
            <a:chExt cx="2341807" cy="3114616"/>
          </a:xfrm>
        </p:grpSpPr>
        <p:sp>
          <p:nvSpPr>
            <p:cNvPr id="204" name="圆角矩形 203">
              <a:extLst>
                <a:ext uri="{FF2B5EF4-FFF2-40B4-BE49-F238E27FC236}">
                  <a16:creationId xmlns:a16="http://schemas.microsoft.com/office/drawing/2014/main" id="{7639D97E-F3F4-9249-99EE-45BEBEDB2580}"/>
                </a:ext>
              </a:extLst>
            </p:cNvPr>
            <p:cNvSpPr/>
            <p:nvPr/>
          </p:nvSpPr>
          <p:spPr>
            <a:xfrm>
              <a:off x="3778611" y="925799"/>
              <a:ext cx="2341807" cy="311461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Policy 1</a:t>
              </a:r>
            </a:p>
            <a:p>
              <a:pPr algn="ctr"/>
              <a:endParaRPr kumimoji="1" lang="en-US" altLang="zh-CN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endParaRPr kumimoji="1" lang="en-US" altLang="zh-CN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endParaRPr kumimoji="1" lang="en-US" altLang="zh-CN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endParaRPr kumimoji="1" lang="en-US" altLang="zh-CN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endParaRPr kumimoji="1" lang="en-US" altLang="zh-CN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endParaRPr kumimoji="1" lang="en-US" altLang="zh-CN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endParaRPr kumimoji="1" lang="en-US" altLang="zh-CN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endParaRPr kumimoji="1"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5" name="圆角矩形 204">
              <a:extLst>
                <a:ext uri="{FF2B5EF4-FFF2-40B4-BE49-F238E27FC236}">
                  <a16:creationId xmlns:a16="http://schemas.microsoft.com/office/drawing/2014/main" id="{9BD746F0-863C-FB4E-8C4F-2058F0DFEE9C}"/>
                </a:ext>
              </a:extLst>
            </p:cNvPr>
            <p:cNvSpPr/>
            <p:nvPr/>
          </p:nvSpPr>
          <p:spPr>
            <a:xfrm>
              <a:off x="4426659" y="1423436"/>
              <a:ext cx="1002288" cy="31446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开始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OP</a:t>
              </a:r>
              <a:endPara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6" name="圆角矩形 205">
              <a:extLst>
                <a:ext uri="{FF2B5EF4-FFF2-40B4-BE49-F238E27FC236}">
                  <a16:creationId xmlns:a16="http://schemas.microsoft.com/office/drawing/2014/main" id="{112EA216-C2A3-B841-BB66-2F04818A69CB}"/>
                </a:ext>
              </a:extLst>
            </p:cNvPr>
            <p:cNvSpPr/>
            <p:nvPr/>
          </p:nvSpPr>
          <p:spPr>
            <a:xfrm>
              <a:off x="4423985" y="1940663"/>
              <a:ext cx="1002288" cy="31446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画像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OP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  <a:endPara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7" name="圆角矩形 206">
              <a:extLst>
                <a:ext uri="{FF2B5EF4-FFF2-40B4-BE49-F238E27FC236}">
                  <a16:creationId xmlns:a16="http://schemas.microsoft.com/office/drawing/2014/main" id="{BE55136D-0441-B94B-B78B-FBBF734AAE4B}"/>
                </a:ext>
              </a:extLst>
            </p:cNvPr>
            <p:cNvSpPr/>
            <p:nvPr/>
          </p:nvSpPr>
          <p:spPr>
            <a:xfrm>
              <a:off x="3835224" y="2549765"/>
              <a:ext cx="955291" cy="31446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检索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OP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  <a:endPara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8" name="圆角矩形 207">
              <a:extLst>
                <a:ext uri="{FF2B5EF4-FFF2-40B4-BE49-F238E27FC236}">
                  <a16:creationId xmlns:a16="http://schemas.microsoft.com/office/drawing/2014/main" id="{A395B0D3-85B9-2A42-9FC2-51AD2E558D44}"/>
                </a:ext>
              </a:extLst>
            </p:cNvPr>
            <p:cNvSpPr/>
            <p:nvPr/>
          </p:nvSpPr>
          <p:spPr>
            <a:xfrm>
              <a:off x="4961185" y="2549765"/>
              <a:ext cx="1115068" cy="31446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检索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OP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</a:t>
              </a:r>
              <a:endPara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9" name="圆角矩形 208">
              <a:extLst>
                <a:ext uri="{FF2B5EF4-FFF2-40B4-BE49-F238E27FC236}">
                  <a16:creationId xmlns:a16="http://schemas.microsoft.com/office/drawing/2014/main" id="{6F906C76-A084-094D-A138-71DB6CD33DC1}"/>
                </a:ext>
              </a:extLst>
            </p:cNvPr>
            <p:cNvSpPr/>
            <p:nvPr/>
          </p:nvSpPr>
          <p:spPr>
            <a:xfrm>
              <a:off x="4501624" y="3112758"/>
              <a:ext cx="919122" cy="31446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过滤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OP</a:t>
              </a:r>
              <a:endPara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0" name="圆角矩形 209">
              <a:extLst>
                <a:ext uri="{FF2B5EF4-FFF2-40B4-BE49-F238E27FC236}">
                  <a16:creationId xmlns:a16="http://schemas.microsoft.com/office/drawing/2014/main" id="{5FD3DAD3-AF2E-314A-AFCC-38C4BC5A9573}"/>
                </a:ext>
              </a:extLst>
            </p:cNvPr>
            <p:cNvSpPr/>
            <p:nvPr/>
          </p:nvSpPr>
          <p:spPr>
            <a:xfrm>
              <a:off x="4541407" y="3569278"/>
              <a:ext cx="847883" cy="31446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结束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OP</a:t>
              </a:r>
              <a:endPara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211" name="肘形连接符 210">
              <a:extLst>
                <a:ext uri="{FF2B5EF4-FFF2-40B4-BE49-F238E27FC236}">
                  <a16:creationId xmlns:a16="http://schemas.microsoft.com/office/drawing/2014/main" id="{B93AF22C-E555-254E-BE34-AEC2697B07F3}"/>
                </a:ext>
              </a:extLst>
            </p:cNvPr>
            <p:cNvCxnSpPr>
              <a:cxnSpLocks/>
              <a:stCxn id="205" idx="2"/>
              <a:endCxn id="206" idx="0"/>
            </p:cNvCxnSpPr>
            <p:nvPr/>
          </p:nvCxnSpPr>
          <p:spPr>
            <a:xfrm rot="5400000">
              <a:off x="4825086" y="1837945"/>
              <a:ext cx="202761" cy="267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肘形连接符 211">
              <a:extLst>
                <a:ext uri="{FF2B5EF4-FFF2-40B4-BE49-F238E27FC236}">
                  <a16:creationId xmlns:a16="http://schemas.microsoft.com/office/drawing/2014/main" id="{8906E4BA-25D5-1546-9B31-991DA6F4EA61}"/>
                </a:ext>
              </a:extLst>
            </p:cNvPr>
            <p:cNvCxnSpPr>
              <a:cxnSpLocks/>
              <a:stCxn id="206" idx="2"/>
              <a:endCxn id="207" idx="0"/>
            </p:cNvCxnSpPr>
            <p:nvPr/>
          </p:nvCxnSpPr>
          <p:spPr>
            <a:xfrm rot="5400000">
              <a:off x="4471682" y="2096318"/>
              <a:ext cx="294636" cy="6122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肘形连接符 212">
              <a:extLst>
                <a:ext uri="{FF2B5EF4-FFF2-40B4-BE49-F238E27FC236}">
                  <a16:creationId xmlns:a16="http://schemas.microsoft.com/office/drawing/2014/main" id="{3B702149-94B9-9D49-ABE2-1D36C92FFEAD}"/>
                </a:ext>
              </a:extLst>
            </p:cNvPr>
            <p:cNvCxnSpPr>
              <a:cxnSpLocks/>
              <a:stCxn id="206" idx="2"/>
              <a:endCxn id="208" idx="0"/>
            </p:cNvCxnSpPr>
            <p:nvPr/>
          </p:nvCxnSpPr>
          <p:spPr>
            <a:xfrm rot="16200000" flipH="1">
              <a:off x="5074606" y="2105652"/>
              <a:ext cx="294636" cy="59359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肘形连接符 213">
              <a:extLst>
                <a:ext uri="{FF2B5EF4-FFF2-40B4-BE49-F238E27FC236}">
                  <a16:creationId xmlns:a16="http://schemas.microsoft.com/office/drawing/2014/main" id="{5D27A7DD-D11D-4942-91DA-FFC7ABB9A6E2}"/>
                </a:ext>
              </a:extLst>
            </p:cNvPr>
            <p:cNvCxnSpPr>
              <a:cxnSpLocks/>
              <a:stCxn id="207" idx="2"/>
              <a:endCxn id="209" idx="0"/>
            </p:cNvCxnSpPr>
            <p:nvPr/>
          </p:nvCxnSpPr>
          <p:spPr>
            <a:xfrm rot="16200000" flipH="1">
              <a:off x="4512764" y="2664336"/>
              <a:ext cx="248527" cy="64831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肘形连接符 214">
              <a:extLst>
                <a:ext uri="{FF2B5EF4-FFF2-40B4-BE49-F238E27FC236}">
                  <a16:creationId xmlns:a16="http://schemas.microsoft.com/office/drawing/2014/main" id="{63BDB1E7-0F8F-9441-8EE8-E38861F7F5AC}"/>
                </a:ext>
              </a:extLst>
            </p:cNvPr>
            <p:cNvCxnSpPr>
              <a:cxnSpLocks/>
              <a:stCxn id="208" idx="2"/>
              <a:endCxn id="209" idx="0"/>
            </p:cNvCxnSpPr>
            <p:nvPr/>
          </p:nvCxnSpPr>
          <p:spPr>
            <a:xfrm rot="5400000">
              <a:off x="5115689" y="2709727"/>
              <a:ext cx="248527" cy="55753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肘形连接符 215">
              <a:extLst>
                <a:ext uri="{FF2B5EF4-FFF2-40B4-BE49-F238E27FC236}">
                  <a16:creationId xmlns:a16="http://schemas.microsoft.com/office/drawing/2014/main" id="{30562B70-62D5-8A4F-944B-591766185E77}"/>
                </a:ext>
              </a:extLst>
            </p:cNvPr>
            <p:cNvCxnSpPr>
              <a:stCxn id="209" idx="2"/>
              <a:endCxn id="210" idx="0"/>
            </p:cNvCxnSpPr>
            <p:nvPr/>
          </p:nvCxnSpPr>
          <p:spPr>
            <a:xfrm rot="16200000" flipH="1">
              <a:off x="4892240" y="3496169"/>
              <a:ext cx="142054" cy="41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圆角矩形标注 216">
            <a:extLst>
              <a:ext uri="{FF2B5EF4-FFF2-40B4-BE49-F238E27FC236}">
                <a16:creationId xmlns:a16="http://schemas.microsoft.com/office/drawing/2014/main" id="{897E36F4-7C18-F84D-BB63-6B2668F520E8}"/>
              </a:ext>
            </a:extLst>
          </p:cNvPr>
          <p:cNvSpPr/>
          <p:nvPr/>
        </p:nvSpPr>
        <p:spPr>
          <a:xfrm>
            <a:off x="11190526" y="5619349"/>
            <a:ext cx="974384" cy="344692"/>
          </a:xfrm>
          <a:prstGeom prst="wedgeRoundRectCallout">
            <a:avLst>
              <a:gd name="adj1" fmla="val -41266"/>
              <a:gd name="adj2" fmla="val 7230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Op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可复用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8" name="圆角矩形 217">
            <a:extLst>
              <a:ext uri="{FF2B5EF4-FFF2-40B4-BE49-F238E27FC236}">
                <a16:creationId xmlns:a16="http://schemas.microsoft.com/office/drawing/2014/main" id="{18EB4C58-2DC1-B342-8553-7B10BB25A4A2}"/>
              </a:ext>
            </a:extLst>
          </p:cNvPr>
          <p:cNvSpPr/>
          <p:nvPr/>
        </p:nvSpPr>
        <p:spPr>
          <a:xfrm>
            <a:off x="7342505" y="6097926"/>
            <a:ext cx="4743760" cy="74349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公共</a:t>
            </a:r>
            <a:r>
              <a:rPr kumimoji="1" lang="en-US" altLang="zh-CN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OP</a:t>
            </a:r>
            <a:r>
              <a:rPr kumimoji="1" lang="zh-CN" altLang="en-US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库</a:t>
            </a:r>
            <a:endParaRPr kumimoji="1" lang="en-US" altLang="zh-CN" sz="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sz="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sz="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sz="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sz="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9" name="圆角矩形 218">
            <a:extLst>
              <a:ext uri="{FF2B5EF4-FFF2-40B4-BE49-F238E27FC236}">
                <a16:creationId xmlns:a16="http://schemas.microsoft.com/office/drawing/2014/main" id="{021F3B4A-7B2B-144E-BACF-CB5A2023EE51}"/>
              </a:ext>
            </a:extLst>
          </p:cNvPr>
          <p:cNvSpPr/>
          <p:nvPr/>
        </p:nvSpPr>
        <p:spPr>
          <a:xfrm>
            <a:off x="7516892" y="6335685"/>
            <a:ext cx="710657" cy="4088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画像</a:t>
            </a:r>
            <a:r>
              <a:rPr kumimoji="1" lang="en-US" altLang="zh-CN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OP</a:t>
            </a:r>
            <a:r>
              <a:rPr kumimoji="1" lang="zh-CN" altLang="en-US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0" name="圆角矩形 219">
            <a:extLst>
              <a:ext uri="{FF2B5EF4-FFF2-40B4-BE49-F238E27FC236}">
                <a16:creationId xmlns:a16="http://schemas.microsoft.com/office/drawing/2014/main" id="{E83B4682-093D-A345-9244-C107E6A52DB9}"/>
              </a:ext>
            </a:extLst>
          </p:cNvPr>
          <p:cNvSpPr/>
          <p:nvPr/>
        </p:nvSpPr>
        <p:spPr>
          <a:xfrm>
            <a:off x="9322283" y="6323686"/>
            <a:ext cx="762122" cy="4088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检索</a:t>
            </a:r>
            <a:r>
              <a:rPr kumimoji="1" lang="en-US" altLang="zh-CN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OP</a:t>
            </a:r>
            <a:r>
              <a:rPr kumimoji="1" lang="zh-CN" altLang="en-US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1" name="圆角矩形 220">
            <a:extLst>
              <a:ext uri="{FF2B5EF4-FFF2-40B4-BE49-F238E27FC236}">
                <a16:creationId xmlns:a16="http://schemas.microsoft.com/office/drawing/2014/main" id="{907F70F9-68E0-4746-B87D-64D91716F8ED}"/>
              </a:ext>
            </a:extLst>
          </p:cNvPr>
          <p:cNvSpPr/>
          <p:nvPr/>
        </p:nvSpPr>
        <p:spPr>
          <a:xfrm>
            <a:off x="10297641" y="6340758"/>
            <a:ext cx="762122" cy="4088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检索</a:t>
            </a:r>
            <a:r>
              <a:rPr kumimoji="1" lang="en-US" altLang="zh-CN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OP</a:t>
            </a:r>
            <a:r>
              <a:rPr kumimoji="1" lang="zh-CN" altLang="en-US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2" name="圆角矩形 221">
            <a:extLst>
              <a:ext uri="{FF2B5EF4-FFF2-40B4-BE49-F238E27FC236}">
                <a16:creationId xmlns:a16="http://schemas.microsoft.com/office/drawing/2014/main" id="{77F65285-B9E4-354E-90D1-D24AF706A97B}"/>
              </a:ext>
            </a:extLst>
          </p:cNvPr>
          <p:cNvSpPr/>
          <p:nvPr/>
        </p:nvSpPr>
        <p:spPr>
          <a:xfrm>
            <a:off x="11227769" y="6335685"/>
            <a:ext cx="678233" cy="4088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过滤</a:t>
            </a:r>
            <a:r>
              <a:rPr kumimoji="1" lang="en-US" altLang="zh-CN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OP</a:t>
            </a:r>
            <a:endParaRPr kumimoji="1" lang="zh-CN" altLang="en-US" sz="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3" name="圆角矩形 222">
            <a:extLst>
              <a:ext uri="{FF2B5EF4-FFF2-40B4-BE49-F238E27FC236}">
                <a16:creationId xmlns:a16="http://schemas.microsoft.com/office/drawing/2014/main" id="{B565E849-38C6-784E-8D88-11EA4D236A9D}"/>
              </a:ext>
            </a:extLst>
          </p:cNvPr>
          <p:cNvSpPr/>
          <p:nvPr/>
        </p:nvSpPr>
        <p:spPr>
          <a:xfrm>
            <a:off x="8394600" y="6335685"/>
            <a:ext cx="714447" cy="4088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画像</a:t>
            </a:r>
            <a:r>
              <a:rPr kumimoji="1" lang="en-US" altLang="zh-CN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OP</a:t>
            </a:r>
            <a:r>
              <a:rPr kumimoji="1" lang="zh-CN" altLang="en-US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4" name="下箭头 223">
            <a:extLst>
              <a:ext uri="{FF2B5EF4-FFF2-40B4-BE49-F238E27FC236}">
                <a16:creationId xmlns:a16="http://schemas.microsoft.com/office/drawing/2014/main" id="{7013AF22-29B4-3B4C-A548-914E11F4DBD3}"/>
              </a:ext>
            </a:extLst>
          </p:cNvPr>
          <p:cNvSpPr/>
          <p:nvPr/>
        </p:nvSpPr>
        <p:spPr>
          <a:xfrm>
            <a:off x="9634327" y="5867703"/>
            <a:ext cx="439210" cy="207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23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>
            <a:extLst>
              <a:ext uri="{FF2B5EF4-FFF2-40B4-BE49-F238E27FC236}">
                <a16:creationId xmlns:a16="http://schemas.microsoft.com/office/drawing/2014/main" id="{02215208-2A3E-E047-9174-B03C14A90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4" y="1099440"/>
            <a:ext cx="3017856" cy="5422010"/>
          </a:xfrm>
          <a:prstGeom prst="rect">
            <a:avLst/>
          </a:prstGeom>
        </p:spPr>
      </p:pic>
      <p:cxnSp>
        <p:nvCxnSpPr>
          <p:cNvPr id="329" name="直线连接符 328">
            <a:extLst>
              <a:ext uri="{FF2B5EF4-FFF2-40B4-BE49-F238E27FC236}">
                <a16:creationId xmlns:a16="http://schemas.microsoft.com/office/drawing/2014/main" id="{07606F7E-56B7-F541-8DE4-20C6F9957F08}"/>
              </a:ext>
            </a:extLst>
          </p:cNvPr>
          <p:cNvCxnSpPr>
            <a:cxnSpLocks/>
          </p:cNvCxnSpPr>
          <p:nvPr/>
        </p:nvCxnSpPr>
        <p:spPr>
          <a:xfrm>
            <a:off x="323690" y="599660"/>
            <a:ext cx="106822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E59041F8-2523-5844-9CA9-F7F1273D7F3E}"/>
              </a:ext>
            </a:extLst>
          </p:cNvPr>
          <p:cNvSpPr/>
          <p:nvPr/>
        </p:nvSpPr>
        <p:spPr>
          <a:xfrm>
            <a:off x="265261" y="115395"/>
            <a:ext cx="4557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召回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策略融合框架的配置示例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FFF5D0D0-4E27-C04E-A1B5-5DE497801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072" y="1052560"/>
            <a:ext cx="3017856" cy="5655712"/>
          </a:xfrm>
          <a:prstGeom prst="rect">
            <a:avLst/>
          </a:prstGeom>
        </p:spPr>
      </p:pic>
      <p:sp>
        <p:nvSpPr>
          <p:cNvPr id="124" name="椭圆 123">
            <a:extLst>
              <a:ext uri="{FF2B5EF4-FFF2-40B4-BE49-F238E27FC236}">
                <a16:creationId xmlns:a16="http://schemas.microsoft.com/office/drawing/2014/main" id="{0DF5DDBF-0CD2-FA4C-AE7A-0C1A0DF4B55F}"/>
              </a:ext>
            </a:extLst>
          </p:cNvPr>
          <p:cNvSpPr/>
          <p:nvPr/>
        </p:nvSpPr>
        <p:spPr>
          <a:xfrm>
            <a:off x="1961113" y="5134709"/>
            <a:ext cx="1515954" cy="398572"/>
          </a:xfrm>
          <a:prstGeom prst="ellipse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AC303C51-1807-944F-8BE5-F962DF0ACE33}"/>
              </a:ext>
            </a:extLst>
          </p:cNvPr>
          <p:cNvSpPr/>
          <p:nvPr/>
        </p:nvSpPr>
        <p:spPr>
          <a:xfrm>
            <a:off x="4587071" y="1099440"/>
            <a:ext cx="1515954" cy="398572"/>
          </a:xfrm>
          <a:prstGeom prst="ellipse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CF1FF457-4E3D-254D-AD18-CC617D77DB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8985" y="1052560"/>
            <a:ext cx="2696947" cy="5405899"/>
          </a:xfrm>
          <a:prstGeom prst="rect">
            <a:avLst/>
          </a:prstGeom>
        </p:spPr>
      </p:pic>
      <p:sp>
        <p:nvSpPr>
          <p:cNvPr id="127" name="椭圆 126">
            <a:extLst>
              <a:ext uri="{FF2B5EF4-FFF2-40B4-BE49-F238E27FC236}">
                <a16:creationId xmlns:a16="http://schemas.microsoft.com/office/drawing/2014/main" id="{CD8BF5F5-F9D3-3B42-AD9D-33C478230BFA}"/>
              </a:ext>
            </a:extLst>
          </p:cNvPr>
          <p:cNvSpPr/>
          <p:nvPr/>
        </p:nvSpPr>
        <p:spPr>
          <a:xfrm>
            <a:off x="5800257" y="2269327"/>
            <a:ext cx="1245312" cy="398572"/>
          </a:xfrm>
          <a:prstGeom prst="ellipse">
            <a:avLst/>
          </a:prstGeom>
          <a:noFill/>
          <a:ln w="254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7411DA50-BA18-6F4C-8F0D-DF83F72A8D55}"/>
              </a:ext>
            </a:extLst>
          </p:cNvPr>
          <p:cNvSpPr/>
          <p:nvPr/>
        </p:nvSpPr>
        <p:spPr>
          <a:xfrm>
            <a:off x="5800257" y="4935423"/>
            <a:ext cx="1245312" cy="398572"/>
          </a:xfrm>
          <a:prstGeom prst="ellipse">
            <a:avLst/>
          </a:prstGeom>
          <a:noFill/>
          <a:ln w="254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1FB9B66C-CBE9-454C-B1FD-529DB21C3B14}"/>
              </a:ext>
            </a:extLst>
          </p:cNvPr>
          <p:cNvSpPr/>
          <p:nvPr/>
        </p:nvSpPr>
        <p:spPr>
          <a:xfrm>
            <a:off x="8308985" y="900154"/>
            <a:ext cx="1245312" cy="398572"/>
          </a:xfrm>
          <a:prstGeom prst="ellipse">
            <a:avLst/>
          </a:prstGeom>
          <a:noFill/>
          <a:ln w="254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39E2C065-360C-1246-9FD1-A6002BCB6377}"/>
              </a:ext>
            </a:extLst>
          </p:cNvPr>
          <p:cNvSpPr txBox="1"/>
          <p:nvPr/>
        </p:nvSpPr>
        <p:spPr>
          <a:xfrm>
            <a:off x="1186068" y="730108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业务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Feed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B098946-2499-D841-BFA3-F45649A42A05}"/>
              </a:ext>
            </a:extLst>
          </p:cNvPr>
          <p:cNvSpPr txBox="1"/>
          <p:nvPr/>
        </p:nvSpPr>
        <p:spPr>
          <a:xfrm>
            <a:off x="5005015" y="695662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Action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3871F519-10D5-3840-8B2A-56FAA281B328}"/>
              </a:ext>
            </a:extLst>
          </p:cNvPr>
          <p:cNvSpPr txBox="1"/>
          <p:nvPr/>
        </p:nvSpPr>
        <p:spPr>
          <a:xfrm>
            <a:off x="9107467" y="714157"/>
            <a:ext cx="1041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Policy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</a:t>
            </a: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3C21E97E-C542-5541-9971-69EBFB177924}"/>
              </a:ext>
            </a:extLst>
          </p:cNvPr>
          <p:cNvSpPr/>
          <p:nvPr/>
        </p:nvSpPr>
        <p:spPr>
          <a:xfrm>
            <a:off x="1926946" y="3681130"/>
            <a:ext cx="1515954" cy="398572"/>
          </a:xfrm>
          <a:prstGeom prst="ellipse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2736D7F3-663E-504C-A4E6-361A9FE06D3C}"/>
              </a:ext>
            </a:extLst>
          </p:cNvPr>
          <p:cNvCxnSpPr>
            <a:cxnSpLocks/>
            <a:stCxn id="135" idx="6"/>
            <a:endCxn id="125" idx="2"/>
          </p:cNvCxnSpPr>
          <p:nvPr/>
        </p:nvCxnSpPr>
        <p:spPr>
          <a:xfrm flipV="1">
            <a:off x="3442900" y="1298726"/>
            <a:ext cx="1144171" cy="2581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F2E66F2D-2F19-4F47-8F80-B94CE6809430}"/>
              </a:ext>
            </a:extLst>
          </p:cNvPr>
          <p:cNvCxnSpPr>
            <a:cxnSpLocks/>
            <a:stCxn id="124" idx="6"/>
          </p:cNvCxnSpPr>
          <p:nvPr/>
        </p:nvCxnSpPr>
        <p:spPr>
          <a:xfrm flipV="1">
            <a:off x="3477067" y="1324719"/>
            <a:ext cx="1110004" cy="400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247D37FF-3A27-9246-8F19-9A7B03E817A6}"/>
              </a:ext>
            </a:extLst>
          </p:cNvPr>
          <p:cNvCxnSpPr>
            <a:cxnSpLocks/>
            <a:stCxn id="127" idx="6"/>
            <a:endCxn id="129" idx="2"/>
          </p:cNvCxnSpPr>
          <p:nvPr/>
        </p:nvCxnSpPr>
        <p:spPr>
          <a:xfrm flipV="1">
            <a:off x="7045569" y="1099440"/>
            <a:ext cx="1263416" cy="136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直线箭头连接符 147">
            <a:extLst>
              <a:ext uri="{FF2B5EF4-FFF2-40B4-BE49-F238E27FC236}">
                <a16:creationId xmlns:a16="http://schemas.microsoft.com/office/drawing/2014/main" id="{0FAA4F4A-33E8-6243-B7ED-C4F75352D2FF}"/>
              </a:ext>
            </a:extLst>
          </p:cNvPr>
          <p:cNvCxnSpPr>
            <a:cxnSpLocks/>
            <a:stCxn id="128" idx="6"/>
            <a:endCxn id="129" idx="2"/>
          </p:cNvCxnSpPr>
          <p:nvPr/>
        </p:nvCxnSpPr>
        <p:spPr>
          <a:xfrm flipV="1">
            <a:off x="7045569" y="1099440"/>
            <a:ext cx="1263416" cy="4035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0" name="圆角矩形标注 149">
            <a:extLst>
              <a:ext uri="{FF2B5EF4-FFF2-40B4-BE49-F238E27FC236}">
                <a16:creationId xmlns:a16="http://schemas.microsoft.com/office/drawing/2014/main" id="{766BF0EA-2E06-5D4F-895C-989BA112BB6A}"/>
              </a:ext>
            </a:extLst>
          </p:cNvPr>
          <p:cNvSpPr/>
          <p:nvPr/>
        </p:nvSpPr>
        <p:spPr>
          <a:xfrm>
            <a:off x="10553318" y="3825940"/>
            <a:ext cx="905228" cy="265569"/>
          </a:xfrm>
          <a:prstGeom prst="wedgeRoundRectCallout">
            <a:avLst>
              <a:gd name="adj1" fmla="val -68634"/>
              <a:gd name="adj2" fmla="val -3780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Op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可复用</a:t>
            </a:r>
          </a:p>
        </p:txBody>
      </p:sp>
      <p:sp>
        <p:nvSpPr>
          <p:cNvPr id="151" name="圆角矩形标注 150">
            <a:extLst>
              <a:ext uri="{FF2B5EF4-FFF2-40B4-BE49-F238E27FC236}">
                <a16:creationId xmlns:a16="http://schemas.microsoft.com/office/drawing/2014/main" id="{9DD3E1EA-19FE-B94A-B1B6-66052F64195D}"/>
              </a:ext>
            </a:extLst>
          </p:cNvPr>
          <p:cNvSpPr/>
          <p:nvPr/>
        </p:nvSpPr>
        <p:spPr>
          <a:xfrm>
            <a:off x="3477066" y="5478714"/>
            <a:ext cx="1110006" cy="559691"/>
          </a:xfrm>
          <a:prstGeom prst="wedgeRoundRectCallout">
            <a:avLst>
              <a:gd name="adj1" fmla="val -68634"/>
              <a:gd name="adj2" fmla="val -3780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Action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配置可以复用</a:t>
            </a:r>
          </a:p>
        </p:txBody>
      </p:sp>
      <p:sp>
        <p:nvSpPr>
          <p:cNvPr id="152" name="圆角矩形标注 151">
            <a:extLst>
              <a:ext uri="{FF2B5EF4-FFF2-40B4-BE49-F238E27FC236}">
                <a16:creationId xmlns:a16="http://schemas.microsoft.com/office/drawing/2014/main" id="{7B64335C-FD1D-0F48-9FBC-115C8C06A86E}"/>
              </a:ext>
            </a:extLst>
          </p:cNvPr>
          <p:cNvSpPr/>
          <p:nvPr/>
        </p:nvSpPr>
        <p:spPr>
          <a:xfrm>
            <a:off x="7148748" y="5236892"/>
            <a:ext cx="1110006" cy="559691"/>
          </a:xfrm>
          <a:prstGeom prst="wedgeRoundRectCallout">
            <a:avLst>
              <a:gd name="adj1" fmla="val -68634"/>
              <a:gd name="adj2" fmla="val -3780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Policy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配置可以复用</a:t>
            </a:r>
          </a:p>
        </p:txBody>
      </p:sp>
      <p:sp>
        <p:nvSpPr>
          <p:cNvPr id="65" name="右箭头 64">
            <a:extLst>
              <a:ext uri="{FF2B5EF4-FFF2-40B4-BE49-F238E27FC236}">
                <a16:creationId xmlns:a16="http://schemas.microsoft.com/office/drawing/2014/main" id="{BFACFCFE-DF79-0A40-93CA-D6B45440EE71}"/>
              </a:ext>
            </a:extLst>
          </p:cNvPr>
          <p:cNvSpPr/>
          <p:nvPr/>
        </p:nvSpPr>
        <p:spPr>
          <a:xfrm>
            <a:off x="4032069" y="3825940"/>
            <a:ext cx="434423" cy="359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右箭头 153">
            <a:extLst>
              <a:ext uri="{FF2B5EF4-FFF2-40B4-BE49-F238E27FC236}">
                <a16:creationId xmlns:a16="http://schemas.microsoft.com/office/drawing/2014/main" id="{CB986B62-90F1-CA40-BC00-37E197C86032}"/>
              </a:ext>
            </a:extLst>
          </p:cNvPr>
          <p:cNvSpPr/>
          <p:nvPr/>
        </p:nvSpPr>
        <p:spPr>
          <a:xfrm>
            <a:off x="7751468" y="3825940"/>
            <a:ext cx="434423" cy="359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8466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9" name="直线连接符 328">
            <a:extLst>
              <a:ext uri="{FF2B5EF4-FFF2-40B4-BE49-F238E27FC236}">
                <a16:creationId xmlns:a16="http://schemas.microsoft.com/office/drawing/2014/main" id="{07606F7E-56B7-F541-8DE4-20C6F9957F08}"/>
              </a:ext>
            </a:extLst>
          </p:cNvPr>
          <p:cNvCxnSpPr>
            <a:cxnSpLocks/>
          </p:cNvCxnSpPr>
          <p:nvPr/>
        </p:nvCxnSpPr>
        <p:spPr>
          <a:xfrm>
            <a:off x="323690" y="599660"/>
            <a:ext cx="106822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3A6DF36B-DE19-804A-8201-92B4033E298D}"/>
              </a:ext>
            </a:extLst>
          </p:cNvPr>
          <p:cNvCxnSpPr>
            <a:cxnSpLocks/>
          </p:cNvCxnSpPr>
          <p:nvPr/>
        </p:nvCxnSpPr>
        <p:spPr>
          <a:xfrm>
            <a:off x="323690" y="599660"/>
            <a:ext cx="106822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A2B8F3F1-6A77-104C-8ACF-EFA4C97EE7F5}"/>
              </a:ext>
            </a:extLst>
          </p:cNvPr>
          <p:cNvSpPr/>
          <p:nvPr/>
        </p:nvSpPr>
        <p:spPr>
          <a:xfrm>
            <a:off x="265261" y="115395"/>
            <a:ext cx="31154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召回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—DCACHE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索引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5C12D878-081C-A64F-937D-29C2B101D9E8}"/>
              </a:ext>
            </a:extLst>
          </p:cNvPr>
          <p:cNvSpPr/>
          <p:nvPr/>
        </p:nvSpPr>
        <p:spPr>
          <a:xfrm>
            <a:off x="220123" y="1164087"/>
            <a:ext cx="41949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索引是为了从海量数据里快速找到满足条件数据而设计的数据结构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20987117-15D6-424F-8A4E-18419C5A2AFA}"/>
              </a:ext>
            </a:extLst>
          </p:cNvPr>
          <p:cNvSpPr txBox="1"/>
          <p:nvPr/>
        </p:nvSpPr>
        <p:spPr>
          <a:xfrm>
            <a:off x="137831" y="1849393"/>
            <a:ext cx="4461229" cy="10772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为了让索引清晰的标记某个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相关的候选集：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结合场景对每个</a:t>
            </a:r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需求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集进行</a:t>
            </a:r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细分</a:t>
            </a:r>
            <a:endParaRPr kumimoji="1" lang="en-US" altLang="zh-CN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每个细分相关候选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集单独</a:t>
            </a:r>
            <a:r>
              <a:rPr kumimoji="1"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路索引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，通常对应到特征或特征值</a:t>
            </a:r>
            <a:endParaRPr kumimoji="1" lang="zh-CN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1B80B0A0-C415-B041-8AA8-9F3F7EAF88F5}"/>
              </a:ext>
            </a:extLst>
          </p:cNvPr>
          <p:cNvSpPr/>
          <p:nvPr/>
        </p:nvSpPr>
        <p:spPr>
          <a:xfrm>
            <a:off x="188694" y="3227163"/>
            <a:ext cx="24660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DCACHE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倒排索引</a:t>
            </a:r>
            <a:endParaRPr kumimoji="1" lang="en-US" altLang="zh-CN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0E125127-E410-6341-AEB3-9196BDE46806}"/>
              </a:ext>
            </a:extLst>
          </p:cNvPr>
          <p:cNvSpPr txBox="1"/>
          <p:nvPr/>
        </p:nvSpPr>
        <p:spPr>
          <a:xfrm>
            <a:off x="4764651" y="1129334"/>
            <a:ext cx="6804985" cy="23083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DCACHE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倒排索引的问题：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维护成本高：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输入不能缺属性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，若</a:t>
            </a:r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属性间有关联需开发代码</a:t>
            </a:r>
            <a:endParaRPr kumimoji="1" lang="en-US" altLang="zh-CN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属性越多，索引也会越多。尤其是建词、词组索引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索引越长更新越慢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批量增删对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DB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互斥锁造成压力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只支持简单的</a:t>
            </a:r>
            <a:r>
              <a:rPr kumimoji="1"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sort</a:t>
            </a:r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filter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：组合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sort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filter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只能提前做或之后做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时间维度的索引排序成本高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：比如用户最后一次活跃时间排序，只要用户在线，这个值就一直在更新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4A7A6B76-B462-C64D-83F0-E492EA37C174}"/>
              </a:ext>
            </a:extLst>
          </p:cNvPr>
          <p:cNvGrpSpPr/>
          <p:nvPr/>
        </p:nvGrpSpPr>
        <p:grpSpPr>
          <a:xfrm>
            <a:off x="329178" y="3605811"/>
            <a:ext cx="10666865" cy="3115527"/>
            <a:chOff x="329178" y="3605811"/>
            <a:chExt cx="10666865" cy="3115527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5F43E15-BAD9-574A-80E1-6A309B9E11E0}"/>
                </a:ext>
              </a:extLst>
            </p:cNvPr>
            <p:cNvSpPr/>
            <p:nvPr/>
          </p:nvSpPr>
          <p:spPr>
            <a:xfrm>
              <a:off x="329178" y="4614683"/>
              <a:ext cx="1197102" cy="32725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消息源</a:t>
              </a: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CA0175D4-0C8B-C44B-AB14-96294C634BB6}"/>
                </a:ext>
              </a:extLst>
            </p:cNvPr>
            <p:cNvSpPr/>
            <p:nvPr/>
          </p:nvSpPr>
          <p:spPr>
            <a:xfrm>
              <a:off x="3499197" y="4465500"/>
              <a:ext cx="1223010" cy="625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特征</a:t>
              </a:r>
              <a:r>
                <a:rPr kumimoji="1"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mapping</a:t>
              </a:r>
              <a:endPara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EBA9E696-CCB2-264A-BFCF-7053AB2CAE08}"/>
                </a:ext>
              </a:extLst>
            </p:cNvPr>
            <p:cNvSpPr/>
            <p:nvPr/>
          </p:nvSpPr>
          <p:spPr>
            <a:xfrm>
              <a:off x="5048946" y="4470304"/>
              <a:ext cx="1429695" cy="625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索引</a:t>
              </a:r>
              <a:endPara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mapping</a:t>
              </a:r>
              <a:endPara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904651DC-91C3-C44E-856C-0B85D7C10843}"/>
                </a:ext>
              </a:extLst>
            </p:cNvPr>
            <p:cNvCxnSpPr>
              <a:cxnSpLocks/>
              <a:stCxn id="2" idx="3"/>
              <a:endCxn id="151" idx="1"/>
            </p:cNvCxnSpPr>
            <p:nvPr/>
          </p:nvCxnSpPr>
          <p:spPr>
            <a:xfrm>
              <a:off x="1526280" y="4778313"/>
              <a:ext cx="8421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057ECA6-9283-1148-A5C8-46832674442A}"/>
                </a:ext>
              </a:extLst>
            </p:cNvPr>
            <p:cNvSpPr txBox="1"/>
            <p:nvPr/>
          </p:nvSpPr>
          <p:spPr>
            <a:xfrm>
              <a:off x="387607" y="5091126"/>
              <a:ext cx="11971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eg</a:t>
              </a:r>
              <a:r>
                <a:rPr kumimoji="1"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: </a:t>
              </a:r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设置</a:t>
              </a:r>
              <a:r>
                <a:rPr kumimoji="1"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</a:t>
              </a:r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商品的类目</a:t>
              </a:r>
              <a:r>
                <a:rPr kumimoji="1"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c1</a:t>
              </a:r>
            </a:p>
          </p:txBody>
        </p:sp>
        <p:cxnSp>
          <p:nvCxnSpPr>
            <p:cNvPr id="45" name="直线箭头连接符 44">
              <a:extLst>
                <a:ext uri="{FF2B5EF4-FFF2-40B4-BE49-F238E27FC236}">
                  <a16:creationId xmlns:a16="http://schemas.microsoft.com/office/drawing/2014/main" id="{FA6A428E-36A5-C84C-9338-E9CD92672233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4722207" y="4778313"/>
              <a:ext cx="326739" cy="48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65CECD42-FC9E-C94A-BD86-BC770003539C}"/>
                </a:ext>
              </a:extLst>
            </p:cNvPr>
            <p:cNvSpPr txBox="1"/>
            <p:nvPr/>
          </p:nvSpPr>
          <p:spPr>
            <a:xfrm>
              <a:off x="3421928" y="5081548"/>
              <a:ext cx="178797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ID: A</a:t>
              </a:r>
            </a:p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类目</a:t>
              </a:r>
              <a:r>
                <a:rPr kumimoji="1"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</a:t>
              </a:r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特征</a:t>
              </a:r>
              <a:r>
                <a:rPr kumimoji="1"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：</a:t>
              </a:r>
              <a:r>
                <a:rPr kumimoji="1"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c1</a:t>
              </a:r>
            </a:p>
            <a:p>
              <a:r>
                <a:rPr kumimoji="1"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OP: </a:t>
              </a:r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增</a:t>
              </a:r>
              <a:r>
                <a:rPr kumimoji="1"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/</a:t>
              </a:r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删</a:t>
              </a:r>
              <a:r>
                <a:rPr kumimoji="1"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/</a:t>
              </a:r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改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727F8DBE-9883-3E4D-BFD5-F80623C3CC3A}"/>
                </a:ext>
              </a:extLst>
            </p:cNvPr>
            <p:cNvSpPr txBox="1"/>
            <p:nvPr/>
          </p:nvSpPr>
          <p:spPr>
            <a:xfrm>
              <a:off x="5168769" y="5091126"/>
              <a:ext cx="14494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类目</a:t>
              </a:r>
              <a:r>
                <a:rPr kumimoji="1"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</a:t>
              </a:r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特征</a:t>
              </a:r>
              <a:r>
                <a:rPr kumimoji="1"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 </a:t>
              </a:r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：</a:t>
              </a:r>
              <a:r>
                <a:rPr kumimoji="1"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c1</a:t>
              </a:r>
            </a:p>
            <a:p>
              <a:r>
                <a:rPr kumimoji="1"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IDX: </a:t>
              </a:r>
              <a:r>
                <a:rPr kumimoji="1" lang="en-US" altLang="zh-CN" sz="1400" dirty="0" err="1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idx_a</a:t>
              </a:r>
              <a:endPara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3" name="圆柱体 42">
              <a:extLst>
                <a:ext uri="{FF2B5EF4-FFF2-40B4-BE49-F238E27FC236}">
                  <a16:creationId xmlns:a16="http://schemas.microsoft.com/office/drawing/2014/main" id="{36F87718-3499-824B-A6E2-136EC410DBB1}"/>
                </a:ext>
              </a:extLst>
            </p:cNvPr>
            <p:cNvSpPr/>
            <p:nvPr/>
          </p:nvSpPr>
          <p:spPr>
            <a:xfrm>
              <a:off x="7202683" y="3676498"/>
              <a:ext cx="1047569" cy="51013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DB</a:t>
              </a:r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进程互斥锁</a:t>
              </a:r>
            </a:p>
          </p:txBody>
        </p:sp>
        <p:cxnSp>
          <p:nvCxnSpPr>
            <p:cNvPr id="52" name="直线箭头连接符 51">
              <a:extLst>
                <a:ext uri="{FF2B5EF4-FFF2-40B4-BE49-F238E27FC236}">
                  <a16:creationId xmlns:a16="http://schemas.microsoft.com/office/drawing/2014/main" id="{D9003991-B6E5-5342-9BA4-657BE1CC6962}"/>
                </a:ext>
              </a:extLst>
            </p:cNvPr>
            <p:cNvCxnSpPr>
              <a:cxnSpLocks/>
              <a:stCxn id="133" idx="0"/>
              <a:endCxn id="43" idx="3"/>
            </p:cNvCxnSpPr>
            <p:nvPr/>
          </p:nvCxnSpPr>
          <p:spPr>
            <a:xfrm flipV="1">
              <a:off x="7726468" y="4186630"/>
              <a:ext cx="0" cy="2596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D97EB336-886C-DC42-9E7D-5FB2601C56DE}"/>
                </a:ext>
              </a:extLst>
            </p:cNvPr>
            <p:cNvGrpSpPr/>
            <p:nvPr/>
          </p:nvGrpSpPr>
          <p:grpSpPr>
            <a:xfrm>
              <a:off x="9530854" y="4274909"/>
              <a:ext cx="1251285" cy="1006805"/>
              <a:chOff x="7075157" y="2037665"/>
              <a:chExt cx="1251285" cy="1006805"/>
            </a:xfrm>
          </p:grpSpPr>
          <p:sp>
            <p:nvSpPr>
              <p:cNvPr id="53" name="圆柱体 52">
                <a:extLst>
                  <a:ext uri="{FF2B5EF4-FFF2-40B4-BE49-F238E27FC236}">
                    <a16:creationId xmlns:a16="http://schemas.microsoft.com/office/drawing/2014/main" id="{B81BD0F2-1A23-0A42-B7B6-E8B3F608D884}"/>
                  </a:ext>
                </a:extLst>
              </p:cNvPr>
              <p:cNvSpPr/>
              <p:nvPr/>
            </p:nvSpPr>
            <p:spPr>
              <a:xfrm>
                <a:off x="7075157" y="2037665"/>
                <a:ext cx="1251285" cy="1006805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EA03C35-C7EA-8C4A-B57A-C032BD812FF2}"/>
                  </a:ext>
                </a:extLst>
              </p:cNvPr>
              <p:cNvSpPr/>
              <p:nvPr/>
            </p:nvSpPr>
            <p:spPr>
              <a:xfrm>
                <a:off x="7176347" y="2464066"/>
                <a:ext cx="1048904" cy="240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c1</a:t>
                </a:r>
                <a:r>
                  <a:rPr kumimoji="1" lang="zh-CN" altLang="en-US" sz="1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sz="1400" dirty="0" err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idx</a:t>
                </a:r>
                <a:endPara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cxnSp>
          <p:nvCxnSpPr>
            <p:cNvPr id="56" name="直线箭头连接符 55">
              <a:extLst>
                <a:ext uri="{FF2B5EF4-FFF2-40B4-BE49-F238E27FC236}">
                  <a16:creationId xmlns:a16="http://schemas.microsoft.com/office/drawing/2014/main" id="{DB6AD29C-0EB5-A449-95F4-427D8C548317}"/>
                </a:ext>
              </a:extLst>
            </p:cNvPr>
            <p:cNvCxnSpPr>
              <a:cxnSpLocks/>
              <a:stCxn id="9" idx="3"/>
              <a:endCxn id="133" idx="1"/>
            </p:cNvCxnSpPr>
            <p:nvPr/>
          </p:nvCxnSpPr>
          <p:spPr>
            <a:xfrm>
              <a:off x="6478641" y="4783117"/>
              <a:ext cx="590758" cy="12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F56D487-E8A3-E14C-ADB8-EAFE5AE24E33}"/>
                </a:ext>
              </a:extLst>
            </p:cNvPr>
            <p:cNvSpPr/>
            <p:nvPr/>
          </p:nvSpPr>
          <p:spPr>
            <a:xfrm>
              <a:off x="2175466" y="3902420"/>
              <a:ext cx="4461229" cy="254945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6FFC4E55-7F7D-CC41-80BD-8C224854AB0F}"/>
                </a:ext>
              </a:extLst>
            </p:cNvPr>
            <p:cNvSpPr txBox="1"/>
            <p:nvPr/>
          </p:nvSpPr>
          <p:spPr>
            <a:xfrm>
              <a:off x="3499197" y="3924007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特征分发服务</a:t>
              </a: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325C3196-0E51-0846-AA1F-E9003438CB4F}"/>
                </a:ext>
              </a:extLst>
            </p:cNvPr>
            <p:cNvSpPr/>
            <p:nvPr/>
          </p:nvSpPr>
          <p:spPr>
            <a:xfrm>
              <a:off x="7069399" y="4446237"/>
              <a:ext cx="1314138" cy="697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索引构建服务</a:t>
              </a:r>
            </a:p>
          </p:txBody>
        </p:sp>
        <p:cxnSp>
          <p:nvCxnSpPr>
            <p:cNvPr id="140" name="直线箭头连接符 139">
              <a:extLst>
                <a:ext uri="{FF2B5EF4-FFF2-40B4-BE49-F238E27FC236}">
                  <a16:creationId xmlns:a16="http://schemas.microsoft.com/office/drawing/2014/main" id="{E76A9A16-4295-5E4B-96B4-A20562B1448F}"/>
                </a:ext>
              </a:extLst>
            </p:cNvPr>
            <p:cNvCxnSpPr>
              <a:cxnSpLocks/>
              <a:stCxn id="133" idx="3"/>
              <a:endCxn id="53" idx="2"/>
            </p:cNvCxnSpPr>
            <p:nvPr/>
          </p:nvCxnSpPr>
          <p:spPr>
            <a:xfrm flipV="1">
              <a:off x="8383537" y="4778312"/>
              <a:ext cx="1147317" cy="168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圆角矩形标注 140">
              <a:extLst>
                <a:ext uri="{FF2B5EF4-FFF2-40B4-BE49-F238E27FC236}">
                  <a16:creationId xmlns:a16="http://schemas.microsoft.com/office/drawing/2014/main" id="{7C1B073D-F689-144D-A293-C9CCF55F5206}"/>
                </a:ext>
              </a:extLst>
            </p:cNvPr>
            <p:cNvSpPr/>
            <p:nvPr/>
          </p:nvSpPr>
          <p:spPr>
            <a:xfrm>
              <a:off x="8650013" y="3672263"/>
              <a:ext cx="972152" cy="887935"/>
            </a:xfrm>
            <a:prstGeom prst="wedgeRoundRectCallout">
              <a:avLst>
                <a:gd name="adj1" fmla="val -32714"/>
                <a:gd name="adj2" fmla="val 73340"/>
                <a:gd name="adj3" fmla="val 16667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读取</a:t>
              </a:r>
              <a:endPara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修改</a:t>
              </a:r>
              <a:endPara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回写</a:t>
              </a:r>
            </a:p>
          </p:txBody>
        </p:sp>
        <p:sp>
          <p:nvSpPr>
            <p:cNvPr id="144" name="圆角矩形标注 143">
              <a:extLst>
                <a:ext uri="{FF2B5EF4-FFF2-40B4-BE49-F238E27FC236}">
                  <a16:creationId xmlns:a16="http://schemas.microsoft.com/office/drawing/2014/main" id="{5630BDE0-BFB9-6840-B1F6-7C75DE8D7A87}"/>
                </a:ext>
              </a:extLst>
            </p:cNvPr>
            <p:cNvSpPr/>
            <p:nvPr/>
          </p:nvSpPr>
          <p:spPr>
            <a:xfrm>
              <a:off x="7826926" y="5178605"/>
              <a:ext cx="1166296" cy="432424"/>
            </a:xfrm>
            <a:prstGeom prst="wedgeRoundRectCallout">
              <a:avLst>
                <a:gd name="adj1" fmla="val -25785"/>
                <a:gd name="adj2" fmla="val -77731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并发控制</a:t>
              </a:r>
            </a:p>
          </p:txBody>
        </p:sp>
        <p:sp>
          <p:nvSpPr>
            <p:cNvPr id="151" name="圆角矩形 150">
              <a:extLst>
                <a:ext uri="{FF2B5EF4-FFF2-40B4-BE49-F238E27FC236}">
                  <a16:creationId xmlns:a16="http://schemas.microsoft.com/office/drawing/2014/main" id="{3150A61F-758F-FB41-A118-833A50E42285}"/>
                </a:ext>
              </a:extLst>
            </p:cNvPr>
            <p:cNvSpPr/>
            <p:nvPr/>
          </p:nvSpPr>
          <p:spPr>
            <a:xfrm>
              <a:off x="2368446" y="4614685"/>
              <a:ext cx="914400" cy="3272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proc1</a:t>
              </a:r>
              <a:endPara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98D1CE8D-F283-0F49-B99B-137F7C5621E1}"/>
                </a:ext>
              </a:extLst>
            </p:cNvPr>
            <p:cNvCxnSpPr>
              <a:cxnSpLocks/>
              <a:stCxn id="151" idx="3"/>
              <a:endCxn id="8" idx="1"/>
            </p:cNvCxnSpPr>
            <p:nvPr/>
          </p:nvCxnSpPr>
          <p:spPr>
            <a:xfrm flipV="1">
              <a:off x="3282846" y="4778313"/>
              <a:ext cx="21635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圆角矩形 92">
              <a:extLst>
                <a:ext uri="{FF2B5EF4-FFF2-40B4-BE49-F238E27FC236}">
                  <a16:creationId xmlns:a16="http://schemas.microsoft.com/office/drawing/2014/main" id="{5A18E3EC-955C-654E-B948-5988C78122D0}"/>
                </a:ext>
              </a:extLst>
            </p:cNvPr>
            <p:cNvSpPr/>
            <p:nvPr/>
          </p:nvSpPr>
          <p:spPr>
            <a:xfrm>
              <a:off x="2346859" y="5919590"/>
              <a:ext cx="914400" cy="3272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proc…</a:t>
              </a:r>
              <a:endPara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94" name="直线箭头连接符 93">
              <a:extLst>
                <a:ext uri="{FF2B5EF4-FFF2-40B4-BE49-F238E27FC236}">
                  <a16:creationId xmlns:a16="http://schemas.microsoft.com/office/drawing/2014/main" id="{8B379E1F-441F-0D4E-AE6F-EEE23390B7E2}"/>
                </a:ext>
              </a:extLst>
            </p:cNvPr>
            <p:cNvCxnSpPr>
              <a:cxnSpLocks/>
              <a:stCxn id="2" idx="3"/>
              <a:endCxn id="93" idx="1"/>
            </p:cNvCxnSpPr>
            <p:nvPr/>
          </p:nvCxnSpPr>
          <p:spPr>
            <a:xfrm>
              <a:off x="1526280" y="4778313"/>
              <a:ext cx="820579" cy="1304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圆角矩形标注 156">
              <a:extLst>
                <a:ext uri="{FF2B5EF4-FFF2-40B4-BE49-F238E27FC236}">
                  <a16:creationId xmlns:a16="http://schemas.microsoft.com/office/drawing/2014/main" id="{A06D2DB5-5AB4-2249-A234-C3E92F1E3CF9}"/>
                </a:ext>
              </a:extLst>
            </p:cNvPr>
            <p:cNvSpPr/>
            <p:nvPr/>
          </p:nvSpPr>
          <p:spPr>
            <a:xfrm>
              <a:off x="6579053" y="6201574"/>
              <a:ext cx="2374766" cy="519764"/>
            </a:xfrm>
            <a:prstGeom prst="wedgeRoundRectCallout">
              <a:avLst>
                <a:gd name="adj1" fmla="val -53256"/>
                <a:gd name="adj2" fmla="val -76389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涉及多个索引的消息，各自订各自用</a:t>
              </a:r>
            </a:p>
          </p:txBody>
        </p:sp>
        <p:cxnSp>
          <p:nvCxnSpPr>
            <p:cNvPr id="164" name="直线连接符 163">
              <a:extLst>
                <a:ext uri="{FF2B5EF4-FFF2-40B4-BE49-F238E27FC236}">
                  <a16:creationId xmlns:a16="http://schemas.microsoft.com/office/drawing/2014/main" id="{AC030F02-35DD-3D40-A2FA-183C72DC8874}"/>
                </a:ext>
              </a:extLst>
            </p:cNvPr>
            <p:cNvCxnSpPr>
              <a:cxnSpLocks/>
            </p:cNvCxnSpPr>
            <p:nvPr/>
          </p:nvCxnSpPr>
          <p:spPr>
            <a:xfrm>
              <a:off x="2247142" y="5820212"/>
              <a:ext cx="4335797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4" name="圆角矩形标注 183">
              <a:extLst>
                <a:ext uri="{FF2B5EF4-FFF2-40B4-BE49-F238E27FC236}">
                  <a16:creationId xmlns:a16="http://schemas.microsoft.com/office/drawing/2014/main" id="{7B751069-5D2E-474F-87A5-B58AF6C3BF3A}"/>
                </a:ext>
              </a:extLst>
            </p:cNvPr>
            <p:cNvSpPr/>
            <p:nvPr/>
          </p:nvSpPr>
          <p:spPr>
            <a:xfrm>
              <a:off x="2252368" y="3706313"/>
              <a:ext cx="1223010" cy="650622"/>
            </a:xfrm>
            <a:prstGeom prst="wedgeRoundRectCallout">
              <a:avLst>
                <a:gd name="adj1" fmla="val 52359"/>
                <a:gd name="adj2" fmla="val 68418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可配</a:t>
              </a:r>
              <a:r>
                <a:rPr kumimoji="1"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mapping</a:t>
              </a:r>
              <a:endPara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7" name="圆角矩形标注 126">
              <a:extLst>
                <a:ext uri="{FF2B5EF4-FFF2-40B4-BE49-F238E27FC236}">
                  <a16:creationId xmlns:a16="http://schemas.microsoft.com/office/drawing/2014/main" id="{E7FDA9D4-D92C-E54C-9343-613B38A5F59E}"/>
                </a:ext>
              </a:extLst>
            </p:cNvPr>
            <p:cNvSpPr/>
            <p:nvPr/>
          </p:nvSpPr>
          <p:spPr>
            <a:xfrm>
              <a:off x="5517901" y="3728392"/>
              <a:ext cx="1223010" cy="650622"/>
            </a:xfrm>
            <a:prstGeom prst="wedgeRoundRectCallout">
              <a:avLst>
                <a:gd name="adj1" fmla="val 2777"/>
                <a:gd name="adj2" fmla="val 69897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可配</a:t>
              </a:r>
              <a:r>
                <a:rPr kumimoji="1"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mapping</a:t>
              </a:r>
              <a:endPara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5" name="圆角矩形标注 184">
              <a:extLst>
                <a:ext uri="{FF2B5EF4-FFF2-40B4-BE49-F238E27FC236}">
                  <a16:creationId xmlns:a16="http://schemas.microsoft.com/office/drawing/2014/main" id="{841CD083-1D66-3C47-A83C-F067382AFAEC}"/>
                </a:ext>
              </a:extLst>
            </p:cNvPr>
            <p:cNvSpPr/>
            <p:nvPr/>
          </p:nvSpPr>
          <p:spPr>
            <a:xfrm>
              <a:off x="756672" y="3605811"/>
              <a:ext cx="1330105" cy="781669"/>
            </a:xfrm>
            <a:prstGeom prst="wedgeRoundRectCallout">
              <a:avLst>
                <a:gd name="adj1" fmla="val 76435"/>
                <a:gd name="adj2" fmla="val 96979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个细分候选集</a:t>
              </a:r>
              <a:r>
                <a:rPr kumimoji="1"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路</a:t>
              </a:r>
            </a:p>
          </p:txBody>
        </p:sp>
        <p:sp>
          <p:nvSpPr>
            <p:cNvPr id="187" name="圆角矩形标注 186">
              <a:extLst>
                <a:ext uri="{FF2B5EF4-FFF2-40B4-BE49-F238E27FC236}">
                  <a16:creationId xmlns:a16="http://schemas.microsoft.com/office/drawing/2014/main" id="{9EB5A91F-1188-CC4C-AFF2-1DA2F28870D6}"/>
                </a:ext>
              </a:extLst>
            </p:cNvPr>
            <p:cNvSpPr/>
            <p:nvPr/>
          </p:nvSpPr>
          <p:spPr>
            <a:xfrm>
              <a:off x="9370863" y="5208728"/>
              <a:ext cx="1625180" cy="543817"/>
            </a:xfrm>
            <a:prstGeom prst="wedgeRoundRectCallout">
              <a:avLst>
                <a:gd name="adj1" fmla="val -7021"/>
                <a:gd name="adj2" fmla="val -105645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Key</a:t>
              </a:r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下面放所有</a:t>
              </a:r>
              <a:r>
                <a:rPr kumimoji="1"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item</a:t>
              </a:r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id</a:t>
              </a:r>
            </a:p>
          </p:txBody>
        </p:sp>
        <p:sp>
          <p:nvSpPr>
            <p:cNvPr id="189" name="圆角矩形 188">
              <a:extLst>
                <a:ext uri="{FF2B5EF4-FFF2-40B4-BE49-F238E27FC236}">
                  <a16:creationId xmlns:a16="http://schemas.microsoft.com/office/drawing/2014/main" id="{762566A3-87D6-844A-9807-03D7B636426A}"/>
                </a:ext>
              </a:extLst>
            </p:cNvPr>
            <p:cNvSpPr/>
            <p:nvPr/>
          </p:nvSpPr>
          <p:spPr>
            <a:xfrm>
              <a:off x="3738623" y="5919590"/>
              <a:ext cx="983584" cy="3272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…</a:t>
              </a:r>
              <a:endPara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90" name="圆角矩形 189">
              <a:extLst>
                <a:ext uri="{FF2B5EF4-FFF2-40B4-BE49-F238E27FC236}">
                  <a16:creationId xmlns:a16="http://schemas.microsoft.com/office/drawing/2014/main" id="{874EC5CA-ED1A-AC42-A2F3-E7D600EBDEE7}"/>
                </a:ext>
              </a:extLst>
            </p:cNvPr>
            <p:cNvSpPr/>
            <p:nvPr/>
          </p:nvSpPr>
          <p:spPr>
            <a:xfrm>
              <a:off x="5199571" y="5910322"/>
              <a:ext cx="983584" cy="3272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…</a:t>
              </a:r>
              <a:endPara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629C950C-957B-F942-A012-47E7228F686F}"/>
                </a:ext>
              </a:extLst>
            </p:cNvPr>
            <p:cNvCxnSpPr>
              <a:stCxn id="93" idx="3"/>
              <a:endCxn id="189" idx="1"/>
            </p:cNvCxnSpPr>
            <p:nvPr/>
          </p:nvCxnSpPr>
          <p:spPr>
            <a:xfrm>
              <a:off x="3261259" y="6083219"/>
              <a:ext cx="4773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AA0C6E56-F42D-FC40-AFF3-B9E7A11DBC06}"/>
                </a:ext>
              </a:extLst>
            </p:cNvPr>
            <p:cNvCxnSpPr>
              <a:stCxn id="189" idx="3"/>
              <a:endCxn id="190" idx="1"/>
            </p:cNvCxnSpPr>
            <p:nvPr/>
          </p:nvCxnSpPr>
          <p:spPr>
            <a:xfrm flipV="1">
              <a:off x="4722207" y="6073951"/>
              <a:ext cx="477364" cy="9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>
              <a:extLst>
                <a:ext uri="{FF2B5EF4-FFF2-40B4-BE49-F238E27FC236}">
                  <a16:creationId xmlns:a16="http://schemas.microsoft.com/office/drawing/2014/main" id="{E91BF0C2-F20F-044C-91A8-11B4E08F2FF6}"/>
                </a:ext>
              </a:extLst>
            </p:cNvPr>
            <p:cNvCxnSpPr>
              <a:stCxn id="190" idx="3"/>
              <a:endCxn id="133" idx="1"/>
            </p:cNvCxnSpPr>
            <p:nvPr/>
          </p:nvCxnSpPr>
          <p:spPr>
            <a:xfrm flipV="1">
              <a:off x="6183155" y="4795150"/>
              <a:ext cx="886244" cy="12788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7395B90C-B777-DC4F-9A7D-5129805D62B5}"/>
              </a:ext>
            </a:extLst>
          </p:cNvPr>
          <p:cNvSpPr txBox="1"/>
          <p:nvPr/>
        </p:nvSpPr>
        <p:spPr>
          <a:xfrm>
            <a:off x="323690" y="599660"/>
            <a:ext cx="10787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DCACHE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倒排索引查询速度快，但功能简单，维护成本高，仅支持特定的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filter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sort</a:t>
            </a:r>
          </a:p>
        </p:txBody>
      </p:sp>
      <p:sp>
        <p:nvSpPr>
          <p:cNvPr id="4" name="圆角矩形标注 3">
            <a:extLst>
              <a:ext uri="{FF2B5EF4-FFF2-40B4-BE49-F238E27FC236}">
                <a16:creationId xmlns:a16="http://schemas.microsoft.com/office/drawing/2014/main" id="{BFD05816-18EC-CF4C-82DB-EDF711DD6763}"/>
              </a:ext>
            </a:extLst>
          </p:cNvPr>
          <p:cNvSpPr/>
          <p:nvPr/>
        </p:nvSpPr>
        <p:spPr>
          <a:xfrm>
            <a:off x="532845" y="5763530"/>
            <a:ext cx="1477890" cy="612648"/>
          </a:xfrm>
          <a:prstGeom prst="wedgeRoundRectCallout">
            <a:avLst>
              <a:gd name="adj1" fmla="val 25784"/>
              <a:gd name="adj2" fmla="val -17382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选择性使用消息内容</a:t>
            </a:r>
          </a:p>
        </p:txBody>
      </p:sp>
    </p:spTree>
    <p:extLst>
      <p:ext uri="{BB962C8B-B14F-4D97-AF65-F5344CB8AC3E}">
        <p14:creationId xmlns:p14="http://schemas.microsoft.com/office/powerpoint/2010/main" val="1900761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9" name="直线连接符 328">
            <a:extLst>
              <a:ext uri="{FF2B5EF4-FFF2-40B4-BE49-F238E27FC236}">
                <a16:creationId xmlns:a16="http://schemas.microsoft.com/office/drawing/2014/main" id="{07606F7E-56B7-F541-8DE4-20C6F9957F08}"/>
              </a:ext>
            </a:extLst>
          </p:cNvPr>
          <p:cNvCxnSpPr>
            <a:cxnSpLocks/>
          </p:cNvCxnSpPr>
          <p:nvPr/>
        </p:nvCxnSpPr>
        <p:spPr>
          <a:xfrm>
            <a:off x="323690" y="599660"/>
            <a:ext cx="106822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3A6DF36B-DE19-804A-8201-92B4033E298D}"/>
              </a:ext>
            </a:extLst>
          </p:cNvPr>
          <p:cNvCxnSpPr>
            <a:cxnSpLocks/>
          </p:cNvCxnSpPr>
          <p:nvPr/>
        </p:nvCxnSpPr>
        <p:spPr>
          <a:xfrm>
            <a:off x="323690" y="599660"/>
            <a:ext cx="106822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A2B8F3F1-6A77-104C-8ACF-EFA4C97EE7F5}"/>
              </a:ext>
            </a:extLst>
          </p:cNvPr>
          <p:cNvSpPr/>
          <p:nvPr/>
        </p:nvSpPr>
        <p:spPr>
          <a:xfrm>
            <a:off x="265261" y="115395"/>
            <a:ext cx="20954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召回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—ES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索引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48CE394-16D9-4044-A767-6A6DA3D4FC49}"/>
              </a:ext>
            </a:extLst>
          </p:cNvPr>
          <p:cNvSpPr/>
          <p:nvPr/>
        </p:nvSpPr>
        <p:spPr>
          <a:xfrm>
            <a:off x="510138" y="5598221"/>
            <a:ext cx="1055811" cy="3272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消息源</a:t>
            </a:r>
          </a:p>
        </p:txBody>
      </p: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EBC15590-C9DA-AA44-86AC-4C4895436AE0}"/>
              </a:ext>
            </a:extLst>
          </p:cNvPr>
          <p:cNvCxnSpPr>
            <a:cxnSpLocks/>
            <a:stCxn id="72" idx="3"/>
            <a:endCxn id="106" idx="2"/>
          </p:cNvCxnSpPr>
          <p:nvPr/>
        </p:nvCxnSpPr>
        <p:spPr>
          <a:xfrm>
            <a:off x="3459798" y="5761852"/>
            <a:ext cx="730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54327916-E387-2F46-90CE-A8FC38B517A0}"/>
              </a:ext>
            </a:extLst>
          </p:cNvPr>
          <p:cNvGrpSpPr/>
          <p:nvPr/>
        </p:nvGrpSpPr>
        <p:grpSpPr>
          <a:xfrm>
            <a:off x="2023246" y="4913369"/>
            <a:ext cx="1724728" cy="1379294"/>
            <a:chOff x="2067617" y="3485818"/>
            <a:chExt cx="1724728" cy="1379294"/>
          </a:xfrm>
        </p:grpSpPr>
        <p:sp>
          <p:nvSpPr>
            <p:cNvPr id="72" name="圆角矩形 71">
              <a:extLst>
                <a:ext uri="{FF2B5EF4-FFF2-40B4-BE49-F238E27FC236}">
                  <a16:creationId xmlns:a16="http://schemas.microsoft.com/office/drawing/2014/main" id="{CC49259D-E05D-7B42-BA43-F1909D6C6679}"/>
                </a:ext>
              </a:extLst>
            </p:cNvPr>
            <p:cNvSpPr/>
            <p:nvPr/>
          </p:nvSpPr>
          <p:spPr>
            <a:xfrm>
              <a:off x="2281159" y="4021488"/>
              <a:ext cx="1223010" cy="625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特征</a:t>
              </a:r>
              <a:r>
                <a:rPr kumimoji="1"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mapping</a:t>
              </a:r>
              <a:endPara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EEEC2377-13A6-8849-97E0-91C6B61A0F15}"/>
                </a:ext>
              </a:extLst>
            </p:cNvPr>
            <p:cNvSpPr/>
            <p:nvPr/>
          </p:nvSpPr>
          <p:spPr>
            <a:xfrm>
              <a:off x="2127340" y="3485818"/>
              <a:ext cx="1665005" cy="137929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ACC26466-1D29-604F-8E22-9205127C322F}"/>
                </a:ext>
              </a:extLst>
            </p:cNvPr>
            <p:cNvSpPr txBox="1"/>
            <p:nvPr/>
          </p:nvSpPr>
          <p:spPr>
            <a:xfrm>
              <a:off x="2067617" y="3552031"/>
              <a:ext cx="14654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ES</a:t>
              </a:r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索引构建服务</a:t>
              </a:r>
            </a:p>
          </p:txBody>
        </p:sp>
      </p:grp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F6BB3815-81CC-694C-BD56-05A3EA689954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1565949" y="5761851"/>
            <a:ext cx="6708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圆柱体 105">
            <a:extLst>
              <a:ext uri="{FF2B5EF4-FFF2-40B4-BE49-F238E27FC236}">
                <a16:creationId xmlns:a16="http://schemas.microsoft.com/office/drawing/2014/main" id="{3E7995A5-1B95-C848-876B-003CE966FCE9}"/>
              </a:ext>
            </a:extLst>
          </p:cNvPr>
          <p:cNvSpPr/>
          <p:nvPr/>
        </p:nvSpPr>
        <p:spPr>
          <a:xfrm>
            <a:off x="4190693" y="5258449"/>
            <a:ext cx="1251285" cy="10068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ES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4E7C1BC-BD7B-7D44-ABF1-89409B9CED53}"/>
              </a:ext>
            </a:extLst>
          </p:cNvPr>
          <p:cNvSpPr/>
          <p:nvPr/>
        </p:nvSpPr>
        <p:spPr>
          <a:xfrm>
            <a:off x="7873536" y="3859731"/>
            <a:ext cx="702644" cy="1206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类目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</a:p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本地缓存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3B4AD015-E517-8745-AF44-690A10BD0CEB}"/>
              </a:ext>
            </a:extLst>
          </p:cNvPr>
          <p:cNvSpPr/>
          <p:nvPr/>
        </p:nvSpPr>
        <p:spPr>
          <a:xfrm>
            <a:off x="8890979" y="3859731"/>
            <a:ext cx="702644" cy="1206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活跃度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本地缓存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47EB1105-6E15-EC4E-B817-3F9BA8DBDEE1}"/>
              </a:ext>
            </a:extLst>
          </p:cNvPr>
          <p:cNvSpPr/>
          <p:nvPr/>
        </p:nvSpPr>
        <p:spPr>
          <a:xfrm>
            <a:off x="10000972" y="3859731"/>
            <a:ext cx="702644" cy="1206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E72BEE9-AA5C-F841-B546-722484940F27}"/>
              </a:ext>
            </a:extLst>
          </p:cNvPr>
          <p:cNvSpPr/>
          <p:nvPr/>
        </p:nvSpPr>
        <p:spPr>
          <a:xfrm>
            <a:off x="7780986" y="3062475"/>
            <a:ext cx="2922629" cy="4042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召回</a:t>
            </a:r>
          </a:p>
        </p:txBody>
      </p: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C4F2ABD2-5F52-4C45-AC2A-664DBED7EA5E}"/>
              </a:ext>
            </a:extLst>
          </p:cNvPr>
          <p:cNvCxnSpPr>
            <a:cxnSpLocks/>
            <a:stCxn id="53" idx="2"/>
            <a:endCxn id="116" idx="0"/>
          </p:cNvCxnSpPr>
          <p:nvPr/>
        </p:nvCxnSpPr>
        <p:spPr>
          <a:xfrm>
            <a:off x="9242301" y="3466736"/>
            <a:ext cx="0" cy="392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98E0389A-CAAF-BA4B-8596-6656D8F3BB00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8224858" y="3466736"/>
            <a:ext cx="0" cy="392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A6369D07-D2FF-864D-A1DA-02EB4F976E19}"/>
              </a:ext>
            </a:extLst>
          </p:cNvPr>
          <p:cNvCxnSpPr>
            <a:cxnSpLocks/>
            <a:endCxn id="117" idx="0"/>
          </p:cNvCxnSpPr>
          <p:nvPr/>
        </p:nvCxnSpPr>
        <p:spPr>
          <a:xfrm>
            <a:off x="10352294" y="3466736"/>
            <a:ext cx="0" cy="392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>
            <a:extLst>
              <a:ext uri="{FF2B5EF4-FFF2-40B4-BE49-F238E27FC236}">
                <a16:creationId xmlns:a16="http://schemas.microsoft.com/office/drawing/2014/main" id="{2FEEB073-46E9-D14B-8A87-0887EE61B4D2}"/>
              </a:ext>
            </a:extLst>
          </p:cNvPr>
          <p:cNvCxnSpPr>
            <a:cxnSpLocks/>
            <a:stCxn id="106" idx="4"/>
            <a:endCxn id="49" idx="2"/>
          </p:cNvCxnSpPr>
          <p:nvPr/>
        </p:nvCxnSpPr>
        <p:spPr>
          <a:xfrm flipV="1">
            <a:off x="5441978" y="5066564"/>
            <a:ext cx="2782880" cy="69528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>
            <a:extLst>
              <a:ext uri="{FF2B5EF4-FFF2-40B4-BE49-F238E27FC236}">
                <a16:creationId xmlns:a16="http://schemas.microsoft.com/office/drawing/2014/main" id="{7251BAC0-07F2-AA42-B9B7-E2EAC3570FF8}"/>
              </a:ext>
            </a:extLst>
          </p:cNvPr>
          <p:cNvCxnSpPr>
            <a:cxnSpLocks/>
            <a:stCxn id="106" idx="4"/>
            <a:endCxn id="116" idx="2"/>
          </p:cNvCxnSpPr>
          <p:nvPr/>
        </p:nvCxnSpPr>
        <p:spPr>
          <a:xfrm flipV="1">
            <a:off x="5441978" y="5066564"/>
            <a:ext cx="3800323" cy="6952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>
            <a:extLst>
              <a:ext uri="{FF2B5EF4-FFF2-40B4-BE49-F238E27FC236}">
                <a16:creationId xmlns:a16="http://schemas.microsoft.com/office/drawing/2014/main" id="{42EBD472-938E-7D49-A107-7E2BEEEA5BBD}"/>
              </a:ext>
            </a:extLst>
          </p:cNvPr>
          <p:cNvCxnSpPr>
            <a:cxnSpLocks/>
            <a:stCxn id="106" idx="4"/>
            <a:endCxn id="117" idx="2"/>
          </p:cNvCxnSpPr>
          <p:nvPr/>
        </p:nvCxnSpPr>
        <p:spPr>
          <a:xfrm flipV="1">
            <a:off x="5441978" y="5066564"/>
            <a:ext cx="4910316" cy="69528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3F8FE276-69BD-6D4F-B217-361BEA1105D6}"/>
              </a:ext>
            </a:extLst>
          </p:cNvPr>
          <p:cNvCxnSpPr/>
          <p:nvPr/>
        </p:nvCxnSpPr>
        <p:spPr>
          <a:xfrm>
            <a:off x="6099774" y="3687271"/>
            <a:ext cx="0" cy="3347408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3B3875C2-9707-0E4B-96BE-61B7F3336479}"/>
              </a:ext>
            </a:extLst>
          </p:cNvPr>
          <p:cNvSpPr txBox="1"/>
          <p:nvPr/>
        </p:nvSpPr>
        <p:spPr>
          <a:xfrm>
            <a:off x="2915471" y="6476346"/>
            <a:ext cx="72327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建索引</a:t>
            </a: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CD4FCB09-82D1-4344-8961-CB5D109F45A2}"/>
              </a:ext>
            </a:extLst>
          </p:cNvPr>
          <p:cNvSpPr txBox="1"/>
          <p:nvPr/>
        </p:nvSpPr>
        <p:spPr>
          <a:xfrm>
            <a:off x="8929887" y="6476346"/>
            <a:ext cx="72327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查索引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43B3E7F3-69F3-5645-B638-A22CEE74C84C}"/>
              </a:ext>
            </a:extLst>
          </p:cNvPr>
          <p:cNvSpPr txBox="1"/>
          <p:nvPr/>
        </p:nvSpPr>
        <p:spPr>
          <a:xfrm>
            <a:off x="6575550" y="5459555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DSL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4E7BBDBD-EFFF-9843-81C7-8D1C95364ED9}"/>
              </a:ext>
            </a:extLst>
          </p:cNvPr>
          <p:cNvSpPr txBox="1"/>
          <p:nvPr/>
        </p:nvSpPr>
        <p:spPr>
          <a:xfrm>
            <a:off x="46960" y="3172247"/>
            <a:ext cx="2483266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ES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查询慢的原因：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冷数据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客户端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json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解析耗时</a:t>
            </a:r>
          </a:p>
        </p:txBody>
      </p:sp>
      <p:sp>
        <p:nvSpPr>
          <p:cNvPr id="129" name="右箭头 128">
            <a:extLst>
              <a:ext uri="{FF2B5EF4-FFF2-40B4-BE49-F238E27FC236}">
                <a16:creationId xmlns:a16="http://schemas.microsoft.com/office/drawing/2014/main" id="{298C242C-7E6E-4B48-8A65-530EB43ABF21}"/>
              </a:ext>
            </a:extLst>
          </p:cNvPr>
          <p:cNvSpPr/>
          <p:nvPr/>
        </p:nvSpPr>
        <p:spPr>
          <a:xfrm>
            <a:off x="2615089" y="3462459"/>
            <a:ext cx="375385" cy="281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02095FE3-A43F-C544-BFA9-4204ABF5619E}"/>
              </a:ext>
            </a:extLst>
          </p:cNvPr>
          <p:cNvSpPr/>
          <p:nvPr/>
        </p:nvSpPr>
        <p:spPr>
          <a:xfrm>
            <a:off x="3085222" y="3162725"/>
            <a:ext cx="3234449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召回提速：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预缓存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读取缓存立即返回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读取触发，异步预更新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分页按需更新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ES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索引内嵌常用信息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3" name="圆角矩形标注 142">
            <a:extLst>
              <a:ext uri="{FF2B5EF4-FFF2-40B4-BE49-F238E27FC236}">
                <a16:creationId xmlns:a16="http://schemas.microsoft.com/office/drawing/2014/main" id="{11FF745F-3CBE-2C48-BF64-2222FC49AFBB}"/>
              </a:ext>
            </a:extLst>
          </p:cNvPr>
          <p:cNvSpPr/>
          <p:nvPr/>
        </p:nvSpPr>
        <p:spPr>
          <a:xfrm>
            <a:off x="4289243" y="4645801"/>
            <a:ext cx="914400" cy="612648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正排</a:t>
            </a: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9F9454FD-8884-7441-BF5C-58C6AB7225F5}"/>
              </a:ext>
            </a:extLst>
          </p:cNvPr>
          <p:cNvSpPr/>
          <p:nvPr/>
        </p:nvSpPr>
        <p:spPr>
          <a:xfrm>
            <a:off x="7588481" y="3633938"/>
            <a:ext cx="3344248" cy="160888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7" name="圆角矩形标注 146">
            <a:extLst>
              <a:ext uri="{FF2B5EF4-FFF2-40B4-BE49-F238E27FC236}">
                <a16:creationId xmlns:a16="http://schemas.microsoft.com/office/drawing/2014/main" id="{19D80A9C-E1DB-5447-8BF5-E6E10AE7B813}"/>
              </a:ext>
            </a:extLst>
          </p:cNvPr>
          <p:cNvSpPr/>
          <p:nvPr/>
        </p:nvSpPr>
        <p:spPr>
          <a:xfrm>
            <a:off x="10703615" y="3454333"/>
            <a:ext cx="1339102" cy="914147"/>
          </a:xfrm>
          <a:prstGeom prst="wedgeRoundRectCallout">
            <a:avLst>
              <a:gd name="adj1" fmla="val -59467"/>
              <a:gd name="adj2" fmla="val 7702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本地缓存、预加载、预更新</a:t>
            </a:r>
          </a:p>
        </p:txBody>
      </p:sp>
      <p:sp>
        <p:nvSpPr>
          <p:cNvPr id="159" name="圆角矩形标注 158">
            <a:extLst>
              <a:ext uri="{FF2B5EF4-FFF2-40B4-BE49-F238E27FC236}">
                <a16:creationId xmlns:a16="http://schemas.microsoft.com/office/drawing/2014/main" id="{7E18F412-3902-5341-B2FD-A787A3D1B9D4}"/>
              </a:ext>
            </a:extLst>
          </p:cNvPr>
          <p:cNvSpPr/>
          <p:nvPr/>
        </p:nvSpPr>
        <p:spPr>
          <a:xfrm>
            <a:off x="5664928" y="4385049"/>
            <a:ext cx="1801259" cy="930578"/>
          </a:xfrm>
          <a:prstGeom prst="wedgeRoundRectCallout">
            <a:avLst>
              <a:gd name="adj1" fmla="val 16884"/>
              <a:gd name="adj2" fmla="val 5960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对应召回需求的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DSL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，一份数据不同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DSL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909088E3-E8F3-A740-8D2F-23990B5C672E}"/>
              </a:ext>
            </a:extLst>
          </p:cNvPr>
          <p:cNvSpPr txBox="1"/>
          <p:nvPr/>
        </p:nvSpPr>
        <p:spPr>
          <a:xfrm>
            <a:off x="381832" y="599660"/>
            <a:ext cx="7261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ES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更贴近</a:t>
            </a:r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孵化阶段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对索引需求：多元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sort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filter;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用户活跃时间、价格排序等等</a:t>
            </a:r>
          </a:p>
        </p:txBody>
      </p:sp>
      <p:graphicFrame>
        <p:nvGraphicFramePr>
          <p:cNvPr id="167" name="表格 167">
            <a:extLst>
              <a:ext uri="{FF2B5EF4-FFF2-40B4-BE49-F238E27FC236}">
                <a16:creationId xmlns:a16="http://schemas.microsoft.com/office/drawing/2014/main" id="{4EEF891C-2460-5940-AC0B-6C863B5F8890}"/>
              </a:ext>
            </a:extLst>
          </p:cNvPr>
          <p:cNvGraphicFramePr>
            <a:graphicFrameLocks noGrp="1"/>
          </p:cNvGraphicFramePr>
          <p:nvPr/>
        </p:nvGraphicFramePr>
        <p:xfrm>
          <a:off x="381832" y="961112"/>
          <a:ext cx="10682243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146">
                  <a:extLst>
                    <a:ext uri="{9D8B030D-6E8A-4147-A177-3AD203B41FA5}">
                      <a16:colId xmlns:a16="http://schemas.microsoft.com/office/drawing/2014/main" val="3529217151"/>
                    </a:ext>
                  </a:extLst>
                </a:gridCol>
                <a:gridCol w="924025">
                  <a:extLst>
                    <a:ext uri="{9D8B030D-6E8A-4147-A177-3AD203B41FA5}">
                      <a16:colId xmlns:a16="http://schemas.microsoft.com/office/drawing/2014/main" val="3907815430"/>
                    </a:ext>
                  </a:extLst>
                </a:gridCol>
                <a:gridCol w="3375683">
                  <a:extLst>
                    <a:ext uri="{9D8B030D-6E8A-4147-A177-3AD203B41FA5}">
                      <a16:colId xmlns:a16="http://schemas.microsoft.com/office/drawing/2014/main" val="100393579"/>
                    </a:ext>
                  </a:extLst>
                </a:gridCol>
                <a:gridCol w="3313875">
                  <a:extLst>
                    <a:ext uri="{9D8B030D-6E8A-4147-A177-3AD203B41FA5}">
                      <a16:colId xmlns:a16="http://schemas.microsoft.com/office/drawing/2014/main" val="872124651"/>
                    </a:ext>
                  </a:extLst>
                </a:gridCol>
                <a:gridCol w="1754514">
                  <a:extLst>
                    <a:ext uri="{9D8B030D-6E8A-4147-A177-3AD203B41FA5}">
                      <a16:colId xmlns:a16="http://schemas.microsoft.com/office/drawing/2014/main" val="1547487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方案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架构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特点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缺点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案例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64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400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Ranklist</a:t>
                      </a:r>
                      <a:endParaRPr lang="zh-CN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倒排索引</a:t>
                      </a:r>
                      <a:endParaRPr lang="zh-CN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有分布式加速功能</a:t>
                      </a:r>
                      <a:endParaRPr lang="zh-CN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对用户活跃时间建索引成本高，不支持浮点数类索引</a:t>
                      </a:r>
                      <a:endParaRPr lang="zh-CN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腾讯视频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5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信息流索引</a:t>
                      </a:r>
                      <a:endParaRPr lang="zh-CN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倒排索引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提供插件可查索引和调模型打分</a:t>
                      </a:r>
                      <a:endParaRPr lang="zh-CN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同上</a:t>
                      </a:r>
                      <a:endParaRPr lang="en-US" altLang="zh-CN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腾讯看点</a:t>
                      </a:r>
                      <a:endParaRPr lang="en-US" altLang="zh-CN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65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PCG</a:t>
                      </a:r>
                      <a:r>
                        <a:rPr kumimoji="1" lang="zh-CN" altLang="en-US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搜索中台</a:t>
                      </a:r>
                      <a:endParaRPr lang="zh-CN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倒排索引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同上</a:t>
                      </a:r>
                      <a:endParaRPr lang="en-US" altLang="zh-CN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QQ</a:t>
                      </a:r>
                      <a:r>
                        <a:rPr lang="zh-CN" altLang="en-US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浏览器搜索</a:t>
                      </a:r>
                      <a:endParaRPr lang="en-US" altLang="zh-CN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44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ES</a:t>
                      </a:r>
                      <a:endParaRPr lang="zh-CN" altLang="en-US" sz="14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正排索引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支持浮点类索引、</a:t>
                      </a:r>
                      <a:r>
                        <a:rPr lang="en-US" altLang="zh-CN" sz="14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DSL</a:t>
                      </a:r>
                      <a:r>
                        <a:rPr lang="zh-CN" altLang="en-US" sz="14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查询、灵活的</a:t>
                      </a:r>
                      <a:r>
                        <a:rPr lang="en-US" altLang="zh-CN" sz="14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sort/filter</a:t>
                      </a:r>
                      <a:r>
                        <a:rPr lang="zh-CN" altLang="en-US" sz="14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，监控完善工具全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正排查询慢、不支持按需使用</a:t>
                      </a:r>
                      <a:r>
                        <a:rPr lang="en-US" altLang="zh-CN" sz="14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</a:t>
                      </a:r>
                      <a:r>
                        <a:rPr lang="zh-CN" altLang="en-US" sz="14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要审批</a:t>
                      </a:r>
                      <a:r>
                        <a:rPr lang="en-US" altLang="zh-CN" sz="14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PDD/TB</a:t>
                      </a:r>
                      <a:r>
                        <a:rPr lang="zh-CN" altLang="en-US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日志系统</a:t>
                      </a:r>
                      <a:endParaRPr lang="en-US" altLang="zh-CN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983934"/>
                  </a:ext>
                </a:extLst>
              </a:tr>
            </a:tbl>
          </a:graphicData>
        </a:graphic>
      </p:graphicFrame>
      <p:sp>
        <p:nvSpPr>
          <p:cNvPr id="325" name="圆角矩形标注 324">
            <a:extLst>
              <a:ext uri="{FF2B5EF4-FFF2-40B4-BE49-F238E27FC236}">
                <a16:creationId xmlns:a16="http://schemas.microsoft.com/office/drawing/2014/main" id="{2918BDDC-2405-1742-87A1-4C9F79F329FC}"/>
              </a:ext>
            </a:extLst>
          </p:cNvPr>
          <p:cNvSpPr/>
          <p:nvPr/>
        </p:nvSpPr>
        <p:spPr>
          <a:xfrm>
            <a:off x="265261" y="4645801"/>
            <a:ext cx="1736086" cy="883751"/>
          </a:xfrm>
          <a:prstGeom prst="wedgeRoundRectCallout">
            <a:avLst>
              <a:gd name="adj1" fmla="val 34967"/>
              <a:gd name="adj2" fmla="val 70945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有多少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标准特征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就用多少标准特征</a:t>
            </a:r>
          </a:p>
        </p:txBody>
      </p:sp>
      <p:sp>
        <p:nvSpPr>
          <p:cNvPr id="2" name="圆角矩形标注 1">
            <a:extLst>
              <a:ext uri="{FF2B5EF4-FFF2-40B4-BE49-F238E27FC236}">
                <a16:creationId xmlns:a16="http://schemas.microsoft.com/office/drawing/2014/main" id="{62E71288-2B19-F647-BC6B-680A15F3C9DE}"/>
              </a:ext>
            </a:extLst>
          </p:cNvPr>
          <p:cNvSpPr/>
          <p:nvPr/>
        </p:nvSpPr>
        <p:spPr>
          <a:xfrm>
            <a:off x="5664928" y="6146639"/>
            <a:ext cx="1909498" cy="622018"/>
          </a:xfrm>
          <a:prstGeom prst="wedgeRoundRectCallout">
            <a:avLst>
              <a:gd name="adj1" fmla="val 14016"/>
              <a:gd name="adj2" fmla="val -10475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DSL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sort/filter/script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84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9" name="直线连接符 328">
            <a:extLst>
              <a:ext uri="{FF2B5EF4-FFF2-40B4-BE49-F238E27FC236}">
                <a16:creationId xmlns:a16="http://schemas.microsoft.com/office/drawing/2014/main" id="{07606F7E-56B7-F541-8DE4-20C6F9957F08}"/>
              </a:ext>
            </a:extLst>
          </p:cNvPr>
          <p:cNvCxnSpPr>
            <a:cxnSpLocks/>
          </p:cNvCxnSpPr>
          <p:nvPr/>
        </p:nvCxnSpPr>
        <p:spPr>
          <a:xfrm>
            <a:off x="323690" y="599660"/>
            <a:ext cx="106822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3A6DF36B-DE19-804A-8201-92B4033E298D}"/>
              </a:ext>
            </a:extLst>
          </p:cNvPr>
          <p:cNvCxnSpPr>
            <a:cxnSpLocks/>
          </p:cNvCxnSpPr>
          <p:nvPr/>
        </p:nvCxnSpPr>
        <p:spPr>
          <a:xfrm>
            <a:off x="323690" y="599660"/>
            <a:ext cx="106822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A2B8F3F1-6A77-104C-8ACF-EFA4C97EE7F5}"/>
              </a:ext>
            </a:extLst>
          </p:cNvPr>
          <p:cNvSpPr/>
          <p:nvPr/>
        </p:nvSpPr>
        <p:spPr>
          <a:xfrm>
            <a:off x="265261" y="115395"/>
            <a:ext cx="3235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召回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—REDIS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倒排索引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4E4980-97E8-374B-93EA-01D0E017AFEC}"/>
              </a:ext>
            </a:extLst>
          </p:cNvPr>
          <p:cNvSpPr txBox="1"/>
          <p:nvPr/>
        </p:nvSpPr>
        <p:spPr>
          <a:xfrm>
            <a:off x="323690" y="715699"/>
            <a:ext cx="1850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DCACHE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倒排问题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6C6F5DB-6541-2E4C-886A-573CA574B1E0}"/>
              </a:ext>
            </a:extLst>
          </p:cNvPr>
          <p:cNvSpPr txBox="1"/>
          <p:nvPr/>
        </p:nvSpPr>
        <p:spPr>
          <a:xfrm>
            <a:off x="265261" y="1012769"/>
            <a:ext cx="406393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索引越长更新越慢</a:t>
            </a:r>
            <a:endParaRPr kumimoji="1" lang="en-US" altLang="zh-CN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输入不能缺属性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，若</a:t>
            </a:r>
            <a:r>
              <a:rPr kumimoji="1"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属性间有关联需开发代码</a:t>
            </a:r>
            <a:endParaRPr kumimoji="1" lang="en-US" altLang="zh-CN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批量增删对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DB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互斥锁造成压力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只支持简单的</a:t>
            </a:r>
            <a:r>
              <a:rPr kumimoji="1" lang="en-US" altLang="zh-CN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sort</a:t>
            </a:r>
            <a:r>
              <a:rPr kumimoji="1"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filter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时间维度的索引排序成本高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3DD4F9AD-F0DA-914A-B159-518EEE28E2E3}"/>
              </a:ext>
            </a:extLst>
          </p:cNvPr>
          <p:cNvCxnSpPr>
            <a:cxnSpLocks/>
          </p:cNvCxnSpPr>
          <p:nvPr/>
        </p:nvCxnSpPr>
        <p:spPr>
          <a:xfrm>
            <a:off x="5761822" y="793214"/>
            <a:ext cx="0" cy="138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30FCC4EF-1B9B-3B43-B203-E221517BFC22}"/>
              </a:ext>
            </a:extLst>
          </p:cNvPr>
          <p:cNvSpPr txBox="1"/>
          <p:nvPr/>
        </p:nvSpPr>
        <p:spPr>
          <a:xfrm>
            <a:off x="5879336" y="766636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ES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正排问题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2D86BB7-29EE-C24F-A18C-9B5CC8C66004}"/>
              </a:ext>
            </a:extLst>
          </p:cNvPr>
          <p:cNvSpPr txBox="1"/>
          <p:nvPr/>
        </p:nvSpPr>
        <p:spPr>
          <a:xfrm>
            <a:off x="5919732" y="1127322"/>
            <a:ext cx="48429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输入难标准化： 组织架构不支持，增加维护成本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查询耗时难优化：查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ES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耗时，解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json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耗时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ES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功能打折：丧失了可视化工具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5E9D430-24E2-A146-AE1B-CF651E13F6CA}"/>
              </a:ext>
            </a:extLst>
          </p:cNvPr>
          <p:cNvGrpSpPr/>
          <p:nvPr/>
        </p:nvGrpSpPr>
        <p:grpSpPr>
          <a:xfrm>
            <a:off x="265261" y="3601149"/>
            <a:ext cx="6096000" cy="1484867"/>
            <a:chOff x="265261" y="2367627"/>
            <a:chExt cx="6096000" cy="1484867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A16C3E5-2757-0F47-98FC-9467283A1F6D}"/>
                </a:ext>
              </a:extLst>
            </p:cNvPr>
            <p:cNvSpPr txBox="1"/>
            <p:nvPr/>
          </p:nvSpPr>
          <p:spPr>
            <a:xfrm>
              <a:off x="265261" y="2367627"/>
              <a:ext cx="24096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REDIS</a:t>
              </a:r>
              <a:r>
                <a: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倒排索引的优化项</a:t>
              </a:r>
              <a:endPara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44B3926-B4C5-A342-A64A-D7E06544F1FC}"/>
                </a:ext>
              </a:extLst>
            </p:cNvPr>
            <p:cNvSpPr/>
            <p:nvPr/>
          </p:nvSpPr>
          <p:spPr>
            <a:xfrm>
              <a:off x="265261" y="2682943"/>
              <a:ext cx="6096000" cy="116955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索引内分块，块内分桶。块串行，桶并行。</a:t>
              </a:r>
              <a:endPara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要求全属性输入；若没有，需提供反查接口</a:t>
              </a:r>
              <a:endPara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XPATH</a:t>
              </a:r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JSON</a:t>
              </a:r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内寻址</a:t>
              </a:r>
              <a:r>
                <a:rPr kumimoji="1"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+mapping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DB</a:t>
              </a:r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锁换</a:t>
              </a:r>
              <a:r>
                <a:rPr kumimoji="1"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DCACHE</a:t>
              </a:r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锁</a:t>
              </a:r>
              <a:endPara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简化</a:t>
              </a:r>
              <a:r>
                <a:rPr kumimoji="1"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sort/filter</a:t>
              </a:r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，单索引单功能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4651F38-E49A-2243-992B-59C075969151}"/>
              </a:ext>
            </a:extLst>
          </p:cNvPr>
          <p:cNvGrpSpPr/>
          <p:nvPr/>
        </p:nvGrpSpPr>
        <p:grpSpPr>
          <a:xfrm>
            <a:off x="5201420" y="2709981"/>
            <a:ext cx="5891810" cy="3833475"/>
            <a:chOff x="4870914" y="2488734"/>
            <a:chExt cx="5891810" cy="3833475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D8780D35-8004-7F40-98C0-D006342B332C}"/>
                </a:ext>
              </a:extLst>
            </p:cNvPr>
            <p:cNvGrpSpPr/>
            <p:nvPr/>
          </p:nvGrpSpPr>
          <p:grpSpPr>
            <a:xfrm>
              <a:off x="4870915" y="3941610"/>
              <a:ext cx="5891809" cy="2380599"/>
              <a:chOff x="4792338" y="3315121"/>
              <a:chExt cx="5891809" cy="2380599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4CD1DDE-BBC1-AC41-84EC-D32B7DDA1879}"/>
                  </a:ext>
                </a:extLst>
              </p:cNvPr>
              <p:cNvSpPr/>
              <p:nvPr/>
            </p:nvSpPr>
            <p:spPr>
              <a:xfrm>
                <a:off x="4792338" y="3988106"/>
                <a:ext cx="1916935" cy="113473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9B87E8CD-3D03-9C4E-9C1E-905B74F13D72}"/>
                  </a:ext>
                </a:extLst>
              </p:cNvPr>
              <p:cNvSpPr/>
              <p:nvPr/>
            </p:nvSpPr>
            <p:spPr>
              <a:xfrm>
                <a:off x="6916756" y="3988105"/>
                <a:ext cx="1740665" cy="113473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6CACAD16-7174-2342-A368-716846EEEB1B}"/>
                  </a:ext>
                </a:extLst>
              </p:cNvPr>
              <p:cNvSpPr/>
              <p:nvPr/>
            </p:nvSpPr>
            <p:spPr>
              <a:xfrm>
                <a:off x="8943482" y="3988104"/>
                <a:ext cx="1740665" cy="11347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722B74A1-DD16-664E-B50E-BCAB4EAA2B44}"/>
                  </a:ext>
                </a:extLst>
              </p:cNvPr>
              <p:cNvGrpSpPr/>
              <p:nvPr/>
            </p:nvGrpSpPr>
            <p:grpSpPr>
              <a:xfrm>
                <a:off x="4864272" y="4089618"/>
                <a:ext cx="1789916" cy="931708"/>
                <a:chOff x="1139422" y="4913523"/>
                <a:chExt cx="1789916" cy="931708"/>
              </a:xfrm>
            </p:grpSpPr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3763075-7C03-3E4B-8559-7745CB4BCC1C}"/>
                    </a:ext>
                  </a:extLst>
                </p:cNvPr>
                <p:cNvSpPr txBox="1"/>
                <p:nvPr/>
              </p:nvSpPr>
              <p:spPr>
                <a:xfrm>
                  <a:off x="1145754" y="4913523"/>
                  <a:ext cx="761955" cy="30777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item</a:t>
                  </a:r>
                  <a:r>
                    <a:rPr kumimoji="1" lang="zh-CN" altLang="en-US" sz="14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 </a:t>
                  </a:r>
                  <a:r>
                    <a:rPr kumimoji="1" lang="en-US" altLang="zh-CN" sz="14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</a:t>
                  </a:r>
                  <a:endParaRPr kumimoji="1" lang="zh-CN" altLang="en-US" sz="1400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4E35C64A-CDBD-0545-9AB4-877DE682A126}"/>
                    </a:ext>
                  </a:extLst>
                </p:cNvPr>
                <p:cNvSpPr txBox="1"/>
                <p:nvPr/>
              </p:nvSpPr>
              <p:spPr>
                <a:xfrm>
                  <a:off x="1142588" y="5221300"/>
                  <a:ext cx="765121" cy="30777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item</a:t>
                  </a:r>
                  <a:r>
                    <a:rPr kumimoji="1" lang="zh-CN" altLang="en-US" sz="14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 </a:t>
                  </a:r>
                  <a:r>
                    <a:rPr kumimoji="1" lang="en-US" altLang="zh-CN" sz="14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3</a:t>
                  </a:r>
                  <a:endParaRPr kumimoji="1" lang="zh-CN" altLang="en-US" sz="1400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90AFE054-C92B-4D45-A230-E959FDB6FDCA}"/>
                    </a:ext>
                  </a:extLst>
                </p:cNvPr>
                <p:cNvSpPr txBox="1"/>
                <p:nvPr/>
              </p:nvSpPr>
              <p:spPr>
                <a:xfrm>
                  <a:off x="1139422" y="5529077"/>
                  <a:ext cx="768287" cy="30777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item</a:t>
                  </a:r>
                  <a:r>
                    <a:rPr kumimoji="1" lang="zh-CN" altLang="en-US" sz="14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 </a:t>
                  </a:r>
                  <a:r>
                    <a:rPr kumimoji="1" lang="en-US" altLang="zh-CN" sz="14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…</a:t>
                  </a:r>
                  <a:endParaRPr kumimoji="1" lang="zh-CN" altLang="en-US" sz="1400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EF12ED1F-A90F-9E46-AB6C-98FE9F3C7356}"/>
                    </a:ext>
                  </a:extLst>
                </p:cNvPr>
                <p:cNvSpPr txBox="1"/>
                <p:nvPr/>
              </p:nvSpPr>
              <p:spPr>
                <a:xfrm>
                  <a:off x="2167383" y="4921900"/>
                  <a:ext cx="761955" cy="30777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item</a:t>
                  </a:r>
                  <a:r>
                    <a:rPr kumimoji="1" lang="zh-CN" altLang="en-US" sz="14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 </a:t>
                  </a:r>
                  <a:r>
                    <a:rPr kumimoji="1" lang="en-US" altLang="zh-CN" sz="14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</a:t>
                  </a:r>
                  <a:endParaRPr kumimoji="1" lang="zh-CN" altLang="en-US" sz="1400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FBA28ADE-BF60-1749-BB2C-E58BAC052B14}"/>
                    </a:ext>
                  </a:extLst>
                </p:cNvPr>
                <p:cNvSpPr txBox="1"/>
                <p:nvPr/>
              </p:nvSpPr>
              <p:spPr>
                <a:xfrm>
                  <a:off x="2164217" y="5229677"/>
                  <a:ext cx="765121" cy="30777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item</a:t>
                  </a:r>
                  <a:r>
                    <a:rPr kumimoji="1" lang="zh-CN" altLang="en-US" sz="14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 </a:t>
                  </a:r>
                  <a:r>
                    <a:rPr kumimoji="1" lang="en-US" altLang="zh-CN" sz="14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4</a:t>
                  </a:r>
                  <a:endParaRPr kumimoji="1" lang="zh-CN" altLang="en-US" sz="1400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A6035D10-2C15-174B-96CB-2593EAE55DB0}"/>
                    </a:ext>
                  </a:extLst>
                </p:cNvPr>
                <p:cNvSpPr txBox="1"/>
                <p:nvPr/>
              </p:nvSpPr>
              <p:spPr>
                <a:xfrm>
                  <a:off x="2161051" y="5537454"/>
                  <a:ext cx="768287" cy="30777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item</a:t>
                  </a:r>
                  <a:r>
                    <a:rPr kumimoji="1" lang="zh-CN" altLang="en-US" sz="14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 </a:t>
                  </a:r>
                  <a:r>
                    <a:rPr kumimoji="1" lang="en-US" altLang="zh-CN" sz="14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…</a:t>
                  </a:r>
                  <a:endParaRPr kumimoji="1" lang="zh-CN" altLang="en-US" sz="1400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32" name="直线箭头连接符 31">
                <a:extLst>
                  <a:ext uri="{FF2B5EF4-FFF2-40B4-BE49-F238E27FC236}">
                    <a16:creationId xmlns:a16="http://schemas.microsoft.com/office/drawing/2014/main" id="{56558E12-2FF8-0849-AF71-F5ABDC0CB08C}"/>
                  </a:ext>
                </a:extLst>
              </p:cNvPr>
              <p:cNvCxnSpPr/>
              <p:nvPr/>
            </p:nvCxnSpPr>
            <p:spPr>
              <a:xfrm>
                <a:off x="4792338" y="5695720"/>
                <a:ext cx="58918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0B84579-1405-3145-99C7-736870148607}"/>
                  </a:ext>
                </a:extLst>
              </p:cNvPr>
              <p:cNvSpPr txBox="1"/>
              <p:nvPr/>
            </p:nvSpPr>
            <p:spPr>
              <a:xfrm>
                <a:off x="5519451" y="531013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热</a:t>
                </a: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47609864-221A-4041-A2CC-E0FE80BCFDA8}"/>
                  </a:ext>
                </a:extLst>
              </p:cNvPr>
              <p:cNvSpPr txBox="1"/>
              <p:nvPr/>
            </p:nvSpPr>
            <p:spPr>
              <a:xfrm>
                <a:off x="9606065" y="5228552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冷</a:t>
                </a:r>
              </a:p>
            </p:txBody>
          </p:sp>
          <p:cxnSp>
            <p:nvCxnSpPr>
              <p:cNvPr id="36" name="直线箭头连接符 35">
                <a:extLst>
                  <a:ext uri="{FF2B5EF4-FFF2-40B4-BE49-F238E27FC236}">
                    <a16:creationId xmlns:a16="http://schemas.microsoft.com/office/drawing/2014/main" id="{99397B8B-FB61-5544-B5B1-299B97E9EDFF}"/>
                  </a:ext>
                </a:extLst>
              </p:cNvPr>
              <p:cNvCxnSpPr/>
              <p:nvPr/>
            </p:nvCxnSpPr>
            <p:spPr>
              <a:xfrm>
                <a:off x="5248415" y="3429000"/>
                <a:ext cx="0" cy="6606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线箭头连接符 81">
                <a:extLst>
                  <a:ext uri="{FF2B5EF4-FFF2-40B4-BE49-F238E27FC236}">
                    <a16:creationId xmlns:a16="http://schemas.microsoft.com/office/drawing/2014/main" id="{0790B06C-DD36-5F40-AC95-CF68DB2A7D87}"/>
                  </a:ext>
                </a:extLst>
              </p:cNvPr>
              <p:cNvCxnSpPr/>
              <p:nvPr/>
            </p:nvCxnSpPr>
            <p:spPr>
              <a:xfrm>
                <a:off x="6270044" y="3437377"/>
                <a:ext cx="0" cy="6606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91C1CF0-26FD-5E43-9777-C3CD5AD7C61B}"/>
                  </a:ext>
                </a:extLst>
              </p:cNvPr>
              <p:cNvSpPr txBox="1"/>
              <p:nvPr/>
            </p:nvSpPr>
            <p:spPr>
              <a:xfrm>
                <a:off x="5290708" y="3315121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并行读写</a:t>
                </a:r>
              </a:p>
            </p:txBody>
          </p:sp>
        </p:grpSp>
        <p:sp>
          <p:nvSpPr>
            <p:cNvPr id="40" name="左大括号 39">
              <a:extLst>
                <a:ext uri="{FF2B5EF4-FFF2-40B4-BE49-F238E27FC236}">
                  <a16:creationId xmlns:a16="http://schemas.microsoft.com/office/drawing/2014/main" id="{164D539B-666B-644E-9070-4EC35BCF0413}"/>
                </a:ext>
              </a:extLst>
            </p:cNvPr>
            <p:cNvSpPr/>
            <p:nvPr/>
          </p:nvSpPr>
          <p:spPr>
            <a:xfrm rot="5400000">
              <a:off x="5659847" y="2742032"/>
              <a:ext cx="283986" cy="1861849"/>
            </a:xfrm>
            <a:prstGeom prst="leftBrac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8DF0758B-1238-D142-80BE-F5E10636FF18}"/>
                </a:ext>
              </a:extLst>
            </p:cNvPr>
            <p:cNvSpPr txBox="1"/>
            <p:nvPr/>
          </p:nvSpPr>
          <p:spPr>
            <a:xfrm>
              <a:off x="5336801" y="3250064"/>
              <a:ext cx="8500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top</a:t>
              </a:r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600</a:t>
              </a:r>
              <a:endPara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4" name="左大括号 83">
              <a:extLst>
                <a:ext uri="{FF2B5EF4-FFF2-40B4-BE49-F238E27FC236}">
                  <a16:creationId xmlns:a16="http://schemas.microsoft.com/office/drawing/2014/main" id="{1A600B14-34AC-FF47-8E58-E5A6195E79AE}"/>
                </a:ext>
              </a:extLst>
            </p:cNvPr>
            <p:cNvSpPr/>
            <p:nvPr/>
          </p:nvSpPr>
          <p:spPr>
            <a:xfrm rot="5400000">
              <a:off x="6652038" y="1078543"/>
              <a:ext cx="283988" cy="3846235"/>
            </a:xfrm>
            <a:prstGeom prst="leftBrace">
              <a:avLst>
                <a:gd name="adj1" fmla="val 0"/>
                <a:gd name="adj2" fmla="val 50000"/>
              </a:avLst>
            </a:prstGeom>
            <a:solidFill>
              <a:srgbClr val="92D05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B9943484-2FCA-F44D-8DE3-3F352BFA9523}"/>
                </a:ext>
              </a:extLst>
            </p:cNvPr>
            <p:cNvSpPr txBox="1"/>
            <p:nvPr/>
          </p:nvSpPr>
          <p:spPr>
            <a:xfrm>
              <a:off x="6378657" y="2488734"/>
              <a:ext cx="955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top</a:t>
              </a:r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1200</a:t>
              </a:r>
              <a:endPara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410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27809</TotalTime>
  <Words>5860</Words>
  <Application>Microsoft Macintosh PowerPoint</Application>
  <PresentationFormat>宽屏</PresentationFormat>
  <Paragraphs>1391</Paragraphs>
  <Slides>37</Slides>
  <Notes>27</Notes>
  <HiddenSlides>3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-apple-system</vt:lpstr>
      <vt:lpstr>等线</vt:lpstr>
      <vt:lpstr>等线 Light</vt:lpstr>
      <vt:lpstr>Microsoft YaHei</vt:lpstr>
      <vt:lpstr>KaiTi</vt:lpstr>
      <vt:lpstr>Arial</vt:lpstr>
      <vt:lpstr>Cambria Math</vt:lpstr>
      <vt:lpstr>Wingdings</vt:lpstr>
      <vt:lpstr>Wingdings 3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T121329</dc:creator>
  <cp:lastModifiedBy>T170607</cp:lastModifiedBy>
  <cp:revision>1794</cp:revision>
  <dcterms:created xsi:type="dcterms:W3CDTF">2020-02-22T12:48:24Z</dcterms:created>
  <dcterms:modified xsi:type="dcterms:W3CDTF">2021-08-24T11:23:42Z</dcterms:modified>
</cp:coreProperties>
</file>