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3" r:id="rId4"/>
    <p:sldId id="263" r:id="rId5"/>
    <p:sldId id="267" r:id="rId6"/>
    <p:sldId id="284" r:id="rId7"/>
    <p:sldId id="285" r:id="rId8"/>
    <p:sldId id="277" r:id="rId9"/>
    <p:sldId id="280" r:id="rId10"/>
    <p:sldId id="282" r:id="rId11"/>
    <p:sldId id="283" r:id="rId12"/>
    <p:sldId id="269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 varScale="1">
        <p:scale>
          <a:sx n="81" d="100"/>
          <a:sy n="81" d="100"/>
        </p:scale>
        <p:origin x="-128" y="-176"/>
      </p:cViewPr>
      <p:guideLst>
        <p:guide orient="horz" pos="2144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448DB-C069-4427-BC19-B661B95C2288}" type="datetimeFigureOut">
              <a:rPr lang="zh-CN" altLang="en-US"/>
              <a:t>16/1/6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DB550-A4E6-47A9-B8BE-3DB33E16A2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192000" y="0"/>
            <a:ext cx="409575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8"/>
          <p:cNvGrpSpPr/>
          <p:nvPr userDrawn="1"/>
        </p:nvGrpSpPr>
        <p:grpSpPr bwMode="auto">
          <a:xfrm>
            <a:off x="11353800" y="223838"/>
            <a:ext cx="647700" cy="425450"/>
            <a:chOff x="5404661" y="1633855"/>
            <a:chExt cx="3485322" cy="2092601"/>
          </a:xfrm>
        </p:grpSpPr>
        <p:cxnSp>
          <p:nvCxnSpPr>
            <p:cNvPr id="5" name="直接连接符 9"/>
            <p:cNvCxnSpPr/>
            <p:nvPr/>
          </p:nvCxnSpPr>
          <p:spPr>
            <a:xfrm>
              <a:off x="5404661" y="1680704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10"/>
            <p:cNvCxnSpPr/>
            <p:nvPr/>
          </p:nvCxnSpPr>
          <p:spPr>
            <a:xfrm>
              <a:off x="8855813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组合 11"/>
          <p:cNvGrpSpPr/>
          <p:nvPr userDrawn="1"/>
        </p:nvGrpSpPr>
        <p:grpSpPr bwMode="auto">
          <a:xfrm flipH="1" flipV="1">
            <a:off x="190500" y="6296025"/>
            <a:ext cx="647700" cy="425450"/>
            <a:chOff x="5404661" y="1633855"/>
            <a:chExt cx="3485322" cy="2092601"/>
          </a:xfrm>
        </p:grpSpPr>
        <p:cxnSp>
          <p:nvCxnSpPr>
            <p:cNvPr id="8" name="直接连接符 12"/>
            <p:cNvCxnSpPr/>
            <p:nvPr/>
          </p:nvCxnSpPr>
          <p:spPr>
            <a:xfrm>
              <a:off x="5404661" y="1680704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13"/>
            <p:cNvCxnSpPr/>
            <p:nvPr/>
          </p:nvCxnSpPr>
          <p:spPr>
            <a:xfrm>
              <a:off x="8855813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EB1F-0FA2-4862-809C-579DE14A0FF1}" type="datetimeFigureOut">
              <a:rPr lang="zh-CN" altLang="en-US"/>
              <a:t>16/1/6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1146-86F2-4F01-8C49-3FEE67621D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7AFD12-0790-4BB1-9097-2AEA275D66FF}" type="datetimeFigureOut">
              <a:rPr lang="zh-CN" altLang="en-US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06A098-1B44-4889-B3C2-2AA41869729B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0" name="Picture 4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2192000" y="0"/>
            <a:ext cx="409575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2624138" y="1986598"/>
            <a:ext cx="71167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微博舆情分析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——webmagic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爬虫应用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676991" y="3170238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 bwMode="auto">
          <a:xfrm>
            <a:off x="5289550" y="4291013"/>
            <a:ext cx="898525" cy="900112"/>
          </a:xfrm>
          <a:custGeom>
            <a:avLst/>
            <a:gdLst>
              <a:gd name="T0" fmla="*/ 714336 w 900000"/>
              <a:gd name="T1" fmla="*/ 404903 h 900000"/>
              <a:gd name="T2" fmla="*/ 714336 w 900000"/>
              <a:gd name="T3" fmla="*/ 496978 h 900000"/>
              <a:gd name="T4" fmla="*/ 637867 w 900000"/>
              <a:gd name="T5" fmla="*/ 496606 h 900000"/>
              <a:gd name="T6" fmla="*/ 637718 w 900000"/>
              <a:gd name="T7" fmla="*/ 405648 h 900000"/>
              <a:gd name="T8" fmla="*/ 483815 w 900000"/>
              <a:gd name="T9" fmla="*/ 388826 h 900000"/>
              <a:gd name="T10" fmla="*/ 528318 w 900000"/>
              <a:gd name="T11" fmla="*/ 435272 h 900000"/>
              <a:gd name="T12" fmla="*/ 514967 w 900000"/>
              <a:gd name="T13" fmla="*/ 497498 h 900000"/>
              <a:gd name="T14" fmla="*/ 446433 w 900000"/>
              <a:gd name="T15" fmla="*/ 496754 h 900000"/>
              <a:gd name="T16" fmla="*/ 446878 w 900000"/>
              <a:gd name="T17" fmla="*/ 406319 h 900000"/>
              <a:gd name="T18" fmla="*/ 296609 w 900000"/>
              <a:gd name="T19" fmla="*/ 388826 h 900000"/>
              <a:gd name="T20" fmla="*/ 347638 w 900000"/>
              <a:gd name="T21" fmla="*/ 451052 h 900000"/>
              <a:gd name="T22" fmla="*/ 296609 w 900000"/>
              <a:gd name="T23" fmla="*/ 512981 h 900000"/>
              <a:gd name="T24" fmla="*/ 243800 w 900000"/>
              <a:gd name="T25" fmla="*/ 451796 h 900000"/>
              <a:gd name="T26" fmla="*/ 296609 w 900000"/>
              <a:gd name="T27" fmla="*/ 388826 h 900000"/>
              <a:gd name="T28" fmla="*/ 616580 w 900000"/>
              <a:gd name="T29" fmla="*/ 388305 h 900000"/>
              <a:gd name="T30" fmla="*/ 615838 w 900000"/>
              <a:gd name="T31" fmla="*/ 513874 h 900000"/>
              <a:gd name="T32" fmla="*/ 734660 w 900000"/>
              <a:gd name="T33" fmla="*/ 513129 h 900000"/>
              <a:gd name="T34" fmla="*/ 736069 w 900000"/>
              <a:gd name="T35" fmla="*/ 387412 h 900000"/>
              <a:gd name="T36" fmla="*/ 479069 w 900000"/>
              <a:gd name="T37" fmla="*/ 364710 h 900000"/>
              <a:gd name="T38" fmla="*/ 404009 w 900000"/>
              <a:gd name="T39" fmla="*/ 456114 h 900000"/>
              <a:gd name="T40" fmla="*/ 471948 w 900000"/>
              <a:gd name="T41" fmla="*/ 537097 h 900000"/>
              <a:gd name="T42" fmla="*/ 528318 w 900000"/>
              <a:gd name="T43" fmla="*/ 505984 h 900000"/>
              <a:gd name="T44" fmla="*/ 468537 w 900000"/>
              <a:gd name="T45" fmla="*/ 586520 h 900000"/>
              <a:gd name="T46" fmla="*/ 415875 w 900000"/>
              <a:gd name="T47" fmla="*/ 599323 h 900000"/>
              <a:gd name="T48" fmla="*/ 557393 w 900000"/>
              <a:gd name="T49" fmla="*/ 519382 h 900000"/>
              <a:gd name="T50" fmla="*/ 528318 w 900000"/>
              <a:gd name="T51" fmla="*/ 368581 h 900000"/>
              <a:gd name="T52" fmla="*/ 527724 w 900000"/>
              <a:gd name="T53" fmla="*/ 390912 h 900000"/>
              <a:gd name="T54" fmla="*/ 298389 w 900000"/>
              <a:gd name="T55" fmla="*/ 364710 h 900000"/>
              <a:gd name="T56" fmla="*/ 214132 w 900000"/>
              <a:gd name="T57" fmla="*/ 452689 h 900000"/>
              <a:gd name="T58" fmla="*/ 294829 w 900000"/>
              <a:gd name="T59" fmla="*/ 537097 h 900000"/>
              <a:gd name="T60" fmla="*/ 377308 w 900000"/>
              <a:gd name="T61" fmla="*/ 450159 h 900000"/>
              <a:gd name="T62" fmla="*/ 298389 w 900000"/>
              <a:gd name="T63" fmla="*/ 364710 h 900000"/>
              <a:gd name="T64" fmla="*/ 139517 w 900000"/>
              <a:gd name="T65" fmla="*/ 533225 h 900000"/>
              <a:gd name="T66" fmla="*/ 168591 w 900000"/>
              <a:gd name="T67" fmla="*/ 289534 h 900000"/>
              <a:gd name="T68" fmla="*/ 897052 w 900000"/>
              <a:gd name="T69" fmla="*/ 450112 h 900000"/>
              <a:gd name="T70" fmla="*/ 0 w 900000"/>
              <a:gd name="T71" fmla="*/ 450112 h 90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00000"/>
              <a:gd name="T109" fmla="*/ 0 h 900000"/>
              <a:gd name="T110" fmla="*/ 900000 w 900000"/>
              <a:gd name="T111" fmla="*/ 900000 h 9000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278313" y="3664585"/>
            <a:ext cx="4021137" cy="178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指导老师：褚伟杰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学生姓名：刘翀       </a:t>
            </a:r>
            <a:r>
              <a:rPr lang="en-US" altLang="zh-CN" sz="2000">
                <a:solidFill>
                  <a:schemeClr val="bg1"/>
                </a:solidFill>
              </a:rPr>
              <a:t>1501210948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             </a:t>
            </a:r>
            <a:r>
              <a:rPr lang="zh-CN" altLang="en-US" sz="2000">
                <a:solidFill>
                  <a:schemeClr val="bg1"/>
                </a:solidFill>
              </a:rPr>
              <a:t>普筱越    </a:t>
            </a:r>
            <a:r>
              <a:rPr lang="en-US" altLang="zh-CN" sz="2000">
                <a:solidFill>
                  <a:schemeClr val="bg1"/>
                </a:solidFill>
              </a:rPr>
              <a:t>1501210970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             </a:t>
            </a:r>
            <a:r>
              <a:rPr lang="zh-CN" altLang="en-US" sz="2000">
                <a:solidFill>
                  <a:schemeClr val="bg1"/>
                </a:solidFill>
              </a:rPr>
              <a:t>黄义珊    </a:t>
            </a:r>
            <a:r>
              <a:rPr lang="en-US" altLang="zh-CN" sz="2000">
                <a:solidFill>
                  <a:schemeClr val="bg1"/>
                </a:solidFill>
              </a:rPr>
              <a:t>1501210919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796213" y="2743835"/>
            <a:ext cx="4021137" cy="401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PkuJava07</a:t>
            </a:r>
            <a:r>
              <a:rPr lang="zh-CN" altLang="en-US" sz="2000">
                <a:solidFill>
                  <a:schemeClr val="bg1"/>
                </a:solidFill>
              </a:rPr>
              <a:t>组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2770188" y="3037205"/>
            <a:ext cx="7802880" cy="1214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笑话、情感、美食转发数最多，但评论很少，转发哈哈党</a:t>
            </a:r>
          </a:p>
          <a:p>
            <a:r>
              <a:rPr 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明星话题转发评论数都很多，评论数更多，粉丝效应</a:t>
            </a:r>
          </a:p>
          <a:p>
            <a:r>
              <a:rPr 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美女模特转发数一般，但评论最多，嗯你懂的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~</a:t>
            </a:r>
          </a:p>
        </p:txBody>
      </p:sp>
      <p:grpSp>
        <p:nvGrpSpPr>
          <p:cNvPr id="13" name="组合 12"/>
          <p:cNvGrpSpPr/>
          <p:nvPr/>
        </p:nvGrpSpPr>
        <p:grpSpPr bwMode="auto">
          <a:xfrm flipV="1">
            <a:off x="5949950" y="3436938"/>
            <a:ext cx="649288" cy="26352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90135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 bwMode="auto">
          <a:xfrm flipH="1">
            <a:off x="5592763" y="3138488"/>
            <a:ext cx="649287" cy="265112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90140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31800" y="585470"/>
            <a:ext cx="88328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 语</a:t>
            </a:r>
            <a:endParaRPr lang="zh-CN" altLang="en-US" sz="2400" b="1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100195" y="2787650"/>
            <a:ext cx="4800600" cy="848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24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转发数与留言数并不成正比</a:t>
            </a:r>
          </a:p>
          <a:p>
            <a:r>
              <a:rPr lang="zh-CN" sz="24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用户对于不同话题的留言欲望不同</a:t>
            </a:r>
          </a:p>
        </p:txBody>
      </p:sp>
      <p:grpSp>
        <p:nvGrpSpPr>
          <p:cNvPr id="13" name="组合 12"/>
          <p:cNvGrpSpPr/>
          <p:nvPr/>
        </p:nvGrpSpPr>
        <p:grpSpPr bwMode="auto">
          <a:xfrm flipV="1">
            <a:off x="5949950" y="3436938"/>
            <a:ext cx="649288" cy="26352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90135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 bwMode="auto">
          <a:xfrm flipH="1">
            <a:off x="5592763" y="3138488"/>
            <a:ext cx="649287" cy="265112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90140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8275" y="282575"/>
            <a:ext cx="749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结 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4300" y="2414588"/>
            <a:ext cx="4343400" cy="20288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2763" y="3136900"/>
            <a:ext cx="10064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grpSp>
        <p:nvGrpSpPr>
          <p:cNvPr id="13" name="组合 12"/>
          <p:cNvGrpSpPr/>
          <p:nvPr/>
        </p:nvGrpSpPr>
        <p:grpSpPr bwMode="auto">
          <a:xfrm flipV="1">
            <a:off x="5949950" y="3436938"/>
            <a:ext cx="649288" cy="26352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90135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 bwMode="auto">
          <a:xfrm flipH="1">
            <a:off x="5592763" y="3138488"/>
            <a:ext cx="649287" cy="265112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90140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876800" y="1752600"/>
            <a:ext cx="6321425" cy="3859213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5041" y="1752738"/>
              <a:ext cx="3940171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6186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466850" y="1730375"/>
            <a:ext cx="4932363" cy="3859213"/>
            <a:chOff x="1467612" y="1730693"/>
            <a:chExt cx="4931856" cy="3858420"/>
          </a:xfrm>
        </p:grpSpPr>
        <p:grpSp>
          <p:nvGrpSpPr>
            <p:cNvPr id="6163" name="组合 15"/>
            <p:cNvGrpSpPr/>
            <p:nvPr/>
          </p:nvGrpSpPr>
          <p:grpSpPr bwMode="auto"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5335" y="1752738"/>
                <a:ext cx="3939877" cy="3588011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8"/>
                <a:ext cx="2211480" cy="3588011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4" name="TextBox 16"/>
            <p:cNvSpPr txBox="1">
              <a:spLocks noChangeArrowheads="1"/>
            </p:cNvSpPr>
            <p:nvPr/>
          </p:nvSpPr>
          <p:spPr bwMode="auto">
            <a:xfrm>
              <a:off x="2918438" y="3459125"/>
              <a:ext cx="822241" cy="3967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11488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24338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213" y="2038350"/>
            <a:ext cx="709612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825" y="3254375"/>
            <a:ext cx="7080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613" y="4467225"/>
            <a:ext cx="7080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4913" y="4638675"/>
            <a:ext cx="3771900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黄义珊：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webmagic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文档研读、文档解析、文档撰写（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54825" y="3352800"/>
            <a:ext cx="3773488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普筱越：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webmagic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文档研读、数据持久化、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制作（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451769" y="1213803"/>
            <a:ext cx="35356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组员分工、任务量百分比</a:t>
            </a:r>
            <a:endParaRPr sz="2400" b="1"/>
          </a:p>
        </p:txBody>
      </p:sp>
      <p:grpSp>
        <p:nvGrpSpPr>
          <p:cNvPr id="35" name="组合 34"/>
          <p:cNvGrpSpPr/>
          <p:nvPr/>
        </p:nvGrpSpPr>
        <p:grpSpPr bwMode="auto">
          <a:xfrm flipH="1" flipV="1">
            <a:off x="5961063" y="3276600"/>
            <a:ext cx="647700" cy="468313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79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5972175" y="3260725"/>
            <a:ext cx="647700" cy="468313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03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7150100" y="2217738"/>
            <a:ext cx="3773488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刘翀： 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webmagic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文档研读、网页抓取、文档撰写（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6158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435" y="3048318"/>
            <a:ext cx="35052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7" grpId="0"/>
      <p:bldP spid="38" grpId="0"/>
      <p:bldP spid="2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876800" y="1752600"/>
            <a:ext cx="6321425" cy="3859213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5041" y="1752738"/>
              <a:ext cx="3940171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6186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466850" y="1730375"/>
            <a:ext cx="4932363" cy="3859213"/>
            <a:chOff x="1467612" y="1730693"/>
            <a:chExt cx="4931856" cy="3858420"/>
          </a:xfrm>
        </p:grpSpPr>
        <p:grpSp>
          <p:nvGrpSpPr>
            <p:cNvPr id="7188" name="组合 15"/>
            <p:cNvGrpSpPr/>
            <p:nvPr/>
          </p:nvGrpSpPr>
          <p:grpSpPr bwMode="auto"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5335" y="1752738"/>
                <a:ext cx="3939877" cy="3588011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8"/>
                <a:ext cx="2211480" cy="3588011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89" name="TextBox 16"/>
            <p:cNvSpPr txBox="1">
              <a:spLocks noChangeArrowheads="1"/>
            </p:cNvSpPr>
            <p:nvPr/>
          </p:nvSpPr>
          <p:spPr bwMode="auto">
            <a:xfrm>
              <a:off x="2918438" y="3459125"/>
              <a:ext cx="822241" cy="3967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11488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81759" y="4029075"/>
            <a:ext cx="4450908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213" y="2038350"/>
            <a:ext cx="709612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825" y="3254375"/>
            <a:ext cx="7080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613" y="4467225"/>
            <a:ext cx="7080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96660" y="4689475"/>
            <a:ext cx="558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分析原始数据，得出本周微博舆论导向，并用图表展示</a:t>
            </a: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70065" y="3547110"/>
            <a:ext cx="4439285" cy="502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按照分类爬取数据量，得到原始数据。</a:t>
            </a:r>
          </a:p>
        </p:txBody>
      </p:sp>
      <p:grpSp>
        <p:nvGrpSpPr>
          <p:cNvPr id="35" name="组合 34"/>
          <p:cNvGrpSpPr/>
          <p:nvPr/>
        </p:nvGrpSpPr>
        <p:grpSpPr bwMode="auto">
          <a:xfrm flipH="1" flipV="1">
            <a:off x="5961063" y="3276600"/>
            <a:ext cx="647700" cy="468313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79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5972175" y="3260725"/>
            <a:ext cx="647700" cy="468313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03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7077075" y="2427288"/>
            <a:ext cx="4327525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针对热门微博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爬取其评论数和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45260" y="1216660"/>
            <a:ext cx="14020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项目介绍</a:t>
            </a:r>
            <a:endParaRPr sz="2400" b="1"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018030" y="2000885"/>
            <a:ext cx="272796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新浪微 博 舆 情 ？</a:t>
            </a:r>
          </a:p>
        </p:txBody>
      </p:sp>
      <p:pic>
        <p:nvPicPr>
          <p:cNvPr id="7183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430" y="2431098"/>
            <a:ext cx="2870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7" grpId="0"/>
      <p:bldP spid="38" grpId="0"/>
      <p:bldP spid="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50883" y="1656715"/>
            <a:ext cx="2655887" cy="43322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9880" y="1666875"/>
            <a:ext cx="2655888" cy="43322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679508" y="2599690"/>
            <a:ext cx="1765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信息传播研究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09532" y="3175000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50752" y="316642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74758" y="3271203"/>
            <a:ext cx="1543050" cy="229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网络拓扑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热点追踪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→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得到关于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信息传播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结论和验证</a:t>
            </a:r>
          </a:p>
        </p:txBody>
      </p:sp>
      <p:sp>
        <p:nvSpPr>
          <p:cNvPr id="35" name="矩形 34"/>
          <p:cNvSpPr/>
          <p:nvPr/>
        </p:nvSpPr>
        <p:spPr>
          <a:xfrm>
            <a:off x="6224905" y="1682115"/>
            <a:ext cx="2655888" cy="43322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6623622" y="3190240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785928" y="3295015"/>
            <a:ext cx="1655762" cy="155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对社会和谐、网络舆论生态的健康、国家的发展具有重要意义。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5770" y="182657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7305" y="183673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738505" y="2609850"/>
            <a:ext cx="17653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用户兴趣挖掘</a:t>
            </a:r>
          </a:p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0745" y="185197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6651943" y="2625090"/>
            <a:ext cx="17668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社会学意义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340985" y="901065"/>
            <a:ext cx="14020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项目意义</a:t>
            </a:r>
            <a:endParaRPr sz="2400" b="1">
              <a:latin typeface="微软雅黑" charset="0"/>
              <a:ea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 flipH="1" flipV="1">
            <a:off x="4222433" y="3460115"/>
            <a:ext cx="647700" cy="468313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79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 bwMode="auto">
          <a:xfrm>
            <a:off x="4235133" y="3437890"/>
            <a:ext cx="647700" cy="468313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03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47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865505" y="3195638"/>
            <a:ext cx="1543050" cy="229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获取、挖掘以该用户为中心的人际网络之间的热点事件→匹配用户的最佳兴趣点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29725" y="1677670"/>
            <a:ext cx="2655888" cy="43322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629377" y="3185795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17150" y="184753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9658350" y="2620645"/>
            <a:ext cx="1765300" cy="722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网络营销</a:t>
            </a:r>
          </a:p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9785350" y="3206433"/>
            <a:ext cx="1543050" cy="155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了解用户关注点，帮助营销市场分析，公众号推广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1576 -0.27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41237 0.2914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45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9" grpId="0" bldLvl="0" animBg="1"/>
      <p:bldP spid="11" grpId="0"/>
      <p:bldP spid="17" grpId="0"/>
      <p:bldP spid="35" grpId="0" bldLvl="0" animBg="1"/>
      <p:bldP spid="37" grpId="0"/>
      <p:bldP spid="56" grpId="0"/>
      <p:bldP spid="59" grpId="0"/>
      <p:bldP spid="38" grpId="0"/>
      <p:bldP spid="2" grpId="0"/>
      <p:bldP spid="3" grpId="0" bldLvl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 rot="1725212">
            <a:off x="5124450" y="2816225"/>
            <a:ext cx="1890713" cy="1092200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394075" y="4838700"/>
            <a:ext cx="179388" cy="1793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521075" y="4929188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4619625" y="4838700"/>
            <a:ext cx="179388" cy="1793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518400" y="4838700"/>
            <a:ext cx="179388" cy="1793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7643813" y="4929188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8743950" y="4838700"/>
            <a:ext cx="179388" cy="1793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5400000">
            <a:off x="5979319" y="2883694"/>
            <a:ext cx="180975" cy="1793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5707062" y="2600326"/>
            <a:ext cx="7270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5980113" y="2122488"/>
            <a:ext cx="179387" cy="1793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539750" y="4437063"/>
            <a:ext cx="2792413" cy="1368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多数微博舆情分析都用固定热门微博来代入舆情分析模型中，并未考虑到微博实时更新的特点。</a:t>
            </a:r>
          </a:p>
          <a:p>
            <a:pPr algn="just" eaLnBrk="0" hangingPunct="0"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6"/>
          <p:cNvSpPr txBox="1">
            <a:spLocks noChangeArrowheads="1"/>
          </p:cNvSpPr>
          <p:nvPr/>
        </p:nvSpPr>
        <p:spPr bwMode="auto">
          <a:xfrm>
            <a:off x="8995728" y="4533265"/>
            <a:ext cx="3106737" cy="731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获取的数据是从所有类型的微博里筛选出来的，全面性</a:t>
            </a: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4594225" y="788988"/>
            <a:ext cx="3170238" cy="1051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本次数据分析考虑到微博实时更新性，对最近的微博数据获取，保证舆论分析的客观性。</a:t>
            </a:r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5448889" y="-1207539"/>
            <a:ext cx="1232660" cy="12326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  <a:sp3d extrusionH="1079500" contourW="12700">
            <a:bevelT w="0" h="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744606" flipH="1">
            <a:off x="4095750" y="4210050"/>
            <a:ext cx="2016125" cy="1155700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 rot="19855394">
            <a:off x="6061075" y="4211638"/>
            <a:ext cx="2014538" cy="1155700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5190490" y="3372168"/>
            <a:ext cx="1765300" cy="187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考虑微博实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时更新特性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数据获取时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间、对象客观</a:t>
            </a:r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42745" y="2362835"/>
            <a:ext cx="14020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项目优势</a:t>
            </a:r>
            <a:endParaRPr sz="2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0052 0.6370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8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59" grpId="0"/>
      <p:bldP spid="60" grpId="0"/>
      <p:bldP spid="61" grpId="0"/>
      <p:bldP spid="34" grpId="0" animBg="1"/>
      <p:bldP spid="36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96340" y="2266950"/>
            <a:ext cx="2524125" cy="252412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508953" y="1593850"/>
            <a:ext cx="3867150" cy="3867150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178108" y="1856423"/>
            <a:ext cx="4316412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webmagic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253" y="2584450"/>
            <a:ext cx="1704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5100" y="1804988"/>
            <a:ext cx="3851275" cy="3851275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701040" y="1601788"/>
            <a:ext cx="3867150" cy="3865562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538220" y="1853565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3975196" y="2082165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5769928" y="3139123"/>
            <a:ext cx="43180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</a:p>
        </p:txBody>
      </p:sp>
      <p:sp>
        <p:nvSpPr>
          <p:cNvPr id="79" name="任意多边形 78"/>
          <p:cNvSpPr/>
          <p:nvPr/>
        </p:nvSpPr>
        <p:spPr>
          <a:xfrm>
            <a:off x="4220210" y="3190240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4597921" y="3415665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5524500" y="4612005"/>
            <a:ext cx="43180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e-chart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3886200" y="4626610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4322331" y="485521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8275" y="282575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18465" y="361950"/>
            <a:ext cx="23164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技术列表、构架</a:t>
            </a:r>
            <a:endParaRPr sz="2400" b="1">
              <a:latin typeface="微软雅黑" charset="0"/>
              <a:ea typeface="微软雅黑" charset="0"/>
            </a:endParaRPr>
          </a:p>
        </p:txBody>
      </p:sp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1864678" y="2957513"/>
            <a:ext cx="12827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technology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49415" y="1348740"/>
            <a:ext cx="5252085" cy="4294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9" grpId="0"/>
      <p:bldP spid="55" grpId="0"/>
      <p:bldP spid="67" grpId="0"/>
      <p:bldP spid="19" grpId="0"/>
      <p:bldP spid="1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871157" y="3011488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81759" y="4029075"/>
            <a:ext cx="4450908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 bwMode="auto">
          <a:xfrm flipH="1" flipV="1">
            <a:off x="5961063" y="3276600"/>
            <a:ext cx="647700" cy="468313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79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5972175" y="3260725"/>
            <a:ext cx="647700" cy="468313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03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5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68275" y="282575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5387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83" y="1856740"/>
            <a:ext cx="9521825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19100" y="361950"/>
            <a:ext cx="23164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技术列表、构架</a:t>
            </a:r>
            <a:endParaRPr sz="2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 bwMode="auto">
          <a:xfrm flipV="1">
            <a:off x="5949950" y="3436938"/>
            <a:ext cx="649288" cy="26352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90135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 bwMode="auto">
          <a:xfrm flipH="1">
            <a:off x="5592763" y="3138488"/>
            <a:ext cx="649287" cy="265112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90140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79095" y="321945"/>
            <a:ext cx="169790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 验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果</a:t>
            </a:r>
            <a:endParaRPr lang="zh-CN" altLang="en-US" sz="2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1180" y="1676400"/>
            <a:ext cx="8628380" cy="374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 bwMode="auto">
          <a:xfrm flipV="1">
            <a:off x="5949950" y="3436938"/>
            <a:ext cx="649288" cy="26352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90135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 bwMode="auto">
          <a:xfrm flipH="1">
            <a:off x="5592763" y="3138488"/>
            <a:ext cx="649287" cy="265112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90140" y="1740050"/>
              <a:ext cx="0" cy="1302001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86385" y="321945"/>
            <a:ext cx="169790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 验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果</a:t>
            </a:r>
            <a:endParaRPr lang="zh-CN" altLang="en-US" sz="2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" name="图片 1" descr="L}6`ED)QU$4UM}WR8VKW1H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3920" y="1618615"/>
            <a:ext cx="7990205" cy="379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自定义</PresentationFormat>
  <Paragraphs>60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Chong Liu</cp:lastModifiedBy>
  <cp:revision>144</cp:revision>
  <dcterms:created xsi:type="dcterms:W3CDTF">2014-12-03T02:29:00Z</dcterms:created>
  <dcterms:modified xsi:type="dcterms:W3CDTF">2016-01-06T12:08:52Z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