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5143500" cx="9144000"/>
  <p:notesSz cx="6858000" cy="9144000"/>
  <p:embeddedFontLst>
    <p:embeddedFont>
      <p:font typeface="Roboto Mono"/>
      <p:regular r:id="rId74"/>
      <p:bold r:id="rId75"/>
      <p:italic r:id="rId76"/>
      <p:boldItalic r:id="rId7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RobotoMono-bold.fntdata"/><Relationship Id="rId30" Type="http://schemas.openxmlformats.org/officeDocument/2006/relationships/slide" Target="slides/slide25.xml"/><Relationship Id="rId74" Type="http://schemas.openxmlformats.org/officeDocument/2006/relationships/font" Target="fonts/RobotoMono-regular.fntdata"/><Relationship Id="rId33" Type="http://schemas.openxmlformats.org/officeDocument/2006/relationships/slide" Target="slides/slide28.xml"/><Relationship Id="rId77" Type="http://schemas.openxmlformats.org/officeDocument/2006/relationships/font" Target="fonts/RobotoMono-boldItalic.fntdata"/><Relationship Id="rId32" Type="http://schemas.openxmlformats.org/officeDocument/2006/relationships/slide" Target="slides/slide27.xml"/><Relationship Id="rId76" Type="http://schemas.openxmlformats.org/officeDocument/2006/relationships/font" Target="fonts/RobotoMono-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rive.google.com/uc?export=download&amp;id=1lktNuMZybXfqFtr24J8zAssEfoL9r51S"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dbt-labs/jaffle_shop"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dbt-labs/jaffle-shop-classic/blob/main/models/schema.yml"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etdbt.com/reference/dbt-jinja-functions/ref" TargetMode="External"/><Relationship Id="rId3" Type="http://schemas.openxmlformats.org/officeDocument/2006/relationships/hyperlink" Target="https://docs.getdbt.com/reference/dbt-jinja-functions/ref"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etdbt.com/docs/build/python-models"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dbt-labs/jaffle-shop-classic/blob/main/models/schema.yml"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etdbt.com/docs/use-dbt-semantic-layer/dbt-sl" TargetMode="Externa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etdbt.com/docs/build/semantic-models" TargetMode="Externa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53f00d938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53f00d938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Advanced guide to dbt architecture - </a:t>
            </a:r>
            <a:r>
              <a:rPr lang="en-GB" u="sng">
                <a:solidFill>
                  <a:schemeClr val="hlink"/>
                </a:solidFill>
                <a:hlinkClick r:id="rId2"/>
              </a:rPr>
              <a:t>Link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3f00d938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3f00d938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dbt supports a wide range of modern cloud data platforms like </a:t>
            </a:r>
            <a:r>
              <a:rPr b="1" lang="en-GB">
                <a:solidFill>
                  <a:schemeClr val="dk1"/>
                </a:solidFill>
              </a:rPr>
              <a:t>Snowflake, BigQuery, Redshift, Databricks</a:t>
            </a:r>
            <a:r>
              <a:rPr lang="en-GB">
                <a:solidFill>
                  <a:schemeClr val="dk1"/>
                </a:solidFill>
              </a:rPr>
              <a:t>, and more. This flexibility allows teams to build and deploy transformation workflows directly in their existing data warehouses—keeping the data in place and ensuring performance and scalability</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3f00d938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3f00d938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In dbt Cloud, you can develop using the </a:t>
            </a:r>
            <a:r>
              <a:rPr b="1" lang="en-GB">
                <a:solidFill>
                  <a:schemeClr val="dk1"/>
                </a:solidFill>
              </a:rPr>
              <a:t>dbt IDE</a:t>
            </a:r>
            <a:r>
              <a:rPr lang="en-GB">
                <a:solidFill>
                  <a:schemeClr val="dk1"/>
                </a:solidFill>
              </a:rPr>
              <a:t>, a browser-based editor that supports version control and collaboration. The </a:t>
            </a:r>
            <a:r>
              <a:rPr b="1" lang="en-GB">
                <a:solidFill>
                  <a:schemeClr val="dk1"/>
                </a:solidFill>
              </a:rPr>
              <a:t>dbt Canvas</a:t>
            </a:r>
            <a:r>
              <a:rPr lang="en-GB">
                <a:solidFill>
                  <a:schemeClr val="dk1"/>
                </a:solidFill>
              </a:rPr>
              <a:t> (in beta) offers a visual way to explore and organize your DAG. For more technical workflows, </a:t>
            </a:r>
            <a:r>
              <a:rPr b="1" lang="en-GB">
                <a:solidFill>
                  <a:schemeClr val="dk1"/>
                </a:solidFill>
              </a:rPr>
              <a:t>dbt CLI</a:t>
            </a:r>
            <a:r>
              <a:rPr lang="en-GB">
                <a:solidFill>
                  <a:schemeClr val="dk1"/>
                </a:solidFill>
              </a:rPr>
              <a:t> remains a powerful tool for local development and automation.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3f00d938a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3f00d938a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dbt project is the core structure where all your models, tests, and configurations live. It's organized using folders and YAML files, helping teams standardize their data transformations and maintain consistency across environments. </a:t>
            </a:r>
            <a:r>
              <a:rPr lang="en-GB">
                <a:solidFill>
                  <a:srgbClr val="262A38"/>
                </a:solidFill>
              </a:rPr>
              <a:t>If you want to explore dbt projects more in-depth, you can clone dbt Lab’s </a:t>
            </a:r>
            <a:r>
              <a:rPr lang="en-GB">
                <a:solidFill>
                  <a:srgbClr val="009999"/>
                </a:solidFill>
                <a:uFill>
                  <a:noFill/>
                </a:uFill>
                <a:hlinkClick r:id="rId2">
                  <a:extLst>
                    <a:ext uri="{A12FA001-AC4F-418D-AE19-62706E023703}">
                      <ahyp:hlinkClr val="tx"/>
                    </a:ext>
                  </a:extLst>
                </a:hlinkClick>
              </a:rPr>
              <a:t>Jaffle shop</a:t>
            </a:r>
            <a:r>
              <a:rPr lang="en-GB">
                <a:solidFill>
                  <a:srgbClr val="262A38"/>
                </a:solidFill>
              </a:rPr>
              <a:t> on GitHub. It's a runnable project that contains sample configurations and helpful notes.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3f00d938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3f00d938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62A38"/>
                </a:solidFill>
              </a:rPr>
              <a:t>Every dbt project includes a project configuration file called </a:t>
            </a:r>
            <a:r>
              <a:rPr lang="en-GB">
                <a:solidFill>
                  <a:srgbClr val="262A38"/>
                </a:solidFill>
                <a:highlight>
                  <a:srgbClr val="EBEDF0"/>
                </a:highlight>
                <a:latin typeface="Courier New"/>
                <a:ea typeface="Courier New"/>
                <a:cs typeface="Courier New"/>
                <a:sym typeface="Courier New"/>
              </a:rPr>
              <a:t>dbt_project.yml</a:t>
            </a:r>
            <a:r>
              <a:rPr lang="en-GB">
                <a:solidFill>
                  <a:srgbClr val="262A38"/>
                </a:solidFill>
              </a:rPr>
              <a:t>. It defines the directory of the dbt project and other project configurations.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3f00d938a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3f00d938a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3f00d938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3f00d938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dbt commands are used to run, test, build, and document your data models. Some commonly used commands include </a:t>
            </a:r>
            <a:r>
              <a:rPr lang="en-GB">
                <a:solidFill>
                  <a:srgbClr val="188038"/>
                </a:solidFill>
                <a:latin typeface="Roboto Mono"/>
                <a:ea typeface="Roboto Mono"/>
                <a:cs typeface="Roboto Mono"/>
                <a:sym typeface="Roboto Mono"/>
              </a:rPr>
              <a:t>dbt run</a:t>
            </a:r>
            <a:r>
              <a:rPr lang="en-GB">
                <a:solidFill>
                  <a:schemeClr val="dk1"/>
                </a:solidFill>
              </a:rPr>
              <a:t>, </a:t>
            </a:r>
            <a:r>
              <a:rPr lang="en-GB">
                <a:solidFill>
                  <a:srgbClr val="188038"/>
                </a:solidFill>
                <a:latin typeface="Roboto Mono"/>
                <a:ea typeface="Roboto Mono"/>
                <a:cs typeface="Roboto Mono"/>
                <a:sym typeface="Roboto Mono"/>
              </a:rPr>
              <a:t>dbt test</a:t>
            </a:r>
            <a:r>
              <a:rPr lang="en-GB">
                <a:solidFill>
                  <a:schemeClr val="dk1"/>
                </a:solidFill>
              </a:rPr>
              <a:t>, </a:t>
            </a:r>
            <a:r>
              <a:rPr lang="en-GB">
                <a:solidFill>
                  <a:srgbClr val="188038"/>
                </a:solidFill>
                <a:latin typeface="Roboto Mono"/>
                <a:ea typeface="Roboto Mono"/>
                <a:cs typeface="Roboto Mono"/>
                <a:sym typeface="Roboto Mono"/>
              </a:rPr>
              <a:t>dbt build</a:t>
            </a:r>
            <a:r>
              <a:rPr lang="en-GB">
                <a:solidFill>
                  <a:schemeClr val="dk1"/>
                </a:solidFill>
              </a:rPr>
              <a:t>, </a:t>
            </a:r>
            <a:r>
              <a:rPr lang="en-GB">
                <a:solidFill>
                  <a:srgbClr val="188038"/>
                </a:solidFill>
                <a:latin typeface="Roboto Mono"/>
                <a:ea typeface="Roboto Mono"/>
                <a:cs typeface="Roboto Mono"/>
                <a:sym typeface="Roboto Mono"/>
              </a:rPr>
              <a:t>dbt docs generate</a:t>
            </a:r>
            <a:r>
              <a:rPr lang="en-GB">
                <a:solidFill>
                  <a:schemeClr val="dk1"/>
                </a:solidFill>
              </a:rPr>
              <a:t>, and </a:t>
            </a:r>
            <a:r>
              <a:rPr lang="en-GB">
                <a:solidFill>
                  <a:srgbClr val="188038"/>
                </a:solidFill>
                <a:latin typeface="Roboto Mono"/>
                <a:ea typeface="Roboto Mono"/>
                <a:cs typeface="Roboto Mono"/>
                <a:sym typeface="Roboto Mono"/>
              </a:rPr>
              <a:t>dbt seed</a:t>
            </a:r>
            <a:r>
              <a:rPr lang="en-GB">
                <a:solidFill>
                  <a:schemeClr val="dk1"/>
                </a:solidFill>
              </a:rPr>
              <a:t>. These commands streamline the development workflow and help enforce data quality.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Use dbt run when you specifically want to execute your data transformations.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Use dbt build when you want a more holistic approach that includes building, testing, and managing other dbt resources like snapshots and seeds in a coordinated way, especially when data quality is paramount.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3f00d938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3f00d938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dbt models are SQL or Python files where transformations happen. These models define how raw data is transformed into business-relevant metrics and insights. Models are the backbone of your dbt project, and they can be used to build tables, views, or materializations in your data warehouse</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3f00d938a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3f00d938a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The </a:t>
            </a:r>
            <a:r>
              <a:rPr lang="en-GB">
                <a:solidFill>
                  <a:srgbClr val="188038"/>
                </a:solidFill>
                <a:latin typeface="Roboto Mono"/>
                <a:ea typeface="Roboto Mono"/>
                <a:cs typeface="Roboto Mono"/>
                <a:sym typeface="Roboto Mono"/>
              </a:rPr>
              <a:t>schema.yml</a:t>
            </a:r>
            <a:r>
              <a:rPr lang="en-GB">
                <a:solidFill>
                  <a:schemeClr val="dk1"/>
                </a:solidFill>
              </a:rPr>
              <a:t> file in dbt is where you document models, add descriptions, define tests, and manage metadata. It's placed alongside your model </a:t>
            </a:r>
            <a:r>
              <a:rPr lang="en-GB">
                <a:solidFill>
                  <a:srgbClr val="188038"/>
                </a:solidFill>
                <a:latin typeface="Roboto Mono"/>
                <a:ea typeface="Roboto Mono"/>
                <a:cs typeface="Roboto Mono"/>
                <a:sym typeface="Roboto Mono"/>
              </a:rPr>
              <a:t>.sql</a:t>
            </a:r>
            <a:r>
              <a:rPr lang="en-GB">
                <a:solidFill>
                  <a:schemeClr val="dk1"/>
                </a:solidFill>
              </a:rPr>
              <a:t> files and helps maintain clarity, governance, and testability within your data models. Sample File - </a:t>
            </a:r>
            <a:r>
              <a:rPr lang="en-GB" u="sng">
                <a:solidFill>
                  <a:schemeClr val="hlink"/>
                </a:solidFill>
                <a:hlinkClick r:id="rId2"/>
              </a:rPr>
              <a:t>LINK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3f00d938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3f00d938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a:solidFill>
                  <a:schemeClr val="dk1"/>
                </a:solidFill>
              </a:rPr>
              <a:t>By default dbt will:</a:t>
            </a:r>
            <a:endParaRPr>
              <a:solidFill>
                <a:schemeClr val="dk1"/>
              </a:solidFill>
            </a:endParaRPr>
          </a:p>
          <a:p>
            <a:pPr indent="-314325" lvl="0" marL="457200" rtl="0" algn="l">
              <a:lnSpc>
                <a:spcPct val="150000"/>
              </a:lnSpc>
              <a:spcBef>
                <a:spcPts val="1500"/>
              </a:spcBef>
              <a:spcAft>
                <a:spcPts val="0"/>
              </a:spcAft>
              <a:buClr>
                <a:schemeClr val="dk1"/>
              </a:buClr>
              <a:buSzPts val="1350"/>
              <a:buChar char="●"/>
            </a:pPr>
            <a:r>
              <a:rPr lang="en-GB">
                <a:solidFill>
                  <a:schemeClr val="dk1"/>
                </a:solidFill>
              </a:rPr>
              <a:t>Create models as views</a:t>
            </a:r>
            <a:endParaRPr>
              <a:solidFill>
                <a:schemeClr val="dk1"/>
              </a:solidFill>
            </a:endParaRPr>
          </a:p>
          <a:p>
            <a:pPr indent="-300595" lvl="0" marL="457200" rtl="0" algn="l">
              <a:lnSpc>
                <a:spcPct val="150000"/>
              </a:lnSpc>
              <a:spcBef>
                <a:spcPts val="0"/>
              </a:spcBef>
              <a:spcAft>
                <a:spcPts val="0"/>
              </a:spcAft>
              <a:buClr>
                <a:srgbClr val="262A38"/>
              </a:buClr>
              <a:buSzPts val="1134"/>
              <a:buChar char="●"/>
            </a:pPr>
            <a:r>
              <a:rPr lang="en-GB">
                <a:solidFill>
                  <a:schemeClr val="dk1"/>
                </a:solidFill>
              </a:rPr>
              <a:t>Build models in a target schema you define</a:t>
            </a:r>
            <a:endParaRPr>
              <a:solidFill>
                <a:schemeClr val="dk1"/>
              </a:solidFill>
            </a:endParaRPr>
          </a:p>
          <a:p>
            <a:pPr indent="-300595" lvl="0" marL="457200" rtl="0" algn="l">
              <a:lnSpc>
                <a:spcPct val="150000"/>
              </a:lnSpc>
              <a:spcBef>
                <a:spcPts val="0"/>
              </a:spcBef>
              <a:spcAft>
                <a:spcPts val="0"/>
              </a:spcAft>
              <a:buClr>
                <a:srgbClr val="262A38"/>
              </a:buClr>
              <a:buSzPts val="1134"/>
              <a:buChar char="●"/>
            </a:pPr>
            <a:r>
              <a:rPr lang="en-GB">
                <a:solidFill>
                  <a:schemeClr val="dk1"/>
                </a:solidFill>
              </a:rPr>
              <a:t>Use your file name as the view or table</a:t>
            </a:r>
            <a:endParaRPr>
              <a:solidFill>
                <a:schemeClr val="dk1"/>
              </a:solidFill>
            </a:endParaRPr>
          </a:p>
          <a:p>
            <a:pPr indent="-300595" lvl="0" marL="457200" rtl="0" algn="l">
              <a:lnSpc>
                <a:spcPct val="150000"/>
              </a:lnSpc>
              <a:spcBef>
                <a:spcPts val="0"/>
              </a:spcBef>
              <a:spcAft>
                <a:spcPts val="0"/>
              </a:spcAft>
              <a:buClr>
                <a:srgbClr val="262A38"/>
              </a:buClr>
              <a:buSzPts val="1134"/>
              <a:buChar char="●"/>
            </a:pPr>
            <a:r>
              <a:rPr lang="en-GB">
                <a:solidFill>
                  <a:schemeClr val="dk1"/>
                </a:solidFill>
              </a:rPr>
              <a:t> name in the database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3f00d93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3f00d93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a:solidFill>
                  <a:schemeClr val="dk1"/>
                </a:solidFill>
                <a:latin typeface="Calibri"/>
                <a:ea typeface="Calibri"/>
                <a:cs typeface="Calibri"/>
                <a:sym typeface="Calibri"/>
              </a:rPr>
              <a:t>dbt is a tool designed to help with data transformation directly within your data warehouse.</a:t>
            </a:r>
            <a:r>
              <a:rPr lang="en-GB">
                <a:solidFill>
                  <a:schemeClr val="dk1"/>
                </a:solidFill>
              </a:rPr>
              <a:t>dbt follows an ELT architecture where it focuses on the </a:t>
            </a:r>
            <a:r>
              <a:rPr b="1" lang="en-GB">
                <a:solidFill>
                  <a:schemeClr val="dk1"/>
                </a:solidFill>
              </a:rPr>
              <a:t>'T' — Transformation</a:t>
            </a:r>
            <a:r>
              <a:rPr lang="en-GB">
                <a:solidFill>
                  <a:schemeClr val="dk1"/>
                </a:solidFill>
              </a:rPr>
              <a:t>. </a:t>
            </a:r>
            <a:r>
              <a:rPr lang="en-GB">
                <a:solidFill>
                  <a:schemeClr val="dk1"/>
                </a:solidFill>
                <a:latin typeface="Calibri"/>
                <a:ea typeface="Calibri"/>
                <a:cs typeface="Calibri"/>
                <a:sym typeface="Calibri"/>
              </a:rPr>
              <a:t>It uses SQL (and optionally Python) to define transformations as modular, version-controlled code. Using dbt makes data transformation more maintainable and reliable. With testing, documentation, and versioning built-in, teams can collaborate better and avoid data quality issues.</a:t>
            </a:r>
            <a:endParaRPr>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3f00d938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3f00d938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Consider a customer.sql </a:t>
            </a:r>
            <a:r>
              <a:rPr lang="en-GB"/>
              <a:t>model</a:t>
            </a:r>
            <a:r>
              <a:rPr lang="en-GB"/>
              <a:t> being created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3f00d938a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53f00d938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500"/>
              </a:spcAft>
              <a:buNone/>
            </a:pPr>
            <a:r>
              <a:rPr lang="en-GB">
                <a:solidFill>
                  <a:srgbClr val="262A38"/>
                </a:solidFill>
              </a:rPr>
              <a:t>When you execute “dbt run”, dbt will build this as a </a:t>
            </a:r>
            <a:r>
              <a:rPr i="1" lang="en-GB">
                <a:solidFill>
                  <a:srgbClr val="262A38"/>
                </a:solidFill>
              </a:rPr>
              <a:t>view</a:t>
            </a:r>
            <a:r>
              <a:rPr lang="en-GB">
                <a:solidFill>
                  <a:srgbClr val="262A38"/>
                </a:solidFill>
              </a:rPr>
              <a:t> named “customers” in your target schema.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3f00d938a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53f00d938a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53f00d938a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53f00d938a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dbt, materializations define how models are stored in the data warehouse. They determine whether a model is stored as a view, table, incremental model, or ephemeral model. Materializations are crucial for optimizing performance and managing how data is updated in your warehouse.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53f00d938a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53f00d938a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In the </a:t>
            </a:r>
            <a:r>
              <a:rPr lang="en-GB">
                <a:solidFill>
                  <a:srgbClr val="188038"/>
                </a:solidFill>
                <a:latin typeface="Roboto Mono"/>
                <a:ea typeface="Roboto Mono"/>
                <a:cs typeface="Roboto Mono"/>
                <a:sym typeface="Roboto Mono"/>
              </a:rPr>
              <a:t>dbt_project.yml</a:t>
            </a:r>
            <a:r>
              <a:rPr lang="en-GB">
                <a:solidFill>
                  <a:schemeClr val="dk1"/>
                </a:solidFill>
              </a:rPr>
              <a:t> file, you can configure how your models are materialized, such as defining them as tables, views, or incremental models. The </a:t>
            </a:r>
            <a:r>
              <a:rPr lang="en-GB">
                <a:solidFill>
                  <a:srgbClr val="188038"/>
                </a:solidFill>
                <a:latin typeface="Roboto Mono"/>
                <a:ea typeface="Roboto Mono"/>
                <a:cs typeface="Roboto Mono"/>
                <a:sym typeface="Roboto Mono"/>
              </a:rPr>
              <a:t>materialized</a:t>
            </a:r>
            <a:r>
              <a:rPr lang="en-GB">
                <a:solidFill>
                  <a:schemeClr val="dk1"/>
                </a:solidFill>
              </a:rPr>
              <a:t> option determines how dbt builds and stores the model in the data warehouse. Additionally, you can specify the schema where the model will reside using the </a:t>
            </a:r>
            <a:r>
              <a:rPr lang="en-GB">
                <a:solidFill>
                  <a:srgbClr val="188038"/>
                </a:solidFill>
                <a:latin typeface="Roboto Mono"/>
                <a:ea typeface="Roboto Mono"/>
                <a:cs typeface="Roboto Mono"/>
                <a:sym typeface="Roboto Mono"/>
              </a:rPr>
              <a:t>schema</a:t>
            </a:r>
            <a:r>
              <a:rPr lang="en-GB">
                <a:solidFill>
                  <a:schemeClr val="dk1"/>
                </a:solidFill>
              </a:rPr>
              <a:t> configuration, which allows you to organize your models efficiently within your project.</a:t>
            </a:r>
            <a:endParaRPr>
              <a:solidFill>
                <a:srgbClr val="262A38"/>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3f00d938a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53f00d938a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62A38"/>
                </a:solidFill>
              </a:rPr>
              <a:t>You can build dependencies between models by using the </a:t>
            </a:r>
            <a:r>
              <a:rPr lang="en-GB">
                <a:solidFill>
                  <a:srgbClr val="009999"/>
                </a:solidFill>
                <a:highlight>
                  <a:srgbClr val="EBEDF0"/>
                </a:highlight>
                <a:uFill>
                  <a:noFill/>
                </a:uFill>
                <a:latin typeface="Courier New"/>
                <a:ea typeface="Courier New"/>
                <a:cs typeface="Courier New"/>
                <a:sym typeface="Courier New"/>
                <a:hlinkClick r:id="rId2">
                  <a:extLst>
                    <a:ext uri="{A12FA001-AC4F-418D-AE19-62706E023703}">
                      <ahyp:hlinkClr val="tx"/>
                    </a:ext>
                  </a:extLst>
                </a:hlinkClick>
              </a:rPr>
              <a:t>ref</a:t>
            </a:r>
            <a:r>
              <a:rPr lang="en-GB">
                <a:solidFill>
                  <a:srgbClr val="009999"/>
                </a:solidFill>
                <a:uFill>
                  <a:noFill/>
                </a:uFill>
                <a:hlinkClick r:id="rId3">
                  <a:extLst>
                    <a:ext uri="{A12FA001-AC4F-418D-AE19-62706E023703}">
                      <ahyp:hlinkClr val="tx"/>
                    </a:ext>
                  </a:extLst>
                </a:hlinkClick>
              </a:rPr>
              <a:t> function</a:t>
            </a:r>
            <a:r>
              <a:rPr lang="en-GB">
                <a:solidFill>
                  <a:srgbClr val="262A38"/>
                </a:solidFill>
              </a:rPr>
              <a:t> in place of table names in a query. Use the name of another model as the argument for </a:t>
            </a:r>
            <a:r>
              <a:rPr lang="en-GB">
                <a:solidFill>
                  <a:srgbClr val="262A38"/>
                </a:solidFill>
                <a:highlight>
                  <a:srgbClr val="EBEDF0"/>
                </a:highlight>
                <a:latin typeface="Courier New"/>
                <a:ea typeface="Courier New"/>
                <a:cs typeface="Courier New"/>
                <a:sym typeface="Courier New"/>
              </a:rPr>
              <a:t>ref</a:t>
            </a:r>
            <a:r>
              <a:rPr lang="en-GB">
                <a:solidFill>
                  <a:srgbClr val="262A38"/>
                </a:solidFill>
              </a:rPr>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3f00d938a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53f00d938a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53f00d938a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53f00d938a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62A38"/>
                </a:solidFill>
              </a:rPr>
              <a:t>dbt Python (</a:t>
            </a:r>
            <a:r>
              <a:rPr lang="en-GB">
                <a:solidFill>
                  <a:srgbClr val="262A38"/>
                </a:solidFill>
                <a:highlight>
                  <a:srgbClr val="EBEDF0"/>
                </a:highlight>
                <a:latin typeface="Courier New"/>
                <a:ea typeface="Courier New"/>
                <a:cs typeface="Courier New"/>
                <a:sym typeface="Courier New"/>
              </a:rPr>
              <a:t>dbt-py</a:t>
            </a:r>
            <a:r>
              <a:rPr lang="en-GB">
                <a:solidFill>
                  <a:srgbClr val="262A38"/>
                </a:solidFill>
              </a:rPr>
              <a:t>) models can help you solve use cases that can't be solved with SQL. Python transformations defined in dbt are models in your project with all the same capabilities around testing, documentation, and lineage.</a:t>
            </a:r>
            <a:r>
              <a:rPr lang="en-GB" u="sng">
                <a:solidFill>
                  <a:schemeClr val="hlink"/>
                </a:solidFill>
                <a:hlinkClick r:id="rId2"/>
              </a:rPr>
              <a:t>Link</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53f00d938a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53f00d938a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dbt tests help ensure data quality by validating assumptions about your data—like checking for nulls, uniqueness, or valid relationships between tables. You can use built-in generic tests or write custom SQL-based singular tests to catch data issues early in the pipeline. This makes your transformation layer more reliable and easier to maintain.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53f00d938a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53f00d938a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There are two main types of dbt tests: </a:t>
            </a:r>
            <a:r>
              <a:rPr b="1" lang="en-GB">
                <a:solidFill>
                  <a:schemeClr val="dk1"/>
                </a:solidFill>
              </a:rPr>
              <a:t>generic tests</a:t>
            </a:r>
            <a:r>
              <a:rPr lang="en-GB">
                <a:solidFill>
                  <a:schemeClr val="dk1"/>
                </a:solidFill>
              </a:rPr>
              <a:t> and </a:t>
            </a:r>
            <a:r>
              <a:rPr b="1" lang="en-GB">
                <a:solidFill>
                  <a:schemeClr val="dk1"/>
                </a:solidFill>
              </a:rPr>
              <a:t>singular tests</a:t>
            </a:r>
            <a:r>
              <a:rPr lang="en-GB">
                <a:solidFill>
                  <a:schemeClr val="dk1"/>
                </a:solidFill>
              </a:rPr>
              <a:t>. Generic tests are reusable checks defined in YAML, like ensuring a column is not null or unique. Singular tests are custom SQL queries written to capture more complex validation logic specific to your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3f00d938a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3f00d938a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62A38"/>
                </a:solidFill>
              </a:rPr>
              <a:t>dbt compiles and runs your analytics code against your data platform, enabling you and your team to collaborate on a single source of truth for metrics, insights, and business definitions. This single source of truth, combined with the ability to define tests for your data, reduces errors when logic changes, and alerts you when issues arise.</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53f00d938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53f00d938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62A38"/>
                </a:solidFill>
              </a:rPr>
              <a:t>The simplest way to define a data test is by writing the exact SQL that will return failing records. We call these "singular" data tests, because they're one-off assertions usable for a single purpose.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53f00d938a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53f00d938a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300"/>
              </a:spcBef>
              <a:spcAft>
                <a:spcPts val="0"/>
              </a:spcAft>
              <a:buNone/>
            </a:pPr>
            <a:r>
              <a:rPr lang="en-GB">
                <a:solidFill>
                  <a:srgbClr val="262A38"/>
                </a:solidFill>
              </a:rPr>
              <a:t>Singular tests are placed in the tests directory are automatically executed when running </a:t>
            </a:r>
            <a:r>
              <a:rPr lang="en-GB">
                <a:solidFill>
                  <a:srgbClr val="262A38"/>
                </a:solidFill>
                <a:highlight>
                  <a:srgbClr val="EBEDF0"/>
                </a:highlight>
                <a:latin typeface="Courier New"/>
                <a:ea typeface="Courier New"/>
                <a:cs typeface="Courier New"/>
                <a:sym typeface="Courier New"/>
              </a:rPr>
              <a:t>dbt test</a:t>
            </a:r>
            <a:r>
              <a:rPr lang="en-GB">
                <a:solidFill>
                  <a:srgbClr val="262A38"/>
                </a:solidFill>
              </a:rPr>
              <a:t>. Don't reference singular tests in </a:t>
            </a:r>
            <a:r>
              <a:rPr lang="en-GB">
                <a:solidFill>
                  <a:srgbClr val="262A38"/>
                </a:solidFill>
                <a:highlight>
                  <a:srgbClr val="EBEDF0"/>
                </a:highlight>
                <a:latin typeface="Courier New"/>
                <a:ea typeface="Courier New"/>
                <a:cs typeface="Courier New"/>
                <a:sym typeface="Courier New"/>
              </a:rPr>
              <a:t>model_name.yml</a:t>
            </a:r>
            <a:r>
              <a:rPr lang="en-GB">
                <a:solidFill>
                  <a:srgbClr val="262A38"/>
                </a:solidFill>
              </a:rPr>
              <a:t>, as they are not treated as generic tests or macros, and doing so will result in an error.</a:t>
            </a:r>
            <a:endParaRPr>
              <a:solidFill>
                <a:srgbClr val="262A38"/>
              </a:solidFill>
            </a:endParaRPr>
          </a:p>
          <a:p>
            <a:pPr indent="0" lvl="0" marL="0" rtl="0" algn="l">
              <a:spcBef>
                <a:spcPts val="150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53f00d938a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53f00d938a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62A38"/>
                </a:solidFill>
              </a:rPr>
              <a:t>To add a description to a singular test in your project, add a </a:t>
            </a:r>
            <a:r>
              <a:rPr lang="en-GB">
                <a:solidFill>
                  <a:srgbClr val="262A38"/>
                </a:solidFill>
                <a:highlight>
                  <a:srgbClr val="EBEDF0"/>
                </a:highlight>
                <a:latin typeface="Courier New"/>
                <a:ea typeface="Courier New"/>
                <a:cs typeface="Courier New"/>
                <a:sym typeface="Courier New"/>
              </a:rPr>
              <a:t>.yml</a:t>
            </a:r>
            <a:r>
              <a:rPr lang="en-GB">
                <a:solidFill>
                  <a:srgbClr val="262A38"/>
                </a:solidFill>
              </a:rPr>
              <a:t> file to your </a:t>
            </a:r>
            <a:r>
              <a:rPr lang="en-GB">
                <a:solidFill>
                  <a:srgbClr val="262A38"/>
                </a:solidFill>
                <a:highlight>
                  <a:srgbClr val="EBEDF0"/>
                </a:highlight>
                <a:latin typeface="Courier New"/>
                <a:ea typeface="Courier New"/>
                <a:cs typeface="Courier New"/>
                <a:sym typeface="Courier New"/>
              </a:rPr>
              <a:t>tests</a:t>
            </a:r>
            <a:r>
              <a:rPr lang="en-GB">
                <a:solidFill>
                  <a:srgbClr val="262A38"/>
                </a:solidFill>
              </a:rPr>
              <a:t> directory, for example, </a:t>
            </a:r>
            <a:r>
              <a:rPr lang="en-GB">
                <a:solidFill>
                  <a:srgbClr val="262A38"/>
                </a:solidFill>
                <a:highlight>
                  <a:srgbClr val="EBEDF0"/>
                </a:highlight>
                <a:latin typeface="Courier New"/>
                <a:ea typeface="Courier New"/>
                <a:cs typeface="Courier New"/>
                <a:sym typeface="Courier New"/>
              </a:rPr>
              <a:t>tests/schema.yml</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53f00d938a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53f00d938a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Generic tests in dbt are predefined, reusable validations like </a:t>
            </a:r>
            <a:r>
              <a:rPr lang="en-GB">
                <a:solidFill>
                  <a:srgbClr val="188038"/>
                </a:solidFill>
                <a:latin typeface="Roboto Mono"/>
                <a:ea typeface="Roboto Mono"/>
                <a:cs typeface="Roboto Mono"/>
                <a:sym typeface="Roboto Mono"/>
              </a:rPr>
              <a:t>not_null</a:t>
            </a:r>
            <a:r>
              <a:rPr lang="en-GB">
                <a:solidFill>
                  <a:schemeClr val="dk1"/>
                </a:solidFill>
              </a:rPr>
              <a:t>, </a:t>
            </a:r>
            <a:r>
              <a:rPr lang="en-GB">
                <a:solidFill>
                  <a:srgbClr val="188038"/>
                </a:solidFill>
                <a:latin typeface="Roboto Mono"/>
                <a:ea typeface="Roboto Mono"/>
                <a:cs typeface="Roboto Mono"/>
                <a:sym typeface="Roboto Mono"/>
              </a:rPr>
              <a:t>unique</a:t>
            </a:r>
            <a:r>
              <a:rPr lang="en-GB">
                <a:solidFill>
                  <a:schemeClr val="dk1"/>
                </a:solidFill>
              </a:rPr>
              <a:t>, </a:t>
            </a:r>
            <a:r>
              <a:rPr lang="en-GB">
                <a:solidFill>
                  <a:srgbClr val="188038"/>
                </a:solidFill>
                <a:latin typeface="Roboto Mono"/>
                <a:ea typeface="Roboto Mono"/>
                <a:cs typeface="Roboto Mono"/>
                <a:sym typeface="Roboto Mono"/>
              </a:rPr>
              <a:t>accepted_values</a:t>
            </a:r>
            <a:r>
              <a:rPr lang="en-GB">
                <a:solidFill>
                  <a:schemeClr val="dk1"/>
                </a:solidFill>
              </a:rPr>
              <a:t>, and </a:t>
            </a:r>
            <a:r>
              <a:rPr lang="en-GB">
                <a:solidFill>
                  <a:srgbClr val="188038"/>
                </a:solidFill>
                <a:latin typeface="Roboto Mono"/>
                <a:ea typeface="Roboto Mono"/>
                <a:cs typeface="Roboto Mono"/>
                <a:sym typeface="Roboto Mono"/>
              </a:rPr>
              <a:t>relationships</a:t>
            </a:r>
            <a:r>
              <a:rPr lang="en-GB">
                <a:solidFill>
                  <a:schemeClr val="dk1"/>
                </a:solidFill>
              </a:rPr>
              <a:t>. They’re configured in YAML files and applied directly to models or columns. These tests help ensure your data meets basic quality standards consistently across your project.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53f00d938a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53f00d938a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Generic tests like unique, not null, etc can be added directly to the schema.yml file.</a:t>
            </a:r>
            <a:r>
              <a:rPr lang="en-GB" u="sng">
                <a:solidFill>
                  <a:schemeClr val="hlink"/>
                </a:solidFill>
                <a:hlinkClick r:id="rId2"/>
              </a:rPr>
              <a:t>Link</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53f00d938a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53f00d938a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In dbt, adding descriptions helps document your models and columns, making your data more understandable for both developers and stakeholders. You define these descriptions in the </a:t>
            </a:r>
            <a:r>
              <a:rPr lang="en-GB">
                <a:solidFill>
                  <a:srgbClr val="188038"/>
                </a:solidFill>
                <a:latin typeface="Roboto Mono"/>
                <a:ea typeface="Roboto Mono"/>
                <a:cs typeface="Roboto Mono"/>
                <a:sym typeface="Roboto Mono"/>
              </a:rPr>
              <a:t>schema.yml</a:t>
            </a:r>
            <a:r>
              <a:rPr lang="en-GB">
                <a:solidFill>
                  <a:schemeClr val="dk1"/>
                </a:solidFill>
              </a:rPr>
              <a:t> file, and they appear in the dbt Docs site when you generate documentation. It’s a best practice to describe what each model represents and the meaning of important columns.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53f00d938a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53f00d938a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53f00d938a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53f00d938a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In dbt, documentation is created using </a:t>
            </a:r>
            <a:r>
              <a:rPr lang="en-GB">
                <a:solidFill>
                  <a:srgbClr val="188038"/>
                </a:solidFill>
                <a:latin typeface="Roboto Mono"/>
                <a:ea typeface="Roboto Mono"/>
                <a:cs typeface="Roboto Mono"/>
                <a:sym typeface="Roboto Mono"/>
              </a:rPr>
              <a:t>schema.yml</a:t>
            </a:r>
            <a:r>
              <a:rPr lang="en-GB">
                <a:solidFill>
                  <a:schemeClr val="dk1"/>
                </a:solidFill>
              </a:rPr>
              <a:t> files where you describe models, columns, sources, and tests. You can generate a browsable site with </a:t>
            </a:r>
            <a:r>
              <a:rPr lang="en-GB">
                <a:solidFill>
                  <a:srgbClr val="188038"/>
                </a:solidFill>
                <a:latin typeface="Roboto Mono"/>
                <a:ea typeface="Roboto Mono"/>
                <a:cs typeface="Roboto Mono"/>
                <a:sym typeface="Roboto Mono"/>
              </a:rPr>
              <a:t>dbt docs generate</a:t>
            </a:r>
            <a:r>
              <a:rPr lang="en-GB">
                <a:solidFill>
                  <a:schemeClr val="dk1"/>
                </a:solidFill>
              </a:rPr>
              <a:t> and view it using </a:t>
            </a:r>
            <a:r>
              <a:rPr lang="en-GB">
                <a:solidFill>
                  <a:srgbClr val="188038"/>
                </a:solidFill>
                <a:latin typeface="Roboto Mono"/>
                <a:ea typeface="Roboto Mono"/>
                <a:cs typeface="Roboto Mono"/>
                <a:sym typeface="Roboto Mono"/>
              </a:rPr>
              <a:t>dbt docs serve</a:t>
            </a:r>
            <a:r>
              <a:rPr lang="en-GB">
                <a:solidFill>
                  <a:schemeClr val="dk1"/>
                </a:solidFill>
              </a:rPr>
              <a:t>, which helps teams explore and understand the data lineage and context behind your transformations.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53f00d938a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53f00d938a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dbt seeds allow you to load static CSV files into your data warehouse as tables. They're great for reference data like lookup tables or small datasets used in joins or tests. You place your CSVs in the </a:t>
            </a:r>
            <a:r>
              <a:rPr lang="en-GB">
                <a:solidFill>
                  <a:srgbClr val="188038"/>
                </a:solidFill>
                <a:latin typeface="Roboto Mono"/>
                <a:ea typeface="Roboto Mono"/>
                <a:cs typeface="Roboto Mono"/>
                <a:sym typeface="Roboto Mono"/>
              </a:rPr>
              <a:t>data/</a:t>
            </a:r>
            <a:r>
              <a:rPr lang="en-GB">
                <a:solidFill>
                  <a:schemeClr val="dk1"/>
                </a:solidFill>
              </a:rPr>
              <a:t> directory and load them using the </a:t>
            </a:r>
            <a:r>
              <a:rPr lang="en-GB">
                <a:solidFill>
                  <a:srgbClr val="188038"/>
                </a:solidFill>
                <a:latin typeface="Roboto Mono"/>
                <a:ea typeface="Roboto Mono"/>
                <a:cs typeface="Roboto Mono"/>
                <a:sym typeface="Roboto Mono"/>
              </a:rPr>
              <a:t>dbt seed</a:t>
            </a:r>
            <a:r>
              <a:rPr lang="en-GB">
                <a:solidFill>
                  <a:schemeClr val="dk1"/>
                </a:solidFill>
              </a:rPr>
              <a:t> command.</a:t>
            </a:r>
            <a:endParaRPr sz="1800">
              <a:solidFill>
                <a:srgbClr val="595959"/>
              </a:solidFill>
            </a:endParaRPr>
          </a:p>
          <a:p>
            <a:pPr indent="0" lvl="0" marL="0" rtl="0" algn="l">
              <a:spcBef>
                <a:spcPts val="120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53f00d938a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53f00d938a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dbt uses Jinja templating to make your SQL dynamic and reusable. With Jinja, you can include logic like </a:t>
            </a:r>
            <a:r>
              <a:rPr lang="en-GB">
                <a:solidFill>
                  <a:srgbClr val="188038"/>
                </a:solidFill>
                <a:latin typeface="Roboto Mono"/>
                <a:ea typeface="Roboto Mono"/>
                <a:cs typeface="Roboto Mono"/>
                <a:sym typeface="Roboto Mono"/>
              </a:rPr>
              <a:t>if</a:t>
            </a:r>
            <a:r>
              <a:rPr lang="en-GB">
                <a:solidFill>
                  <a:schemeClr val="dk1"/>
                </a:solidFill>
              </a:rPr>
              <a:t> statements, loops, and macros in your models. It’s a powerful way to reduce repetition and make your transformations more flexible and maintainable.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3f00d938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3f00d938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dbt comes in two main forms — </a:t>
            </a:r>
            <a:r>
              <a:rPr b="1" lang="en-GB">
                <a:solidFill>
                  <a:schemeClr val="dk1"/>
                </a:solidFill>
              </a:rPr>
              <a:t>dbt Core</a:t>
            </a:r>
            <a:r>
              <a:rPr lang="en-GB">
                <a:solidFill>
                  <a:schemeClr val="dk1"/>
                </a:solidFill>
              </a:rPr>
              <a:t>, the open-source CLI tool for transforming data with SQL and Python, and </a:t>
            </a:r>
            <a:r>
              <a:rPr b="1" lang="en-GB">
                <a:solidFill>
                  <a:schemeClr val="dk1"/>
                </a:solidFill>
              </a:rPr>
              <a:t>dbt Cloud</a:t>
            </a:r>
            <a:r>
              <a:rPr lang="en-GB">
                <a:solidFill>
                  <a:schemeClr val="dk1"/>
                </a:solidFill>
              </a:rPr>
              <a:t>, a managed platform that builds on Core by adding features like a web IDE, scheduling, logging, and easy collaboration. While Core is great for local development, Cloud is ideal for teams and production workflows.</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53f00d938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53f00d938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53f00d938a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53f00d938a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Consider the example where we want to show the total payment amounts for </a:t>
            </a:r>
            <a:r>
              <a:rPr lang="en-GB"/>
              <a:t>each</a:t>
            </a:r>
            <a:r>
              <a:rPr lang="en-GB"/>
              <a:t> of the payment methods grouped by the order_id.</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53f00d938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53f00d938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53f00d938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53f00d938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Macros in dbt are reusable SQL snippets or functions written in Jinja, allowing you to encapsulate logic and reuse it across multiple models or tests. This promotes DRY (Don't Repeat Yourself) principles and ensures consistency throughout your dbt project.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53f00d938a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53f00d938a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53f00d938a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53f00d938a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62A38"/>
                </a:solidFill>
              </a:rPr>
              <a:t>Macros are defined in </a:t>
            </a:r>
            <a:r>
              <a:rPr lang="en-GB">
                <a:solidFill>
                  <a:srgbClr val="262A38"/>
                </a:solidFill>
                <a:highlight>
                  <a:srgbClr val="EBEDF0"/>
                </a:highlight>
                <a:latin typeface="Courier New"/>
                <a:ea typeface="Courier New"/>
                <a:cs typeface="Courier New"/>
                <a:sym typeface="Courier New"/>
              </a:rPr>
              <a:t>.sql</a:t>
            </a:r>
            <a:r>
              <a:rPr lang="en-GB">
                <a:solidFill>
                  <a:srgbClr val="262A38"/>
                </a:solidFill>
              </a:rPr>
              <a:t> files, typically in your </a:t>
            </a:r>
            <a:r>
              <a:rPr lang="en-GB">
                <a:solidFill>
                  <a:srgbClr val="262A38"/>
                </a:solidFill>
                <a:highlight>
                  <a:srgbClr val="EBEDF0"/>
                </a:highlight>
                <a:latin typeface="Courier New"/>
                <a:ea typeface="Courier New"/>
                <a:cs typeface="Courier New"/>
                <a:sym typeface="Courier New"/>
              </a:rPr>
              <a:t>macros</a:t>
            </a:r>
            <a:r>
              <a:rPr lang="en-GB">
                <a:solidFill>
                  <a:srgbClr val="262A38"/>
                </a:solidFill>
              </a:rPr>
              <a:t> directory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53f00d938a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53f00d938a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1500"/>
              </a:spcAft>
              <a:buNone/>
            </a:pPr>
            <a:r>
              <a:rPr lang="en-GB">
                <a:solidFill>
                  <a:srgbClr val="262A38"/>
                </a:solidFill>
              </a:rPr>
              <a:t>A model which uses this macro might look like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53f00d938a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53f00d938a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54cca63c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54cca63c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dbt snapshots help us track how records change over time — like a time machine for your data. They’re perfect for capturing historical states of slowly changing tables, such as customer statuses or pricing. dbt handles the logic for comparing old and new records, and adds rows whenever a change is detected, making it super useful for audits or analytics based on change history</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54cca63c4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54cca63c4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This snapshot tracks changes in the </a:t>
            </a:r>
            <a:r>
              <a:rPr lang="en-GB">
                <a:solidFill>
                  <a:srgbClr val="188038"/>
                </a:solidFill>
                <a:latin typeface="Roboto Mono"/>
                <a:ea typeface="Roboto Mono"/>
                <a:cs typeface="Roboto Mono"/>
                <a:sym typeface="Roboto Mono"/>
              </a:rPr>
              <a:t>customers</a:t>
            </a:r>
            <a:r>
              <a:rPr lang="en-GB">
                <a:solidFill>
                  <a:schemeClr val="dk1"/>
                </a:solidFill>
              </a:rPr>
              <a:t> table using a </a:t>
            </a:r>
            <a:r>
              <a:rPr lang="en-GB">
                <a:solidFill>
                  <a:srgbClr val="188038"/>
                </a:solidFill>
                <a:latin typeface="Roboto Mono"/>
                <a:ea typeface="Roboto Mono"/>
                <a:cs typeface="Roboto Mono"/>
                <a:sym typeface="Roboto Mono"/>
              </a:rPr>
              <a:t>timestamp</a:t>
            </a:r>
            <a:r>
              <a:rPr lang="en-GB">
                <a:solidFill>
                  <a:schemeClr val="dk1"/>
                </a:solidFill>
              </a:rPr>
              <a:t> strategy. The </a:t>
            </a:r>
            <a:r>
              <a:rPr lang="en-GB">
                <a:solidFill>
                  <a:srgbClr val="188038"/>
                </a:solidFill>
                <a:latin typeface="Roboto Mono"/>
                <a:ea typeface="Roboto Mono"/>
                <a:cs typeface="Roboto Mono"/>
                <a:sym typeface="Roboto Mono"/>
              </a:rPr>
              <a:t>updated_at</a:t>
            </a:r>
            <a:r>
              <a:rPr lang="en-GB">
                <a:solidFill>
                  <a:schemeClr val="dk1"/>
                </a:solidFill>
              </a:rPr>
              <a:t> column tells dbt when a record was last modified. If dbt sees that timestamp change, it stores a new version of the row. It also automatically adds two helpful columns — </a:t>
            </a:r>
            <a:r>
              <a:rPr lang="en-GB">
                <a:solidFill>
                  <a:srgbClr val="188038"/>
                </a:solidFill>
                <a:latin typeface="Roboto Mono"/>
                <a:ea typeface="Roboto Mono"/>
                <a:cs typeface="Roboto Mono"/>
                <a:sym typeface="Roboto Mono"/>
              </a:rPr>
              <a:t>dbt_valid_from</a:t>
            </a:r>
            <a:r>
              <a:rPr lang="en-GB">
                <a:solidFill>
                  <a:schemeClr val="dk1"/>
                </a:solidFill>
              </a:rPr>
              <a:t> and </a:t>
            </a:r>
            <a:r>
              <a:rPr lang="en-GB">
                <a:solidFill>
                  <a:srgbClr val="188038"/>
                </a:solidFill>
                <a:latin typeface="Roboto Mono"/>
                <a:ea typeface="Roboto Mono"/>
                <a:cs typeface="Roboto Mono"/>
                <a:sym typeface="Roboto Mono"/>
              </a:rPr>
              <a:t>dbt_valid_to</a:t>
            </a:r>
            <a:r>
              <a:rPr lang="en-GB">
                <a:solidFill>
                  <a:schemeClr val="dk1"/>
                </a:solidFill>
              </a:rPr>
              <a:t> — which show the time range when that version of the record was valid. This is a great way to build an audit trail or analyze how data evolved.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3f00d938a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3f00d938a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dbt Core is the engine behind all dbt executions. It's open-source and ideal for developers who want full control of their environments using local tools and scripts.</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53f00d938a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53f00d938a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62A38"/>
                </a:solidFill>
              </a:rPr>
              <a:t>Use MetricFlow in dbt to centrally define your metrics. As a key component of the </a:t>
            </a:r>
            <a:r>
              <a:rPr lang="en-GB">
                <a:solidFill>
                  <a:srgbClr val="009999"/>
                </a:solidFill>
                <a:uFill>
                  <a:noFill/>
                </a:uFill>
                <a:hlinkClick r:id="rId2">
                  <a:extLst>
                    <a:ext uri="{A12FA001-AC4F-418D-AE19-62706E023703}">
                      <ahyp:hlinkClr val="tx"/>
                    </a:ext>
                  </a:extLst>
                </a:hlinkClick>
              </a:rPr>
              <a:t>Semantic Layer</a:t>
            </a:r>
            <a:r>
              <a:rPr lang="en-GB">
                <a:solidFill>
                  <a:srgbClr val="262A38"/>
                </a:solidFill>
              </a:rPr>
              <a:t>, MetricFlow is responsible for SQL query construction and defining specifications for dbt semantic models and metrics. It uses familiar constructs like semantic models and metrics to avoid duplicative coding, optimize your development workflow, ensure data governance for company metrics, and guarantee consistency for data consumers.</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53f00d938a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53f00d938a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53f00d938a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53f00d938a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dbt, semantic models are central to defining and organizing metrics. They consist of entities, measures, dimensions, and metrics, allowing you to construct queries for metrics in a standardized way. These models connect various data points and ensure consistent and accurate reporting across your organization.</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53f00d938a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53f00d938a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53f00d938a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53f00d938a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Link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53f00d938a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53f00d938a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GB">
                <a:solidFill>
                  <a:schemeClr val="dk1"/>
                </a:solidFill>
              </a:rPr>
              <a:t>Entities</a:t>
            </a:r>
            <a:r>
              <a:rPr lang="en-GB">
                <a:solidFill>
                  <a:schemeClr val="dk1"/>
                </a:solidFill>
              </a:rPr>
              <a:t>: The </a:t>
            </a:r>
            <a:r>
              <a:rPr lang="en-GB">
                <a:solidFill>
                  <a:srgbClr val="188038"/>
                </a:solidFill>
                <a:latin typeface="Roboto Mono"/>
                <a:ea typeface="Roboto Mono"/>
                <a:cs typeface="Roboto Mono"/>
                <a:sym typeface="Roboto Mono"/>
              </a:rPr>
              <a:t>customer</a:t>
            </a:r>
            <a:r>
              <a:rPr lang="en-GB">
                <a:solidFill>
                  <a:schemeClr val="dk1"/>
                </a:solidFill>
              </a:rPr>
              <a:t> is the primary entity, and </a:t>
            </a:r>
            <a:r>
              <a:rPr lang="en-GB">
                <a:solidFill>
                  <a:srgbClr val="188038"/>
                </a:solidFill>
                <a:latin typeface="Roboto Mono"/>
                <a:ea typeface="Roboto Mono"/>
                <a:cs typeface="Roboto Mono"/>
                <a:sym typeface="Roboto Mono"/>
              </a:rPr>
              <a:t>orders</a:t>
            </a:r>
            <a:r>
              <a:rPr lang="en-GB">
                <a:solidFill>
                  <a:schemeClr val="dk1"/>
                </a:solidFill>
              </a:rPr>
              <a:t> is a foreign entity connected via </a:t>
            </a:r>
            <a:r>
              <a:rPr lang="en-GB">
                <a:solidFill>
                  <a:srgbClr val="188038"/>
                </a:solidFill>
                <a:latin typeface="Roboto Mono"/>
                <a:ea typeface="Roboto Mono"/>
                <a:cs typeface="Roboto Mono"/>
                <a:sym typeface="Roboto Mono"/>
              </a:rPr>
              <a:t>customer_id</a:t>
            </a:r>
            <a:r>
              <a:rPr lang="en-GB">
                <a:solidFill>
                  <a:schemeClr val="dk1"/>
                </a:solidFill>
              </a:rPr>
              <a:t>. The primary entity represents the main subject of the metric, while foreign entities provide the context or relations.</a:t>
            </a:r>
            <a:br>
              <a:rPr lang="en-GB">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Dimensions</a:t>
            </a:r>
            <a:r>
              <a:rPr lang="en-GB">
                <a:solidFill>
                  <a:schemeClr val="dk1"/>
                </a:solidFill>
              </a:rPr>
              <a:t>: These are attributes or properties of the entities that you can use to slice your metrics, like </a:t>
            </a:r>
            <a:r>
              <a:rPr lang="en-GB">
                <a:solidFill>
                  <a:srgbClr val="188038"/>
                </a:solidFill>
                <a:latin typeface="Roboto Mono"/>
                <a:ea typeface="Roboto Mono"/>
                <a:cs typeface="Roboto Mono"/>
                <a:sym typeface="Roboto Mono"/>
              </a:rPr>
              <a:t>customer_name</a:t>
            </a:r>
            <a:r>
              <a:rPr lang="en-GB">
                <a:solidFill>
                  <a:schemeClr val="dk1"/>
                </a:solidFill>
              </a:rPr>
              <a:t> and </a:t>
            </a:r>
            <a:r>
              <a:rPr lang="en-GB">
                <a:solidFill>
                  <a:srgbClr val="188038"/>
                </a:solidFill>
                <a:latin typeface="Roboto Mono"/>
                <a:ea typeface="Roboto Mono"/>
                <a:cs typeface="Roboto Mono"/>
                <a:sym typeface="Roboto Mono"/>
              </a:rPr>
              <a:t>country</a:t>
            </a:r>
            <a:r>
              <a:rPr lang="en-GB">
                <a:solidFill>
                  <a:schemeClr val="dk1"/>
                </a:solidFill>
              </a:rPr>
              <a:t>.</a:t>
            </a:r>
            <a:br>
              <a:rPr lang="en-GB">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Measures</a:t>
            </a:r>
            <a:r>
              <a:rPr lang="en-GB">
                <a:solidFill>
                  <a:schemeClr val="dk1"/>
                </a:solidFill>
              </a:rPr>
              <a:t>: These are the raw calculations of your data, like </a:t>
            </a:r>
            <a:r>
              <a:rPr lang="en-GB">
                <a:solidFill>
                  <a:srgbClr val="188038"/>
                </a:solidFill>
                <a:latin typeface="Roboto Mono"/>
                <a:ea typeface="Roboto Mono"/>
                <a:cs typeface="Roboto Mono"/>
                <a:sym typeface="Roboto Mono"/>
              </a:rPr>
              <a:t>total_revenue</a:t>
            </a:r>
            <a:r>
              <a:rPr lang="en-GB">
                <a:solidFill>
                  <a:schemeClr val="dk1"/>
                </a:solidFill>
              </a:rPr>
              <a:t> (sum of all orders) and </a:t>
            </a:r>
            <a:r>
              <a:rPr lang="en-GB">
                <a:solidFill>
                  <a:srgbClr val="188038"/>
                </a:solidFill>
                <a:latin typeface="Roboto Mono"/>
                <a:ea typeface="Roboto Mono"/>
                <a:cs typeface="Roboto Mono"/>
                <a:sym typeface="Roboto Mono"/>
              </a:rPr>
              <a:t>order_count</a:t>
            </a:r>
            <a:r>
              <a:rPr lang="en-GB">
                <a:solidFill>
                  <a:schemeClr val="dk1"/>
                </a:solidFill>
              </a:rPr>
              <a:t> (count of all orders).</a:t>
            </a:r>
            <a:br>
              <a:rPr lang="en-GB">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Metrics</a:t>
            </a:r>
            <a:r>
              <a:rPr lang="en-GB">
                <a:solidFill>
                  <a:schemeClr val="dk1"/>
                </a:solidFill>
              </a:rPr>
              <a:t>: These are higher-level business definitions that combine measures. For example, </a:t>
            </a:r>
            <a:r>
              <a:rPr lang="en-GB">
                <a:solidFill>
                  <a:srgbClr val="188038"/>
                </a:solidFill>
                <a:latin typeface="Roboto Mono"/>
                <a:ea typeface="Roboto Mono"/>
                <a:cs typeface="Roboto Mono"/>
                <a:sym typeface="Roboto Mono"/>
              </a:rPr>
              <a:t>average_order_value</a:t>
            </a:r>
            <a:r>
              <a:rPr lang="en-GB">
                <a:solidFill>
                  <a:schemeClr val="dk1"/>
                </a:solidFill>
              </a:rPr>
              <a:t> combines </a:t>
            </a:r>
            <a:r>
              <a:rPr lang="en-GB">
                <a:solidFill>
                  <a:srgbClr val="188038"/>
                </a:solidFill>
                <a:latin typeface="Roboto Mono"/>
                <a:ea typeface="Roboto Mono"/>
                <a:cs typeface="Roboto Mono"/>
                <a:sym typeface="Roboto Mono"/>
              </a:rPr>
              <a:t>total_revenue</a:t>
            </a:r>
            <a:r>
              <a:rPr lang="en-GB">
                <a:solidFill>
                  <a:schemeClr val="dk1"/>
                </a:solidFill>
              </a:rPr>
              <a:t> and </a:t>
            </a:r>
            <a:r>
              <a:rPr lang="en-GB">
                <a:solidFill>
                  <a:srgbClr val="188038"/>
                </a:solidFill>
                <a:latin typeface="Roboto Mono"/>
                <a:ea typeface="Roboto Mono"/>
                <a:cs typeface="Roboto Mono"/>
                <a:sym typeface="Roboto Mono"/>
              </a:rPr>
              <a:t>order_count</a:t>
            </a:r>
            <a:r>
              <a:rPr lang="en-GB">
                <a:solidFill>
                  <a:schemeClr val="dk1"/>
                </a:solidFill>
              </a:rPr>
              <a:t>.</a:t>
            </a:r>
            <a:br>
              <a:rPr lang="en-GB">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Time Spine</a:t>
            </a:r>
            <a:r>
              <a:rPr lang="en-GB">
                <a:solidFill>
                  <a:schemeClr val="dk1"/>
                </a:solidFill>
              </a:rPr>
              <a:t>: The </a:t>
            </a:r>
            <a:r>
              <a:rPr lang="en-GB">
                <a:solidFill>
                  <a:srgbClr val="188038"/>
                </a:solidFill>
                <a:latin typeface="Roboto Mono"/>
                <a:ea typeface="Roboto Mono"/>
                <a:cs typeface="Roboto Mono"/>
                <a:sym typeface="Roboto Mono"/>
              </a:rPr>
              <a:t>order_date</a:t>
            </a:r>
            <a:r>
              <a:rPr lang="en-GB">
                <a:solidFill>
                  <a:schemeClr val="dk1"/>
                </a:solidFill>
              </a:rPr>
              <a:t> defines a consistent time frame for aggregating data, and in this case, it is set to a daily granularity for reporting.</a:t>
            </a:r>
            <a:br>
              <a:rPr lang="en-GB">
                <a:solidFill>
                  <a:schemeClr val="dk1"/>
                </a:solidFill>
              </a:rPr>
            </a:b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53f00d938a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53f00d938a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Full code –</a:t>
            </a:r>
            <a:endParaRPr b="1"/>
          </a:p>
          <a:p>
            <a:pPr indent="0" lvl="0" marL="0" rtl="0" algn="l">
              <a:spcBef>
                <a:spcPts val="0"/>
              </a:spcBef>
              <a:spcAft>
                <a:spcPts val="0"/>
              </a:spcAft>
              <a:buClr>
                <a:schemeClr val="dk1"/>
              </a:buClr>
              <a:buSzPts val="1100"/>
              <a:buFont typeface="Arial"/>
              <a:buNone/>
            </a:pPr>
            <a:r>
              <a:rPr lang="en-GB"/>
              <a:t>semantic_models:</a:t>
            </a:r>
            <a:endParaRPr/>
          </a:p>
          <a:p>
            <a:pPr indent="0" lvl="0" marL="0" rtl="0" algn="l">
              <a:spcBef>
                <a:spcPts val="0"/>
              </a:spcBef>
              <a:spcAft>
                <a:spcPts val="0"/>
              </a:spcAft>
              <a:buClr>
                <a:schemeClr val="dk1"/>
              </a:buClr>
              <a:buSzPts val="1100"/>
              <a:buFont typeface="Arial"/>
              <a:buNone/>
            </a:pPr>
            <a:r>
              <a:rPr lang="en-GB"/>
              <a:t>  - name: customer_revenue</a:t>
            </a:r>
            <a:endParaRPr/>
          </a:p>
          <a:p>
            <a:pPr indent="0" lvl="0" marL="0" rtl="0" algn="l">
              <a:spcBef>
                <a:spcPts val="0"/>
              </a:spcBef>
              <a:spcAft>
                <a:spcPts val="0"/>
              </a:spcAft>
              <a:buClr>
                <a:schemeClr val="dk1"/>
              </a:buClr>
              <a:buSzPts val="1100"/>
              <a:buFont typeface="Arial"/>
              <a:buNone/>
            </a:pPr>
            <a:r>
              <a:rPr lang="en-GB"/>
              <a:t>    description: &gt;</a:t>
            </a:r>
            <a:endParaRPr/>
          </a:p>
          <a:p>
            <a:pPr indent="0" lvl="0" marL="0" rtl="0" algn="l">
              <a:spcBef>
                <a:spcPts val="0"/>
              </a:spcBef>
              <a:spcAft>
                <a:spcPts val="0"/>
              </a:spcAft>
              <a:buClr>
                <a:schemeClr val="dk1"/>
              </a:buClr>
              <a:buSzPts val="1100"/>
              <a:buFont typeface="Arial"/>
              <a:buNone/>
            </a:pPr>
            <a:r>
              <a:rPr lang="en-GB"/>
              <a:t>      This semantic model defines the revenue metrics for each customer.</a:t>
            </a:r>
            <a:endParaRPr/>
          </a:p>
          <a:p>
            <a:pPr indent="0" lvl="0" marL="0" rtl="0" algn="l">
              <a:spcBef>
                <a:spcPts val="0"/>
              </a:spcBef>
              <a:spcAft>
                <a:spcPts val="0"/>
              </a:spcAft>
              <a:buClr>
                <a:schemeClr val="dk1"/>
              </a:buClr>
              <a:buSzPts val="1100"/>
              <a:buFont typeface="Arial"/>
              <a:buNone/>
            </a:pPr>
            <a:r>
              <a:rPr lang="en-GB"/>
              <a:t>    entities:</a:t>
            </a:r>
            <a:endParaRPr/>
          </a:p>
          <a:p>
            <a:pPr indent="0" lvl="0" marL="0" rtl="0" algn="l">
              <a:spcBef>
                <a:spcPts val="0"/>
              </a:spcBef>
              <a:spcAft>
                <a:spcPts val="0"/>
              </a:spcAft>
              <a:buClr>
                <a:schemeClr val="dk1"/>
              </a:buClr>
              <a:buSzPts val="1100"/>
              <a:buFont typeface="Arial"/>
              <a:buNone/>
            </a:pPr>
            <a:r>
              <a:rPr lang="en-GB"/>
              <a:t>      - name: customer</a:t>
            </a:r>
            <a:endParaRPr/>
          </a:p>
          <a:p>
            <a:pPr indent="0" lvl="0" marL="0" rtl="0" algn="l">
              <a:spcBef>
                <a:spcPts val="0"/>
              </a:spcBef>
              <a:spcAft>
                <a:spcPts val="0"/>
              </a:spcAft>
              <a:buClr>
                <a:schemeClr val="dk1"/>
              </a:buClr>
              <a:buSzPts val="1100"/>
              <a:buFont typeface="Arial"/>
              <a:buNone/>
            </a:pPr>
            <a:r>
              <a:rPr lang="en-GB"/>
              <a:t>        description: The customer entity represents individual customers.</a:t>
            </a:r>
            <a:endParaRPr/>
          </a:p>
          <a:p>
            <a:pPr indent="0" lvl="0" marL="0" rtl="0" algn="l">
              <a:spcBef>
                <a:spcPts val="0"/>
              </a:spcBef>
              <a:spcAft>
                <a:spcPts val="0"/>
              </a:spcAft>
              <a:buClr>
                <a:schemeClr val="dk1"/>
              </a:buClr>
              <a:buSzPts val="1100"/>
              <a:buFont typeface="Arial"/>
              <a:buNone/>
            </a:pPr>
            <a:r>
              <a:rPr lang="en-GB"/>
              <a:t>        primary_key: customer_id</a:t>
            </a:r>
            <a:endParaRPr/>
          </a:p>
          <a:p>
            <a:pPr indent="0" lvl="0" marL="0" rtl="0" algn="l">
              <a:spcBef>
                <a:spcPts val="0"/>
              </a:spcBef>
              <a:spcAft>
                <a:spcPts val="0"/>
              </a:spcAft>
              <a:buClr>
                <a:schemeClr val="dk1"/>
              </a:buClr>
              <a:buSzPts val="1100"/>
              <a:buFont typeface="Arial"/>
              <a:buNone/>
            </a:pPr>
            <a:r>
              <a:rPr lang="en-GB"/>
              <a:t>    foreign_entities:</a:t>
            </a:r>
            <a:endParaRPr/>
          </a:p>
          <a:p>
            <a:pPr indent="0" lvl="0" marL="0" rtl="0" algn="l">
              <a:spcBef>
                <a:spcPts val="0"/>
              </a:spcBef>
              <a:spcAft>
                <a:spcPts val="0"/>
              </a:spcAft>
              <a:buClr>
                <a:schemeClr val="dk1"/>
              </a:buClr>
              <a:buSzPts val="1100"/>
              <a:buFont typeface="Arial"/>
              <a:buNone/>
            </a:pPr>
            <a:r>
              <a:rPr lang="en-GB"/>
              <a:t>      - name: orders</a:t>
            </a:r>
            <a:endParaRPr/>
          </a:p>
          <a:p>
            <a:pPr indent="0" lvl="0" marL="0" rtl="0" algn="l">
              <a:spcBef>
                <a:spcPts val="0"/>
              </a:spcBef>
              <a:spcAft>
                <a:spcPts val="0"/>
              </a:spcAft>
              <a:buClr>
                <a:schemeClr val="dk1"/>
              </a:buClr>
              <a:buSzPts val="1100"/>
              <a:buFont typeface="Arial"/>
              <a:buNone/>
            </a:pPr>
            <a:r>
              <a:rPr lang="en-GB"/>
              <a:t>        description: The orders made by customers.</a:t>
            </a:r>
            <a:endParaRPr/>
          </a:p>
          <a:p>
            <a:pPr indent="0" lvl="0" marL="0" rtl="0" algn="l">
              <a:spcBef>
                <a:spcPts val="0"/>
              </a:spcBef>
              <a:spcAft>
                <a:spcPts val="0"/>
              </a:spcAft>
              <a:buClr>
                <a:schemeClr val="dk1"/>
              </a:buClr>
              <a:buSzPts val="1100"/>
              <a:buFont typeface="Arial"/>
              <a:buNone/>
            </a:pPr>
            <a:r>
              <a:rPr lang="en-GB"/>
              <a:t>        foreign_key: customer_id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rPr lang="en-GB"/>
              <a:t>    dimensions:</a:t>
            </a:r>
            <a:endParaRPr/>
          </a:p>
          <a:p>
            <a:pPr indent="0" lvl="0" marL="0" rtl="0" algn="l">
              <a:spcBef>
                <a:spcPts val="0"/>
              </a:spcBef>
              <a:spcAft>
                <a:spcPts val="0"/>
              </a:spcAft>
              <a:buClr>
                <a:schemeClr val="dk1"/>
              </a:buClr>
              <a:buSzPts val="1100"/>
              <a:buFont typeface="Arial"/>
              <a:buNone/>
            </a:pPr>
            <a:r>
              <a:rPr lang="en-GB"/>
              <a:t>      - name: customer_name</a:t>
            </a:r>
            <a:endParaRPr/>
          </a:p>
          <a:p>
            <a:pPr indent="0" lvl="0" marL="0" rtl="0" algn="l">
              <a:spcBef>
                <a:spcPts val="0"/>
              </a:spcBef>
              <a:spcAft>
                <a:spcPts val="0"/>
              </a:spcAft>
              <a:buClr>
                <a:schemeClr val="dk1"/>
              </a:buClr>
              <a:buSzPts val="1100"/>
              <a:buFont typeface="Arial"/>
              <a:buNone/>
            </a:pPr>
            <a:r>
              <a:rPr lang="en-GB"/>
              <a:t>        description: The name of the customer.</a:t>
            </a:r>
            <a:endParaRPr/>
          </a:p>
          <a:p>
            <a:pPr indent="0" lvl="0" marL="0" rtl="0" algn="l">
              <a:spcBef>
                <a:spcPts val="0"/>
              </a:spcBef>
              <a:spcAft>
                <a:spcPts val="0"/>
              </a:spcAft>
              <a:buClr>
                <a:schemeClr val="dk1"/>
              </a:buClr>
              <a:buSzPts val="1100"/>
              <a:buFont typeface="Arial"/>
              <a:buNone/>
            </a:pPr>
            <a:r>
              <a:rPr lang="en-GB"/>
              <a:t>    measures:</a:t>
            </a:r>
            <a:endParaRPr/>
          </a:p>
          <a:p>
            <a:pPr indent="0" lvl="0" marL="0" rtl="0" algn="l">
              <a:spcBef>
                <a:spcPts val="0"/>
              </a:spcBef>
              <a:spcAft>
                <a:spcPts val="0"/>
              </a:spcAft>
              <a:buClr>
                <a:schemeClr val="dk1"/>
              </a:buClr>
              <a:buSzPts val="1100"/>
              <a:buFont typeface="Arial"/>
              <a:buNone/>
            </a:pPr>
            <a:r>
              <a:rPr lang="en-GB"/>
              <a:t>      - name: total_revenue</a:t>
            </a:r>
            <a:endParaRPr/>
          </a:p>
          <a:p>
            <a:pPr indent="0" lvl="0" marL="0" rtl="0" algn="l">
              <a:spcBef>
                <a:spcPts val="0"/>
              </a:spcBef>
              <a:spcAft>
                <a:spcPts val="0"/>
              </a:spcAft>
              <a:buClr>
                <a:schemeClr val="dk1"/>
              </a:buClr>
              <a:buSzPts val="1100"/>
              <a:buFont typeface="Arial"/>
              <a:buNone/>
            </a:pPr>
            <a:r>
              <a:rPr lang="en-GB"/>
              <a:t>        description: The total revenue from all orders by a customer.</a:t>
            </a:r>
            <a:endParaRPr/>
          </a:p>
          <a:p>
            <a:pPr indent="0" lvl="0" marL="0" rtl="0" algn="l">
              <a:spcBef>
                <a:spcPts val="0"/>
              </a:spcBef>
              <a:spcAft>
                <a:spcPts val="0"/>
              </a:spcAft>
              <a:buClr>
                <a:schemeClr val="dk1"/>
              </a:buClr>
              <a:buSzPts val="1100"/>
              <a:buFont typeface="Arial"/>
              <a:buNone/>
            </a:pPr>
            <a:r>
              <a:rPr lang="en-GB"/>
              <a:t>        calculation: sum(order_total)</a:t>
            </a:r>
            <a:endParaRPr/>
          </a:p>
          <a:p>
            <a:pPr indent="0" lvl="0" marL="0" rtl="0" algn="l">
              <a:spcBef>
                <a:spcPts val="0"/>
              </a:spcBef>
              <a:spcAft>
                <a:spcPts val="0"/>
              </a:spcAft>
              <a:buClr>
                <a:schemeClr val="dk1"/>
              </a:buClr>
              <a:buSzPts val="1100"/>
              <a:buFont typeface="Arial"/>
              <a:buNone/>
            </a:pPr>
            <a:r>
              <a:rPr lang="en-GB"/>
              <a:t>      - name: order_count</a:t>
            </a:r>
            <a:endParaRPr/>
          </a:p>
          <a:p>
            <a:pPr indent="0" lvl="0" marL="0" rtl="0" algn="l">
              <a:spcBef>
                <a:spcPts val="0"/>
              </a:spcBef>
              <a:spcAft>
                <a:spcPts val="0"/>
              </a:spcAft>
              <a:buClr>
                <a:schemeClr val="dk1"/>
              </a:buClr>
              <a:buSzPts val="1100"/>
              <a:buFont typeface="Arial"/>
              <a:buNone/>
            </a:pPr>
            <a:r>
              <a:rPr lang="en-GB"/>
              <a:t>        description: The total number of orders placed by a customer.</a:t>
            </a:r>
            <a:endParaRPr/>
          </a:p>
          <a:p>
            <a:pPr indent="0" lvl="0" marL="0" rtl="0" algn="l">
              <a:spcBef>
                <a:spcPts val="0"/>
              </a:spcBef>
              <a:spcAft>
                <a:spcPts val="0"/>
              </a:spcAft>
              <a:buClr>
                <a:schemeClr val="dk1"/>
              </a:buClr>
              <a:buSzPts val="1100"/>
              <a:buFont typeface="Arial"/>
              <a:buNone/>
            </a:pPr>
            <a:r>
              <a:rPr lang="en-GB"/>
              <a:t>        calculation: count(order_id)</a:t>
            </a:r>
            <a:endParaRPr/>
          </a:p>
          <a:p>
            <a:pPr indent="0" lvl="0" marL="0" rtl="0" algn="l">
              <a:spcBef>
                <a:spcPts val="0"/>
              </a:spcBef>
              <a:spcAft>
                <a:spcPts val="0"/>
              </a:spcAft>
              <a:buClr>
                <a:schemeClr val="dk1"/>
              </a:buClr>
              <a:buSzPts val="1100"/>
              <a:buFont typeface="Arial"/>
              <a:buNone/>
            </a:pPr>
            <a:r>
              <a:rPr lang="en-GB"/>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    metrics:</a:t>
            </a:r>
            <a:endParaRPr/>
          </a:p>
          <a:p>
            <a:pPr indent="0" lvl="0" marL="0" rtl="0" algn="l">
              <a:spcBef>
                <a:spcPts val="0"/>
              </a:spcBef>
              <a:spcAft>
                <a:spcPts val="0"/>
              </a:spcAft>
              <a:buClr>
                <a:schemeClr val="dk1"/>
              </a:buClr>
              <a:buSzPts val="1100"/>
              <a:buFont typeface="Arial"/>
              <a:buNone/>
            </a:pPr>
            <a:r>
              <a:rPr lang="en-GB"/>
              <a:t>      - name: average_order_value</a:t>
            </a:r>
            <a:endParaRPr/>
          </a:p>
          <a:p>
            <a:pPr indent="0" lvl="0" marL="0" rtl="0" algn="l">
              <a:spcBef>
                <a:spcPts val="0"/>
              </a:spcBef>
              <a:spcAft>
                <a:spcPts val="0"/>
              </a:spcAft>
              <a:buClr>
                <a:schemeClr val="dk1"/>
              </a:buClr>
              <a:buSzPts val="1100"/>
              <a:buFont typeface="Arial"/>
              <a:buNone/>
            </a:pPr>
            <a:r>
              <a:rPr lang="en-GB"/>
              <a:t>        description: The average value of an order for a customer.</a:t>
            </a:r>
            <a:endParaRPr/>
          </a:p>
          <a:p>
            <a:pPr indent="0" lvl="0" marL="0" rtl="0" algn="l">
              <a:spcBef>
                <a:spcPts val="0"/>
              </a:spcBef>
              <a:spcAft>
                <a:spcPts val="0"/>
              </a:spcAft>
              <a:buClr>
                <a:schemeClr val="dk1"/>
              </a:buClr>
              <a:buSzPts val="1100"/>
              <a:buFont typeface="Arial"/>
              <a:buNone/>
            </a:pPr>
            <a:r>
              <a:rPr lang="en-GB"/>
              <a:t>        calculation: total_revenue / order_count</a:t>
            </a:r>
            <a:endParaRPr/>
          </a:p>
          <a:p>
            <a:pPr indent="0" lvl="0" marL="0" rtl="0" algn="l">
              <a:spcBef>
                <a:spcPts val="0"/>
              </a:spcBef>
              <a:spcAft>
                <a:spcPts val="0"/>
              </a:spcAft>
              <a:buClr>
                <a:schemeClr val="dk1"/>
              </a:buClr>
              <a:buSzPts val="1100"/>
              <a:buFont typeface="Arial"/>
              <a:buNone/>
            </a:pPr>
            <a:r>
              <a:rPr lang="en-GB"/>
              <a:t>    time_spine:</a:t>
            </a:r>
            <a:endParaRPr/>
          </a:p>
          <a:p>
            <a:pPr indent="0" lvl="0" marL="0" rtl="0" algn="l">
              <a:spcBef>
                <a:spcPts val="0"/>
              </a:spcBef>
              <a:spcAft>
                <a:spcPts val="0"/>
              </a:spcAft>
              <a:buClr>
                <a:schemeClr val="dk1"/>
              </a:buClr>
              <a:buSzPts val="1100"/>
              <a:buFont typeface="Arial"/>
              <a:buNone/>
            </a:pPr>
            <a:r>
              <a:rPr lang="en-GB"/>
              <a:t>      - name: order_date</a:t>
            </a:r>
            <a:endParaRPr/>
          </a:p>
          <a:p>
            <a:pPr indent="0" lvl="0" marL="0" rtl="0" algn="l">
              <a:spcBef>
                <a:spcPts val="0"/>
              </a:spcBef>
              <a:spcAft>
                <a:spcPts val="0"/>
              </a:spcAft>
              <a:buClr>
                <a:schemeClr val="dk1"/>
              </a:buClr>
              <a:buSzPts val="1100"/>
              <a:buFont typeface="Arial"/>
              <a:buNone/>
            </a:pPr>
            <a:r>
              <a:rPr lang="en-GB"/>
              <a:t>        description: The date when the order was placed.</a:t>
            </a:r>
            <a:endParaRPr/>
          </a:p>
          <a:p>
            <a:pPr indent="0" lvl="0" marL="0" rtl="0" algn="l">
              <a:spcBef>
                <a:spcPts val="0"/>
              </a:spcBef>
              <a:spcAft>
                <a:spcPts val="0"/>
              </a:spcAft>
              <a:buClr>
                <a:schemeClr val="dk1"/>
              </a:buClr>
              <a:buSzPts val="1100"/>
              <a:buFont typeface="Arial"/>
              <a:buNone/>
            </a:pPr>
            <a:r>
              <a:rPr lang="en-GB"/>
              <a:t>        type: date</a:t>
            </a:r>
            <a:endParaRPr/>
          </a:p>
          <a:p>
            <a:pPr indent="0" lvl="0" marL="0" rtl="0" algn="l">
              <a:spcBef>
                <a:spcPts val="0"/>
              </a:spcBef>
              <a:spcAft>
                <a:spcPts val="0"/>
              </a:spcAft>
              <a:buClr>
                <a:schemeClr val="dk1"/>
              </a:buClr>
              <a:buSzPts val="1100"/>
              <a:buFont typeface="Arial"/>
              <a:buNone/>
            </a:pPr>
            <a:r>
              <a:rPr lang="en-GB"/>
              <a:t>        granularity: day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53f00d938a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53f00d938a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dbt</a:t>
            </a:r>
            <a:r>
              <a:rPr lang="en-GB"/>
              <a:t> Metrics allow us to define key business KPIs—like revenue, conversion rate, or user count—directly in our dbt project. These metrics are centrally managed, version-controlled, and reusable, which ensures consistent definitions across all reporting tools and teams. Using MetricFlow, dbt constructs SQL on-demand to query these metrics reliably and dynamically</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53f00d938a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353f00d938a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53f00d938a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53f00d938a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solidFill>
                  <a:schemeClr val="dk1"/>
                </a:solidFill>
              </a:rPr>
              <a:t>dbt supports different types of metrics to suit your business needs: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GB">
                <a:solidFill>
                  <a:schemeClr val="dk1"/>
                </a:solidFill>
              </a:rPr>
              <a:t>Simple metrics</a:t>
            </a:r>
            <a:r>
              <a:rPr lang="en-GB">
                <a:solidFill>
                  <a:schemeClr val="dk1"/>
                </a:solidFill>
              </a:rPr>
              <a:t>: Basic aggregations like </a:t>
            </a:r>
            <a:r>
              <a:rPr lang="en-GB">
                <a:solidFill>
                  <a:srgbClr val="188038"/>
                </a:solidFill>
                <a:latin typeface="Roboto Mono"/>
                <a:ea typeface="Roboto Mono"/>
                <a:cs typeface="Roboto Mono"/>
                <a:sym typeface="Roboto Mono"/>
              </a:rPr>
              <a:t>sum</a:t>
            </a:r>
            <a:r>
              <a:rPr lang="en-GB">
                <a:solidFill>
                  <a:schemeClr val="dk1"/>
                </a:solidFill>
              </a:rPr>
              <a:t>, </a:t>
            </a:r>
            <a:r>
              <a:rPr lang="en-GB">
                <a:solidFill>
                  <a:srgbClr val="188038"/>
                </a:solidFill>
                <a:latin typeface="Roboto Mono"/>
                <a:ea typeface="Roboto Mono"/>
                <a:cs typeface="Roboto Mono"/>
                <a:sym typeface="Roboto Mono"/>
              </a:rPr>
              <a:t>count</a:t>
            </a:r>
            <a:r>
              <a:rPr lang="en-GB">
                <a:solidFill>
                  <a:schemeClr val="dk1"/>
                </a:solidFill>
              </a:rPr>
              <a:t>, or </a:t>
            </a:r>
            <a:r>
              <a:rPr lang="en-GB">
                <a:solidFill>
                  <a:srgbClr val="188038"/>
                </a:solidFill>
                <a:latin typeface="Roboto Mono"/>
                <a:ea typeface="Roboto Mono"/>
                <a:cs typeface="Roboto Mono"/>
                <a:sym typeface="Roboto Mono"/>
              </a:rPr>
              <a:t>average</a:t>
            </a:r>
            <a:r>
              <a:rPr lang="en-GB">
                <a:solidFill>
                  <a:schemeClr val="dk1"/>
                </a:solidFill>
              </a:rPr>
              <a:t>.</a:t>
            </a:r>
            <a:br>
              <a:rPr lang="en-GB">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Cumulative metrics</a:t>
            </a:r>
            <a:r>
              <a:rPr lang="en-GB">
                <a:solidFill>
                  <a:schemeClr val="dk1"/>
                </a:solidFill>
              </a:rPr>
              <a:t>: Metrics that build up over time, like total sales year-to-date.</a:t>
            </a:r>
            <a:br>
              <a:rPr lang="en-GB">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Derived metrics</a:t>
            </a:r>
            <a:r>
              <a:rPr lang="en-GB">
                <a:solidFill>
                  <a:schemeClr val="dk1"/>
                </a:solidFill>
              </a:rPr>
              <a:t>: Built using other metrics—for example, profit margin derived from revenue and cost.</a:t>
            </a:r>
            <a:br>
              <a:rPr lang="en-GB">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Ratio metrics</a:t>
            </a:r>
            <a:r>
              <a:rPr lang="en-GB">
                <a:solidFill>
                  <a:schemeClr val="dk1"/>
                </a:solidFill>
              </a:rPr>
              <a:t>: Comparisons like conversion rate or churn rate.</a:t>
            </a:r>
            <a:br>
              <a:rPr lang="en-GB">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GB">
                <a:solidFill>
                  <a:schemeClr val="dk1"/>
                </a:solidFill>
              </a:rPr>
              <a:t>Conversion metrics</a:t>
            </a:r>
            <a:r>
              <a:rPr lang="en-GB">
                <a:solidFill>
                  <a:schemeClr val="dk1"/>
                </a:solidFill>
              </a:rPr>
              <a:t>: Used to track specific actions in funnels, such as a user signing up after visiting a page.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3f00d938a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3f00d938a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latin typeface="Calibri"/>
                <a:ea typeface="Calibri"/>
                <a:cs typeface="Calibri"/>
                <a:sym typeface="Calibri"/>
              </a:rPr>
              <a:t>dbt Cloud offers a managed experience with additional enterprise features like a browser-based IDE, built-in scheduling, and easier Git integration, making team collaboration smoother.</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53f00d938a_0_3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53f00d938a_0_3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53f00d938a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53f00d938a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53f00d938a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53f00d938a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53f00d938a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53f00d938a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53f00d938a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53f00d938a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53f00d938a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53f00d938a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Incremental models in dbt are great for handling large datasets efficiently. Instead of rebuilding the entire model every time, they only process new or updated records. This approach speeds up builds and reduces strain on your data warehouse—especially helpful in production pipelines.</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53f00d938a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53f00d938a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materialized='incremental'</a:t>
            </a:r>
            <a:r>
              <a:rPr lang="en-GB">
                <a:solidFill>
                  <a:schemeClr val="dk1"/>
                </a:solidFill>
              </a:rPr>
              <a:t>: Tells dbt to treat this model as incremental.</a:t>
            </a:r>
            <a:br>
              <a:rPr lang="en-GB">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GB">
                <a:solidFill>
                  <a:schemeClr val="dk1"/>
                </a:solidFill>
              </a:rPr>
              <a:t>unique_key='user_id'</a:t>
            </a:r>
            <a:r>
              <a:rPr lang="en-GB">
                <a:solidFill>
                  <a:schemeClr val="dk1"/>
                </a:solidFill>
              </a:rPr>
              <a:t>: dbt uses this key to detect duplicates or update rows.</a:t>
            </a:r>
            <a:br>
              <a:rPr lang="en-GB">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GB">
                <a:solidFill>
                  <a:schemeClr val="dk1"/>
                </a:solidFill>
              </a:rPr>
              <a:t>is_incremental()</a:t>
            </a:r>
            <a:r>
              <a:rPr lang="en-GB">
                <a:solidFill>
                  <a:schemeClr val="dk1"/>
                </a:solidFill>
              </a:rPr>
              <a:t>: Ensures the </a:t>
            </a:r>
            <a:r>
              <a:rPr lang="en-GB">
                <a:solidFill>
                  <a:srgbClr val="188038"/>
                </a:solidFill>
                <a:latin typeface="Roboto Mono"/>
                <a:ea typeface="Roboto Mono"/>
                <a:cs typeface="Roboto Mono"/>
                <a:sym typeface="Roboto Mono"/>
              </a:rPr>
              <a:t>WHERE</a:t>
            </a:r>
            <a:r>
              <a:rPr lang="en-GB">
                <a:solidFill>
                  <a:schemeClr val="dk1"/>
                </a:solidFill>
              </a:rPr>
              <a:t> clause is applied only during incremental runs.</a:t>
            </a:r>
            <a:br>
              <a:rPr lang="en-GB">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GB">
                <a:solidFill>
                  <a:srgbClr val="188038"/>
                </a:solidFill>
                <a:latin typeface="Roboto Mono"/>
                <a:ea typeface="Roboto Mono"/>
                <a:cs typeface="Roboto Mono"/>
                <a:sym typeface="Roboto Mono"/>
              </a:rPr>
              <a:t>this</a:t>
            </a:r>
            <a:r>
              <a:rPr lang="en-GB">
                <a:solidFill>
                  <a:schemeClr val="dk1"/>
                </a:solidFill>
              </a:rPr>
              <a:t>: A special dbt variable that refers to the model's current location in the database (e.g., </a:t>
            </a:r>
            <a:r>
              <a:rPr lang="en-GB">
                <a:solidFill>
                  <a:srgbClr val="188038"/>
                </a:solidFill>
                <a:latin typeface="Roboto Mono"/>
                <a:ea typeface="Roboto Mono"/>
                <a:cs typeface="Roboto Mono"/>
                <a:sym typeface="Roboto Mono"/>
              </a:rPr>
              <a:t>schema.table_name</a:t>
            </a:r>
            <a:r>
              <a:rPr lang="en-GB">
                <a:solidFill>
                  <a:schemeClr val="dk1"/>
                </a:solidFill>
              </a:rPr>
              <a: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53f00d938a_0_4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53f00d938a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62A38"/>
                </a:solidFill>
              </a:rPr>
              <a:t>The job scheduler is the backbone of running jobs in dbt Cloud, bringing power and simplicity to building data pipelines in both continuous integration and production contexts. The scheduler frees teams from having to build and maintain their own infrastructure, and ensures the timeliness and reliability of data transformations.</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53f00d938a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53f00d938a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dbt</a:t>
            </a:r>
            <a:r>
              <a:rPr lang="en-GB"/>
              <a:t> Explorer is a part of the dbt Cloud platform that enhances the user experience by giving you a visual representation of your project. It’s a great tool for quickly understanding your dbt project’s structure, dependencies, and job statuses. It also allows you to explore metadata, descriptions, and tests, making it easier to manage and maintain your data transformations without constantly switching between different interfaces. With DBT Explorer, you can optimize your development workflow and maintain better data governance.</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3f00d938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3f00d938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3f00d938a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3f00d938a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1200">
                <a:solidFill>
                  <a:schemeClr val="dk1"/>
                </a:solidFill>
                <a:latin typeface="Calibri"/>
                <a:ea typeface="Calibri"/>
                <a:cs typeface="Calibri"/>
                <a:sym typeface="Calibri"/>
              </a:rPr>
              <a:t>Choose dbt Core if you're starting small or want full control. Choose dbt Cloud for easier team use and scheduling. You can start with Core and later upgrade to Cloud if needed.</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3f00d938a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3f00d938a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dbt Cloud follows a component-based architecture with static services running the UI and dynamic components like job runners spinning up on demand. It's built on PostgreSQL, S3-compatible storage, and Kubernetes. All data transmission is secured with TLS encryption, and dbt Cloud doesn’t persist warehouse data—ensuring strong privacy. It also integrates with Git platforms and meets enterprise-grade security standards like SOC 2 and GDPR compliance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getdbt.com/docs/cloud/cloud-cli-installation" TargetMode="External"/><Relationship Id="rId4" Type="http://schemas.openxmlformats.org/officeDocument/2006/relationships/hyperlink" Target="https://docs.getdbt.com/docs/cloud/dbt-cloud-ide/develop-in-the-cloud" TargetMode="External"/><Relationship Id="rId5" Type="http://schemas.openxmlformats.org/officeDocument/2006/relationships/hyperlink" Target="https://docs.getdbt.com/docs/cloud/canva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getdbt.com/reference/commands/run" TargetMode="External"/><Relationship Id="rId4" Type="http://schemas.openxmlformats.org/officeDocument/2006/relationships/hyperlink" Target="https://docs.getdbt.com/reference/commands/build" TargetMode="External"/><Relationship Id="rId5" Type="http://schemas.openxmlformats.org/officeDocument/2006/relationships/hyperlink" Target="https://docs.getdbt.com/reference/commands/test" TargetMode="External"/><Relationship Id="rId6" Type="http://schemas.openxmlformats.org/officeDocument/2006/relationships/hyperlink" Target="https://docs.getdbt.com/reference/commands/seed" TargetMode="External"/><Relationship Id="rId7" Type="http://schemas.openxmlformats.org/officeDocument/2006/relationships/hyperlink" Target="https://docs.getdbt.com/category/list-of-command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docs.getdbt.com/docs/build/materializations" TargetMode="External"/><Relationship Id="rId4" Type="http://schemas.openxmlformats.org/officeDocument/2006/relationships/hyperlink" Target="https://docs.getdbt.com/docs/build/custom-schemas" TargetMode="External"/><Relationship Id="rId5" Type="http://schemas.openxmlformats.org/officeDocument/2006/relationships/hyperlink" Target="https://docs.getdbt.com/reference/resource-configs/tag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docs.getdbt.com/reference/dbt-jinja-functions/var" TargetMode="External"/><Relationship Id="rId4" Type="http://schemas.openxmlformats.org/officeDocument/2006/relationships/hyperlink" Target="https://docs.getdbt.com/docs/build/jinja-macros#macros" TargetMode="External"/><Relationship Id="rId5" Type="http://schemas.openxmlformats.org/officeDocument/2006/relationships/hyperlink" Target="https://jinja.palletsprojects.com/en/3.1.x/templates/#assignments" TargetMode="External"/><Relationship Id="rId6" Type="http://schemas.openxmlformats.org/officeDocument/2006/relationships/hyperlink" Target="https://jinja.palletsprojects.com/en/3.1.x/templates/#expression-statemen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1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3624800" y="2226150"/>
            <a:ext cx="2362200" cy="857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22"/>
          <p:cNvPicPr preferRelativeResize="0"/>
          <p:nvPr/>
        </p:nvPicPr>
        <p:blipFill>
          <a:blip r:embed="rId3">
            <a:alphaModFix/>
          </a:blip>
          <a:stretch>
            <a:fillRect/>
          </a:stretch>
        </p:blipFill>
        <p:spPr>
          <a:xfrm>
            <a:off x="735925" y="84250"/>
            <a:ext cx="7223777" cy="4975001"/>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None/>
            </a:pPr>
            <a:r>
              <a:rPr b="1" lang="en-GB" sz="2500"/>
              <a:t>Supported Data Platforms for dbt</a:t>
            </a:r>
            <a:endParaRPr b="1" sz="2500"/>
          </a:p>
        </p:txBody>
      </p:sp>
      <p:sp>
        <p:nvSpPr>
          <p:cNvPr id="112" name="Google Shape;11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293211" lvl="0" marL="457200" rtl="0" algn="l">
              <a:spcBef>
                <a:spcPts val="1200"/>
              </a:spcBef>
              <a:spcAft>
                <a:spcPts val="0"/>
              </a:spcAft>
              <a:buClr>
                <a:schemeClr val="dk1"/>
              </a:buClr>
              <a:buSzPct val="100000"/>
              <a:buChar char="●"/>
            </a:pPr>
            <a:r>
              <a:rPr lang="en-GB" sz="1100">
                <a:solidFill>
                  <a:schemeClr val="dk1"/>
                </a:solidFill>
              </a:rPr>
              <a:t>dbt supports a wide range of SQL-based data warehouses and query engines.</a:t>
            </a:r>
            <a:br>
              <a:rPr lang="en-GB"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b="1" lang="en-GB" sz="1100">
                <a:solidFill>
                  <a:schemeClr val="dk1"/>
                </a:solidFill>
              </a:rPr>
              <a:t>Popular cloud platforms:</a:t>
            </a:r>
            <a:br>
              <a:rPr b="1" lang="en-GB" sz="1100">
                <a:solidFill>
                  <a:schemeClr val="dk1"/>
                </a:solidFill>
              </a:rPr>
            </a:br>
            <a:endParaRPr b="1" sz="1100">
              <a:solidFill>
                <a:schemeClr val="dk1"/>
              </a:solidFill>
            </a:endParaRPr>
          </a:p>
          <a:p>
            <a:pPr indent="-293211" lvl="1" marL="914400" rtl="0" algn="l">
              <a:spcBef>
                <a:spcPts val="0"/>
              </a:spcBef>
              <a:spcAft>
                <a:spcPts val="0"/>
              </a:spcAft>
              <a:buClr>
                <a:schemeClr val="dk1"/>
              </a:buClr>
              <a:buSzPct val="100000"/>
              <a:buChar char="○"/>
            </a:pPr>
            <a:r>
              <a:rPr b="1" lang="en-GB" sz="1100">
                <a:solidFill>
                  <a:schemeClr val="dk1"/>
                </a:solidFill>
              </a:rPr>
              <a:t>Snowflake</a:t>
            </a:r>
            <a:br>
              <a:rPr b="1" lang="en-GB" sz="1100">
                <a:solidFill>
                  <a:schemeClr val="dk1"/>
                </a:solidFill>
              </a:rPr>
            </a:br>
            <a:endParaRPr b="1" sz="1100">
              <a:solidFill>
                <a:schemeClr val="dk1"/>
              </a:solidFill>
            </a:endParaRPr>
          </a:p>
          <a:p>
            <a:pPr indent="-293211" lvl="1" marL="914400" rtl="0" algn="l">
              <a:spcBef>
                <a:spcPts val="0"/>
              </a:spcBef>
              <a:spcAft>
                <a:spcPts val="0"/>
              </a:spcAft>
              <a:buClr>
                <a:schemeClr val="dk1"/>
              </a:buClr>
              <a:buSzPct val="100000"/>
              <a:buChar char="○"/>
            </a:pPr>
            <a:r>
              <a:rPr b="1" lang="en-GB" sz="1100">
                <a:solidFill>
                  <a:schemeClr val="dk1"/>
                </a:solidFill>
              </a:rPr>
              <a:t>BigQuery</a:t>
            </a:r>
            <a:br>
              <a:rPr b="1" lang="en-GB" sz="1100">
                <a:solidFill>
                  <a:schemeClr val="dk1"/>
                </a:solidFill>
              </a:rPr>
            </a:br>
            <a:endParaRPr b="1" sz="1100">
              <a:solidFill>
                <a:schemeClr val="dk1"/>
              </a:solidFill>
            </a:endParaRPr>
          </a:p>
          <a:p>
            <a:pPr indent="-293211" lvl="1" marL="914400" rtl="0" algn="l">
              <a:spcBef>
                <a:spcPts val="0"/>
              </a:spcBef>
              <a:spcAft>
                <a:spcPts val="0"/>
              </a:spcAft>
              <a:buClr>
                <a:schemeClr val="dk1"/>
              </a:buClr>
              <a:buSzPct val="100000"/>
              <a:buChar char="○"/>
            </a:pPr>
            <a:r>
              <a:rPr b="1" lang="en-GB" sz="1100">
                <a:solidFill>
                  <a:schemeClr val="dk1"/>
                </a:solidFill>
              </a:rPr>
              <a:t>Amazon Redshift</a:t>
            </a:r>
            <a:br>
              <a:rPr b="1" lang="en-GB" sz="1100">
                <a:solidFill>
                  <a:schemeClr val="dk1"/>
                </a:solidFill>
              </a:rPr>
            </a:br>
            <a:endParaRPr b="1" sz="1100">
              <a:solidFill>
                <a:schemeClr val="dk1"/>
              </a:solidFill>
            </a:endParaRPr>
          </a:p>
          <a:p>
            <a:pPr indent="-293211" lvl="1" marL="914400" rtl="0" algn="l">
              <a:spcBef>
                <a:spcPts val="0"/>
              </a:spcBef>
              <a:spcAft>
                <a:spcPts val="0"/>
              </a:spcAft>
              <a:buClr>
                <a:schemeClr val="dk1"/>
              </a:buClr>
              <a:buSzPct val="100000"/>
              <a:buChar char="○"/>
            </a:pPr>
            <a:r>
              <a:rPr b="1" lang="en-GB" sz="1100">
                <a:solidFill>
                  <a:schemeClr val="dk1"/>
                </a:solidFill>
              </a:rPr>
              <a:t>Databricks</a:t>
            </a:r>
            <a:br>
              <a:rPr b="1" lang="en-GB" sz="1100">
                <a:solidFill>
                  <a:schemeClr val="dk1"/>
                </a:solidFill>
              </a:rPr>
            </a:br>
            <a:endParaRPr b="1" sz="1100">
              <a:solidFill>
                <a:schemeClr val="dk1"/>
              </a:solidFill>
            </a:endParaRPr>
          </a:p>
          <a:p>
            <a:pPr indent="-293211" lvl="0" marL="457200" rtl="0" algn="l">
              <a:spcBef>
                <a:spcPts val="0"/>
              </a:spcBef>
              <a:spcAft>
                <a:spcPts val="0"/>
              </a:spcAft>
              <a:buClr>
                <a:schemeClr val="dk1"/>
              </a:buClr>
              <a:buSzPct val="100000"/>
              <a:buChar char="●"/>
            </a:pPr>
            <a:r>
              <a:rPr b="1" lang="en-GB" sz="1100">
                <a:solidFill>
                  <a:schemeClr val="dk1"/>
                </a:solidFill>
              </a:rPr>
              <a:t>Open-source and local options:</a:t>
            </a:r>
            <a:br>
              <a:rPr b="1" lang="en-GB" sz="1100">
                <a:solidFill>
                  <a:schemeClr val="dk1"/>
                </a:solidFill>
              </a:rPr>
            </a:br>
            <a:endParaRPr b="1" sz="1100">
              <a:solidFill>
                <a:schemeClr val="dk1"/>
              </a:solidFill>
            </a:endParaRPr>
          </a:p>
          <a:p>
            <a:pPr indent="-293211" lvl="1" marL="914400" rtl="0" algn="l">
              <a:spcBef>
                <a:spcPts val="0"/>
              </a:spcBef>
              <a:spcAft>
                <a:spcPts val="0"/>
              </a:spcAft>
              <a:buClr>
                <a:schemeClr val="dk1"/>
              </a:buClr>
              <a:buSzPct val="100000"/>
              <a:buChar char="○"/>
            </a:pPr>
            <a:r>
              <a:rPr b="1" lang="en-GB" sz="1100">
                <a:solidFill>
                  <a:schemeClr val="dk1"/>
                </a:solidFill>
              </a:rPr>
              <a:t>PostgreSQL</a:t>
            </a:r>
            <a:br>
              <a:rPr b="1" lang="en-GB" sz="1100">
                <a:solidFill>
                  <a:schemeClr val="dk1"/>
                </a:solidFill>
              </a:rPr>
            </a:br>
            <a:endParaRPr b="1" sz="1100">
              <a:solidFill>
                <a:schemeClr val="dk1"/>
              </a:solidFill>
            </a:endParaRPr>
          </a:p>
          <a:p>
            <a:pPr indent="-293211" lvl="1" marL="914400" rtl="0" algn="l">
              <a:spcBef>
                <a:spcPts val="0"/>
              </a:spcBef>
              <a:spcAft>
                <a:spcPts val="0"/>
              </a:spcAft>
              <a:buClr>
                <a:schemeClr val="dk1"/>
              </a:buClr>
              <a:buSzPct val="100000"/>
              <a:buChar char="○"/>
            </a:pPr>
            <a:r>
              <a:rPr b="1" lang="en-GB" sz="1100">
                <a:solidFill>
                  <a:schemeClr val="dk1"/>
                </a:solidFill>
              </a:rPr>
              <a:t>DuckDB</a:t>
            </a:r>
            <a:br>
              <a:rPr b="1" lang="en-GB" sz="1100">
                <a:solidFill>
                  <a:schemeClr val="dk1"/>
                </a:solidFill>
              </a:rPr>
            </a:br>
            <a:endParaRPr b="1" sz="1100">
              <a:solidFill>
                <a:schemeClr val="dk1"/>
              </a:solidFill>
            </a:endParaRPr>
          </a:p>
          <a:p>
            <a:pPr indent="-293211" lvl="1" marL="914400" rtl="0" algn="l">
              <a:spcBef>
                <a:spcPts val="0"/>
              </a:spcBef>
              <a:spcAft>
                <a:spcPts val="0"/>
              </a:spcAft>
              <a:buClr>
                <a:schemeClr val="dk1"/>
              </a:buClr>
              <a:buSzPct val="100000"/>
              <a:buChar char="○"/>
            </a:pPr>
            <a:r>
              <a:rPr b="1" lang="en-GB" sz="1100">
                <a:solidFill>
                  <a:schemeClr val="dk1"/>
                </a:solidFill>
              </a:rPr>
              <a:t>Spark (via dbt-spark adapter)</a:t>
            </a:r>
            <a:endParaRPr b="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Developing in dbt Cloud	</a:t>
            </a:r>
            <a:endParaRPr b="1" sz="2500"/>
          </a:p>
        </p:txBody>
      </p:sp>
      <p:sp>
        <p:nvSpPr>
          <p:cNvPr id="118" name="Google Shape;11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GB" sz="1100">
                <a:solidFill>
                  <a:schemeClr val="dk1"/>
                </a:solidFill>
              </a:rPr>
              <a:t>dbt Cloud CLI</a:t>
            </a:r>
            <a:r>
              <a:rPr lang="en-GB" sz="1100">
                <a:solidFill>
                  <a:schemeClr val="dk1"/>
                </a:solidFill>
              </a:rPr>
              <a:t>:</a:t>
            </a:r>
            <a:br>
              <a:rPr lang="en-GB" sz="1100">
                <a:solidFill>
                  <a:schemeClr val="dk1"/>
                </a:solidFill>
              </a:rPr>
            </a:br>
            <a:endParaRPr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Allows you to develop and run dbt commands from your </a:t>
            </a:r>
            <a:r>
              <a:rPr b="1" lang="en-GB" sz="1100">
                <a:solidFill>
                  <a:schemeClr val="dk1"/>
                </a:solidFill>
              </a:rPr>
              <a:t>local command line</a:t>
            </a:r>
            <a:r>
              <a:rPr lang="en-GB" sz="1100">
                <a:solidFill>
                  <a:schemeClr val="dk1"/>
                </a:solidFill>
              </a:rPr>
              <a:t> or </a:t>
            </a:r>
            <a:r>
              <a:rPr b="1" lang="en-GB" sz="1100">
                <a:solidFill>
                  <a:schemeClr val="dk1"/>
                </a:solidFill>
              </a:rPr>
              <a:t>code editor</a:t>
            </a:r>
            <a:r>
              <a:rPr lang="en-GB" sz="1100">
                <a:solidFill>
                  <a:schemeClr val="dk1"/>
                </a:solidFill>
              </a:rPr>
              <a:t> connected to dbt Cloud.</a:t>
            </a:r>
            <a:r>
              <a:rPr lang="en-GB" sz="1100" u="sng">
                <a:solidFill>
                  <a:schemeClr val="hlink"/>
                </a:solidFill>
                <a:hlinkClick r:id="rId3"/>
              </a:rPr>
              <a:t>Link</a:t>
            </a:r>
            <a:br>
              <a:rPr lang="en-GB" sz="1100">
                <a:solidFill>
                  <a:schemeClr val="dk1"/>
                </a:solidFill>
              </a:rPr>
            </a:b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dbt Cloud IDE</a:t>
            </a:r>
            <a:r>
              <a:rPr lang="en-GB" sz="1100">
                <a:solidFill>
                  <a:schemeClr val="dk1"/>
                </a:solidFill>
              </a:rPr>
              <a:t>:</a:t>
            </a:r>
            <a:br>
              <a:rPr lang="en-GB" sz="1100">
                <a:solidFill>
                  <a:schemeClr val="dk1"/>
                </a:solidFill>
              </a:rPr>
            </a:br>
            <a:endParaRPr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Browser-based tool to </a:t>
            </a:r>
            <a:r>
              <a:rPr b="1" lang="en-GB" sz="1100">
                <a:solidFill>
                  <a:schemeClr val="dk1"/>
                </a:solidFill>
              </a:rPr>
              <a:t>compile code into SQL</a:t>
            </a:r>
            <a:r>
              <a:rPr lang="en-GB" sz="1100">
                <a:solidFill>
                  <a:schemeClr val="dk1"/>
                </a:solidFill>
              </a:rPr>
              <a:t> and manage your project changes efficiently with an </a:t>
            </a:r>
            <a:r>
              <a:rPr b="1" lang="en-GB" sz="1100">
                <a:solidFill>
                  <a:schemeClr val="dk1"/>
                </a:solidFill>
              </a:rPr>
              <a:t>intuitive interface</a:t>
            </a:r>
            <a:r>
              <a:rPr lang="en-GB" sz="1100">
                <a:solidFill>
                  <a:schemeClr val="dk1"/>
                </a:solidFill>
              </a:rPr>
              <a:t>.</a:t>
            </a:r>
            <a:r>
              <a:rPr lang="en-GB" sz="1100" u="sng">
                <a:solidFill>
                  <a:schemeClr val="hlink"/>
                </a:solidFill>
                <a:hlinkClick r:id="rId4"/>
              </a:rPr>
              <a:t>Link</a:t>
            </a:r>
            <a:br>
              <a:rPr lang="en-GB" sz="1100">
                <a:solidFill>
                  <a:schemeClr val="dk1"/>
                </a:solidFill>
              </a:rPr>
            </a:br>
            <a:endParaRPr sz="1100">
              <a:solidFill>
                <a:schemeClr val="dk1"/>
              </a:solidFill>
            </a:endParaRPr>
          </a:p>
          <a:p>
            <a:pPr indent="0" lvl="0" marL="0" rtl="0" algn="l">
              <a:spcBef>
                <a:spcPts val="1200"/>
              </a:spcBef>
              <a:spcAft>
                <a:spcPts val="0"/>
              </a:spcAft>
              <a:buClr>
                <a:schemeClr val="dk1"/>
              </a:buClr>
              <a:buSzPts val="1100"/>
              <a:buFont typeface="Arial"/>
              <a:buNone/>
            </a:pPr>
            <a:r>
              <a:rPr b="1" lang="en-GB" sz="1100">
                <a:solidFill>
                  <a:schemeClr val="dk1"/>
                </a:solidFill>
              </a:rPr>
              <a:t>dbt Canvas (Beta)</a:t>
            </a:r>
            <a:r>
              <a:rPr lang="en-GB" sz="1100">
                <a:solidFill>
                  <a:schemeClr val="dk1"/>
                </a:solidFill>
              </a:rPr>
              <a:t>:</a:t>
            </a:r>
            <a:br>
              <a:rPr lang="en-GB" sz="1100">
                <a:solidFill>
                  <a:schemeClr val="dk1"/>
                </a:solidFill>
              </a:rPr>
            </a:br>
            <a:endParaRPr sz="11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A </a:t>
            </a:r>
            <a:r>
              <a:rPr b="1" lang="en-GB" sz="1100">
                <a:solidFill>
                  <a:schemeClr val="dk1"/>
                </a:solidFill>
              </a:rPr>
              <a:t>drag-and-drop interface</a:t>
            </a:r>
            <a:r>
              <a:rPr lang="en-GB" sz="1100">
                <a:solidFill>
                  <a:schemeClr val="dk1"/>
                </a:solidFill>
              </a:rPr>
              <a:t> for analysts to quickly create and visualize dbt models, streamlining the development process.</a:t>
            </a:r>
            <a:r>
              <a:rPr lang="en-GB" sz="1100" u="sng">
                <a:solidFill>
                  <a:schemeClr val="hlink"/>
                </a:solidFill>
                <a:hlinkClick r:id="rId5"/>
              </a:rPr>
              <a:t>Link</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2500"/>
              <a:t>About dbt Projects</a:t>
            </a:r>
            <a:endParaRPr b="1" sz="2500"/>
          </a:p>
        </p:txBody>
      </p:sp>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t/>
            </a:r>
            <a:endParaRPr b="1" sz="13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A </a:t>
            </a:r>
            <a:r>
              <a:rPr b="1" lang="en-GB" sz="1100">
                <a:solidFill>
                  <a:schemeClr val="dk1"/>
                </a:solidFill>
              </a:rPr>
              <a:t>dbt project</a:t>
            </a:r>
            <a:r>
              <a:rPr lang="en-GB" sz="1100">
                <a:solidFill>
                  <a:schemeClr val="dk1"/>
                </a:solidFill>
              </a:rPr>
              <a:t> informs dbt about the context and how to transform your data.</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dbt enforces the </a:t>
            </a:r>
            <a:r>
              <a:rPr b="1" lang="en-GB" sz="1100">
                <a:solidFill>
                  <a:schemeClr val="dk1"/>
                </a:solidFill>
              </a:rPr>
              <a:t>top-level structure</a:t>
            </a:r>
            <a:r>
              <a:rPr lang="en-GB" sz="1100">
                <a:solidFill>
                  <a:schemeClr val="dk1"/>
                </a:solidFill>
              </a:rPr>
              <a:t> of a project (e.g., </a:t>
            </a:r>
            <a:r>
              <a:rPr lang="en-GB" sz="1100">
                <a:solidFill>
                  <a:srgbClr val="188038"/>
                </a:solidFill>
                <a:latin typeface="Roboto Mono"/>
                <a:ea typeface="Roboto Mono"/>
                <a:cs typeface="Roboto Mono"/>
                <a:sym typeface="Roboto Mono"/>
              </a:rPr>
              <a:t>dbt_project.yml</a:t>
            </a:r>
            <a:r>
              <a:rPr lang="en-GB" sz="1100">
                <a:solidFill>
                  <a:schemeClr val="dk1"/>
                </a:solidFill>
              </a:rPr>
              <a:t> file, models directory, snapshots directory).</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You can organize your project inside the top-level directories to suit the needs of your organization.</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Minimum requirement</a:t>
            </a:r>
            <a:r>
              <a:rPr lang="en-GB" sz="1100">
                <a:solidFill>
                  <a:schemeClr val="dk1"/>
                </a:solidFill>
              </a:rPr>
              <a:t>: The project must include the </a:t>
            </a:r>
            <a:r>
              <a:rPr lang="en-GB" sz="1100">
                <a:solidFill>
                  <a:srgbClr val="188038"/>
                </a:solidFill>
                <a:latin typeface="Roboto Mono"/>
                <a:ea typeface="Roboto Mono"/>
                <a:cs typeface="Roboto Mono"/>
                <a:sym typeface="Roboto Mono"/>
              </a:rPr>
              <a:t>dbt_project.yml</a:t>
            </a:r>
            <a:r>
              <a:rPr lang="en-GB" sz="1100">
                <a:solidFill>
                  <a:schemeClr val="dk1"/>
                </a:solidFill>
              </a:rPr>
              <a:t> file.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GB" sz="2500"/>
              <a:t>Project Configuration: </a:t>
            </a:r>
            <a:r>
              <a:rPr b="1" lang="en-GB" sz="2500">
                <a:solidFill>
                  <a:srgbClr val="188038"/>
                </a:solidFill>
                <a:latin typeface="Roboto Mono"/>
                <a:ea typeface="Roboto Mono"/>
                <a:cs typeface="Roboto Mono"/>
                <a:sym typeface="Roboto Mono"/>
              </a:rPr>
              <a:t>dbt_project.yml</a:t>
            </a:r>
            <a:endParaRPr b="1" sz="2500">
              <a:solidFill>
                <a:srgbClr val="188038"/>
              </a:solidFill>
              <a:latin typeface="Roboto Mono"/>
              <a:ea typeface="Roboto Mono"/>
              <a:cs typeface="Roboto Mono"/>
              <a:sym typeface="Roboto Mono"/>
            </a:endParaRPr>
          </a:p>
          <a:p>
            <a:pPr indent="0" lvl="0" marL="0" rtl="0" algn="l">
              <a:spcBef>
                <a:spcPts val="400"/>
              </a:spcBef>
              <a:spcAft>
                <a:spcPts val="0"/>
              </a:spcAft>
              <a:buNone/>
            </a:pPr>
            <a:r>
              <a:t/>
            </a:r>
            <a:endParaRPr/>
          </a:p>
        </p:txBody>
      </p:sp>
      <p:sp>
        <p:nvSpPr>
          <p:cNvPr id="130" name="Google Shape;130;p26"/>
          <p:cNvSpPr txBox="1"/>
          <p:nvPr>
            <p:ph idx="1" type="body"/>
          </p:nvPr>
        </p:nvSpPr>
        <p:spPr>
          <a:xfrm>
            <a:off x="311700" y="1152475"/>
            <a:ext cx="8625000" cy="38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800">
                <a:solidFill>
                  <a:schemeClr val="dk1"/>
                </a:solidFill>
              </a:rPr>
              <a:t>Key configuration options in </a:t>
            </a:r>
            <a:r>
              <a:rPr lang="en-GB" sz="800">
                <a:solidFill>
                  <a:srgbClr val="188038"/>
                </a:solidFill>
                <a:latin typeface="Roboto Mono"/>
                <a:ea typeface="Roboto Mono"/>
                <a:cs typeface="Roboto Mono"/>
                <a:sym typeface="Roboto Mono"/>
              </a:rPr>
              <a:t>dbt_project.yml</a:t>
            </a:r>
            <a:r>
              <a:rPr lang="en-GB" sz="800">
                <a:solidFill>
                  <a:schemeClr val="dk1"/>
                </a:solidFill>
              </a:rPr>
              <a:t>:</a:t>
            </a:r>
            <a:br>
              <a:rPr lang="en-GB" sz="800">
                <a:solidFill>
                  <a:schemeClr val="dk1"/>
                </a:solidFill>
              </a:rPr>
            </a:br>
            <a:endParaRPr sz="800">
              <a:solidFill>
                <a:schemeClr val="dk1"/>
              </a:solidFill>
            </a:endParaRPr>
          </a:p>
          <a:p>
            <a:pPr indent="-279400" lvl="0" marL="457200" rtl="0" algn="l">
              <a:spcBef>
                <a:spcPts val="1200"/>
              </a:spcBef>
              <a:spcAft>
                <a:spcPts val="0"/>
              </a:spcAft>
              <a:buClr>
                <a:schemeClr val="dk1"/>
              </a:buClr>
              <a:buSzPts val="800"/>
              <a:buChar char="●"/>
            </a:pPr>
            <a:r>
              <a:rPr b="1" lang="en-GB" sz="800">
                <a:solidFill>
                  <a:schemeClr val="dk1"/>
                </a:solidFill>
              </a:rPr>
              <a:t>name</a:t>
            </a:r>
            <a:r>
              <a:rPr lang="en-GB" sz="800">
                <a:solidFill>
                  <a:schemeClr val="dk1"/>
                </a:solidFill>
              </a:rPr>
              <a:t>: The project’s name in snake case.</a:t>
            </a:r>
            <a:br>
              <a:rPr lang="en-GB" sz="800">
                <a:solidFill>
                  <a:schemeClr val="dk1"/>
                </a:solidFill>
              </a:rPr>
            </a:br>
            <a:endParaRPr sz="800">
              <a:solidFill>
                <a:schemeClr val="dk1"/>
              </a:solidFill>
            </a:endParaRPr>
          </a:p>
          <a:p>
            <a:pPr indent="-279400" lvl="0" marL="457200" rtl="0" algn="l">
              <a:spcBef>
                <a:spcPts val="0"/>
              </a:spcBef>
              <a:spcAft>
                <a:spcPts val="0"/>
              </a:spcAft>
              <a:buClr>
                <a:schemeClr val="dk1"/>
              </a:buClr>
              <a:buSzPts val="800"/>
              <a:buChar char="●"/>
            </a:pPr>
            <a:r>
              <a:rPr b="1" lang="en-GB" sz="800">
                <a:solidFill>
                  <a:schemeClr val="dk1"/>
                </a:solidFill>
              </a:rPr>
              <a:t>version</a:t>
            </a:r>
            <a:r>
              <a:rPr lang="en-GB" sz="800">
                <a:solidFill>
                  <a:schemeClr val="dk1"/>
                </a:solidFill>
              </a:rPr>
              <a:t>: Version of the project.</a:t>
            </a:r>
            <a:br>
              <a:rPr lang="en-GB" sz="800">
                <a:solidFill>
                  <a:schemeClr val="dk1"/>
                </a:solidFill>
              </a:rPr>
            </a:br>
            <a:endParaRPr sz="800">
              <a:solidFill>
                <a:schemeClr val="dk1"/>
              </a:solidFill>
            </a:endParaRPr>
          </a:p>
          <a:p>
            <a:pPr indent="-279400" lvl="0" marL="457200" rtl="0" algn="l">
              <a:spcBef>
                <a:spcPts val="0"/>
              </a:spcBef>
              <a:spcAft>
                <a:spcPts val="0"/>
              </a:spcAft>
              <a:buClr>
                <a:schemeClr val="dk1"/>
              </a:buClr>
              <a:buSzPts val="800"/>
              <a:buChar char="●"/>
            </a:pPr>
            <a:r>
              <a:rPr b="1" lang="en-GB" sz="800">
                <a:solidFill>
                  <a:schemeClr val="dk1"/>
                </a:solidFill>
              </a:rPr>
              <a:t>require-dbt-version</a:t>
            </a:r>
            <a:r>
              <a:rPr lang="en-GB" sz="800">
                <a:solidFill>
                  <a:schemeClr val="dk1"/>
                </a:solidFill>
              </a:rPr>
              <a:t>: Restrict to a specific range of dbt Core versions.</a:t>
            </a:r>
            <a:br>
              <a:rPr lang="en-GB" sz="800">
                <a:solidFill>
                  <a:schemeClr val="dk1"/>
                </a:solidFill>
              </a:rPr>
            </a:br>
            <a:endParaRPr sz="800">
              <a:solidFill>
                <a:schemeClr val="dk1"/>
              </a:solidFill>
            </a:endParaRPr>
          </a:p>
          <a:p>
            <a:pPr indent="-279400" lvl="0" marL="457200" rtl="0" algn="l">
              <a:spcBef>
                <a:spcPts val="0"/>
              </a:spcBef>
              <a:spcAft>
                <a:spcPts val="0"/>
              </a:spcAft>
              <a:buClr>
                <a:schemeClr val="dk1"/>
              </a:buClr>
              <a:buSzPts val="800"/>
              <a:buChar char="●"/>
            </a:pPr>
            <a:r>
              <a:rPr b="1" lang="en-GB" sz="800">
                <a:solidFill>
                  <a:schemeClr val="dk1"/>
                </a:solidFill>
              </a:rPr>
              <a:t>profile</a:t>
            </a:r>
            <a:r>
              <a:rPr lang="en-GB" sz="800">
                <a:solidFill>
                  <a:schemeClr val="dk1"/>
                </a:solidFill>
              </a:rPr>
              <a:t>: The profile dbt uses to connect to the data platform.</a:t>
            </a:r>
            <a:br>
              <a:rPr lang="en-GB" sz="800">
                <a:solidFill>
                  <a:schemeClr val="dk1"/>
                </a:solidFill>
              </a:rPr>
            </a:br>
            <a:endParaRPr sz="800">
              <a:solidFill>
                <a:schemeClr val="dk1"/>
              </a:solidFill>
            </a:endParaRPr>
          </a:p>
          <a:p>
            <a:pPr indent="-279400" lvl="0" marL="457200" rtl="0" algn="l">
              <a:spcBef>
                <a:spcPts val="0"/>
              </a:spcBef>
              <a:spcAft>
                <a:spcPts val="0"/>
              </a:spcAft>
              <a:buClr>
                <a:schemeClr val="dk1"/>
              </a:buClr>
              <a:buSzPts val="800"/>
              <a:buChar char="●"/>
            </a:pPr>
            <a:r>
              <a:rPr b="1" lang="en-GB" sz="800">
                <a:solidFill>
                  <a:schemeClr val="dk1"/>
                </a:solidFill>
              </a:rPr>
              <a:t>model-paths</a:t>
            </a:r>
            <a:r>
              <a:rPr lang="en-GB" sz="800">
                <a:solidFill>
                  <a:schemeClr val="dk1"/>
                </a:solidFill>
              </a:rPr>
              <a:t>: Directories where model files live.</a:t>
            </a:r>
            <a:br>
              <a:rPr lang="en-GB" sz="800">
                <a:solidFill>
                  <a:schemeClr val="dk1"/>
                </a:solidFill>
              </a:rPr>
            </a:br>
            <a:endParaRPr sz="800">
              <a:solidFill>
                <a:schemeClr val="dk1"/>
              </a:solidFill>
            </a:endParaRPr>
          </a:p>
          <a:p>
            <a:pPr indent="-279400" lvl="0" marL="457200" rtl="0" algn="l">
              <a:spcBef>
                <a:spcPts val="0"/>
              </a:spcBef>
              <a:spcAft>
                <a:spcPts val="0"/>
              </a:spcAft>
              <a:buClr>
                <a:schemeClr val="dk1"/>
              </a:buClr>
              <a:buSzPts val="800"/>
              <a:buChar char="●"/>
            </a:pPr>
            <a:r>
              <a:rPr b="1" lang="en-GB" sz="800">
                <a:solidFill>
                  <a:schemeClr val="dk1"/>
                </a:solidFill>
              </a:rPr>
              <a:t>seed-paths</a:t>
            </a:r>
            <a:r>
              <a:rPr lang="en-GB" sz="800">
                <a:solidFill>
                  <a:schemeClr val="dk1"/>
                </a:solidFill>
              </a:rPr>
              <a:t>: Directories for seed files.</a:t>
            </a:r>
            <a:br>
              <a:rPr lang="en-GB" sz="800">
                <a:solidFill>
                  <a:schemeClr val="dk1"/>
                </a:solidFill>
              </a:rPr>
            </a:br>
            <a:endParaRPr sz="800">
              <a:solidFill>
                <a:schemeClr val="dk1"/>
              </a:solidFill>
            </a:endParaRPr>
          </a:p>
          <a:p>
            <a:pPr indent="-279400" lvl="0" marL="457200" rtl="0" algn="l">
              <a:spcBef>
                <a:spcPts val="0"/>
              </a:spcBef>
              <a:spcAft>
                <a:spcPts val="0"/>
              </a:spcAft>
              <a:buClr>
                <a:schemeClr val="dk1"/>
              </a:buClr>
              <a:buSzPts val="800"/>
              <a:buChar char="●"/>
            </a:pPr>
            <a:r>
              <a:rPr b="1" lang="en-GB" sz="800">
                <a:solidFill>
                  <a:schemeClr val="dk1"/>
                </a:solidFill>
              </a:rPr>
              <a:t>test-paths</a:t>
            </a:r>
            <a:r>
              <a:rPr lang="en-GB" sz="800">
                <a:solidFill>
                  <a:schemeClr val="dk1"/>
                </a:solidFill>
              </a:rPr>
              <a:t>: Directories for test files.</a:t>
            </a:r>
            <a:br>
              <a:rPr lang="en-GB" sz="800">
                <a:solidFill>
                  <a:schemeClr val="dk1"/>
                </a:solidFill>
              </a:rPr>
            </a:br>
            <a:endParaRPr sz="800">
              <a:solidFill>
                <a:schemeClr val="dk1"/>
              </a:solidFill>
            </a:endParaRPr>
          </a:p>
          <a:p>
            <a:pPr indent="-279400" lvl="0" marL="457200" rtl="0" algn="l">
              <a:spcBef>
                <a:spcPts val="0"/>
              </a:spcBef>
              <a:spcAft>
                <a:spcPts val="0"/>
              </a:spcAft>
              <a:buClr>
                <a:schemeClr val="dk1"/>
              </a:buClr>
              <a:buSzPts val="800"/>
              <a:buChar char="●"/>
            </a:pPr>
            <a:r>
              <a:rPr b="1" lang="en-GB" sz="800">
                <a:solidFill>
                  <a:schemeClr val="dk1"/>
                </a:solidFill>
              </a:rPr>
              <a:t>analysis-paths</a:t>
            </a:r>
            <a:r>
              <a:rPr lang="en-GB" sz="800">
                <a:solidFill>
                  <a:schemeClr val="dk1"/>
                </a:solidFill>
              </a:rPr>
              <a:t>: Directories for analysis files.</a:t>
            </a:r>
            <a:br>
              <a:rPr lang="en-GB" sz="800">
                <a:solidFill>
                  <a:schemeClr val="dk1"/>
                </a:solidFill>
              </a:rPr>
            </a:br>
            <a:endParaRPr sz="800">
              <a:solidFill>
                <a:schemeClr val="dk1"/>
              </a:solidFill>
            </a:endParaRPr>
          </a:p>
          <a:p>
            <a:pPr indent="-279400" lvl="0" marL="457200" rtl="0" algn="l">
              <a:spcBef>
                <a:spcPts val="0"/>
              </a:spcBef>
              <a:spcAft>
                <a:spcPts val="0"/>
              </a:spcAft>
              <a:buClr>
                <a:schemeClr val="dk1"/>
              </a:buClr>
              <a:buSzPts val="800"/>
              <a:buChar char="●"/>
            </a:pPr>
            <a:r>
              <a:rPr b="1" lang="en-GB" sz="800">
                <a:solidFill>
                  <a:schemeClr val="dk1"/>
                </a:solidFill>
              </a:rPr>
              <a:t>macro-paths</a:t>
            </a:r>
            <a:r>
              <a:rPr lang="en-GB" sz="800">
                <a:solidFill>
                  <a:schemeClr val="dk1"/>
                </a:solidFill>
              </a:rPr>
              <a:t>: Directories for macro files.</a:t>
            </a:r>
            <a:br>
              <a:rPr lang="en-GB" sz="800">
                <a:solidFill>
                  <a:schemeClr val="dk1"/>
                </a:solidFill>
              </a:rPr>
            </a:br>
            <a:endParaRPr sz="800">
              <a:solidFill>
                <a:schemeClr val="dk1"/>
              </a:solidFill>
            </a:endParaRPr>
          </a:p>
          <a:p>
            <a:pPr indent="-279400" lvl="0" marL="457200" rtl="0" algn="l">
              <a:spcBef>
                <a:spcPts val="0"/>
              </a:spcBef>
              <a:spcAft>
                <a:spcPts val="0"/>
              </a:spcAft>
              <a:buClr>
                <a:schemeClr val="dk1"/>
              </a:buClr>
              <a:buSzPts val="800"/>
              <a:buChar char="●"/>
            </a:pPr>
            <a:r>
              <a:rPr b="1" lang="en-GB" sz="800">
                <a:solidFill>
                  <a:schemeClr val="dk1"/>
                </a:solidFill>
              </a:rPr>
              <a:t>snapshot-paths</a:t>
            </a:r>
            <a:r>
              <a:rPr lang="en-GB" sz="800">
                <a:solidFill>
                  <a:schemeClr val="dk1"/>
                </a:solidFill>
              </a:rPr>
              <a:t>: Directories for snapshot files.</a:t>
            </a:r>
            <a:br>
              <a:rPr lang="en-GB" sz="800">
                <a:solidFill>
                  <a:schemeClr val="dk1"/>
                </a:solidFill>
              </a:rPr>
            </a:br>
            <a:endParaRPr sz="800">
              <a:solidFill>
                <a:schemeClr val="dk1"/>
              </a:solidFill>
            </a:endParaRPr>
          </a:p>
          <a:p>
            <a:pPr indent="-279400" lvl="0" marL="457200" rtl="0" algn="l">
              <a:spcBef>
                <a:spcPts val="0"/>
              </a:spcBef>
              <a:spcAft>
                <a:spcPts val="0"/>
              </a:spcAft>
              <a:buClr>
                <a:schemeClr val="dk1"/>
              </a:buClr>
              <a:buSzPts val="800"/>
              <a:buChar char="●"/>
            </a:pPr>
            <a:r>
              <a:rPr b="1" lang="en-GB" sz="800">
                <a:solidFill>
                  <a:schemeClr val="dk1"/>
                </a:solidFill>
              </a:rPr>
              <a:t>docs-paths</a:t>
            </a:r>
            <a:r>
              <a:rPr lang="en-GB" sz="800">
                <a:solidFill>
                  <a:schemeClr val="dk1"/>
                </a:solidFill>
              </a:rPr>
              <a:t>: Directories for doc files.</a:t>
            </a:r>
            <a:br>
              <a:rPr lang="en-GB" sz="800">
                <a:solidFill>
                  <a:schemeClr val="dk1"/>
                </a:solidFill>
              </a:rPr>
            </a:br>
            <a:endParaRPr sz="800">
              <a:solidFill>
                <a:schemeClr val="dk1"/>
              </a:solidFill>
            </a:endParaRPr>
          </a:p>
          <a:p>
            <a:pPr indent="-279400" lvl="0" marL="457200" rtl="0" algn="l">
              <a:spcBef>
                <a:spcPts val="0"/>
              </a:spcBef>
              <a:spcAft>
                <a:spcPts val="0"/>
              </a:spcAft>
              <a:buClr>
                <a:schemeClr val="dk1"/>
              </a:buClr>
              <a:buSzPts val="800"/>
              <a:buChar char="●"/>
            </a:pPr>
            <a:r>
              <a:rPr b="1" lang="en-GB" sz="800">
                <a:solidFill>
                  <a:schemeClr val="dk1"/>
                </a:solidFill>
              </a:rPr>
              <a:t>vars</a:t>
            </a:r>
            <a:r>
              <a:rPr lang="en-GB" sz="800">
                <a:solidFill>
                  <a:schemeClr val="dk1"/>
                </a:solidFill>
              </a:rPr>
              <a:t>: Project variables for data compilation.</a:t>
            </a:r>
            <a:endParaRPr sz="800">
              <a:solidFill>
                <a:schemeClr val="dk1"/>
              </a:solidFill>
            </a:endParaRPr>
          </a:p>
          <a:p>
            <a:pPr indent="0" lvl="0" marL="0" rtl="0" algn="l">
              <a:spcBef>
                <a:spcPts val="1200"/>
              </a:spcBef>
              <a:spcAft>
                <a:spcPts val="1200"/>
              </a:spcAft>
              <a:buNone/>
            </a:pPr>
            <a:r>
              <a:t/>
            </a:r>
            <a:endParaRPr sz="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40000"/>
              <a:buFont typeface="Arial"/>
              <a:buNone/>
            </a:pPr>
            <a:r>
              <a:rPr b="1" lang="en-GB" sz="2750"/>
              <a:t>Project Configuration: </a:t>
            </a:r>
            <a:r>
              <a:rPr b="1" lang="en-GB" sz="2750">
                <a:solidFill>
                  <a:srgbClr val="188038"/>
                </a:solidFill>
                <a:latin typeface="Roboto Mono"/>
                <a:ea typeface="Roboto Mono"/>
                <a:cs typeface="Roboto Mono"/>
                <a:sym typeface="Roboto Mono"/>
              </a:rPr>
              <a:t>dbt_project.yml</a:t>
            </a:r>
            <a:endParaRPr b="1" sz="2750">
              <a:solidFill>
                <a:srgbClr val="188038"/>
              </a:solidFill>
              <a:latin typeface="Roboto Mono"/>
              <a:ea typeface="Roboto Mono"/>
              <a:cs typeface="Roboto Mono"/>
              <a:sym typeface="Roboto Mono"/>
            </a:endParaRPr>
          </a:p>
          <a:p>
            <a:pPr indent="0" lvl="0" marL="0" rtl="0" algn="l">
              <a:spcBef>
                <a:spcPts val="40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136" name="Google Shape;136;p27"/>
          <p:cNvPicPr preferRelativeResize="0"/>
          <p:nvPr/>
        </p:nvPicPr>
        <p:blipFill>
          <a:blip r:embed="rId3">
            <a:alphaModFix/>
          </a:blip>
          <a:stretch>
            <a:fillRect/>
          </a:stretch>
        </p:blipFill>
        <p:spPr>
          <a:xfrm>
            <a:off x="1522200" y="1142900"/>
            <a:ext cx="5258853" cy="3820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Commonly used dbt commands</a:t>
            </a:r>
            <a:endParaRPr b="1"/>
          </a:p>
        </p:txBody>
      </p:sp>
      <p:sp>
        <p:nvSpPr>
          <p:cNvPr id="142" name="Google Shape;14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457200" rtl="0" algn="l">
              <a:lnSpc>
                <a:spcPct val="150000"/>
              </a:lnSpc>
              <a:spcBef>
                <a:spcPts val="0"/>
              </a:spcBef>
              <a:spcAft>
                <a:spcPts val="0"/>
              </a:spcAft>
              <a:buClr>
                <a:srgbClr val="262A38"/>
              </a:buClr>
              <a:buSzPts val="1350"/>
              <a:buChar char="●"/>
            </a:pPr>
            <a:r>
              <a:rPr lang="en-GB" sz="1350" u="sng">
                <a:solidFill>
                  <a:srgbClr val="009999"/>
                </a:solidFill>
                <a:hlinkClick r:id="rId3">
                  <a:extLst>
                    <a:ext uri="{A12FA001-AC4F-418D-AE19-62706E023703}">
                      <ahyp:hlinkClr val="tx"/>
                    </a:ext>
                  </a:extLst>
                </a:hlinkClick>
              </a:rPr>
              <a:t>dbt run</a:t>
            </a:r>
            <a:r>
              <a:rPr lang="en-GB" sz="1350">
                <a:solidFill>
                  <a:srgbClr val="262A38"/>
                </a:solidFill>
              </a:rPr>
              <a:t> — Runs the models you defined in your project</a:t>
            </a:r>
            <a:endParaRPr sz="1350">
              <a:solidFill>
                <a:srgbClr val="262A38"/>
              </a:solidFill>
            </a:endParaRPr>
          </a:p>
          <a:p>
            <a:pPr indent="-314325" lvl="0" marL="457200" rtl="0" algn="l">
              <a:lnSpc>
                <a:spcPct val="150000"/>
              </a:lnSpc>
              <a:spcBef>
                <a:spcPts val="0"/>
              </a:spcBef>
              <a:spcAft>
                <a:spcPts val="0"/>
              </a:spcAft>
              <a:buClr>
                <a:srgbClr val="262A38"/>
              </a:buClr>
              <a:buSzPts val="1350"/>
              <a:buChar char="●"/>
            </a:pPr>
            <a:r>
              <a:rPr lang="en-GB" sz="1350" u="sng">
                <a:solidFill>
                  <a:srgbClr val="009999"/>
                </a:solidFill>
                <a:hlinkClick r:id="rId4">
                  <a:extLst>
                    <a:ext uri="{A12FA001-AC4F-418D-AE19-62706E023703}">
                      <ahyp:hlinkClr val="tx"/>
                    </a:ext>
                  </a:extLst>
                </a:hlinkClick>
              </a:rPr>
              <a:t>dbt build</a:t>
            </a:r>
            <a:r>
              <a:rPr lang="en-GB" sz="1350">
                <a:solidFill>
                  <a:srgbClr val="262A38"/>
                </a:solidFill>
              </a:rPr>
              <a:t> — Builds and tests your selected resources such as models, seeds, snapshots, and tests</a:t>
            </a:r>
            <a:endParaRPr sz="1350">
              <a:solidFill>
                <a:srgbClr val="262A38"/>
              </a:solidFill>
            </a:endParaRPr>
          </a:p>
          <a:p>
            <a:pPr indent="-314325" lvl="0" marL="457200" rtl="0" algn="l">
              <a:lnSpc>
                <a:spcPct val="150000"/>
              </a:lnSpc>
              <a:spcBef>
                <a:spcPts val="0"/>
              </a:spcBef>
              <a:spcAft>
                <a:spcPts val="0"/>
              </a:spcAft>
              <a:buClr>
                <a:srgbClr val="262A38"/>
              </a:buClr>
              <a:buSzPts val="1350"/>
              <a:buChar char="●"/>
            </a:pPr>
            <a:r>
              <a:rPr lang="en-GB" sz="1350" u="sng">
                <a:solidFill>
                  <a:srgbClr val="009999"/>
                </a:solidFill>
                <a:hlinkClick r:id="rId5">
                  <a:extLst>
                    <a:ext uri="{A12FA001-AC4F-418D-AE19-62706E023703}">
                      <ahyp:hlinkClr val="tx"/>
                    </a:ext>
                  </a:extLst>
                </a:hlinkClick>
              </a:rPr>
              <a:t>dbt test</a:t>
            </a:r>
            <a:r>
              <a:rPr lang="en-GB" sz="1350">
                <a:solidFill>
                  <a:srgbClr val="262A38"/>
                </a:solidFill>
              </a:rPr>
              <a:t> — Executes the tests you defined for your project</a:t>
            </a:r>
            <a:endParaRPr sz="1350">
              <a:solidFill>
                <a:srgbClr val="262A38"/>
              </a:solidFill>
            </a:endParaRPr>
          </a:p>
          <a:p>
            <a:pPr indent="-314325" lvl="0" marL="457200" rtl="0" algn="l">
              <a:lnSpc>
                <a:spcPct val="150000"/>
              </a:lnSpc>
              <a:spcBef>
                <a:spcPts val="0"/>
              </a:spcBef>
              <a:spcAft>
                <a:spcPts val="0"/>
              </a:spcAft>
              <a:buClr>
                <a:srgbClr val="262A38"/>
              </a:buClr>
              <a:buSzPts val="1350"/>
              <a:buChar char="●"/>
            </a:pPr>
            <a:r>
              <a:rPr lang="en-GB" sz="1350" u="sng">
                <a:solidFill>
                  <a:schemeClr val="hlink"/>
                </a:solidFill>
                <a:hlinkClick r:id="rId6"/>
              </a:rPr>
              <a:t>dbt seed</a:t>
            </a:r>
            <a:r>
              <a:rPr lang="en-GB" sz="1350">
                <a:solidFill>
                  <a:srgbClr val="262A38"/>
                </a:solidFill>
              </a:rPr>
              <a:t> — Loads static CSV files into the warehouse (used for reference data, mappings, etc.).</a:t>
            </a:r>
            <a:endParaRPr sz="1350">
              <a:solidFill>
                <a:srgbClr val="262A38"/>
              </a:solidFill>
            </a:endParaRPr>
          </a:p>
          <a:p>
            <a:pPr indent="-314325" lvl="0" marL="457200" rtl="0" algn="l">
              <a:lnSpc>
                <a:spcPct val="150000"/>
              </a:lnSpc>
              <a:spcBef>
                <a:spcPts val="0"/>
              </a:spcBef>
              <a:spcAft>
                <a:spcPts val="0"/>
              </a:spcAft>
              <a:buClr>
                <a:srgbClr val="262A38"/>
              </a:buClr>
              <a:buSzPts val="1350"/>
              <a:buChar char="●"/>
            </a:pPr>
            <a:r>
              <a:rPr lang="en-GB" sz="1350">
                <a:solidFill>
                  <a:srgbClr val="262A38"/>
                </a:solidFill>
              </a:rPr>
              <a:t>Other dbt commands – </a:t>
            </a:r>
            <a:r>
              <a:rPr lang="en-GB" sz="1350" u="sng">
                <a:solidFill>
                  <a:schemeClr val="hlink"/>
                </a:solidFill>
                <a:hlinkClick r:id="rId7"/>
              </a:rPr>
              <a:t>dbt-commands</a:t>
            </a:r>
            <a:endParaRPr sz="1350">
              <a:solidFill>
                <a:srgbClr val="262A38"/>
              </a:solidFill>
            </a:endParaRPr>
          </a:p>
          <a:p>
            <a:pPr indent="0" lvl="0" marL="0" rtl="0" algn="l">
              <a:spcBef>
                <a:spcPts val="15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About dbt models</a:t>
            </a:r>
            <a:endParaRPr b="1"/>
          </a:p>
        </p:txBody>
      </p:sp>
      <p:sp>
        <p:nvSpPr>
          <p:cNvPr id="148" name="Google Shape;148;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en-GB" sz="1400">
                <a:solidFill>
                  <a:schemeClr val="dk1"/>
                </a:solidFill>
              </a:rPr>
              <a:t>Models are the core of dbt</a:t>
            </a:r>
            <a:r>
              <a:rPr lang="en-GB" sz="1400">
                <a:solidFill>
                  <a:schemeClr val="dk1"/>
                </a:solidFill>
              </a:rPr>
              <a:t>, where SQL or Python code transforms raw data directly within your data warehouse — the "T" in ELT.</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Each model is a </a:t>
            </a:r>
            <a:r>
              <a:rPr b="1" lang="en-GB" sz="1400">
                <a:solidFill>
                  <a:srgbClr val="188038"/>
                </a:solidFill>
                <a:latin typeface="Roboto Mono"/>
                <a:ea typeface="Roboto Mono"/>
                <a:cs typeface="Roboto Mono"/>
                <a:sym typeface="Roboto Mono"/>
              </a:rPr>
              <a:t>.sql</a:t>
            </a:r>
            <a:r>
              <a:rPr b="1" lang="en-GB" sz="1400">
                <a:solidFill>
                  <a:schemeClr val="dk1"/>
                </a:solidFill>
              </a:rPr>
              <a:t> or </a:t>
            </a:r>
            <a:r>
              <a:rPr b="1" lang="en-GB" sz="1400">
                <a:solidFill>
                  <a:srgbClr val="188038"/>
                </a:solidFill>
                <a:latin typeface="Roboto Mono"/>
                <a:ea typeface="Roboto Mono"/>
                <a:cs typeface="Roboto Mono"/>
                <a:sym typeface="Roboto Mono"/>
              </a:rPr>
              <a:t>.py</a:t>
            </a:r>
            <a:r>
              <a:rPr b="1" lang="en-GB" sz="1400">
                <a:solidFill>
                  <a:schemeClr val="dk1"/>
                </a:solidFill>
              </a:rPr>
              <a:t> file</a:t>
            </a:r>
            <a:r>
              <a:rPr lang="en-GB" sz="1400">
                <a:solidFill>
                  <a:schemeClr val="dk1"/>
                </a:solidFill>
              </a:rPr>
              <a:t> containing a final </a:t>
            </a:r>
            <a:r>
              <a:rPr lang="en-GB" sz="1400">
                <a:solidFill>
                  <a:srgbClr val="188038"/>
                </a:solidFill>
                <a:latin typeface="Roboto Mono"/>
                <a:ea typeface="Roboto Mono"/>
                <a:cs typeface="Roboto Mono"/>
                <a:sym typeface="Roboto Mono"/>
              </a:rPr>
              <a:t>SELECT</a:t>
            </a:r>
            <a:r>
              <a:rPr lang="en-GB" sz="1400">
                <a:solidFill>
                  <a:schemeClr val="dk1"/>
                </a:solidFill>
              </a:rPr>
              <a:t> statement (or logic in Python) that defines how a dataset should be built.</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Developers spend most of their time working with models</a:t>
            </a:r>
            <a:r>
              <a:rPr lang="en-GB" sz="1400">
                <a:solidFill>
                  <a:schemeClr val="dk1"/>
                </a:solidFill>
              </a:rPr>
              <a:t>, writing and refining them as business logic, data needs, and efficiency goals evolve.</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Python models</a:t>
            </a:r>
            <a:r>
              <a:rPr lang="en-GB" sz="1400">
                <a:solidFill>
                  <a:schemeClr val="dk1"/>
                </a:solidFill>
              </a:rPr>
              <a:t> (supported from dbt v1.3+) allow for more advanced use cases like machine learning, complex transformations, or custom library usage.</a:t>
            </a:r>
            <a:endParaRPr sz="1400">
              <a:solidFill>
                <a:schemeClr val="dk1"/>
              </a:solidFill>
            </a:endParaRPr>
          </a:p>
          <a:p>
            <a:pPr indent="-317500" lvl="0" marL="457200" rtl="0" algn="l">
              <a:spcBef>
                <a:spcPts val="0"/>
              </a:spcBef>
              <a:spcAft>
                <a:spcPts val="0"/>
              </a:spcAft>
              <a:buClr>
                <a:schemeClr val="dk1"/>
              </a:buClr>
              <a:buSzPts val="1400"/>
              <a:buChar char="●"/>
            </a:pPr>
            <a:r>
              <a:rPr b="1" lang="en-GB" sz="1400">
                <a:solidFill>
                  <a:schemeClr val="dk1"/>
                </a:solidFill>
              </a:rPr>
              <a:t>Projects are made up of multiple models</a:t>
            </a:r>
            <a:r>
              <a:rPr lang="en-GB" sz="1400">
                <a:solidFill>
                  <a:schemeClr val="dk1"/>
                </a:solidFill>
              </a:rPr>
              <a:t>, which can reference each other to build layered, modular transformations across your data pipeline.</a:t>
            </a:r>
            <a:endParaRPr sz="1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About dbt models - schema.yml</a:t>
            </a:r>
            <a:endParaRPr b="1"/>
          </a:p>
          <a:p>
            <a:pPr indent="0" lvl="0" marL="0" rtl="0" algn="l">
              <a:spcBef>
                <a:spcPts val="0"/>
              </a:spcBef>
              <a:spcAft>
                <a:spcPts val="0"/>
              </a:spcAft>
              <a:buNone/>
            </a:pPr>
            <a:r>
              <a:t/>
            </a:r>
            <a:endParaRPr/>
          </a:p>
        </p:txBody>
      </p:sp>
      <p:sp>
        <p:nvSpPr>
          <p:cNvPr id="154" name="Google Shape;154;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GB" sz="1200">
                <a:solidFill>
                  <a:schemeClr val="dk1"/>
                </a:solidFill>
              </a:rPr>
              <a:t>The </a:t>
            </a:r>
            <a:r>
              <a:rPr b="1" lang="en-GB" sz="1200">
                <a:solidFill>
                  <a:srgbClr val="188038"/>
                </a:solidFill>
                <a:latin typeface="Roboto Mono"/>
                <a:ea typeface="Roboto Mono"/>
                <a:cs typeface="Roboto Mono"/>
                <a:sym typeface="Roboto Mono"/>
              </a:rPr>
              <a:t>schema.yml</a:t>
            </a:r>
            <a:r>
              <a:rPr lang="en-GB" sz="1200">
                <a:solidFill>
                  <a:schemeClr val="dk1"/>
                </a:solidFill>
              </a:rPr>
              <a:t> file is used to define </a:t>
            </a:r>
            <a:r>
              <a:rPr b="1" lang="en-GB" sz="1200">
                <a:solidFill>
                  <a:schemeClr val="dk1"/>
                </a:solidFill>
              </a:rPr>
              <a:t>metadata for models</a:t>
            </a:r>
            <a:r>
              <a:rPr lang="en-GB" sz="1200">
                <a:solidFill>
                  <a:schemeClr val="dk1"/>
                </a:solidFill>
              </a:rPr>
              <a:t>, such as descriptions, tests, and tags.</a:t>
            </a:r>
            <a:br>
              <a:rPr lang="en-GB" sz="1200">
                <a:solidFill>
                  <a:schemeClr val="dk1"/>
                </a:solidFill>
              </a:rPr>
            </a:b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You can </a:t>
            </a:r>
            <a:r>
              <a:rPr b="1" lang="en-GB" sz="1200">
                <a:solidFill>
                  <a:schemeClr val="dk1"/>
                </a:solidFill>
              </a:rPr>
              <a:t>add descriptions</a:t>
            </a:r>
            <a:r>
              <a:rPr lang="en-GB" sz="1200">
                <a:solidFill>
                  <a:schemeClr val="dk1"/>
                </a:solidFill>
              </a:rPr>
              <a:t> to models and columns to document their purpose and improve understanding for data consumers.</a:t>
            </a:r>
            <a:br>
              <a:rPr lang="en-GB" sz="1200">
                <a:solidFill>
                  <a:schemeClr val="dk1"/>
                </a:solidFill>
              </a:rPr>
            </a:br>
            <a:endParaRPr sz="1200">
              <a:solidFill>
                <a:schemeClr val="dk1"/>
              </a:solidFill>
            </a:endParaRPr>
          </a:p>
          <a:p>
            <a:pPr indent="-304800" lvl="0" marL="457200" rtl="0" algn="l">
              <a:spcBef>
                <a:spcPts val="0"/>
              </a:spcBef>
              <a:spcAft>
                <a:spcPts val="0"/>
              </a:spcAft>
              <a:buSzPts val="1200"/>
              <a:buChar char="●"/>
            </a:pPr>
            <a:r>
              <a:rPr lang="en-GB" sz="1200">
                <a:solidFill>
                  <a:schemeClr val="dk1"/>
                </a:solidFill>
              </a:rPr>
              <a:t>The file allows you to </a:t>
            </a:r>
            <a:r>
              <a:rPr b="1" lang="en-GB" sz="1200">
                <a:solidFill>
                  <a:schemeClr val="dk1"/>
                </a:solidFill>
              </a:rPr>
              <a:t>define tests</a:t>
            </a:r>
            <a:r>
              <a:rPr lang="en-GB" sz="1200">
                <a:solidFill>
                  <a:schemeClr val="dk1"/>
                </a:solidFill>
              </a:rPr>
              <a:t> on columns (e.g., </a:t>
            </a:r>
            <a:r>
              <a:rPr lang="en-GB" sz="1200">
                <a:solidFill>
                  <a:srgbClr val="188038"/>
                </a:solidFill>
                <a:latin typeface="Roboto Mono"/>
                <a:ea typeface="Roboto Mono"/>
                <a:cs typeface="Roboto Mono"/>
                <a:sym typeface="Roboto Mono"/>
              </a:rPr>
              <a:t>unique</a:t>
            </a:r>
            <a:r>
              <a:rPr lang="en-GB" sz="1200">
                <a:solidFill>
                  <a:schemeClr val="dk1"/>
                </a:solidFill>
              </a:rPr>
              <a:t>, </a:t>
            </a:r>
            <a:r>
              <a:rPr lang="en-GB" sz="1200">
                <a:solidFill>
                  <a:srgbClr val="188038"/>
                </a:solidFill>
                <a:latin typeface="Roboto Mono"/>
                <a:ea typeface="Roboto Mono"/>
                <a:cs typeface="Roboto Mono"/>
                <a:sym typeface="Roboto Mono"/>
              </a:rPr>
              <a:t>not_null</a:t>
            </a:r>
            <a:r>
              <a:rPr lang="en-GB" sz="1200">
                <a:solidFill>
                  <a:schemeClr val="dk1"/>
                </a:solidFill>
              </a:rPr>
              <a:t>, </a:t>
            </a:r>
            <a:r>
              <a:rPr lang="en-GB" sz="1200">
                <a:solidFill>
                  <a:srgbClr val="188038"/>
                </a:solidFill>
                <a:latin typeface="Roboto Mono"/>
                <a:ea typeface="Roboto Mono"/>
                <a:cs typeface="Roboto Mono"/>
                <a:sym typeface="Roboto Mono"/>
              </a:rPr>
              <a:t>accepted_values</a:t>
            </a:r>
            <a:r>
              <a:rPr lang="en-GB" sz="1200">
                <a:solidFill>
                  <a:schemeClr val="dk1"/>
                </a:solidFill>
              </a:rPr>
              <a:t>, </a:t>
            </a:r>
            <a:r>
              <a:rPr lang="en-GB" sz="1200">
                <a:solidFill>
                  <a:srgbClr val="188038"/>
                </a:solidFill>
                <a:latin typeface="Roboto Mono"/>
                <a:ea typeface="Roboto Mono"/>
                <a:cs typeface="Roboto Mono"/>
                <a:sym typeface="Roboto Mono"/>
              </a:rPr>
              <a:t>relationships</a:t>
            </a:r>
            <a:r>
              <a:rPr lang="en-GB" sz="1200">
                <a:solidFill>
                  <a:schemeClr val="dk1"/>
                </a:solidFill>
              </a:rPr>
              <a:t>) to ensure data quality.</a:t>
            </a:r>
            <a:br>
              <a:rPr lang="en-GB" sz="1200">
                <a:solidFill>
                  <a:schemeClr val="dk1"/>
                </a:solidFill>
              </a:rPr>
            </a:br>
            <a:endParaRPr sz="1200">
              <a:solidFill>
                <a:schemeClr val="dk1"/>
              </a:solidFill>
            </a:endParaRPr>
          </a:p>
          <a:p>
            <a:pPr indent="-304800" lvl="0" marL="457200" rtl="0" algn="l">
              <a:spcBef>
                <a:spcPts val="0"/>
              </a:spcBef>
              <a:spcAft>
                <a:spcPts val="0"/>
              </a:spcAft>
              <a:buClr>
                <a:schemeClr val="dk1"/>
              </a:buClr>
              <a:buSzPts val="1200"/>
              <a:buChar char="●"/>
            </a:pPr>
            <a:r>
              <a:rPr lang="en-GB" sz="1200">
                <a:solidFill>
                  <a:schemeClr val="dk1"/>
                </a:solidFill>
              </a:rPr>
              <a:t>You can assign </a:t>
            </a:r>
            <a:r>
              <a:rPr b="1" lang="en-GB" sz="1200">
                <a:solidFill>
                  <a:schemeClr val="dk1"/>
                </a:solidFill>
              </a:rPr>
              <a:t>tags</a:t>
            </a:r>
            <a:r>
              <a:rPr lang="en-GB" sz="1200">
                <a:solidFill>
                  <a:schemeClr val="dk1"/>
                </a:solidFill>
              </a:rPr>
              <a:t> and </a:t>
            </a:r>
            <a:r>
              <a:rPr b="1" lang="en-GB" sz="1200">
                <a:solidFill>
                  <a:schemeClr val="dk1"/>
                </a:solidFill>
              </a:rPr>
              <a:t>meta properties</a:t>
            </a:r>
            <a:r>
              <a:rPr lang="en-GB" sz="1200">
                <a:solidFill>
                  <a:schemeClr val="dk1"/>
                </a:solidFill>
              </a:rPr>
              <a:t> for categorization, tracking, or integration with external tools.</a:t>
            </a:r>
            <a:br>
              <a:rPr lang="en-GB" sz="1200">
                <a:solidFill>
                  <a:schemeClr val="dk1"/>
                </a:solidFill>
              </a:rPr>
            </a:br>
            <a:endParaRPr sz="1200">
              <a:solidFill>
                <a:schemeClr val="dk1"/>
              </a:solidFill>
            </a:endParaRPr>
          </a:p>
          <a:p>
            <a:pPr indent="-304800" lvl="0" marL="457200" rtl="0" algn="l">
              <a:spcBef>
                <a:spcPts val="0"/>
              </a:spcBef>
              <a:spcAft>
                <a:spcPts val="0"/>
              </a:spcAft>
              <a:buSzPts val="1200"/>
              <a:buChar char="●"/>
            </a:pPr>
            <a:r>
              <a:rPr lang="en-GB" sz="1200">
                <a:solidFill>
                  <a:schemeClr val="dk1"/>
                </a:solidFill>
              </a:rPr>
              <a:t>dbt uses this metadata when running commands like </a:t>
            </a:r>
            <a:r>
              <a:rPr lang="en-GB" sz="1200">
                <a:solidFill>
                  <a:srgbClr val="188038"/>
                </a:solidFill>
                <a:latin typeface="Roboto Mono"/>
                <a:ea typeface="Roboto Mono"/>
                <a:cs typeface="Roboto Mono"/>
                <a:sym typeface="Roboto Mono"/>
              </a:rPr>
              <a:t>dbt docs generate</a:t>
            </a:r>
            <a:r>
              <a:rPr lang="en-GB" sz="1200">
                <a:solidFill>
                  <a:schemeClr val="dk1"/>
                </a:solidFill>
              </a:rPr>
              <a:t> to build searchable, interactive documentation.</a:t>
            </a:r>
            <a:br>
              <a:rPr lang="en-GB" sz="1200">
                <a:solidFill>
                  <a:schemeClr val="dk1"/>
                </a:solidFill>
              </a:rPr>
            </a:br>
            <a:endParaRPr sz="1200">
              <a:solidFill>
                <a:schemeClr val="dk1"/>
              </a:solidFill>
            </a:endParaRPr>
          </a:p>
          <a:p>
            <a:pPr indent="-304800" lvl="0" marL="457200" rtl="0" algn="l">
              <a:spcBef>
                <a:spcPts val="0"/>
              </a:spcBef>
              <a:spcAft>
                <a:spcPts val="0"/>
              </a:spcAft>
              <a:buSzPts val="1200"/>
              <a:buChar char="●"/>
            </a:pPr>
            <a:r>
              <a:rPr lang="en-GB" sz="1200">
                <a:solidFill>
                  <a:schemeClr val="dk1"/>
                </a:solidFill>
              </a:rPr>
              <a:t>The </a:t>
            </a:r>
            <a:r>
              <a:rPr lang="en-GB" sz="1200">
                <a:solidFill>
                  <a:srgbClr val="188038"/>
                </a:solidFill>
                <a:latin typeface="Roboto Mono"/>
                <a:ea typeface="Roboto Mono"/>
                <a:cs typeface="Roboto Mono"/>
                <a:sym typeface="Roboto Mono"/>
              </a:rPr>
              <a:t>schema.yml</a:t>
            </a:r>
            <a:r>
              <a:rPr lang="en-GB" sz="1200">
                <a:solidFill>
                  <a:schemeClr val="dk1"/>
                </a:solidFill>
              </a:rPr>
              <a:t> is kept in the </a:t>
            </a:r>
            <a:r>
              <a:rPr b="1" lang="en-GB" sz="1200">
                <a:solidFill>
                  <a:schemeClr val="dk1"/>
                </a:solidFill>
              </a:rPr>
              <a:t>same folder as your model files</a:t>
            </a:r>
            <a:r>
              <a:rPr lang="en-GB" sz="1200">
                <a:solidFill>
                  <a:schemeClr val="dk1"/>
                </a:solidFill>
              </a:rPr>
              <a:t> for modularity and better project organization.</a:t>
            </a:r>
            <a:endParaRPr sz="1200">
              <a:solidFill>
                <a:schemeClr val="dk1"/>
              </a:solidFill>
            </a:endParaRPr>
          </a:p>
          <a:p>
            <a:pPr indent="0" lvl="0" marL="457200" rtl="0" algn="l">
              <a:spcBef>
                <a:spcPts val="1200"/>
              </a:spcBef>
              <a:spcAft>
                <a:spcPts val="1200"/>
              </a:spcAft>
              <a:buNone/>
            </a:pPr>
            <a:r>
              <a:t/>
            </a:r>
            <a:endParaRPr sz="1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About dbt models -</a:t>
            </a:r>
            <a:r>
              <a:rPr b="1" lang="en-GB"/>
              <a:t> SQL models</a:t>
            </a:r>
            <a:endParaRPr b="1"/>
          </a:p>
        </p:txBody>
      </p:sp>
      <p:sp>
        <p:nvSpPr>
          <p:cNvPr id="160" name="Google Shape;16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en-GB" sz="1400">
                <a:solidFill>
                  <a:schemeClr val="dk1"/>
                </a:solidFill>
              </a:rPr>
              <a:t>dbt's Python capabilities extend its core functionality beyond SQL models.</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A </a:t>
            </a:r>
            <a:r>
              <a:rPr b="1" lang="en-GB" sz="1400">
                <a:solidFill>
                  <a:schemeClr val="dk1"/>
                </a:solidFill>
              </a:rPr>
              <a:t>SQL model</a:t>
            </a:r>
            <a:r>
              <a:rPr lang="en-GB" sz="1400">
                <a:solidFill>
                  <a:schemeClr val="dk1"/>
                </a:solidFill>
              </a:rPr>
              <a:t> in dbt is simply a </a:t>
            </a:r>
            <a:r>
              <a:rPr lang="en-GB" sz="1400">
                <a:solidFill>
                  <a:srgbClr val="188038"/>
                </a:solidFill>
                <a:latin typeface="Roboto Mono"/>
                <a:ea typeface="Roboto Mono"/>
                <a:cs typeface="Roboto Mono"/>
                <a:sym typeface="Roboto Mono"/>
              </a:rPr>
              <a:t>SELECT</a:t>
            </a:r>
            <a:r>
              <a:rPr lang="en-GB" sz="1400">
                <a:solidFill>
                  <a:schemeClr val="dk1"/>
                </a:solidFill>
              </a:rPr>
              <a:t> statement stored in a </a:t>
            </a:r>
            <a:r>
              <a:rPr lang="en-GB" sz="1400">
                <a:solidFill>
                  <a:srgbClr val="188038"/>
                </a:solidFill>
                <a:latin typeface="Roboto Mono"/>
                <a:ea typeface="Roboto Mono"/>
                <a:cs typeface="Roboto Mono"/>
                <a:sym typeface="Roboto Mono"/>
              </a:rPr>
              <a:t>.sql</a:t>
            </a:r>
            <a:r>
              <a:rPr lang="en-GB" sz="1400">
                <a:solidFill>
                  <a:schemeClr val="dk1"/>
                </a:solidFill>
              </a:rPr>
              <a:t> file.</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Each </a:t>
            </a:r>
            <a:r>
              <a:rPr lang="en-GB" sz="1400">
                <a:solidFill>
                  <a:srgbClr val="188038"/>
                </a:solidFill>
                <a:latin typeface="Roboto Mono"/>
                <a:ea typeface="Roboto Mono"/>
                <a:cs typeface="Roboto Mono"/>
                <a:sym typeface="Roboto Mono"/>
              </a:rPr>
              <a:t>.sql</a:t>
            </a:r>
            <a:r>
              <a:rPr lang="en-GB" sz="1400">
                <a:solidFill>
                  <a:schemeClr val="dk1"/>
                </a:solidFill>
              </a:rPr>
              <a:t> file contains one model, and the model name must match the filename exactly — including case sensitivity.</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Use </a:t>
            </a:r>
            <a:r>
              <a:rPr b="1" lang="en-GB" sz="1400">
                <a:solidFill>
                  <a:schemeClr val="dk1"/>
                </a:solidFill>
              </a:rPr>
              <a:t>underscores</a:t>
            </a:r>
            <a:r>
              <a:rPr lang="en-GB" sz="1400">
                <a:solidFill>
                  <a:schemeClr val="dk1"/>
                </a:solidFill>
              </a:rPr>
              <a:t> (e.g., </a:t>
            </a:r>
            <a:r>
              <a:rPr lang="en-GB" sz="1400">
                <a:solidFill>
                  <a:srgbClr val="188038"/>
                </a:solidFill>
                <a:latin typeface="Roboto Mono"/>
                <a:ea typeface="Roboto Mono"/>
                <a:cs typeface="Roboto Mono"/>
                <a:sym typeface="Roboto Mono"/>
              </a:rPr>
              <a:t>my_model.sql</a:t>
            </a:r>
            <a:r>
              <a:rPr lang="en-GB" sz="1400">
                <a:solidFill>
                  <a:schemeClr val="dk1"/>
                </a:solidFill>
              </a:rPr>
              <a:t>) instead of </a:t>
            </a:r>
            <a:r>
              <a:rPr b="1" lang="en-GB" sz="1400">
                <a:solidFill>
                  <a:schemeClr val="dk1"/>
                </a:solidFill>
              </a:rPr>
              <a:t>dots</a:t>
            </a:r>
            <a:r>
              <a:rPr lang="en-GB" sz="1400">
                <a:solidFill>
                  <a:schemeClr val="dk1"/>
                </a:solidFill>
              </a:rPr>
              <a:t> (e.g., </a:t>
            </a:r>
            <a:r>
              <a:rPr lang="en-GB" sz="1400">
                <a:solidFill>
                  <a:srgbClr val="188038"/>
                </a:solidFill>
                <a:latin typeface="Roboto Mono"/>
                <a:ea typeface="Roboto Mono"/>
                <a:cs typeface="Roboto Mono"/>
                <a:sym typeface="Roboto Mono"/>
              </a:rPr>
              <a:t>my.model.sql</a:t>
            </a:r>
            <a:r>
              <a:rPr lang="en-GB" sz="1400">
                <a:solidFill>
                  <a:schemeClr val="dk1"/>
                </a:solidFill>
              </a:rPr>
              <a:t>) in filenames to avoid issues with configurations and metadata.</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Models can be </a:t>
            </a:r>
            <a:r>
              <a:rPr b="1" lang="en-GB" sz="1400">
                <a:solidFill>
                  <a:schemeClr val="dk1"/>
                </a:solidFill>
              </a:rPr>
              <a:t>nested in subdirectories</a:t>
            </a:r>
            <a:r>
              <a:rPr lang="en-GB" sz="1400">
                <a:solidFill>
                  <a:schemeClr val="dk1"/>
                </a:solidFill>
              </a:rPr>
              <a:t> within the </a:t>
            </a:r>
            <a:r>
              <a:rPr lang="en-GB" sz="1400">
                <a:solidFill>
                  <a:srgbClr val="188038"/>
                </a:solidFill>
                <a:latin typeface="Roboto Mono"/>
                <a:ea typeface="Roboto Mono"/>
                <a:cs typeface="Roboto Mono"/>
                <a:sym typeface="Roboto Mono"/>
              </a:rPr>
              <a:t>models/</a:t>
            </a:r>
            <a:r>
              <a:rPr lang="en-GB" sz="1400">
                <a:solidFill>
                  <a:schemeClr val="dk1"/>
                </a:solidFill>
              </a:rPr>
              <a:t> folder for better organization.</a:t>
            </a: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When you run </a:t>
            </a:r>
            <a:r>
              <a:rPr lang="en-GB" sz="1400">
                <a:solidFill>
                  <a:srgbClr val="188038"/>
                </a:solidFill>
                <a:latin typeface="Roboto Mono"/>
                <a:ea typeface="Roboto Mono"/>
                <a:cs typeface="Roboto Mono"/>
                <a:sym typeface="Roboto Mono"/>
              </a:rPr>
              <a:t>dbt run</a:t>
            </a:r>
            <a:r>
              <a:rPr lang="en-GB" sz="1400">
                <a:solidFill>
                  <a:schemeClr val="dk1"/>
                </a:solidFill>
              </a:rPr>
              <a:t>, dbt wraps the SQL in </a:t>
            </a:r>
            <a:r>
              <a:rPr lang="en-GB" sz="1400">
                <a:solidFill>
                  <a:srgbClr val="188038"/>
                </a:solidFill>
                <a:latin typeface="Roboto Mono"/>
                <a:ea typeface="Roboto Mono"/>
                <a:cs typeface="Roboto Mono"/>
                <a:sym typeface="Roboto Mono"/>
              </a:rPr>
              <a:t>CREATE VIEW AS</a:t>
            </a:r>
            <a:r>
              <a:rPr lang="en-GB" sz="1400">
                <a:solidFill>
                  <a:schemeClr val="dk1"/>
                </a:solidFill>
              </a:rPr>
              <a:t> or </a:t>
            </a:r>
            <a:r>
              <a:rPr lang="en-GB" sz="1400">
                <a:solidFill>
                  <a:srgbClr val="188038"/>
                </a:solidFill>
                <a:latin typeface="Roboto Mono"/>
                <a:ea typeface="Roboto Mono"/>
                <a:cs typeface="Roboto Mono"/>
                <a:sym typeface="Roboto Mono"/>
              </a:rPr>
              <a:t>CREATE TABLE AS</a:t>
            </a:r>
            <a:r>
              <a:rPr lang="en-GB" sz="1400">
                <a:solidFill>
                  <a:schemeClr val="dk1"/>
                </a:solidFill>
              </a:rPr>
              <a:t> statements to build the model in your data warehouse.</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2500"/>
              <a:t>What is dbt?</a:t>
            </a:r>
            <a:endParaRPr sz="2500"/>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b="1" lang="en-GB" sz="1100">
                <a:solidFill>
                  <a:schemeClr val="dk1"/>
                </a:solidFill>
              </a:rPr>
              <a:t>dbt (data build tool)</a:t>
            </a:r>
            <a:r>
              <a:rPr lang="en-GB" sz="1100">
                <a:solidFill>
                  <a:schemeClr val="dk1"/>
                </a:solidFill>
              </a:rPr>
              <a:t> is the open-source standard for transforming data in the warehouse using SQL.</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Helps teams apply </a:t>
            </a:r>
            <a:r>
              <a:rPr b="1" lang="en-GB" sz="1100">
                <a:solidFill>
                  <a:schemeClr val="dk1"/>
                </a:solidFill>
              </a:rPr>
              <a:t>software engineering best practices</a:t>
            </a:r>
            <a:r>
              <a:rPr lang="en-GB" sz="1100">
                <a:solidFill>
                  <a:schemeClr val="dk1"/>
                </a:solidFill>
              </a:rPr>
              <a:t> like version control, modular design, CI/CD, and documentation to analytics code.</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Allows you to </a:t>
            </a:r>
            <a:r>
              <a:rPr b="1" lang="en-GB" sz="1100">
                <a:solidFill>
                  <a:schemeClr val="dk1"/>
                </a:solidFill>
              </a:rPr>
              <a:t>build, test, document, and deploy</a:t>
            </a:r>
            <a:r>
              <a:rPr lang="en-GB" sz="1100">
                <a:solidFill>
                  <a:schemeClr val="dk1"/>
                </a:solidFill>
              </a:rPr>
              <a:t> data models collaboratively and safely.</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dbt compiles SQL models and runs them on your data platform, making your transformations production-ready.</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Enables a </a:t>
            </a:r>
            <a:r>
              <a:rPr b="1" lang="en-GB" sz="1100">
                <a:solidFill>
                  <a:schemeClr val="dk1"/>
                </a:solidFill>
              </a:rPr>
              <a:t>single source of truth</a:t>
            </a:r>
            <a:r>
              <a:rPr lang="en-GB" sz="1100">
                <a:solidFill>
                  <a:schemeClr val="dk1"/>
                </a:solidFill>
              </a:rPr>
              <a:t> for metrics and definitions, improving data consistency and collaboration.</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Built-in testing and documentation features </a:t>
            </a:r>
            <a:r>
              <a:rPr b="1" lang="en-GB" sz="1100">
                <a:solidFill>
                  <a:schemeClr val="dk1"/>
                </a:solidFill>
              </a:rPr>
              <a:t>reduce errors</a:t>
            </a:r>
            <a:r>
              <a:rPr lang="en-GB" sz="1100">
                <a:solidFill>
                  <a:schemeClr val="dk1"/>
                </a:solidFill>
              </a:rPr>
              <a:t> and provide early warnings when data logic breaks.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6" name="Google Shape;16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7" name="Google Shape;167;p32"/>
          <p:cNvPicPr preferRelativeResize="0"/>
          <p:nvPr/>
        </p:nvPicPr>
        <p:blipFill>
          <a:blip r:embed="rId3">
            <a:alphaModFix/>
          </a:blip>
          <a:stretch>
            <a:fillRect/>
          </a:stretch>
        </p:blipFill>
        <p:spPr>
          <a:xfrm>
            <a:off x="55957" y="0"/>
            <a:ext cx="9032086" cy="5143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33"/>
          <p:cNvPicPr preferRelativeResize="0"/>
          <p:nvPr/>
        </p:nvPicPr>
        <p:blipFill>
          <a:blip r:embed="rId3">
            <a:alphaModFix/>
          </a:blip>
          <a:stretch>
            <a:fillRect/>
          </a:stretch>
        </p:blipFill>
        <p:spPr>
          <a:xfrm>
            <a:off x="462503" y="0"/>
            <a:ext cx="8218994" cy="5143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About dbt models - </a:t>
            </a:r>
            <a:r>
              <a:rPr b="1" lang="en-GB"/>
              <a:t>Configuring dbt models</a:t>
            </a:r>
            <a:endParaRPr b="1"/>
          </a:p>
        </p:txBody>
      </p:sp>
      <p:sp>
        <p:nvSpPr>
          <p:cNvPr id="178" name="Google Shape;178;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350">
                <a:solidFill>
                  <a:srgbClr val="262A38"/>
                </a:solidFill>
              </a:rPr>
              <a:t>Configurations are "model settings" that you can set in your </a:t>
            </a:r>
            <a:r>
              <a:rPr lang="en-GB" sz="1200">
                <a:solidFill>
                  <a:srgbClr val="262A38"/>
                </a:solidFill>
                <a:highlight>
                  <a:srgbClr val="EBEDF0"/>
                </a:highlight>
                <a:latin typeface="Courier New"/>
                <a:ea typeface="Courier New"/>
                <a:cs typeface="Courier New"/>
                <a:sym typeface="Courier New"/>
              </a:rPr>
              <a:t>dbt_project.yml</a:t>
            </a:r>
            <a:r>
              <a:rPr lang="en-GB" sz="1350">
                <a:solidFill>
                  <a:srgbClr val="262A38"/>
                </a:solidFill>
              </a:rPr>
              <a:t> file, </a:t>
            </a:r>
            <a:r>
              <a:rPr i="1" lang="en-GB" sz="1350">
                <a:solidFill>
                  <a:srgbClr val="262A38"/>
                </a:solidFill>
              </a:rPr>
              <a:t>and</a:t>
            </a:r>
            <a:r>
              <a:rPr lang="en-GB" sz="1350">
                <a:solidFill>
                  <a:srgbClr val="262A38"/>
                </a:solidFill>
              </a:rPr>
              <a:t> in your model file using a </a:t>
            </a:r>
            <a:r>
              <a:rPr lang="en-GB" sz="1200">
                <a:solidFill>
                  <a:srgbClr val="262A38"/>
                </a:solidFill>
                <a:highlight>
                  <a:srgbClr val="EBEDF0"/>
                </a:highlight>
                <a:latin typeface="Courier New"/>
                <a:ea typeface="Courier New"/>
                <a:cs typeface="Courier New"/>
                <a:sym typeface="Courier New"/>
              </a:rPr>
              <a:t>config</a:t>
            </a:r>
            <a:r>
              <a:rPr lang="en-GB" sz="1350">
                <a:solidFill>
                  <a:srgbClr val="262A38"/>
                </a:solidFill>
              </a:rPr>
              <a:t> block. Some example configurations include:</a:t>
            </a:r>
            <a:endParaRPr sz="1350">
              <a:solidFill>
                <a:srgbClr val="262A38"/>
              </a:solidFill>
            </a:endParaRPr>
          </a:p>
          <a:p>
            <a:pPr indent="-314325" lvl="0" marL="457200" rtl="0" algn="l">
              <a:lnSpc>
                <a:spcPct val="150000"/>
              </a:lnSpc>
              <a:spcBef>
                <a:spcPts val="1500"/>
              </a:spcBef>
              <a:spcAft>
                <a:spcPts val="0"/>
              </a:spcAft>
              <a:buClr>
                <a:srgbClr val="262A38"/>
              </a:buClr>
              <a:buSzPts val="1350"/>
              <a:buChar char="●"/>
            </a:pPr>
            <a:r>
              <a:rPr lang="en-GB" sz="1350">
                <a:solidFill>
                  <a:srgbClr val="262A38"/>
                </a:solidFill>
              </a:rPr>
              <a:t>Changing the </a:t>
            </a:r>
            <a:r>
              <a:rPr lang="en-GB" sz="1350" u="sng">
                <a:solidFill>
                  <a:srgbClr val="262A38"/>
                </a:solidFill>
              </a:rPr>
              <a:t>materialization </a:t>
            </a:r>
            <a:r>
              <a:rPr lang="en-GB" sz="1350">
                <a:solidFill>
                  <a:srgbClr val="262A38"/>
                </a:solidFill>
              </a:rPr>
              <a:t>that a model uses — a </a:t>
            </a:r>
            <a:r>
              <a:rPr lang="en-GB" sz="1350">
                <a:solidFill>
                  <a:srgbClr val="009999"/>
                </a:solidFill>
                <a:uFill>
                  <a:noFill/>
                </a:uFill>
                <a:hlinkClick r:id="rId3">
                  <a:extLst>
                    <a:ext uri="{A12FA001-AC4F-418D-AE19-62706E023703}">
                      <ahyp:hlinkClr val="tx"/>
                    </a:ext>
                  </a:extLst>
                </a:hlinkClick>
              </a:rPr>
              <a:t>materialization</a:t>
            </a:r>
            <a:r>
              <a:rPr lang="en-GB" sz="1350">
                <a:solidFill>
                  <a:srgbClr val="262A38"/>
                </a:solidFill>
              </a:rPr>
              <a:t> determines the SQL that dbt uses to create the model in your warehouse.</a:t>
            </a:r>
            <a:endParaRPr sz="1350">
              <a:solidFill>
                <a:srgbClr val="262A38"/>
              </a:solidFill>
            </a:endParaRPr>
          </a:p>
          <a:p>
            <a:pPr indent="-314325" lvl="0" marL="457200" rtl="0" algn="l">
              <a:lnSpc>
                <a:spcPct val="150000"/>
              </a:lnSpc>
              <a:spcBef>
                <a:spcPts val="0"/>
              </a:spcBef>
              <a:spcAft>
                <a:spcPts val="0"/>
              </a:spcAft>
              <a:buClr>
                <a:srgbClr val="262A38"/>
              </a:buClr>
              <a:buSzPts val="1350"/>
              <a:buChar char="●"/>
            </a:pPr>
            <a:r>
              <a:rPr lang="en-GB" sz="1350">
                <a:solidFill>
                  <a:srgbClr val="262A38"/>
                </a:solidFill>
              </a:rPr>
              <a:t>Build models into separate </a:t>
            </a:r>
            <a:r>
              <a:rPr lang="en-GB" sz="1350">
                <a:solidFill>
                  <a:srgbClr val="009999"/>
                </a:solidFill>
                <a:uFill>
                  <a:noFill/>
                </a:uFill>
                <a:hlinkClick r:id="rId4">
                  <a:extLst>
                    <a:ext uri="{A12FA001-AC4F-418D-AE19-62706E023703}">
                      <ahyp:hlinkClr val="tx"/>
                    </a:ext>
                  </a:extLst>
                </a:hlinkClick>
              </a:rPr>
              <a:t>schemas</a:t>
            </a:r>
            <a:r>
              <a:rPr lang="en-GB" sz="1350">
                <a:solidFill>
                  <a:srgbClr val="262A38"/>
                </a:solidFill>
              </a:rPr>
              <a:t>.</a:t>
            </a:r>
            <a:endParaRPr sz="1350">
              <a:solidFill>
                <a:srgbClr val="262A38"/>
              </a:solidFill>
            </a:endParaRPr>
          </a:p>
          <a:p>
            <a:pPr indent="-314325" lvl="0" marL="457200" rtl="0" algn="l">
              <a:lnSpc>
                <a:spcPct val="150000"/>
              </a:lnSpc>
              <a:spcBef>
                <a:spcPts val="0"/>
              </a:spcBef>
              <a:spcAft>
                <a:spcPts val="0"/>
              </a:spcAft>
              <a:buClr>
                <a:srgbClr val="262A38"/>
              </a:buClr>
              <a:buSzPts val="1350"/>
              <a:buChar char="●"/>
            </a:pPr>
            <a:r>
              <a:rPr lang="en-GB" sz="1350">
                <a:solidFill>
                  <a:srgbClr val="262A38"/>
                </a:solidFill>
              </a:rPr>
              <a:t>Apply </a:t>
            </a:r>
            <a:r>
              <a:rPr lang="en-GB" sz="1350">
                <a:solidFill>
                  <a:srgbClr val="009999"/>
                </a:solidFill>
                <a:uFill>
                  <a:noFill/>
                </a:uFill>
                <a:hlinkClick r:id="rId5">
                  <a:extLst>
                    <a:ext uri="{A12FA001-AC4F-418D-AE19-62706E023703}">
                      <ahyp:hlinkClr val="tx"/>
                    </a:ext>
                  </a:extLst>
                </a:hlinkClick>
              </a:rPr>
              <a:t>tags</a:t>
            </a:r>
            <a:r>
              <a:rPr lang="en-GB" sz="1350">
                <a:solidFill>
                  <a:srgbClr val="262A38"/>
                </a:solidFill>
              </a:rPr>
              <a:t> to a model.</a:t>
            </a:r>
            <a:endParaRPr sz="1350">
              <a:solidFill>
                <a:srgbClr val="262A38"/>
              </a:solidFill>
            </a:endParaRPr>
          </a:p>
          <a:p>
            <a:pPr indent="0" lvl="0" marL="457200" rtl="0" algn="l">
              <a:spcBef>
                <a:spcPts val="15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About dbt models - Configuring dbt models</a:t>
            </a:r>
            <a:endParaRPr b="1"/>
          </a:p>
          <a:p>
            <a:pPr indent="0" lvl="0" marL="0" rtl="0" algn="l">
              <a:spcBef>
                <a:spcPts val="0"/>
              </a:spcBef>
              <a:spcAft>
                <a:spcPts val="0"/>
              </a:spcAft>
              <a:buNone/>
            </a:pPr>
            <a:r>
              <a:t/>
            </a:r>
            <a:endParaRPr/>
          </a:p>
        </p:txBody>
      </p:sp>
      <p:sp>
        <p:nvSpPr>
          <p:cNvPr id="184" name="Google Shape;18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b="1" lang="en-GB" sz="1100">
                <a:solidFill>
                  <a:schemeClr val="dk1"/>
                </a:solidFill>
              </a:rPr>
              <a:t>Materializations control how dbt builds your models in the data warehouse</a:t>
            </a:r>
            <a:r>
              <a:rPr lang="en-GB" sz="1100">
                <a:solidFill>
                  <a:schemeClr val="dk1"/>
                </a:solidFill>
              </a:rPr>
              <a:t>, such as creating tables, views, or running scripts.</a:t>
            </a:r>
            <a:br>
              <a:rPr lang="en-GB" sz="1100">
                <a:solidFill>
                  <a:schemeClr val="dk1"/>
                </a:solidFill>
              </a:rPr>
            </a:br>
            <a:endParaRPr sz="11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The four main built-in materializations are:</a:t>
            </a:r>
            <a:br>
              <a:rPr lang="en-GB" sz="1100">
                <a:solidFill>
                  <a:schemeClr val="dk1"/>
                </a:solidFill>
              </a:rPr>
            </a:br>
            <a:endParaRPr sz="1100">
              <a:solidFill>
                <a:schemeClr val="dk1"/>
              </a:solidFill>
            </a:endParaRPr>
          </a:p>
          <a:p>
            <a:pPr indent="-298450" lvl="0" marL="457200" rtl="0" algn="l">
              <a:spcBef>
                <a:spcPts val="1200"/>
              </a:spcBef>
              <a:spcAft>
                <a:spcPts val="0"/>
              </a:spcAft>
              <a:buClr>
                <a:schemeClr val="dk1"/>
              </a:buClr>
              <a:buSzPts val="1100"/>
              <a:buChar char="●"/>
            </a:pPr>
            <a:r>
              <a:rPr b="1" lang="en-GB" sz="1100">
                <a:solidFill>
                  <a:srgbClr val="188038"/>
                </a:solidFill>
                <a:latin typeface="Roboto Mono"/>
                <a:ea typeface="Roboto Mono"/>
                <a:cs typeface="Roboto Mono"/>
                <a:sym typeface="Roboto Mono"/>
              </a:rPr>
              <a:t>view</a:t>
            </a:r>
            <a:r>
              <a:rPr lang="en-GB" sz="1100">
                <a:solidFill>
                  <a:schemeClr val="dk1"/>
                </a:solidFill>
              </a:rPr>
              <a:t>: Creates a SQL view in your warehouse. Fast to build, but not ideal for large datasets.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rgbClr val="188038"/>
                </a:solidFill>
                <a:latin typeface="Roboto Mono"/>
                <a:ea typeface="Roboto Mono"/>
                <a:cs typeface="Roboto Mono"/>
                <a:sym typeface="Roboto Mono"/>
              </a:rPr>
              <a:t>table</a:t>
            </a:r>
            <a:r>
              <a:rPr lang="en-GB" sz="1100">
                <a:solidFill>
                  <a:schemeClr val="dk1"/>
                </a:solidFill>
              </a:rPr>
              <a:t>: Creates a physical table. Slower to build, but useful for performance and when querying large volumes of data.</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rgbClr val="188038"/>
                </a:solidFill>
                <a:latin typeface="Roboto Mono"/>
                <a:ea typeface="Roboto Mono"/>
                <a:cs typeface="Roboto Mono"/>
                <a:sym typeface="Roboto Mono"/>
              </a:rPr>
              <a:t>incremental</a:t>
            </a:r>
            <a:r>
              <a:rPr lang="en-GB" sz="1100">
                <a:solidFill>
                  <a:schemeClr val="dk1"/>
                </a:solidFill>
              </a:rPr>
              <a:t>: Only updates or adds new data since the last run, great for large datasets where full refreshes are costly.</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rgbClr val="188038"/>
                </a:solidFill>
                <a:latin typeface="Roboto Mono"/>
                <a:ea typeface="Roboto Mono"/>
                <a:cs typeface="Roboto Mono"/>
                <a:sym typeface="Roboto Mono"/>
              </a:rPr>
              <a:t>ephemeral</a:t>
            </a:r>
            <a:r>
              <a:rPr lang="en-GB" sz="1100">
                <a:solidFill>
                  <a:schemeClr val="dk1"/>
                </a:solidFill>
              </a:rPr>
              <a:t>: The model is not persisted in the database; instead, its SQL is inlined in dependent models during compilation.</a:t>
            </a:r>
            <a:br>
              <a:rPr lang="en-GB" sz="1100">
                <a:solidFill>
                  <a:schemeClr val="dk1"/>
                </a:solidFill>
              </a:rPr>
            </a:br>
            <a:endParaRPr sz="1100">
              <a:solidFill>
                <a:schemeClr val="dk1"/>
              </a:solidFill>
            </a:endParaRPr>
          </a:p>
          <a:p>
            <a:pPr indent="0" lvl="0" marL="0" rtl="0" algn="l">
              <a:spcBef>
                <a:spcPts val="1200"/>
              </a:spcBef>
              <a:spcAft>
                <a:spcPts val="0"/>
              </a:spcAft>
              <a:buClr>
                <a:schemeClr val="dk1"/>
              </a:buClr>
              <a:buSzPts val="1100"/>
              <a:buFont typeface="Arial"/>
              <a:buNone/>
            </a:pPr>
            <a:r>
              <a:rPr lang="en-GB" sz="1100">
                <a:solidFill>
                  <a:schemeClr val="dk1"/>
                </a:solidFill>
              </a:rPr>
              <a:t>You set a model’s materialization in </a:t>
            </a:r>
            <a:r>
              <a:rPr lang="en-GB" sz="1100">
                <a:solidFill>
                  <a:srgbClr val="188038"/>
                </a:solidFill>
                <a:latin typeface="Roboto Mono"/>
                <a:ea typeface="Roboto Mono"/>
                <a:cs typeface="Roboto Mono"/>
                <a:sym typeface="Roboto Mono"/>
              </a:rPr>
              <a:t>dbt_project.yml</a:t>
            </a:r>
            <a:r>
              <a:rPr lang="en-GB" sz="1100">
                <a:solidFill>
                  <a:schemeClr val="dk1"/>
                </a:solidFill>
              </a:rPr>
              <a:t> or within the model file using the </a:t>
            </a:r>
            <a:r>
              <a:rPr lang="en-GB" sz="1100">
                <a:solidFill>
                  <a:srgbClr val="188038"/>
                </a:solidFill>
                <a:latin typeface="Roboto Mono"/>
                <a:ea typeface="Roboto Mono"/>
                <a:cs typeface="Roboto Mono"/>
                <a:sym typeface="Roboto Mono"/>
              </a:rPr>
              <a:t>config()</a:t>
            </a:r>
            <a:r>
              <a:rPr lang="en-GB" sz="1100">
                <a:solidFill>
                  <a:schemeClr val="dk1"/>
                </a:solidFill>
              </a:rPr>
              <a:t> block.</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About dbt models - Configuring dbt models</a:t>
            </a:r>
            <a:endParaRPr b="1"/>
          </a:p>
          <a:p>
            <a:pPr indent="0" lvl="0" marL="0" rtl="0" algn="l">
              <a:spcBef>
                <a:spcPts val="0"/>
              </a:spcBef>
              <a:spcAft>
                <a:spcPts val="0"/>
              </a:spcAft>
              <a:buNone/>
            </a:pPr>
            <a:r>
              <a:t/>
            </a:r>
            <a:endParaRPr/>
          </a:p>
        </p:txBody>
      </p:sp>
      <p:pic>
        <p:nvPicPr>
          <p:cNvPr id="190" name="Google Shape;190;p36"/>
          <p:cNvPicPr preferRelativeResize="0"/>
          <p:nvPr/>
        </p:nvPicPr>
        <p:blipFill>
          <a:blip r:embed="rId3">
            <a:alphaModFix/>
          </a:blip>
          <a:stretch>
            <a:fillRect/>
          </a:stretch>
        </p:blipFill>
        <p:spPr>
          <a:xfrm>
            <a:off x="353800" y="1301743"/>
            <a:ext cx="9143999" cy="351971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Building models dependencies</a:t>
            </a:r>
            <a:endParaRPr b="1"/>
          </a:p>
        </p:txBody>
      </p:sp>
      <p:pic>
        <p:nvPicPr>
          <p:cNvPr id="196" name="Google Shape;196;p37"/>
          <p:cNvPicPr preferRelativeResize="0"/>
          <p:nvPr/>
        </p:nvPicPr>
        <p:blipFill>
          <a:blip r:embed="rId3">
            <a:alphaModFix/>
          </a:blip>
          <a:stretch>
            <a:fillRect/>
          </a:stretch>
        </p:blipFill>
        <p:spPr>
          <a:xfrm>
            <a:off x="1219200" y="1170125"/>
            <a:ext cx="6391292" cy="38209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Building models dependencies</a:t>
            </a:r>
            <a:endParaRPr b="1"/>
          </a:p>
          <a:p>
            <a:pPr indent="0" lvl="0" marL="0" rtl="0" algn="l">
              <a:spcBef>
                <a:spcPts val="0"/>
              </a:spcBef>
              <a:spcAft>
                <a:spcPts val="0"/>
              </a:spcAft>
              <a:buNone/>
            </a:pPr>
            <a:r>
              <a:t/>
            </a:r>
            <a:endParaRPr/>
          </a:p>
        </p:txBody>
      </p:sp>
      <p:pic>
        <p:nvPicPr>
          <p:cNvPr id="202" name="Google Shape;202;p38"/>
          <p:cNvPicPr preferRelativeResize="0"/>
          <p:nvPr/>
        </p:nvPicPr>
        <p:blipFill>
          <a:blip r:embed="rId3">
            <a:alphaModFix/>
          </a:blip>
          <a:stretch>
            <a:fillRect/>
          </a:stretch>
        </p:blipFill>
        <p:spPr>
          <a:xfrm>
            <a:off x="915300" y="1485697"/>
            <a:ext cx="6624851" cy="27653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About dbt models - </a:t>
            </a:r>
            <a:r>
              <a:rPr b="1" lang="en-GB"/>
              <a:t>Python models</a:t>
            </a:r>
            <a:endParaRPr b="1"/>
          </a:p>
        </p:txBody>
      </p:sp>
      <p:sp>
        <p:nvSpPr>
          <p:cNvPr id="208" name="Google Shape;20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100000"/>
              <a:buFont typeface="Arial"/>
              <a:buNone/>
            </a:pPr>
            <a:r>
              <a:rPr lang="en-GB" sz="1100">
                <a:solidFill>
                  <a:schemeClr val="dk1"/>
                </a:solidFill>
              </a:rPr>
              <a:t>A </a:t>
            </a:r>
            <a:r>
              <a:rPr b="1" lang="en-GB" sz="1100">
                <a:solidFill>
                  <a:schemeClr val="dk1"/>
                </a:solidFill>
              </a:rPr>
              <a:t>dbt Python model</a:t>
            </a:r>
            <a:r>
              <a:rPr lang="en-GB" sz="1100">
                <a:solidFill>
                  <a:schemeClr val="dk1"/>
                </a:solidFill>
              </a:rPr>
              <a:t> is a Python function that reads from dbt sources or models, applies transformations using DataFrame operations, and returns a final transformed DataFrame.</a:t>
            </a:r>
            <a:br>
              <a:rPr lang="en-GB"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Python models work similarly to SQL models — upstream data is referenced, transformed step-by-step, and the result is materialized into a table in the data warehouse.</a:t>
            </a:r>
            <a:br>
              <a:rPr lang="en-GB"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Instead of a final </a:t>
            </a:r>
            <a:r>
              <a:rPr lang="en-GB" sz="1100">
                <a:solidFill>
                  <a:srgbClr val="188038"/>
                </a:solidFill>
                <a:latin typeface="Roboto Mono"/>
                <a:ea typeface="Roboto Mono"/>
                <a:cs typeface="Roboto Mono"/>
                <a:sym typeface="Roboto Mono"/>
              </a:rPr>
              <a:t>SELECT</a:t>
            </a:r>
            <a:r>
              <a:rPr lang="en-GB" sz="1100">
                <a:solidFill>
                  <a:schemeClr val="dk1"/>
                </a:solidFill>
              </a:rPr>
              <a:t> statement (as in SQL models), a Python model ends by </a:t>
            </a:r>
            <a:r>
              <a:rPr b="1" lang="en-GB" sz="1100">
                <a:solidFill>
                  <a:schemeClr val="dk1"/>
                </a:solidFill>
              </a:rPr>
              <a:t>returning a single DataFrame</a:t>
            </a:r>
            <a:r>
              <a:rPr lang="en-GB" sz="1100">
                <a:solidFill>
                  <a:schemeClr val="dk1"/>
                </a:solidFill>
              </a:rPr>
              <a:t>.</a:t>
            </a:r>
            <a:br>
              <a:rPr lang="en-GB"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During development, you can </a:t>
            </a:r>
            <a:r>
              <a:rPr b="1" lang="en-GB" sz="1100">
                <a:solidFill>
                  <a:schemeClr val="dk1"/>
                </a:solidFill>
              </a:rPr>
              <a:t>preview data</a:t>
            </a:r>
            <a:r>
              <a:rPr lang="en-GB" sz="1100">
                <a:solidFill>
                  <a:schemeClr val="dk1"/>
                </a:solidFill>
              </a:rPr>
              <a:t> using methods like </a:t>
            </a:r>
            <a:r>
              <a:rPr lang="en-GB" sz="1100">
                <a:solidFill>
                  <a:srgbClr val="188038"/>
                </a:solidFill>
                <a:latin typeface="Roboto Mono"/>
                <a:ea typeface="Roboto Mono"/>
                <a:cs typeface="Roboto Mono"/>
                <a:sym typeface="Roboto Mono"/>
              </a:rPr>
              <a:t>.show()</a:t>
            </a:r>
            <a:r>
              <a:rPr lang="en-GB" sz="1100">
                <a:solidFill>
                  <a:schemeClr val="dk1"/>
                </a:solidFill>
              </a:rPr>
              <a:t> or </a:t>
            </a:r>
            <a:r>
              <a:rPr lang="en-GB" sz="1100">
                <a:solidFill>
                  <a:srgbClr val="188038"/>
                </a:solidFill>
                <a:latin typeface="Roboto Mono"/>
                <a:ea typeface="Roboto Mono"/>
                <a:cs typeface="Roboto Mono"/>
                <a:sym typeface="Roboto Mono"/>
              </a:rPr>
              <a:t>.head()</a:t>
            </a:r>
            <a:r>
              <a:rPr lang="en-GB" sz="1100">
                <a:solidFill>
                  <a:schemeClr val="dk1"/>
                </a:solidFill>
              </a:rPr>
              <a:t>; when run, dbt saves the full DataFrame result as a table.</a:t>
            </a:r>
            <a:br>
              <a:rPr lang="en-GB"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rPr lang="en-GB" sz="1100">
                <a:solidFill>
                  <a:schemeClr val="dk1"/>
                </a:solidFill>
              </a:rPr>
              <a:t>Python models live in </a:t>
            </a:r>
            <a:r>
              <a:rPr lang="en-GB" sz="1100">
                <a:solidFill>
                  <a:srgbClr val="188038"/>
                </a:solidFill>
                <a:latin typeface="Roboto Mono"/>
                <a:ea typeface="Roboto Mono"/>
                <a:cs typeface="Roboto Mono"/>
                <a:sym typeface="Roboto Mono"/>
              </a:rPr>
              <a:t>.py</a:t>
            </a:r>
            <a:r>
              <a:rPr lang="en-GB" sz="1100">
                <a:solidFill>
                  <a:schemeClr val="dk1"/>
                </a:solidFill>
              </a:rPr>
              <a:t> files in the </a:t>
            </a:r>
            <a:r>
              <a:rPr lang="en-GB" sz="1100">
                <a:solidFill>
                  <a:srgbClr val="188038"/>
                </a:solidFill>
                <a:latin typeface="Roboto Mono"/>
                <a:ea typeface="Roboto Mono"/>
                <a:cs typeface="Roboto Mono"/>
                <a:sym typeface="Roboto Mono"/>
              </a:rPr>
              <a:t>models/</a:t>
            </a:r>
            <a:r>
              <a:rPr lang="en-GB" sz="1100">
                <a:solidFill>
                  <a:schemeClr val="dk1"/>
                </a:solidFill>
              </a:rPr>
              <a:t> directory and must define a </a:t>
            </a:r>
            <a:r>
              <a:rPr lang="en-GB" sz="1100">
                <a:solidFill>
                  <a:srgbClr val="188038"/>
                </a:solidFill>
                <a:latin typeface="Roboto Mono"/>
                <a:ea typeface="Roboto Mono"/>
                <a:cs typeface="Roboto Mono"/>
                <a:sym typeface="Roboto Mono"/>
              </a:rPr>
              <a:t>model()</a:t>
            </a:r>
            <a:r>
              <a:rPr lang="en-GB" sz="1100">
                <a:solidFill>
                  <a:schemeClr val="dk1"/>
                </a:solidFill>
              </a:rPr>
              <a:t> function with two parameters:</a:t>
            </a:r>
            <a:br>
              <a:rPr lang="en-GB" sz="1100">
                <a:solidFill>
                  <a:schemeClr val="dk1"/>
                </a:solidFill>
              </a:rPr>
            </a:br>
            <a:endParaRPr sz="1100">
              <a:solidFill>
                <a:schemeClr val="dk1"/>
              </a:solidFill>
            </a:endParaRPr>
          </a:p>
          <a:p>
            <a:pPr indent="-277495" lvl="0" marL="457200" rtl="0" algn="l">
              <a:spcBef>
                <a:spcPts val="1200"/>
              </a:spcBef>
              <a:spcAft>
                <a:spcPts val="0"/>
              </a:spcAft>
              <a:buClr>
                <a:schemeClr val="dk1"/>
              </a:buClr>
              <a:buSzPct val="100000"/>
              <a:buChar char="●"/>
            </a:pPr>
            <a:r>
              <a:rPr lang="en-GB" sz="1100">
                <a:solidFill>
                  <a:srgbClr val="188038"/>
                </a:solidFill>
                <a:latin typeface="Roboto Mono"/>
                <a:ea typeface="Roboto Mono"/>
                <a:cs typeface="Roboto Mono"/>
                <a:sym typeface="Roboto Mono"/>
              </a:rPr>
              <a:t>dbt</a:t>
            </a:r>
            <a:r>
              <a:rPr lang="en-GB" sz="1100">
                <a:solidFill>
                  <a:schemeClr val="dk1"/>
                </a:solidFill>
              </a:rPr>
              <a:t>: Gives access to project context and configurations.</a:t>
            </a:r>
            <a:br>
              <a:rPr lang="en-GB" sz="1100">
                <a:solidFill>
                  <a:schemeClr val="dk1"/>
                </a:solidFill>
              </a:rPr>
            </a:br>
            <a:endParaRPr sz="1100">
              <a:solidFill>
                <a:schemeClr val="dk1"/>
              </a:solidFill>
            </a:endParaRPr>
          </a:p>
          <a:p>
            <a:pPr indent="-277495" lvl="0" marL="457200" rtl="0" algn="l">
              <a:spcBef>
                <a:spcPts val="0"/>
              </a:spcBef>
              <a:spcAft>
                <a:spcPts val="0"/>
              </a:spcAft>
              <a:buClr>
                <a:schemeClr val="dk1"/>
              </a:buClr>
              <a:buSzPct val="100000"/>
              <a:buChar char="●"/>
            </a:pPr>
            <a:r>
              <a:rPr lang="en-GB" sz="1100">
                <a:solidFill>
                  <a:srgbClr val="188038"/>
                </a:solidFill>
                <a:latin typeface="Roboto Mono"/>
                <a:ea typeface="Roboto Mono"/>
                <a:cs typeface="Roboto Mono"/>
                <a:sym typeface="Roboto Mono"/>
              </a:rPr>
              <a:t>session</a:t>
            </a:r>
            <a:r>
              <a:rPr lang="en-GB" sz="1100">
                <a:solidFill>
                  <a:schemeClr val="dk1"/>
                </a:solidFill>
              </a:rPr>
              <a:t>: Connects to the data platform and handles reading/writing DataFrames.</a:t>
            </a:r>
            <a:endParaRPr sz="1100">
              <a:solidFill>
                <a:schemeClr val="dk1"/>
              </a:solidFill>
            </a:endParaRPr>
          </a:p>
          <a:p>
            <a:pPr indent="0" lvl="0" marL="0" rtl="0" algn="l">
              <a:spcBef>
                <a:spcPts val="1200"/>
              </a:spcBef>
              <a:spcAft>
                <a:spcPts val="0"/>
              </a:spcAft>
              <a:buNone/>
            </a:pPr>
            <a:r>
              <a:rPr lang="en-GB" sz="1100">
                <a:solidFill>
                  <a:schemeClr val="dk1"/>
                </a:solidFill>
              </a:rPr>
              <a:t>To execute a Python model, use:</a:t>
            </a:r>
            <a:endParaRPr sz="1100">
              <a:solidFill>
                <a:schemeClr val="dk1"/>
              </a:solidFill>
            </a:endParaRPr>
          </a:p>
          <a:p>
            <a:pPr indent="0" lvl="0" marL="0" rtl="0" algn="l">
              <a:spcBef>
                <a:spcPts val="1200"/>
              </a:spcBef>
              <a:spcAft>
                <a:spcPts val="0"/>
              </a:spcAft>
              <a:buNone/>
            </a:pPr>
            <a:r>
              <a:rPr lang="en-GB" sz="1100">
                <a:solidFill>
                  <a:srgbClr val="188038"/>
                </a:solidFill>
                <a:latin typeface="Roboto Mono"/>
                <a:ea typeface="Roboto Mono"/>
                <a:cs typeface="Roboto Mono"/>
                <a:sym typeface="Roboto Mono"/>
              </a:rPr>
              <a:t>dbt run --select python_model</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dbt tests</a:t>
            </a:r>
            <a:endParaRPr b="1"/>
          </a:p>
        </p:txBody>
      </p:sp>
      <p:sp>
        <p:nvSpPr>
          <p:cNvPr id="214" name="Google Shape;214;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523"/>
              <a:buFont typeface="Arial"/>
              <a:buNone/>
            </a:pPr>
            <a:r>
              <a:t/>
            </a:r>
            <a:endParaRPr sz="1300">
              <a:solidFill>
                <a:srgbClr val="188038"/>
              </a:solidFill>
              <a:latin typeface="Roboto Mono"/>
              <a:ea typeface="Roboto Mono"/>
              <a:cs typeface="Roboto Mono"/>
              <a:sym typeface="Roboto Mono"/>
            </a:endParaRPr>
          </a:p>
          <a:p>
            <a:pPr indent="-311150" lvl="0" marL="457200" rtl="0" algn="l">
              <a:lnSpc>
                <a:spcPct val="95000"/>
              </a:lnSpc>
              <a:spcBef>
                <a:spcPts val="0"/>
              </a:spcBef>
              <a:spcAft>
                <a:spcPts val="0"/>
              </a:spcAft>
              <a:buClr>
                <a:schemeClr val="dk1"/>
              </a:buClr>
              <a:buSzPts val="1300"/>
              <a:buChar char="●"/>
            </a:pPr>
            <a:r>
              <a:rPr b="1" lang="en-GB" sz="1300">
                <a:solidFill>
                  <a:schemeClr val="dk1"/>
                </a:solidFill>
              </a:rPr>
              <a:t>Data tests</a:t>
            </a:r>
            <a:r>
              <a:rPr lang="en-GB" sz="1300">
                <a:solidFill>
                  <a:schemeClr val="dk1"/>
                </a:solidFill>
              </a:rPr>
              <a:t> are assertions made about models, sources, seeds, and snapshots to validate data quality and integrity in your dbt project.</a:t>
            </a: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lang="en-GB" sz="1300">
                <a:solidFill>
                  <a:schemeClr val="dk1"/>
                </a:solidFill>
              </a:rPr>
              <a:t>Running </a:t>
            </a:r>
            <a:r>
              <a:rPr lang="en-GB" sz="1300">
                <a:solidFill>
                  <a:srgbClr val="188038"/>
                </a:solidFill>
                <a:latin typeface="Roboto Mono"/>
                <a:ea typeface="Roboto Mono"/>
                <a:cs typeface="Roboto Mono"/>
                <a:sym typeface="Roboto Mono"/>
              </a:rPr>
              <a:t>dbt test</a:t>
            </a:r>
            <a:r>
              <a:rPr lang="en-GB" sz="1300">
                <a:solidFill>
                  <a:schemeClr val="dk1"/>
                </a:solidFill>
              </a:rPr>
              <a:t> checks whether each defined test passes or fails by returning any records that violate the assertion.</a:t>
            </a:r>
            <a:endParaRPr sz="1300">
              <a:solidFill>
                <a:schemeClr val="dk1"/>
              </a:solidFill>
            </a:endParaRPr>
          </a:p>
          <a:p>
            <a:pPr indent="0" lvl="0" marL="0" rtl="0" algn="l">
              <a:lnSpc>
                <a:spcPct val="95000"/>
              </a:lnSpc>
              <a:spcBef>
                <a:spcPts val="1200"/>
              </a:spcBef>
              <a:spcAft>
                <a:spcPts val="0"/>
              </a:spcAft>
              <a:buNone/>
            </a:pPr>
            <a:r>
              <a:rPr lang="en-GB" sz="1300">
                <a:solidFill>
                  <a:schemeClr val="dk1"/>
                </a:solidFill>
              </a:rPr>
              <a:t>dbt provides </a:t>
            </a:r>
            <a:r>
              <a:rPr b="1" lang="en-GB" sz="1300">
                <a:solidFill>
                  <a:schemeClr val="dk1"/>
                </a:solidFill>
              </a:rPr>
              <a:t>built-in generic tests</a:t>
            </a:r>
            <a:r>
              <a:rPr lang="en-GB" sz="1300">
                <a:solidFill>
                  <a:schemeClr val="dk1"/>
                </a:solidFill>
              </a:rPr>
              <a:t> to check for:</a:t>
            </a:r>
            <a:endParaRPr sz="1300">
              <a:solidFill>
                <a:schemeClr val="dk1"/>
              </a:solidFill>
            </a:endParaRPr>
          </a:p>
          <a:p>
            <a:pPr indent="-311150" lvl="0" marL="457200" rtl="0" algn="l">
              <a:lnSpc>
                <a:spcPct val="95000"/>
              </a:lnSpc>
              <a:spcBef>
                <a:spcPts val="1200"/>
              </a:spcBef>
              <a:spcAft>
                <a:spcPts val="0"/>
              </a:spcAft>
              <a:buClr>
                <a:schemeClr val="dk1"/>
              </a:buClr>
              <a:buSzPts val="1300"/>
              <a:buChar char="●"/>
            </a:pPr>
            <a:r>
              <a:rPr lang="en-GB" sz="1300">
                <a:solidFill>
                  <a:schemeClr val="dk1"/>
                </a:solidFill>
              </a:rPr>
              <a:t>Non-null values</a:t>
            </a:r>
            <a:br>
              <a:rPr lang="en-GB" sz="1300">
                <a:solidFill>
                  <a:schemeClr val="dk1"/>
                </a:solidFill>
              </a:rPr>
            </a:b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lang="en-GB" sz="1300">
                <a:solidFill>
                  <a:schemeClr val="dk1"/>
                </a:solidFill>
              </a:rPr>
              <a:t>Uniqueness</a:t>
            </a:r>
            <a:br>
              <a:rPr lang="en-GB" sz="1300">
                <a:solidFill>
                  <a:schemeClr val="dk1"/>
                </a:solidFill>
              </a:rPr>
            </a:b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lang="en-GB" sz="1300">
                <a:solidFill>
                  <a:schemeClr val="dk1"/>
                </a:solidFill>
              </a:rPr>
              <a:t>Referential integrity (e.g., foreign key constraints)</a:t>
            </a:r>
            <a:br>
              <a:rPr lang="en-GB" sz="1300">
                <a:solidFill>
                  <a:schemeClr val="dk1"/>
                </a:solidFill>
              </a:rPr>
            </a:br>
            <a:endParaRPr sz="1300">
              <a:solidFill>
                <a:schemeClr val="dk1"/>
              </a:solidFill>
            </a:endParaRPr>
          </a:p>
          <a:p>
            <a:pPr indent="-311150" lvl="0" marL="457200" rtl="0" algn="l">
              <a:lnSpc>
                <a:spcPct val="95000"/>
              </a:lnSpc>
              <a:spcBef>
                <a:spcPts val="0"/>
              </a:spcBef>
              <a:spcAft>
                <a:spcPts val="0"/>
              </a:spcAft>
              <a:buClr>
                <a:schemeClr val="dk1"/>
              </a:buClr>
              <a:buSzPts val="1300"/>
              <a:buChar char="●"/>
            </a:pPr>
            <a:r>
              <a:rPr lang="en-GB" sz="1300">
                <a:solidFill>
                  <a:schemeClr val="dk1"/>
                </a:solidFill>
              </a:rPr>
              <a:t>Membership in a specific list of allowed values</a:t>
            </a:r>
            <a:endParaRPr sz="1300">
              <a:solidFill>
                <a:schemeClr val="dk1"/>
              </a:solidFill>
            </a:endParaRPr>
          </a:p>
          <a:p>
            <a:pPr indent="0" lvl="0" marL="457200" rtl="0" algn="l">
              <a:lnSpc>
                <a:spcPct val="95000"/>
              </a:lnSpc>
              <a:spcBef>
                <a:spcPts val="1200"/>
              </a:spcBef>
              <a:spcAft>
                <a:spcPts val="1200"/>
              </a:spcAft>
              <a:buNone/>
            </a:pPr>
            <a:r>
              <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dbt tests</a:t>
            </a:r>
            <a:endParaRPr b="1"/>
          </a:p>
          <a:p>
            <a:pPr indent="0" lvl="0" marL="0" rtl="0" algn="l">
              <a:spcBef>
                <a:spcPts val="0"/>
              </a:spcBef>
              <a:spcAft>
                <a:spcPts val="0"/>
              </a:spcAft>
              <a:buNone/>
            </a:pPr>
            <a:r>
              <a:t/>
            </a:r>
            <a:endParaRPr/>
          </a:p>
        </p:txBody>
      </p:sp>
      <p:sp>
        <p:nvSpPr>
          <p:cNvPr id="220" name="Google Shape;22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1100"/>
              <a:buFont typeface="Arial"/>
              <a:buNone/>
            </a:pPr>
            <a:r>
              <a:rPr b="1" lang="en-GB" sz="1400">
                <a:solidFill>
                  <a:schemeClr val="dk1"/>
                </a:solidFill>
              </a:rPr>
              <a:t>T</a:t>
            </a:r>
            <a:r>
              <a:rPr b="1" lang="en-GB" sz="1400">
                <a:solidFill>
                  <a:schemeClr val="dk1"/>
                </a:solidFill>
              </a:rPr>
              <a:t>ests are SQL queries</a:t>
            </a:r>
            <a:r>
              <a:rPr lang="en-GB" sz="1400">
                <a:solidFill>
                  <a:schemeClr val="dk1"/>
                </a:solidFill>
              </a:rPr>
              <a:t> that return “failing” records — for example, selecting duplicates for a uniqueness test or nulls for a not-null test. A test passes if zero failing rows are returned.</a:t>
            </a:r>
            <a:endParaRPr sz="1400">
              <a:solidFill>
                <a:schemeClr val="dk1"/>
              </a:solidFill>
            </a:endParaRPr>
          </a:p>
          <a:p>
            <a:pPr indent="457200" lvl="0" marL="0" rtl="0" algn="l">
              <a:lnSpc>
                <a:spcPct val="95000"/>
              </a:lnSpc>
              <a:spcBef>
                <a:spcPts val="1200"/>
              </a:spcBef>
              <a:spcAft>
                <a:spcPts val="0"/>
              </a:spcAft>
              <a:buClr>
                <a:schemeClr val="dk1"/>
              </a:buClr>
              <a:buSzPts val="1100"/>
              <a:buFont typeface="Arial"/>
              <a:buNone/>
            </a:pPr>
            <a:r>
              <a:rPr b="1" lang="en-GB" sz="1400">
                <a:solidFill>
                  <a:schemeClr val="dk1"/>
                </a:solidFill>
              </a:rPr>
              <a:t>Singular tests</a:t>
            </a:r>
            <a:r>
              <a:rPr lang="en-GB" sz="1400">
                <a:solidFill>
                  <a:schemeClr val="dk1"/>
                </a:solidFill>
              </a:rPr>
              <a:t> are custom SQL queries saved in </a:t>
            </a:r>
            <a:r>
              <a:rPr lang="en-GB" sz="1400">
                <a:solidFill>
                  <a:srgbClr val="188038"/>
                </a:solidFill>
                <a:latin typeface="Roboto Mono"/>
                <a:ea typeface="Roboto Mono"/>
                <a:cs typeface="Roboto Mono"/>
                <a:sym typeface="Roboto Mono"/>
              </a:rPr>
              <a:t>.sql</a:t>
            </a:r>
            <a:r>
              <a:rPr lang="en-GB" sz="1400">
                <a:solidFill>
                  <a:schemeClr val="dk1"/>
                </a:solidFill>
              </a:rPr>
              <a:t> files in the </a:t>
            </a:r>
            <a:r>
              <a:rPr lang="en-GB" sz="1400">
                <a:solidFill>
                  <a:srgbClr val="188038"/>
                </a:solidFill>
                <a:latin typeface="Roboto Mono"/>
                <a:ea typeface="Roboto Mono"/>
                <a:cs typeface="Roboto Mono"/>
                <a:sym typeface="Roboto Mono"/>
              </a:rPr>
              <a:t>tests/</a:t>
            </a:r>
            <a:r>
              <a:rPr lang="en-GB" sz="1400">
                <a:solidFill>
                  <a:schemeClr val="dk1"/>
                </a:solidFill>
              </a:rPr>
              <a:t> directory, designed for specific, one-off validations.</a:t>
            </a:r>
            <a:endParaRPr sz="1400">
              <a:solidFill>
                <a:schemeClr val="dk1"/>
              </a:solidFill>
            </a:endParaRPr>
          </a:p>
          <a:p>
            <a:pPr indent="0" lvl="0" marL="457200" rtl="0" algn="l">
              <a:lnSpc>
                <a:spcPct val="95000"/>
              </a:lnSpc>
              <a:spcBef>
                <a:spcPts val="1200"/>
              </a:spcBef>
              <a:spcAft>
                <a:spcPts val="0"/>
              </a:spcAft>
              <a:buClr>
                <a:schemeClr val="dk1"/>
              </a:buClr>
              <a:buSzPts val="1100"/>
              <a:buFont typeface="Arial"/>
              <a:buNone/>
            </a:pPr>
            <a:r>
              <a:rPr b="1" lang="en-GB" sz="1400">
                <a:solidFill>
                  <a:schemeClr val="dk1"/>
                </a:solidFill>
              </a:rPr>
              <a:t>Generic tests</a:t>
            </a:r>
            <a:r>
              <a:rPr lang="en-GB" sz="1400">
                <a:solidFill>
                  <a:schemeClr val="dk1"/>
                </a:solidFill>
              </a:rPr>
              <a:t> are reusable and parameterized test blocks (similar to macros), defined once and referenced in </a:t>
            </a:r>
            <a:r>
              <a:rPr lang="en-GB" sz="1400">
                <a:solidFill>
                  <a:srgbClr val="188038"/>
                </a:solidFill>
                <a:latin typeface="Roboto Mono"/>
                <a:ea typeface="Roboto Mono"/>
                <a:cs typeface="Roboto Mono"/>
                <a:sym typeface="Roboto Mono"/>
              </a:rPr>
              <a:t>.yml</a:t>
            </a:r>
            <a:r>
              <a:rPr lang="en-GB" sz="1400">
                <a:solidFill>
                  <a:schemeClr val="dk1"/>
                </a:solidFill>
              </a:rPr>
              <a:t> files on models, columns, or sources.</a:t>
            </a:r>
            <a:br>
              <a:rPr lang="en-GB" sz="1400">
                <a:solidFill>
                  <a:schemeClr val="dk1"/>
                </a:solidFill>
              </a:rPr>
            </a:br>
            <a:endParaRPr sz="1400">
              <a:solidFill>
                <a:schemeClr val="dk1"/>
              </a:solidFill>
            </a:endParaRPr>
          </a:p>
          <a:p>
            <a:pPr indent="0" lvl="0" marL="0" rtl="0" algn="l">
              <a:lnSpc>
                <a:spcPct val="95000"/>
              </a:lnSpc>
              <a:spcBef>
                <a:spcPts val="1200"/>
              </a:spcBef>
              <a:spcAft>
                <a:spcPts val="0"/>
              </a:spcAft>
              <a:buClr>
                <a:schemeClr val="dk1"/>
              </a:buClr>
              <a:buSzPts val="523"/>
              <a:buFont typeface="Arial"/>
              <a:buNone/>
            </a:pPr>
            <a:r>
              <a:rPr lang="en-GB" sz="1400">
                <a:solidFill>
                  <a:schemeClr val="dk1"/>
                </a:solidFill>
              </a:rPr>
              <a:t>Generic tests are more common due to their flexibility and reusability, making them ideal for large-scale and consistent testing across models.</a:t>
            </a:r>
            <a:br>
              <a:rPr lang="en-GB" sz="1400">
                <a:solidFill>
                  <a:schemeClr val="dk1"/>
                </a:solidFill>
              </a:rPr>
            </a:br>
            <a:endParaRPr sz="1400">
              <a:solidFill>
                <a:schemeClr val="dk1"/>
              </a:solidFill>
            </a:endParaRPr>
          </a:p>
          <a:p>
            <a:pPr indent="0" lvl="0" marL="0" rtl="0" algn="l">
              <a:lnSpc>
                <a:spcPct val="95000"/>
              </a:lnSpc>
              <a:spcBef>
                <a:spcPts val="1200"/>
              </a:spcBef>
              <a:spcAft>
                <a:spcPts val="0"/>
              </a:spcAft>
              <a:buClr>
                <a:schemeClr val="dk1"/>
              </a:buClr>
              <a:buSzPts val="523"/>
              <a:buFont typeface="Arial"/>
              <a:buNone/>
            </a:pPr>
            <a:r>
              <a:rPr lang="en-GB" sz="1400">
                <a:solidFill>
                  <a:schemeClr val="dk1"/>
                </a:solidFill>
              </a:rPr>
              <a:t>Using tests helps </a:t>
            </a:r>
            <a:r>
              <a:rPr b="1" lang="en-GB" sz="1400">
                <a:solidFill>
                  <a:schemeClr val="dk1"/>
                </a:solidFill>
              </a:rPr>
              <a:t>catch regressions</a:t>
            </a:r>
            <a:r>
              <a:rPr lang="en-GB" sz="1400">
                <a:solidFill>
                  <a:schemeClr val="dk1"/>
                </a:solidFill>
              </a:rPr>
              <a:t>, confirm assumptions about data structure and content, and maintain trustworthy pipelines as your code evolves.</a:t>
            </a:r>
            <a:endParaRPr sz="1400"/>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pic>
        <p:nvPicPr>
          <p:cNvPr id="65" name="Google Shape;65;p15"/>
          <p:cNvPicPr preferRelativeResize="0"/>
          <p:nvPr/>
        </p:nvPicPr>
        <p:blipFill>
          <a:blip r:embed="rId3">
            <a:alphaModFix/>
          </a:blip>
          <a:stretch>
            <a:fillRect/>
          </a:stretch>
        </p:blipFill>
        <p:spPr>
          <a:xfrm>
            <a:off x="1892077" y="898050"/>
            <a:ext cx="5250774" cy="4116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dbt tests - Singular tests</a:t>
            </a:r>
            <a:endParaRPr b="1"/>
          </a:p>
        </p:txBody>
      </p:sp>
      <p:sp>
        <p:nvSpPr>
          <p:cNvPr id="226" name="Google Shape;226;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GB" sz="1100">
                <a:solidFill>
                  <a:schemeClr val="dk1"/>
                </a:solidFill>
              </a:rPr>
              <a:t>Singular tests</a:t>
            </a:r>
            <a:r>
              <a:rPr lang="en-GB" sz="1100">
                <a:solidFill>
                  <a:schemeClr val="dk1"/>
                </a:solidFill>
              </a:rPr>
              <a:t> are custom SQL queries written to assert a specific condition by returning failing records — typically for one-off validations.</a:t>
            </a: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Each test is defined in a </a:t>
            </a:r>
            <a:r>
              <a:rPr lang="en-GB" sz="1100">
                <a:solidFill>
                  <a:srgbClr val="188038"/>
                </a:solidFill>
                <a:latin typeface="Roboto Mono"/>
                <a:ea typeface="Roboto Mono"/>
                <a:cs typeface="Roboto Mono"/>
                <a:sym typeface="Roboto Mono"/>
              </a:rPr>
              <a:t>.sql</a:t>
            </a:r>
            <a:r>
              <a:rPr lang="en-GB" sz="1100">
                <a:solidFill>
                  <a:schemeClr val="dk1"/>
                </a:solidFill>
              </a:rPr>
              <a:t> file placed in the </a:t>
            </a:r>
            <a:r>
              <a:rPr lang="en-GB" sz="1100">
                <a:solidFill>
                  <a:srgbClr val="188038"/>
                </a:solidFill>
                <a:latin typeface="Roboto Mono"/>
                <a:ea typeface="Roboto Mono"/>
                <a:cs typeface="Roboto Mono"/>
                <a:sym typeface="Roboto Mono"/>
              </a:rPr>
              <a:t>tests/</a:t>
            </a:r>
            <a:r>
              <a:rPr lang="en-GB" sz="1100">
                <a:solidFill>
                  <a:schemeClr val="dk1"/>
                </a:solidFill>
              </a:rPr>
              <a:t> directory (as specified by the </a:t>
            </a:r>
            <a:r>
              <a:rPr lang="en-GB" sz="1100">
                <a:solidFill>
                  <a:srgbClr val="188038"/>
                </a:solidFill>
                <a:latin typeface="Roboto Mono"/>
                <a:ea typeface="Roboto Mono"/>
                <a:cs typeface="Roboto Mono"/>
                <a:sym typeface="Roboto Mono"/>
              </a:rPr>
              <a:t>test-paths</a:t>
            </a:r>
            <a:r>
              <a:rPr lang="en-GB" sz="1100">
                <a:solidFill>
                  <a:schemeClr val="dk1"/>
                </a:solidFill>
              </a:rPr>
              <a:t> configuration).</a:t>
            </a: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A singular test file contains </a:t>
            </a:r>
            <a:r>
              <a:rPr b="1" lang="en-GB" sz="1100">
                <a:solidFill>
                  <a:schemeClr val="dk1"/>
                </a:solidFill>
              </a:rPr>
              <a:t>one </a:t>
            </a:r>
            <a:r>
              <a:rPr b="1" lang="en-GB" sz="1100">
                <a:solidFill>
                  <a:srgbClr val="188038"/>
                </a:solidFill>
                <a:latin typeface="Roboto Mono"/>
                <a:ea typeface="Roboto Mono"/>
                <a:cs typeface="Roboto Mono"/>
                <a:sym typeface="Roboto Mono"/>
              </a:rPr>
              <a:t>SELECT</a:t>
            </a:r>
            <a:r>
              <a:rPr b="1" lang="en-GB" sz="1100">
                <a:solidFill>
                  <a:schemeClr val="dk1"/>
                </a:solidFill>
              </a:rPr>
              <a:t> statement</a:t>
            </a:r>
            <a:r>
              <a:rPr lang="en-GB" sz="1100">
                <a:solidFill>
                  <a:schemeClr val="dk1"/>
                </a:solidFill>
              </a:rPr>
              <a:t>, which identifies rows that violate the assertion — if any rows are returned, the test fails.</a:t>
            </a: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You can use </a:t>
            </a:r>
            <a:r>
              <a:rPr b="1" lang="en-GB" sz="1100">
                <a:solidFill>
                  <a:schemeClr val="dk1"/>
                </a:solidFill>
              </a:rPr>
              <a:t>Jinja functions</a:t>
            </a:r>
            <a:r>
              <a:rPr lang="en-GB" sz="1100">
                <a:solidFill>
                  <a:schemeClr val="dk1"/>
                </a:solidFill>
              </a:rPr>
              <a:t> like </a:t>
            </a:r>
            <a:r>
              <a:rPr lang="en-GB" sz="1100">
                <a:solidFill>
                  <a:srgbClr val="188038"/>
                </a:solidFill>
                <a:latin typeface="Roboto Mono"/>
                <a:ea typeface="Roboto Mono"/>
                <a:cs typeface="Roboto Mono"/>
                <a:sym typeface="Roboto Mono"/>
              </a:rPr>
              <a:t>ref()</a:t>
            </a:r>
            <a:r>
              <a:rPr lang="en-GB" sz="1100">
                <a:solidFill>
                  <a:schemeClr val="dk1"/>
                </a:solidFill>
              </a:rPr>
              <a:t> and </a:t>
            </a:r>
            <a:r>
              <a:rPr lang="en-GB" sz="1100">
                <a:solidFill>
                  <a:srgbClr val="188038"/>
                </a:solidFill>
                <a:latin typeface="Roboto Mono"/>
                <a:ea typeface="Roboto Mono"/>
                <a:cs typeface="Roboto Mono"/>
                <a:sym typeface="Roboto Mono"/>
              </a:rPr>
              <a:t>source()</a:t>
            </a:r>
            <a:r>
              <a:rPr lang="en-GB" sz="1100">
                <a:solidFill>
                  <a:schemeClr val="dk1"/>
                </a:solidFill>
              </a:rPr>
              <a:t> in these SQL files to dynamically reference models and sources.</a:t>
            </a: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The </a:t>
            </a:r>
            <a:r>
              <a:rPr b="1" lang="en-GB" sz="1100">
                <a:solidFill>
                  <a:schemeClr val="dk1"/>
                </a:solidFill>
              </a:rPr>
              <a:t>test name is derived from the filename</a:t>
            </a:r>
            <a:r>
              <a:rPr lang="en-GB" sz="1100">
                <a:solidFill>
                  <a:schemeClr val="dk1"/>
                </a:solidFill>
              </a:rPr>
              <a:t> — for example, </a:t>
            </a:r>
            <a:r>
              <a:rPr lang="en-GB" sz="1100">
                <a:solidFill>
                  <a:srgbClr val="188038"/>
                </a:solidFill>
                <a:latin typeface="Roboto Mono"/>
                <a:ea typeface="Roboto Mono"/>
                <a:cs typeface="Roboto Mono"/>
                <a:sym typeface="Roboto Mono"/>
              </a:rPr>
              <a:t>tests/assert_total_payment_amount_is_positive.sql</a:t>
            </a:r>
            <a:r>
              <a:rPr lang="en-GB" sz="1100">
                <a:solidFill>
                  <a:schemeClr val="dk1"/>
                </a:solidFill>
              </a:rPr>
              <a:t> creates a test named </a:t>
            </a:r>
            <a:r>
              <a:rPr lang="en-GB" sz="1100">
                <a:solidFill>
                  <a:srgbClr val="188038"/>
                </a:solidFill>
                <a:latin typeface="Roboto Mono"/>
                <a:ea typeface="Roboto Mono"/>
                <a:cs typeface="Roboto Mono"/>
                <a:sym typeface="Roboto Mono"/>
              </a:rPr>
              <a:t>assert_total_payment_amount_is_positive</a:t>
            </a:r>
            <a:r>
              <a:rPr lang="en-GB" sz="1100">
                <a:solidFill>
                  <a:schemeClr val="dk1"/>
                </a:solidFill>
              </a:rPr>
              <a:t>.</a:t>
            </a: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Avoid using semicolons (</a:t>
            </a:r>
            <a:r>
              <a:rPr lang="en-GB" sz="1100">
                <a:solidFill>
                  <a:srgbClr val="188038"/>
                </a:solidFill>
                <a:latin typeface="Roboto Mono"/>
                <a:ea typeface="Roboto Mono"/>
                <a:cs typeface="Roboto Mono"/>
                <a:sym typeface="Roboto Mono"/>
              </a:rPr>
              <a:t>;</a:t>
            </a:r>
            <a:r>
              <a:rPr lang="en-GB" sz="1100">
                <a:solidFill>
                  <a:schemeClr val="dk1"/>
                </a:solidFill>
              </a:rPr>
              <a:t>) at the end of SQL statements in test files, as they can cause execution issues.</a:t>
            </a: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Singular tests </a:t>
            </a:r>
            <a:r>
              <a:rPr b="1" lang="en-GB" sz="1100">
                <a:solidFill>
                  <a:schemeClr val="dk1"/>
                </a:solidFill>
              </a:rPr>
              <a:t>run automatically</a:t>
            </a:r>
            <a:r>
              <a:rPr lang="en-GB" sz="1100">
                <a:solidFill>
                  <a:schemeClr val="dk1"/>
                </a:solidFill>
              </a:rPr>
              <a:t> when you execute </a:t>
            </a:r>
            <a:r>
              <a:rPr lang="en-GB" sz="1100">
                <a:solidFill>
                  <a:srgbClr val="188038"/>
                </a:solidFill>
                <a:latin typeface="Roboto Mono"/>
                <a:ea typeface="Roboto Mono"/>
                <a:cs typeface="Roboto Mono"/>
                <a:sym typeface="Roboto Mono"/>
              </a:rPr>
              <a:t>dbt test</a:t>
            </a:r>
            <a:r>
              <a:rPr lang="en-GB" sz="1100">
                <a:solidFill>
                  <a:schemeClr val="dk1"/>
                </a:solidFill>
              </a:rPr>
              <a:t>, as long as they're located in the correct test directory.</a:t>
            </a:r>
            <a:endParaRPr sz="1100">
              <a:solidFill>
                <a:schemeClr val="dk1"/>
              </a:solidFill>
            </a:endParaRPr>
          </a:p>
          <a:p>
            <a:pPr indent="-298450" lvl="0" marL="457200" rtl="0" algn="l">
              <a:spcBef>
                <a:spcPts val="0"/>
              </a:spcBef>
              <a:spcAft>
                <a:spcPts val="0"/>
              </a:spcAft>
              <a:buSzPts val="1100"/>
              <a:buChar char="●"/>
            </a:pPr>
            <a:r>
              <a:rPr b="1" lang="en-GB" sz="1100">
                <a:solidFill>
                  <a:schemeClr val="dk1"/>
                </a:solidFill>
              </a:rPr>
              <a:t>Do not reference singular tests</a:t>
            </a:r>
            <a:r>
              <a:rPr lang="en-GB" sz="1100">
                <a:solidFill>
                  <a:schemeClr val="dk1"/>
                </a:solidFill>
              </a:rPr>
              <a:t> in </a:t>
            </a:r>
            <a:r>
              <a:rPr lang="en-GB" sz="1100">
                <a:solidFill>
                  <a:srgbClr val="188038"/>
                </a:solidFill>
                <a:latin typeface="Roboto Mono"/>
                <a:ea typeface="Roboto Mono"/>
                <a:cs typeface="Roboto Mono"/>
                <a:sym typeface="Roboto Mono"/>
              </a:rPr>
              <a:t>.yml</a:t>
            </a:r>
            <a:r>
              <a:rPr lang="en-GB" sz="1100">
                <a:solidFill>
                  <a:schemeClr val="dk1"/>
                </a:solidFill>
              </a:rPr>
              <a:t> files under </a:t>
            </a:r>
            <a:r>
              <a:rPr lang="en-GB" sz="1100">
                <a:solidFill>
                  <a:srgbClr val="188038"/>
                </a:solidFill>
                <a:latin typeface="Roboto Mono"/>
                <a:ea typeface="Roboto Mono"/>
                <a:cs typeface="Roboto Mono"/>
                <a:sym typeface="Roboto Mono"/>
              </a:rPr>
              <a:t>tests:</a:t>
            </a:r>
            <a:r>
              <a:rPr lang="en-GB" sz="1100">
                <a:solidFill>
                  <a:schemeClr val="dk1"/>
                </a:solidFill>
              </a:rPr>
              <a:t> blocks — they are not macros or generic tests and will cause errors if treated as such.</a:t>
            </a: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You can document a singular test by adding a </a:t>
            </a:r>
            <a:r>
              <a:rPr lang="en-GB" sz="1100">
                <a:solidFill>
                  <a:srgbClr val="188038"/>
                </a:solidFill>
                <a:latin typeface="Roboto Mono"/>
                <a:ea typeface="Roboto Mono"/>
                <a:cs typeface="Roboto Mono"/>
                <a:sym typeface="Roboto Mono"/>
              </a:rPr>
              <a:t>schema.yml</a:t>
            </a:r>
            <a:r>
              <a:rPr lang="en-GB" sz="1100">
                <a:solidFill>
                  <a:schemeClr val="dk1"/>
                </a:solidFill>
              </a:rPr>
              <a:t> file in the same directory with a </a:t>
            </a:r>
            <a:r>
              <a:rPr lang="en-GB" sz="1100">
                <a:solidFill>
                  <a:srgbClr val="188038"/>
                </a:solidFill>
                <a:latin typeface="Roboto Mono"/>
                <a:ea typeface="Roboto Mono"/>
                <a:cs typeface="Roboto Mono"/>
                <a:sym typeface="Roboto Mono"/>
              </a:rPr>
              <a:t>data_tests:</a:t>
            </a:r>
            <a:r>
              <a:rPr lang="en-GB" sz="1100">
                <a:solidFill>
                  <a:schemeClr val="dk1"/>
                </a:solidFill>
              </a:rPr>
              <a:t> section to provide a name and description.</a:t>
            </a:r>
            <a:endParaRPr sz="1100">
              <a:solidFill>
                <a:schemeClr val="dk1"/>
              </a:solidFill>
            </a:endParaRPr>
          </a:p>
          <a:p>
            <a:pPr indent="0" lvl="0" marL="457200" rtl="0" algn="l">
              <a:spcBef>
                <a:spcPts val="1200"/>
              </a:spcBef>
              <a:spcAft>
                <a:spcPts val="1200"/>
              </a:spcAft>
              <a:buNone/>
            </a:pPr>
            <a:r>
              <a:t/>
            </a:r>
            <a:endParaRPr sz="1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dbt tests - Singular tests</a:t>
            </a:r>
            <a:endParaRPr b="1"/>
          </a:p>
          <a:p>
            <a:pPr indent="0" lvl="0" marL="0" rtl="0" algn="l">
              <a:spcBef>
                <a:spcPts val="0"/>
              </a:spcBef>
              <a:spcAft>
                <a:spcPts val="0"/>
              </a:spcAft>
              <a:buNone/>
            </a:pPr>
            <a:r>
              <a:t/>
            </a:r>
            <a:endParaRPr/>
          </a:p>
        </p:txBody>
      </p:sp>
      <p:pic>
        <p:nvPicPr>
          <p:cNvPr id="232" name="Google Shape;232;p43"/>
          <p:cNvPicPr preferRelativeResize="0"/>
          <p:nvPr/>
        </p:nvPicPr>
        <p:blipFill>
          <a:blip r:embed="rId3">
            <a:alphaModFix/>
          </a:blip>
          <a:stretch>
            <a:fillRect/>
          </a:stretch>
        </p:blipFill>
        <p:spPr>
          <a:xfrm>
            <a:off x="150050" y="1183000"/>
            <a:ext cx="8734701" cy="2743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dbt tests - Singular tests</a:t>
            </a:r>
            <a:endParaRPr b="1"/>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238" name="Google Shape;238;p44"/>
          <p:cNvPicPr preferRelativeResize="0"/>
          <p:nvPr/>
        </p:nvPicPr>
        <p:blipFill>
          <a:blip r:embed="rId3">
            <a:alphaModFix/>
          </a:blip>
          <a:stretch>
            <a:fillRect/>
          </a:stretch>
        </p:blipFill>
        <p:spPr>
          <a:xfrm>
            <a:off x="219075" y="1422300"/>
            <a:ext cx="8705850" cy="25622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dbt tests - Generic tests</a:t>
            </a:r>
            <a:endParaRPr b="1"/>
          </a:p>
        </p:txBody>
      </p:sp>
      <p:sp>
        <p:nvSpPr>
          <p:cNvPr id="244" name="Google Shape;244;p45"/>
          <p:cNvSpPr txBox="1"/>
          <p:nvPr>
            <p:ph idx="1" type="body"/>
          </p:nvPr>
        </p:nvSpPr>
        <p:spPr>
          <a:xfrm>
            <a:off x="311700" y="1152475"/>
            <a:ext cx="8653200" cy="36309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GB" sz="1100">
                <a:solidFill>
                  <a:schemeClr val="dk1"/>
                </a:solidFill>
              </a:rPr>
              <a:t>Generic tests</a:t>
            </a:r>
            <a:r>
              <a:rPr lang="en-GB" sz="1100">
                <a:solidFill>
                  <a:schemeClr val="dk1"/>
                </a:solidFill>
              </a:rPr>
              <a:t> are reusable, parameterized tests defined once and applied across multiple models, columns, sources, or seeds.</a:t>
            </a: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These tests are referenced in </a:t>
            </a:r>
            <a:r>
              <a:rPr lang="en-GB" sz="1100">
                <a:solidFill>
                  <a:srgbClr val="188038"/>
                </a:solidFill>
                <a:latin typeface="Roboto Mono"/>
                <a:ea typeface="Roboto Mono"/>
                <a:cs typeface="Roboto Mono"/>
                <a:sym typeface="Roboto Mono"/>
              </a:rPr>
              <a:t>.yml</a:t>
            </a:r>
            <a:r>
              <a:rPr lang="en-GB" sz="1100">
                <a:solidFill>
                  <a:schemeClr val="dk1"/>
                </a:solidFill>
              </a:rPr>
              <a:t> files (usually model or schema YAML files), using the </a:t>
            </a:r>
            <a:r>
              <a:rPr lang="en-GB" sz="1100">
                <a:solidFill>
                  <a:srgbClr val="188038"/>
                </a:solidFill>
                <a:latin typeface="Roboto Mono"/>
                <a:ea typeface="Roboto Mono"/>
                <a:cs typeface="Roboto Mono"/>
                <a:sym typeface="Roboto Mono"/>
              </a:rPr>
              <a:t>tests:</a:t>
            </a:r>
            <a:r>
              <a:rPr lang="en-GB" sz="1100">
                <a:solidFill>
                  <a:schemeClr val="dk1"/>
                </a:solidFill>
              </a:rPr>
              <a:t> keyword under fields like </a:t>
            </a:r>
            <a:r>
              <a:rPr lang="en-GB" sz="1100">
                <a:solidFill>
                  <a:srgbClr val="188038"/>
                </a:solidFill>
                <a:latin typeface="Roboto Mono"/>
                <a:ea typeface="Roboto Mono"/>
                <a:cs typeface="Roboto Mono"/>
                <a:sym typeface="Roboto Mono"/>
              </a:rPr>
              <a:t>columns</a:t>
            </a:r>
            <a:r>
              <a:rPr lang="en-GB" sz="1100">
                <a:solidFill>
                  <a:schemeClr val="dk1"/>
                </a:solidFill>
              </a:rPr>
              <a:t>, </a:t>
            </a:r>
            <a:r>
              <a:rPr lang="en-GB" sz="1100">
                <a:solidFill>
                  <a:srgbClr val="188038"/>
                </a:solidFill>
                <a:latin typeface="Roboto Mono"/>
                <a:ea typeface="Roboto Mono"/>
                <a:cs typeface="Roboto Mono"/>
                <a:sym typeface="Roboto Mono"/>
              </a:rPr>
              <a:t>models</a:t>
            </a:r>
            <a:r>
              <a:rPr lang="en-GB" sz="1100">
                <a:solidFill>
                  <a:schemeClr val="dk1"/>
                </a:solidFill>
              </a:rPr>
              <a:t>, or </a:t>
            </a:r>
            <a:r>
              <a:rPr lang="en-GB" sz="1100">
                <a:solidFill>
                  <a:srgbClr val="188038"/>
                </a:solidFill>
                <a:latin typeface="Roboto Mono"/>
                <a:ea typeface="Roboto Mono"/>
                <a:cs typeface="Roboto Mono"/>
                <a:sym typeface="Roboto Mono"/>
              </a:rPr>
              <a:t>sources</a:t>
            </a:r>
            <a:r>
              <a:rPr lang="en-GB"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Generic tests are powered by </a:t>
            </a:r>
            <a:r>
              <a:rPr b="1" lang="en-GB" sz="1100">
                <a:solidFill>
                  <a:schemeClr val="dk1"/>
                </a:solidFill>
              </a:rPr>
              <a:t>Jinja macros</a:t>
            </a:r>
            <a:r>
              <a:rPr lang="en-GB" sz="1100">
                <a:solidFill>
                  <a:schemeClr val="dk1"/>
                </a:solidFill>
              </a:rPr>
              <a:t> that accept arguments, allowing for flexible test logic across different resources.</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dbt ships with four </a:t>
            </a:r>
            <a:r>
              <a:rPr b="1" lang="en-GB" sz="1100">
                <a:solidFill>
                  <a:schemeClr val="dk1"/>
                </a:solidFill>
              </a:rPr>
              <a:t>built-in generic tests</a:t>
            </a:r>
            <a:r>
              <a:rPr lang="en-GB" sz="1100">
                <a:solidFill>
                  <a:schemeClr val="dk1"/>
                </a:solidFill>
              </a:rPr>
              <a:t>:</a:t>
            </a:r>
            <a:endParaRPr sz="1100">
              <a:solidFill>
                <a:schemeClr val="dk1"/>
              </a:solidFill>
            </a:endParaRPr>
          </a:p>
          <a:p>
            <a:pPr indent="0" lvl="0" marL="457200" rtl="0" algn="l">
              <a:spcBef>
                <a:spcPts val="1200"/>
              </a:spcBef>
              <a:spcAft>
                <a:spcPts val="0"/>
              </a:spcAft>
              <a:buNone/>
            </a:pPr>
            <a:r>
              <a:rPr lang="en-GB" sz="1100">
                <a:solidFill>
                  <a:srgbClr val="188038"/>
                </a:solidFill>
                <a:latin typeface="Roboto Mono"/>
                <a:ea typeface="Roboto Mono"/>
                <a:cs typeface="Roboto Mono"/>
                <a:sym typeface="Roboto Mono"/>
              </a:rPr>
              <a:t>not_null</a:t>
            </a:r>
            <a:r>
              <a:rPr lang="en-GB" sz="1100">
                <a:solidFill>
                  <a:schemeClr val="dk1"/>
                </a:solidFill>
              </a:rPr>
              <a:t>: checks that a column has no null values.</a:t>
            </a:r>
            <a:endParaRPr sz="1100">
              <a:solidFill>
                <a:schemeClr val="dk1"/>
              </a:solidFill>
            </a:endParaRPr>
          </a:p>
          <a:p>
            <a:pPr indent="0" lvl="0" marL="457200" rtl="0" algn="l">
              <a:spcBef>
                <a:spcPts val="1200"/>
              </a:spcBef>
              <a:spcAft>
                <a:spcPts val="0"/>
              </a:spcAft>
              <a:buNone/>
            </a:pPr>
            <a:r>
              <a:rPr lang="en-GB" sz="1100">
                <a:solidFill>
                  <a:srgbClr val="188038"/>
                </a:solidFill>
                <a:latin typeface="Roboto Mono"/>
                <a:ea typeface="Roboto Mono"/>
                <a:cs typeface="Roboto Mono"/>
                <a:sym typeface="Roboto Mono"/>
              </a:rPr>
              <a:t>unique</a:t>
            </a:r>
            <a:r>
              <a:rPr lang="en-GB" sz="1100">
                <a:solidFill>
                  <a:schemeClr val="dk1"/>
                </a:solidFill>
              </a:rPr>
              <a:t>: ensures values in a column are unique.</a:t>
            </a:r>
            <a:endParaRPr sz="1100">
              <a:solidFill>
                <a:schemeClr val="dk1"/>
              </a:solidFill>
            </a:endParaRPr>
          </a:p>
          <a:p>
            <a:pPr indent="0" lvl="0" marL="457200" rtl="0" algn="l">
              <a:spcBef>
                <a:spcPts val="1200"/>
              </a:spcBef>
              <a:spcAft>
                <a:spcPts val="0"/>
              </a:spcAft>
              <a:buNone/>
            </a:pPr>
            <a:r>
              <a:rPr lang="en-GB" sz="1100">
                <a:solidFill>
                  <a:srgbClr val="188038"/>
                </a:solidFill>
                <a:latin typeface="Roboto Mono"/>
                <a:ea typeface="Roboto Mono"/>
                <a:cs typeface="Roboto Mono"/>
                <a:sym typeface="Roboto Mono"/>
              </a:rPr>
              <a:t>relationships</a:t>
            </a:r>
            <a:r>
              <a:rPr lang="en-GB" sz="1100">
                <a:solidFill>
                  <a:schemeClr val="dk1"/>
                </a:solidFill>
              </a:rPr>
              <a:t>: validates referential integrity across models.</a:t>
            </a:r>
            <a:endParaRPr sz="1100">
              <a:solidFill>
                <a:schemeClr val="dk1"/>
              </a:solidFill>
            </a:endParaRPr>
          </a:p>
          <a:p>
            <a:pPr indent="0" lvl="0" marL="457200" rtl="0" algn="l">
              <a:spcBef>
                <a:spcPts val="1200"/>
              </a:spcBef>
              <a:spcAft>
                <a:spcPts val="0"/>
              </a:spcAft>
              <a:buNone/>
            </a:pPr>
            <a:r>
              <a:rPr lang="en-GB" sz="1100">
                <a:solidFill>
                  <a:srgbClr val="188038"/>
                </a:solidFill>
                <a:latin typeface="Roboto Mono"/>
                <a:ea typeface="Roboto Mono"/>
                <a:cs typeface="Roboto Mono"/>
                <a:sym typeface="Roboto Mono"/>
              </a:rPr>
              <a:t>accepted_values</a:t>
            </a:r>
            <a:r>
              <a:rPr lang="en-GB" sz="1100">
                <a:solidFill>
                  <a:schemeClr val="dk1"/>
                </a:solidFill>
              </a:rPr>
              <a:t>: verifies that column values fall within an expected set.</a:t>
            </a:r>
            <a:endParaRPr sz="1100">
              <a:solidFill>
                <a:schemeClr val="dk1"/>
              </a:solidFill>
            </a:endParaRPr>
          </a:p>
          <a:p>
            <a:pPr indent="-298450" lvl="0" marL="457200" rtl="0" algn="l">
              <a:spcBef>
                <a:spcPts val="1200"/>
              </a:spcBef>
              <a:spcAft>
                <a:spcPts val="0"/>
              </a:spcAft>
              <a:buSzPts val="1100"/>
              <a:buChar char="●"/>
            </a:pPr>
            <a:r>
              <a:rPr lang="en-GB" sz="1100">
                <a:solidFill>
                  <a:schemeClr val="dk1"/>
                </a:solidFill>
              </a:rPr>
              <a:t>You can also </a:t>
            </a:r>
            <a:r>
              <a:rPr b="1" lang="en-GB" sz="1100">
                <a:solidFill>
                  <a:schemeClr val="dk1"/>
                </a:solidFill>
              </a:rPr>
              <a:t>create custom generic tests</a:t>
            </a:r>
            <a:r>
              <a:rPr lang="en-GB" sz="1100">
                <a:solidFill>
                  <a:schemeClr val="dk1"/>
                </a:solidFill>
              </a:rPr>
              <a:t> by defining a </a:t>
            </a:r>
            <a:r>
              <a:rPr lang="en-GB" sz="1100">
                <a:solidFill>
                  <a:srgbClr val="188038"/>
                </a:solidFill>
                <a:latin typeface="Roboto Mono"/>
                <a:ea typeface="Roboto Mono"/>
                <a:cs typeface="Roboto Mono"/>
                <a:sym typeface="Roboto Mono"/>
              </a:rPr>
              <a:t>test</a:t>
            </a:r>
            <a:r>
              <a:rPr lang="en-GB" sz="1100">
                <a:solidFill>
                  <a:schemeClr val="dk1"/>
                </a:solidFill>
              </a:rPr>
              <a:t> block (like a macro) in a </a:t>
            </a:r>
            <a:r>
              <a:rPr lang="en-GB" sz="1100">
                <a:solidFill>
                  <a:srgbClr val="188038"/>
                </a:solidFill>
                <a:latin typeface="Roboto Mono"/>
                <a:ea typeface="Roboto Mono"/>
                <a:cs typeface="Roboto Mono"/>
                <a:sym typeface="Roboto Mono"/>
              </a:rPr>
              <a:t>.sql</a:t>
            </a:r>
            <a:r>
              <a:rPr lang="en-GB" sz="1100">
                <a:solidFill>
                  <a:schemeClr val="dk1"/>
                </a:solidFill>
              </a:rPr>
              <a:t> file in the </a:t>
            </a:r>
            <a:r>
              <a:rPr lang="en-GB" sz="1100">
                <a:solidFill>
                  <a:srgbClr val="188038"/>
                </a:solidFill>
                <a:latin typeface="Roboto Mono"/>
                <a:ea typeface="Roboto Mono"/>
                <a:cs typeface="Roboto Mono"/>
                <a:sym typeface="Roboto Mono"/>
              </a:rPr>
              <a:t>macros/</a:t>
            </a:r>
            <a:r>
              <a:rPr lang="en-GB" sz="1100">
                <a:solidFill>
                  <a:schemeClr val="dk1"/>
                </a:solidFill>
              </a:rPr>
              <a:t> directory.</a:t>
            </a: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Generic tests return failing rows like singular tests — if </a:t>
            </a:r>
            <a:r>
              <a:rPr b="1" lang="en-GB" sz="1100">
                <a:solidFill>
                  <a:schemeClr val="dk1"/>
                </a:solidFill>
              </a:rPr>
              <a:t>no rows</a:t>
            </a:r>
            <a:r>
              <a:rPr lang="en-GB" sz="1100">
                <a:solidFill>
                  <a:schemeClr val="dk1"/>
                </a:solidFill>
              </a:rPr>
              <a:t> are returned by the </a:t>
            </a:r>
            <a:r>
              <a:rPr lang="en-GB" sz="1100">
                <a:solidFill>
                  <a:srgbClr val="188038"/>
                </a:solidFill>
                <a:latin typeface="Roboto Mono"/>
                <a:ea typeface="Roboto Mono"/>
                <a:cs typeface="Roboto Mono"/>
                <a:sym typeface="Roboto Mono"/>
              </a:rPr>
              <a:t>SELECT</a:t>
            </a:r>
            <a:r>
              <a:rPr lang="en-GB" sz="1100">
                <a:solidFill>
                  <a:schemeClr val="dk1"/>
                </a:solidFill>
              </a:rPr>
              <a:t> query, the test passes.</a:t>
            </a:r>
            <a:endParaRPr sz="11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dbt tests - Generic tests</a:t>
            </a:r>
            <a:endParaRPr b="1"/>
          </a:p>
          <a:p>
            <a:pPr indent="0" lvl="0" marL="0" rtl="0" algn="l">
              <a:spcBef>
                <a:spcPts val="0"/>
              </a:spcBef>
              <a:spcAft>
                <a:spcPts val="0"/>
              </a:spcAft>
              <a:buNone/>
            </a:pPr>
            <a:r>
              <a:t/>
            </a:r>
            <a:endParaRPr/>
          </a:p>
        </p:txBody>
      </p:sp>
      <p:pic>
        <p:nvPicPr>
          <p:cNvPr id="250" name="Google Shape;250;p46"/>
          <p:cNvPicPr preferRelativeResize="0"/>
          <p:nvPr/>
        </p:nvPicPr>
        <p:blipFill>
          <a:blip r:embed="rId3">
            <a:alphaModFix/>
          </a:blip>
          <a:stretch>
            <a:fillRect/>
          </a:stretch>
        </p:blipFill>
        <p:spPr>
          <a:xfrm>
            <a:off x="304800" y="1124525"/>
            <a:ext cx="8469624" cy="3898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Adding descriptions to dbt project</a:t>
            </a:r>
            <a:endParaRPr b="1"/>
          </a:p>
        </p:txBody>
      </p:sp>
      <p:sp>
        <p:nvSpPr>
          <p:cNvPr id="256" name="Google Shape;256;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GB" sz="1100">
                <a:solidFill>
                  <a:schemeClr val="dk1"/>
                </a:solidFill>
              </a:rPr>
              <a:t>Descriptions provide context for models, columns, sources, and tests</a:t>
            </a:r>
            <a:br>
              <a:rPr lang="en-GB" sz="1100">
                <a:solidFill>
                  <a:schemeClr val="dk1"/>
                </a:solidFill>
              </a:rPr>
            </a:b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Defined inside </a:t>
            </a:r>
            <a:r>
              <a:rPr lang="en-GB" sz="1100">
                <a:solidFill>
                  <a:srgbClr val="188038"/>
                </a:solidFill>
                <a:latin typeface="Roboto Mono"/>
                <a:ea typeface="Roboto Mono"/>
                <a:cs typeface="Roboto Mono"/>
                <a:sym typeface="Roboto Mono"/>
              </a:rPr>
              <a:t>.yml</a:t>
            </a:r>
            <a:r>
              <a:rPr lang="en-GB" sz="1100">
                <a:solidFill>
                  <a:schemeClr val="dk1"/>
                </a:solidFill>
              </a:rPr>
              <a:t> files (usually in the </a:t>
            </a:r>
            <a:r>
              <a:rPr lang="en-GB" sz="1100">
                <a:solidFill>
                  <a:srgbClr val="188038"/>
                </a:solidFill>
                <a:latin typeface="Roboto Mono"/>
                <a:ea typeface="Roboto Mono"/>
                <a:cs typeface="Roboto Mono"/>
                <a:sym typeface="Roboto Mono"/>
              </a:rPr>
              <a:t>models/</a:t>
            </a:r>
            <a:r>
              <a:rPr lang="en-GB" sz="1100">
                <a:solidFill>
                  <a:schemeClr val="dk1"/>
                </a:solidFill>
              </a:rPr>
              <a:t> or </a:t>
            </a:r>
            <a:r>
              <a:rPr lang="en-GB" sz="1100">
                <a:solidFill>
                  <a:srgbClr val="188038"/>
                </a:solidFill>
                <a:latin typeface="Roboto Mono"/>
                <a:ea typeface="Roboto Mono"/>
                <a:cs typeface="Roboto Mono"/>
                <a:sym typeface="Roboto Mono"/>
              </a:rPr>
              <a:t>tests/</a:t>
            </a:r>
            <a:r>
              <a:rPr lang="en-GB" sz="1100">
                <a:solidFill>
                  <a:schemeClr val="dk1"/>
                </a:solidFill>
              </a:rPr>
              <a:t> directory)</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Helps teams understand what each part of the project does</a:t>
            </a:r>
            <a:br>
              <a:rPr lang="en-GB" sz="1100">
                <a:solidFill>
                  <a:schemeClr val="dk1"/>
                </a:solidFill>
              </a:rPr>
            </a:b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Improves visibility when generating documentation (</a:t>
            </a:r>
            <a:r>
              <a:rPr lang="en-GB" sz="1100">
                <a:solidFill>
                  <a:srgbClr val="188038"/>
                </a:solidFill>
                <a:latin typeface="Roboto Mono"/>
                <a:ea typeface="Roboto Mono"/>
                <a:cs typeface="Roboto Mono"/>
                <a:sym typeface="Roboto Mono"/>
              </a:rPr>
              <a:t>dbt docs</a:t>
            </a:r>
            <a:r>
              <a:rPr lang="en-GB" sz="1100">
                <a:solidFill>
                  <a:schemeClr val="dk1"/>
                </a:solidFill>
              </a:rPr>
              <a:t>)</a:t>
            </a:r>
            <a:br>
              <a:rPr lang="en-GB" sz="1100">
                <a:solidFill>
                  <a:schemeClr val="dk1"/>
                </a:solidFill>
              </a:rPr>
            </a:b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Use </a:t>
            </a:r>
            <a:r>
              <a:rPr lang="en-GB" sz="1100">
                <a:solidFill>
                  <a:srgbClr val="188038"/>
                </a:solidFill>
                <a:latin typeface="Roboto Mono"/>
                <a:ea typeface="Roboto Mono"/>
                <a:cs typeface="Roboto Mono"/>
                <a:sym typeface="Roboto Mono"/>
              </a:rPr>
              <a:t>description:</a:t>
            </a:r>
            <a:r>
              <a:rPr lang="en-GB" sz="1100">
                <a:solidFill>
                  <a:schemeClr val="dk1"/>
                </a:solidFill>
              </a:rPr>
              <a:t> under </a:t>
            </a:r>
            <a:r>
              <a:rPr lang="en-GB" sz="1100">
                <a:solidFill>
                  <a:srgbClr val="188038"/>
                </a:solidFill>
                <a:latin typeface="Roboto Mono"/>
                <a:ea typeface="Roboto Mono"/>
                <a:cs typeface="Roboto Mono"/>
                <a:sym typeface="Roboto Mono"/>
              </a:rPr>
              <a:t>model</a:t>
            </a:r>
            <a:r>
              <a:rPr lang="en-GB" sz="1100">
                <a:solidFill>
                  <a:schemeClr val="dk1"/>
                </a:solidFill>
              </a:rPr>
              <a:t>, </a:t>
            </a:r>
            <a:r>
              <a:rPr lang="en-GB" sz="1100">
                <a:solidFill>
                  <a:srgbClr val="188038"/>
                </a:solidFill>
                <a:latin typeface="Roboto Mono"/>
                <a:ea typeface="Roboto Mono"/>
                <a:cs typeface="Roboto Mono"/>
                <a:sym typeface="Roboto Mono"/>
              </a:rPr>
              <a:t>column</a:t>
            </a:r>
            <a:r>
              <a:rPr lang="en-GB" sz="1100">
                <a:solidFill>
                  <a:schemeClr val="dk1"/>
                </a:solidFill>
              </a:rPr>
              <a:t>, or </a:t>
            </a:r>
            <a:r>
              <a:rPr lang="en-GB" sz="1100">
                <a:solidFill>
                  <a:srgbClr val="188038"/>
                </a:solidFill>
                <a:latin typeface="Roboto Mono"/>
                <a:ea typeface="Roboto Mono"/>
                <a:cs typeface="Roboto Mono"/>
                <a:sym typeface="Roboto Mono"/>
              </a:rPr>
              <a:t>source</a:t>
            </a:r>
            <a:r>
              <a:rPr lang="en-GB" sz="1100">
                <a:solidFill>
                  <a:schemeClr val="dk1"/>
                </a:solidFill>
              </a:rPr>
              <a:t> definitions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Supports Markdown formatting for better readability</a:t>
            </a:r>
            <a:endParaRPr sz="1100">
              <a:solidFill>
                <a:schemeClr val="dk1"/>
              </a:solidFill>
            </a:endParaRPr>
          </a:p>
          <a:p>
            <a:pPr indent="0" lvl="0" marL="457200" rtl="0" algn="l">
              <a:spcBef>
                <a:spcPts val="120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Adding descriptions to dbt project</a:t>
            </a:r>
            <a:endParaRPr b="1"/>
          </a:p>
          <a:p>
            <a:pPr indent="0" lvl="0" marL="0" rtl="0" algn="l">
              <a:spcBef>
                <a:spcPts val="0"/>
              </a:spcBef>
              <a:spcAft>
                <a:spcPts val="0"/>
              </a:spcAft>
              <a:buNone/>
            </a:pPr>
            <a:r>
              <a:t/>
            </a:r>
            <a:endParaRPr/>
          </a:p>
        </p:txBody>
      </p:sp>
      <p:pic>
        <p:nvPicPr>
          <p:cNvPr id="262" name="Google Shape;262;p48"/>
          <p:cNvPicPr preferRelativeResize="0"/>
          <p:nvPr/>
        </p:nvPicPr>
        <p:blipFill>
          <a:blip r:embed="rId3">
            <a:alphaModFix/>
          </a:blip>
          <a:stretch>
            <a:fillRect/>
          </a:stretch>
        </p:blipFill>
        <p:spPr>
          <a:xfrm>
            <a:off x="1114425" y="1122500"/>
            <a:ext cx="7027748" cy="38209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dbt documentation</a:t>
            </a:r>
            <a:endParaRPr b="1"/>
          </a:p>
        </p:txBody>
      </p:sp>
      <p:sp>
        <p:nvSpPr>
          <p:cNvPr id="268" name="Google Shape;26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GB" sz="1100">
                <a:solidFill>
                  <a:srgbClr val="188038"/>
                </a:solidFill>
                <a:latin typeface="Roboto Mono"/>
                <a:ea typeface="Roboto Mono"/>
                <a:cs typeface="Roboto Mono"/>
                <a:sym typeface="Roboto Mono"/>
              </a:rPr>
              <a:t>dbt docs generate</a:t>
            </a:r>
            <a:r>
              <a:rPr lang="en-GB" sz="1100">
                <a:solidFill>
                  <a:schemeClr val="dk1"/>
                </a:solidFill>
              </a:rPr>
              <a:t> builds a browsable HTML documentation site</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Captures lineage, descriptions, columns, data types, and tests</a:t>
            </a:r>
            <a:br>
              <a:rPr lang="en-GB" sz="1100">
                <a:solidFill>
                  <a:schemeClr val="dk1"/>
                </a:solidFill>
              </a:rPr>
            </a:b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Use </a:t>
            </a:r>
            <a:r>
              <a:rPr lang="en-GB" sz="1100">
                <a:solidFill>
                  <a:srgbClr val="188038"/>
                </a:solidFill>
                <a:latin typeface="Roboto Mono"/>
                <a:ea typeface="Roboto Mono"/>
                <a:cs typeface="Roboto Mono"/>
                <a:sym typeface="Roboto Mono"/>
              </a:rPr>
              <a:t>dbt docs serve</a:t>
            </a:r>
            <a:r>
              <a:rPr lang="en-GB" sz="1100">
                <a:solidFill>
                  <a:schemeClr val="dk1"/>
                </a:solidFill>
              </a:rPr>
              <a:t> to view docs locally in a browser</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Shows upstream/downstream dependencies through lineage graphs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Great for onboarding, collaboration, and auditing</a:t>
            </a:r>
            <a:br>
              <a:rPr lang="en-GB" sz="1100">
                <a:solidFill>
                  <a:schemeClr val="dk1"/>
                </a:solidFill>
              </a:rPr>
            </a:b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Reflects everything defined in </a:t>
            </a:r>
            <a:r>
              <a:rPr lang="en-GB" sz="1100">
                <a:solidFill>
                  <a:srgbClr val="188038"/>
                </a:solidFill>
                <a:latin typeface="Roboto Mono"/>
                <a:ea typeface="Roboto Mono"/>
                <a:cs typeface="Roboto Mono"/>
                <a:sym typeface="Roboto Mono"/>
              </a:rPr>
              <a:t>.yml</a:t>
            </a:r>
            <a:r>
              <a:rPr lang="en-GB" sz="1100">
                <a:solidFill>
                  <a:schemeClr val="dk1"/>
                </a:solidFill>
              </a:rPr>
              <a:t> and model files</a:t>
            </a:r>
            <a:endParaRPr sz="1100">
              <a:solidFill>
                <a:schemeClr val="dk1"/>
              </a:solidFill>
            </a:endParaRPr>
          </a:p>
          <a:p>
            <a:pPr indent="0" lvl="0" marL="45720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dbt seeds</a:t>
            </a:r>
            <a:endParaRPr b="1"/>
          </a:p>
        </p:txBody>
      </p:sp>
      <p:sp>
        <p:nvSpPr>
          <p:cNvPr id="274" name="Google Shape;274;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b="1" lang="en-GB" sz="1100">
                <a:solidFill>
                  <a:schemeClr val="dk1"/>
                </a:solidFill>
              </a:rPr>
              <a:t>Seeds are CSV files</a:t>
            </a:r>
            <a:r>
              <a:rPr lang="en-GB" sz="1100">
                <a:solidFill>
                  <a:schemeClr val="dk1"/>
                </a:solidFill>
              </a:rPr>
              <a:t> placed in the </a:t>
            </a:r>
            <a:r>
              <a:rPr lang="en-GB" sz="1100">
                <a:solidFill>
                  <a:srgbClr val="188038"/>
                </a:solidFill>
                <a:latin typeface="Roboto Mono"/>
                <a:ea typeface="Roboto Mono"/>
                <a:cs typeface="Roboto Mono"/>
                <a:sym typeface="Roboto Mono"/>
              </a:rPr>
              <a:t>data/</a:t>
            </a:r>
            <a:r>
              <a:rPr lang="en-GB" sz="1100">
                <a:solidFill>
                  <a:schemeClr val="dk1"/>
                </a:solidFill>
              </a:rPr>
              <a:t> directory of your dbt project that can be loaded into your data warehouse as tables.</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They are useful for </a:t>
            </a:r>
            <a:r>
              <a:rPr b="1" lang="en-GB" sz="1100">
                <a:solidFill>
                  <a:schemeClr val="dk1"/>
                </a:solidFill>
              </a:rPr>
              <a:t>static or reference data</a:t>
            </a:r>
            <a:r>
              <a:rPr lang="en-GB" sz="1100">
                <a:solidFill>
                  <a:schemeClr val="dk1"/>
                </a:solidFill>
              </a:rPr>
              <a:t>, like country codes, status mappings, or small lookup tables.</a:t>
            </a: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You run the command </a:t>
            </a:r>
            <a:r>
              <a:rPr lang="en-GB" sz="1100">
                <a:solidFill>
                  <a:srgbClr val="188038"/>
                </a:solidFill>
                <a:latin typeface="Roboto Mono"/>
                <a:ea typeface="Roboto Mono"/>
                <a:cs typeface="Roboto Mono"/>
                <a:sym typeface="Roboto Mono"/>
              </a:rPr>
              <a:t>dbt seed</a:t>
            </a:r>
            <a:r>
              <a:rPr lang="en-GB" sz="1100">
                <a:solidFill>
                  <a:schemeClr val="dk1"/>
                </a:solidFill>
              </a:rPr>
              <a:t> to load these CSV files into your warehouse.</a:t>
            </a: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Each CSV becomes a table in your warehouse with the </a:t>
            </a:r>
            <a:r>
              <a:rPr b="1" lang="en-GB" sz="1100">
                <a:solidFill>
                  <a:schemeClr val="dk1"/>
                </a:solidFill>
              </a:rPr>
              <a:t>same name as the file</a:t>
            </a:r>
            <a:r>
              <a:rPr lang="en-GB" sz="1100">
                <a:solidFill>
                  <a:schemeClr val="dk1"/>
                </a:solidFill>
              </a:rPr>
              <a:t> (excluding the </a:t>
            </a:r>
            <a:r>
              <a:rPr lang="en-GB" sz="1100">
                <a:solidFill>
                  <a:srgbClr val="188038"/>
                </a:solidFill>
                <a:latin typeface="Roboto Mono"/>
                <a:ea typeface="Roboto Mono"/>
                <a:cs typeface="Roboto Mono"/>
                <a:sym typeface="Roboto Mono"/>
              </a:rPr>
              <a:t>.csv</a:t>
            </a:r>
            <a:r>
              <a:rPr lang="en-GB" sz="1100">
                <a:solidFill>
                  <a:schemeClr val="dk1"/>
                </a:solidFill>
              </a:rPr>
              <a:t> extension).</a:t>
            </a: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You can apply </a:t>
            </a:r>
            <a:r>
              <a:rPr b="1" lang="en-GB" sz="1100">
                <a:solidFill>
                  <a:schemeClr val="dk1"/>
                </a:solidFill>
              </a:rPr>
              <a:t>configurations</a:t>
            </a:r>
            <a:r>
              <a:rPr lang="en-GB" sz="1100">
                <a:solidFill>
                  <a:schemeClr val="dk1"/>
                </a:solidFill>
              </a:rPr>
              <a:t> like </a:t>
            </a:r>
            <a:r>
              <a:rPr lang="en-GB" sz="1100">
                <a:solidFill>
                  <a:srgbClr val="188038"/>
                </a:solidFill>
                <a:latin typeface="Roboto Mono"/>
                <a:ea typeface="Roboto Mono"/>
                <a:cs typeface="Roboto Mono"/>
                <a:sym typeface="Roboto Mono"/>
              </a:rPr>
              <a:t>schema</a:t>
            </a:r>
            <a:r>
              <a:rPr lang="en-GB" sz="1100">
                <a:solidFill>
                  <a:schemeClr val="dk1"/>
                </a:solidFill>
              </a:rPr>
              <a:t>, </a:t>
            </a:r>
            <a:r>
              <a:rPr lang="en-GB" sz="1100">
                <a:solidFill>
                  <a:srgbClr val="188038"/>
                </a:solidFill>
                <a:latin typeface="Roboto Mono"/>
                <a:ea typeface="Roboto Mono"/>
                <a:cs typeface="Roboto Mono"/>
                <a:sym typeface="Roboto Mono"/>
              </a:rPr>
              <a:t>database</a:t>
            </a:r>
            <a:r>
              <a:rPr lang="en-GB" sz="1100">
                <a:solidFill>
                  <a:schemeClr val="dk1"/>
                </a:solidFill>
              </a:rPr>
              <a:t>, and </a:t>
            </a:r>
            <a:r>
              <a:rPr lang="en-GB" sz="1100">
                <a:solidFill>
                  <a:srgbClr val="188038"/>
                </a:solidFill>
                <a:latin typeface="Roboto Mono"/>
                <a:ea typeface="Roboto Mono"/>
                <a:cs typeface="Roboto Mono"/>
                <a:sym typeface="Roboto Mono"/>
              </a:rPr>
              <a:t>column_types</a:t>
            </a:r>
            <a:r>
              <a:rPr lang="en-GB" sz="1100">
                <a:solidFill>
                  <a:schemeClr val="dk1"/>
                </a:solidFill>
              </a:rPr>
              <a:t> to your seeds in the </a:t>
            </a:r>
            <a:r>
              <a:rPr lang="en-GB" sz="1100">
                <a:solidFill>
                  <a:srgbClr val="188038"/>
                </a:solidFill>
                <a:latin typeface="Roboto Mono"/>
                <a:ea typeface="Roboto Mono"/>
                <a:cs typeface="Roboto Mono"/>
                <a:sym typeface="Roboto Mono"/>
              </a:rPr>
              <a:t>dbt_project.yml</a:t>
            </a:r>
            <a:r>
              <a:rPr lang="en-GB" sz="1100">
                <a:solidFill>
                  <a:schemeClr val="dk1"/>
                </a:solidFill>
              </a:rPr>
              <a:t> file.</a:t>
            </a: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They can be </a:t>
            </a:r>
            <a:r>
              <a:rPr b="1" lang="en-GB" sz="1100">
                <a:solidFill>
                  <a:schemeClr val="dk1"/>
                </a:solidFill>
              </a:rPr>
              <a:t>used in models</a:t>
            </a:r>
            <a:r>
              <a:rPr lang="en-GB" sz="1100">
                <a:solidFill>
                  <a:schemeClr val="dk1"/>
                </a:solidFill>
              </a:rPr>
              <a:t> just like any other table by referencing them with </a:t>
            </a:r>
            <a:r>
              <a:rPr lang="en-GB" sz="1100">
                <a:solidFill>
                  <a:srgbClr val="188038"/>
                </a:solidFill>
                <a:latin typeface="Roboto Mono"/>
                <a:ea typeface="Roboto Mono"/>
                <a:cs typeface="Roboto Mono"/>
                <a:sym typeface="Roboto Mono"/>
              </a:rPr>
              <a:t>ref('seed_name')</a:t>
            </a:r>
            <a:r>
              <a:rPr lang="en-GB" sz="1100">
                <a:solidFill>
                  <a:schemeClr val="dk1"/>
                </a:solidFill>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Jinja templating</a:t>
            </a:r>
            <a:endParaRPr b="1"/>
          </a:p>
        </p:txBody>
      </p:sp>
      <p:sp>
        <p:nvSpPr>
          <p:cNvPr id="280" name="Google Shape;280;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b="1" lang="en-GB" sz="1100">
                <a:solidFill>
                  <a:schemeClr val="dk1"/>
                </a:solidFill>
              </a:rPr>
              <a:t>Jinja</a:t>
            </a:r>
            <a:r>
              <a:rPr lang="en-GB" sz="1100">
                <a:solidFill>
                  <a:schemeClr val="dk1"/>
                </a:solidFill>
              </a:rPr>
              <a:t> is a templating language for Python, used in dbt to add logic inside SQL files.</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It lets you dynamically insert variables, loops, conditionals, and macros into your SQL models.</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This makes your dbt code </a:t>
            </a:r>
            <a:r>
              <a:rPr b="1" lang="en-GB" sz="1100">
                <a:solidFill>
                  <a:schemeClr val="dk1"/>
                </a:solidFill>
              </a:rPr>
              <a:t>more reusable, dynamic, and easier to maintain</a:t>
            </a:r>
            <a:r>
              <a:rPr lang="en-GB" sz="1100">
                <a:solidFill>
                  <a:schemeClr val="dk1"/>
                </a:solidFill>
              </a:rPr>
              <a:t>.</a:t>
            </a:r>
            <a:endParaRPr sz="1100">
              <a:solidFill>
                <a:schemeClr val="dk1"/>
              </a:solidFill>
            </a:endParaRPr>
          </a:p>
          <a:p>
            <a:pPr indent="-298450" lvl="0" marL="457200" rtl="0" algn="l">
              <a:lnSpc>
                <a:spcPct val="150000"/>
              </a:lnSpc>
              <a:spcBef>
                <a:spcPts val="0"/>
              </a:spcBef>
              <a:spcAft>
                <a:spcPts val="0"/>
              </a:spcAft>
              <a:buClr>
                <a:srgbClr val="262A38"/>
              </a:buClr>
              <a:buSzPts val="1100"/>
              <a:buChar char="●"/>
            </a:pPr>
            <a:r>
              <a:rPr b="1" lang="en-GB" sz="1100">
                <a:solidFill>
                  <a:srgbClr val="262A38"/>
                </a:solidFill>
              </a:rPr>
              <a:t>Expressions </a:t>
            </a:r>
            <a:r>
              <a:rPr b="1" lang="en-GB" sz="1100">
                <a:solidFill>
                  <a:srgbClr val="262A38"/>
                </a:solidFill>
                <a:highlight>
                  <a:srgbClr val="EBEDF0"/>
                </a:highlight>
                <a:latin typeface="Courier New"/>
                <a:ea typeface="Courier New"/>
                <a:cs typeface="Courier New"/>
                <a:sym typeface="Courier New"/>
              </a:rPr>
              <a:t>{{ ... }}</a:t>
            </a:r>
            <a:r>
              <a:rPr lang="en-GB" sz="1100">
                <a:solidFill>
                  <a:srgbClr val="262A38"/>
                </a:solidFill>
              </a:rPr>
              <a:t>: Expressions are used when you want to output a string. You can use expressions to reference </a:t>
            </a:r>
            <a:r>
              <a:rPr lang="en-GB" sz="1100">
                <a:solidFill>
                  <a:srgbClr val="009999"/>
                </a:solidFill>
                <a:uFill>
                  <a:noFill/>
                </a:uFill>
                <a:hlinkClick r:id="rId3">
                  <a:extLst>
                    <a:ext uri="{A12FA001-AC4F-418D-AE19-62706E023703}">
                      <ahyp:hlinkClr val="tx"/>
                    </a:ext>
                  </a:extLst>
                </a:hlinkClick>
              </a:rPr>
              <a:t>variables</a:t>
            </a:r>
            <a:r>
              <a:rPr lang="en-GB" sz="1100">
                <a:solidFill>
                  <a:srgbClr val="262A38"/>
                </a:solidFill>
              </a:rPr>
              <a:t> and call </a:t>
            </a:r>
            <a:r>
              <a:rPr lang="en-GB" sz="1100">
                <a:solidFill>
                  <a:srgbClr val="009999"/>
                </a:solidFill>
                <a:uFill>
                  <a:noFill/>
                </a:uFill>
                <a:hlinkClick r:id="rId4">
                  <a:extLst>
                    <a:ext uri="{A12FA001-AC4F-418D-AE19-62706E023703}">
                      <ahyp:hlinkClr val="tx"/>
                    </a:ext>
                  </a:extLst>
                </a:hlinkClick>
              </a:rPr>
              <a:t>macros</a:t>
            </a:r>
            <a:r>
              <a:rPr lang="en-GB" sz="1100">
                <a:solidFill>
                  <a:srgbClr val="262A38"/>
                </a:solidFill>
              </a:rPr>
              <a:t>.</a:t>
            </a:r>
            <a:endParaRPr sz="1100">
              <a:solidFill>
                <a:srgbClr val="262A38"/>
              </a:solidFill>
            </a:endParaRPr>
          </a:p>
          <a:p>
            <a:pPr indent="-298450" lvl="0" marL="457200" rtl="0" algn="l">
              <a:lnSpc>
                <a:spcPct val="150000"/>
              </a:lnSpc>
              <a:spcBef>
                <a:spcPts val="0"/>
              </a:spcBef>
              <a:spcAft>
                <a:spcPts val="0"/>
              </a:spcAft>
              <a:buClr>
                <a:srgbClr val="262A38"/>
              </a:buClr>
              <a:buSzPts val="1100"/>
              <a:buChar char="●"/>
            </a:pPr>
            <a:r>
              <a:rPr b="1" lang="en-GB" sz="1100">
                <a:solidFill>
                  <a:srgbClr val="262A38"/>
                </a:solidFill>
              </a:rPr>
              <a:t>Statements </a:t>
            </a:r>
            <a:r>
              <a:rPr b="1" lang="en-GB" sz="1100">
                <a:solidFill>
                  <a:srgbClr val="262A38"/>
                </a:solidFill>
                <a:highlight>
                  <a:srgbClr val="EBEDF0"/>
                </a:highlight>
                <a:latin typeface="Courier New"/>
                <a:ea typeface="Courier New"/>
                <a:cs typeface="Courier New"/>
                <a:sym typeface="Courier New"/>
              </a:rPr>
              <a:t>{% ... %}</a:t>
            </a:r>
            <a:r>
              <a:rPr lang="en-GB" sz="1100">
                <a:solidFill>
                  <a:srgbClr val="262A38"/>
                </a:solidFill>
              </a:rPr>
              <a:t>: Statements don't output a string. They are used for control flow, for example, to set up </a:t>
            </a:r>
            <a:r>
              <a:rPr lang="en-GB" sz="1100">
                <a:solidFill>
                  <a:srgbClr val="262A38"/>
                </a:solidFill>
                <a:highlight>
                  <a:srgbClr val="EBEDF0"/>
                </a:highlight>
                <a:latin typeface="Courier New"/>
                <a:ea typeface="Courier New"/>
                <a:cs typeface="Courier New"/>
                <a:sym typeface="Courier New"/>
              </a:rPr>
              <a:t>for</a:t>
            </a:r>
            <a:r>
              <a:rPr lang="en-GB" sz="1100">
                <a:solidFill>
                  <a:srgbClr val="262A38"/>
                </a:solidFill>
              </a:rPr>
              <a:t> loops and </a:t>
            </a:r>
            <a:r>
              <a:rPr lang="en-GB" sz="1100">
                <a:solidFill>
                  <a:srgbClr val="262A38"/>
                </a:solidFill>
                <a:highlight>
                  <a:srgbClr val="EBEDF0"/>
                </a:highlight>
                <a:latin typeface="Courier New"/>
                <a:ea typeface="Courier New"/>
                <a:cs typeface="Courier New"/>
                <a:sym typeface="Courier New"/>
              </a:rPr>
              <a:t>if</a:t>
            </a:r>
            <a:r>
              <a:rPr lang="en-GB" sz="1100">
                <a:solidFill>
                  <a:srgbClr val="262A38"/>
                </a:solidFill>
              </a:rPr>
              <a:t> statements, to </a:t>
            </a:r>
            <a:r>
              <a:rPr lang="en-GB" sz="1100">
                <a:solidFill>
                  <a:srgbClr val="009999"/>
                </a:solidFill>
                <a:uFill>
                  <a:noFill/>
                </a:uFill>
                <a:hlinkClick r:id="rId5">
                  <a:extLst>
                    <a:ext uri="{A12FA001-AC4F-418D-AE19-62706E023703}">
                      <ahyp:hlinkClr val="tx"/>
                    </a:ext>
                  </a:extLst>
                </a:hlinkClick>
              </a:rPr>
              <a:t>set</a:t>
            </a:r>
            <a:r>
              <a:rPr lang="en-GB" sz="1100">
                <a:solidFill>
                  <a:srgbClr val="262A38"/>
                </a:solidFill>
              </a:rPr>
              <a:t> or </a:t>
            </a:r>
            <a:r>
              <a:rPr lang="en-GB" sz="1100">
                <a:solidFill>
                  <a:srgbClr val="009999"/>
                </a:solidFill>
                <a:uFill>
                  <a:noFill/>
                </a:uFill>
                <a:hlinkClick r:id="rId6">
                  <a:extLst>
                    <a:ext uri="{A12FA001-AC4F-418D-AE19-62706E023703}">
                      <ahyp:hlinkClr val="tx"/>
                    </a:ext>
                  </a:extLst>
                </a:hlinkClick>
              </a:rPr>
              <a:t>modify</a:t>
            </a:r>
            <a:r>
              <a:rPr lang="en-GB" sz="1100">
                <a:solidFill>
                  <a:srgbClr val="262A38"/>
                </a:solidFill>
              </a:rPr>
              <a:t> variables, or to define macros.</a:t>
            </a:r>
            <a:endParaRPr sz="1100">
              <a:solidFill>
                <a:srgbClr val="262A38"/>
              </a:solidFill>
            </a:endParaRPr>
          </a:p>
          <a:p>
            <a:pPr indent="-298450" lvl="0" marL="457200" rtl="0" algn="l">
              <a:lnSpc>
                <a:spcPct val="150000"/>
              </a:lnSpc>
              <a:spcBef>
                <a:spcPts val="0"/>
              </a:spcBef>
              <a:spcAft>
                <a:spcPts val="0"/>
              </a:spcAft>
              <a:buClr>
                <a:srgbClr val="262A38"/>
              </a:buClr>
              <a:buSzPts val="1100"/>
              <a:buChar char="●"/>
            </a:pPr>
            <a:r>
              <a:rPr b="1" lang="en-GB" sz="1100">
                <a:solidFill>
                  <a:srgbClr val="262A38"/>
                </a:solidFill>
              </a:rPr>
              <a:t>Comments </a:t>
            </a:r>
            <a:r>
              <a:rPr b="1" lang="en-GB" sz="1100">
                <a:solidFill>
                  <a:srgbClr val="262A38"/>
                </a:solidFill>
                <a:highlight>
                  <a:srgbClr val="EBEDF0"/>
                </a:highlight>
                <a:latin typeface="Courier New"/>
                <a:ea typeface="Courier New"/>
                <a:cs typeface="Courier New"/>
                <a:sym typeface="Courier New"/>
              </a:rPr>
              <a:t>{# ... #}</a:t>
            </a:r>
            <a:r>
              <a:rPr lang="en-GB" sz="1100">
                <a:solidFill>
                  <a:srgbClr val="262A38"/>
                </a:solidFill>
              </a:rPr>
              <a:t>: Jinja comments are used to prevent the text within the comment from executing or outputing a string. Don't use </a:t>
            </a:r>
            <a:r>
              <a:rPr lang="en-GB" sz="1100">
                <a:solidFill>
                  <a:srgbClr val="262A38"/>
                </a:solidFill>
                <a:highlight>
                  <a:srgbClr val="EBEDF0"/>
                </a:highlight>
                <a:latin typeface="Courier New"/>
                <a:ea typeface="Courier New"/>
                <a:cs typeface="Courier New"/>
                <a:sym typeface="Courier New"/>
              </a:rPr>
              <a:t>--</a:t>
            </a:r>
            <a:r>
              <a:rPr lang="en-GB" sz="1100">
                <a:solidFill>
                  <a:srgbClr val="262A38"/>
                </a:solidFill>
              </a:rPr>
              <a:t> for comment.</a:t>
            </a:r>
            <a:endParaRPr sz="1100">
              <a:solidFill>
                <a:srgbClr val="262A38"/>
              </a:solidFill>
            </a:endParaRPr>
          </a:p>
          <a:p>
            <a:pPr indent="0" lvl="0" marL="0" rtl="0" algn="l">
              <a:spcBef>
                <a:spcPts val="1500"/>
              </a:spcBef>
              <a:spcAft>
                <a:spcPts val="1200"/>
              </a:spcAft>
              <a:buNone/>
            </a:pPr>
            <a:r>
              <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dbt Products	</a:t>
            </a:r>
            <a:endParaRPr b="1" sz="2500"/>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marR="0" rtl="0" algn="l">
              <a:lnSpc>
                <a:spcPct val="115000"/>
              </a:lnSpc>
              <a:spcBef>
                <a:spcPts val="1200"/>
              </a:spcBef>
              <a:spcAft>
                <a:spcPts val="0"/>
              </a:spcAft>
              <a:buClr>
                <a:schemeClr val="dk1"/>
              </a:buClr>
              <a:buSzPts val="1600"/>
              <a:buChar char="●"/>
            </a:pPr>
            <a:r>
              <a:rPr lang="en-GB" sz="1600">
                <a:solidFill>
                  <a:schemeClr val="dk1"/>
                </a:solidFill>
              </a:rPr>
              <a:t>dbt Cloud is a fully managed, web-based platform to develop, test, schedule, and monitor dbt workflows—ideal for teams seeking speed and simplicity.</a:t>
            </a:r>
            <a:br>
              <a:rPr lang="en-GB" sz="1600">
                <a:solidFill>
                  <a:schemeClr val="dk1"/>
                </a:solidFill>
              </a:rPr>
            </a:br>
            <a:endParaRPr sz="16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GB" sz="1600">
                <a:solidFill>
                  <a:schemeClr val="dk1"/>
                </a:solidFill>
              </a:rPr>
              <a:t>dbt Core is the open-source, command-line version of dbt for users who prefer manual setup and full control of their dbt environment.</a:t>
            </a:r>
            <a:endParaRPr sz="1600">
              <a:solidFill>
                <a:schemeClr val="dk1"/>
              </a:solidFill>
            </a:endParaRPr>
          </a:p>
          <a:p>
            <a:pPr indent="0" lvl="0" marL="0" rtl="0" algn="l">
              <a:lnSpc>
                <a:spcPct val="115000"/>
              </a:lnSpc>
              <a:spcBef>
                <a:spcPts val="1200"/>
              </a:spcBef>
              <a:spcAft>
                <a:spcPts val="1200"/>
              </a:spcAft>
              <a:buNone/>
            </a:pPr>
            <a:r>
              <a:t/>
            </a:r>
            <a:endParaRPr sz="16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Benefits of Jinja in dbt</a:t>
            </a:r>
            <a:endParaRPr b="1"/>
          </a:p>
        </p:txBody>
      </p:sp>
      <p:sp>
        <p:nvSpPr>
          <p:cNvPr id="286" name="Google Shape;286;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t/>
            </a:r>
            <a:endParaRPr b="1" sz="1300">
              <a:solidFill>
                <a:schemeClr val="dk1"/>
              </a:solidFill>
            </a:endParaRPr>
          </a:p>
          <a:p>
            <a:pPr indent="-298450" lvl="0" marL="457200" rtl="0" algn="l">
              <a:spcBef>
                <a:spcPts val="1200"/>
              </a:spcBef>
              <a:spcAft>
                <a:spcPts val="0"/>
              </a:spcAft>
              <a:buClr>
                <a:schemeClr val="dk1"/>
              </a:buClr>
              <a:buSzPts val="1100"/>
              <a:buChar char="●"/>
            </a:pPr>
            <a:r>
              <a:rPr lang="en-GB" sz="1100">
                <a:solidFill>
                  <a:schemeClr val="dk1"/>
                </a:solidFill>
              </a:rPr>
              <a:t>Promotes </a:t>
            </a:r>
            <a:r>
              <a:rPr b="1" lang="en-GB" sz="1100">
                <a:solidFill>
                  <a:schemeClr val="dk1"/>
                </a:solidFill>
              </a:rPr>
              <a:t>DRY</a:t>
            </a:r>
            <a:r>
              <a:rPr lang="en-GB" sz="1100">
                <a:solidFill>
                  <a:schemeClr val="dk1"/>
                </a:solidFill>
              </a:rPr>
              <a:t> (Don't Repeat Yourself) code.</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Enables </a:t>
            </a:r>
            <a:r>
              <a:rPr b="1" lang="en-GB" sz="1100">
                <a:solidFill>
                  <a:schemeClr val="dk1"/>
                </a:solidFill>
              </a:rPr>
              <a:t>environment-specific logic</a:t>
            </a:r>
            <a:r>
              <a:rPr lang="en-GB" sz="1100">
                <a:solidFill>
                  <a:schemeClr val="dk1"/>
                </a:solidFill>
              </a:rPr>
              <a:t> (e.g., different behavior in dev vs prod).</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Useful for </a:t>
            </a:r>
            <a:r>
              <a:rPr b="1" lang="en-GB" sz="1100">
                <a:solidFill>
                  <a:schemeClr val="dk1"/>
                </a:solidFill>
              </a:rPr>
              <a:t>automation</a:t>
            </a:r>
            <a:r>
              <a:rPr lang="en-GB" sz="1100">
                <a:solidFill>
                  <a:schemeClr val="dk1"/>
                </a:solidFill>
              </a:rPr>
              <a:t>, </a:t>
            </a:r>
            <a:r>
              <a:rPr b="1" lang="en-GB" sz="1100">
                <a:solidFill>
                  <a:schemeClr val="dk1"/>
                </a:solidFill>
              </a:rPr>
              <a:t>parameterization</a:t>
            </a:r>
            <a:r>
              <a:rPr lang="en-GB" sz="1100">
                <a:solidFill>
                  <a:schemeClr val="dk1"/>
                </a:solidFill>
              </a:rPr>
              <a:t>, and </a:t>
            </a:r>
            <a:r>
              <a:rPr b="1" lang="en-GB" sz="1100">
                <a:solidFill>
                  <a:schemeClr val="dk1"/>
                </a:solidFill>
              </a:rPr>
              <a:t>consistency</a:t>
            </a:r>
            <a:r>
              <a:rPr lang="en-GB" sz="1100">
                <a:solidFill>
                  <a:schemeClr val="dk1"/>
                </a:solidFill>
              </a:rPr>
              <a:t> in large projects.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Jinja templating example</a:t>
            </a:r>
            <a:endParaRPr b="1"/>
          </a:p>
        </p:txBody>
      </p:sp>
      <p:sp>
        <p:nvSpPr>
          <p:cNvPr id="292" name="Google Shape;292;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GB"/>
              <a:t>{% set payment_methods = ["bank_transfer", "credit_card", "gift_card"]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en-GB"/>
              <a:t>select</a:t>
            </a:r>
            <a:endParaRPr/>
          </a:p>
          <a:p>
            <a:pPr indent="0" lvl="0" marL="0" rtl="0" algn="l">
              <a:spcBef>
                <a:spcPts val="1200"/>
              </a:spcBef>
              <a:spcAft>
                <a:spcPts val="0"/>
              </a:spcAft>
              <a:buClr>
                <a:schemeClr val="dk1"/>
              </a:buClr>
              <a:buSzPct val="61111"/>
              <a:buFont typeface="Arial"/>
              <a:buNone/>
            </a:pPr>
            <a:r>
              <a:rPr lang="en-GB"/>
              <a:t>    order_id,</a:t>
            </a:r>
            <a:endParaRPr/>
          </a:p>
          <a:p>
            <a:pPr indent="0" lvl="0" marL="0" rtl="0" algn="l">
              <a:spcBef>
                <a:spcPts val="1200"/>
              </a:spcBef>
              <a:spcAft>
                <a:spcPts val="0"/>
              </a:spcAft>
              <a:buClr>
                <a:schemeClr val="dk1"/>
              </a:buClr>
              <a:buSzPct val="61111"/>
              <a:buFont typeface="Arial"/>
              <a:buNone/>
            </a:pPr>
            <a:r>
              <a:rPr lang="en-GB"/>
              <a:t>    {% for payment_method in payment_methods %}</a:t>
            </a:r>
            <a:endParaRPr/>
          </a:p>
          <a:p>
            <a:pPr indent="0" lvl="0" marL="0" rtl="0" algn="l">
              <a:spcBef>
                <a:spcPts val="1200"/>
              </a:spcBef>
              <a:spcAft>
                <a:spcPts val="0"/>
              </a:spcAft>
              <a:buClr>
                <a:schemeClr val="dk1"/>
              </a:buClr>
              <a:buSzPct val="61111"/>
              <a:buFont typeface="Arial"/>
              <a:buNone/>
            </a:pPr>
            <a:r>
              <a:rPr lang="en-GB"/>
              <a:t>    sum(case when payment_method = '{{payment_method}}' then amount end) as {{payment_method}}_amount,</a:t>
            </a:r>
            <a:endParaRPr/>
          </a:p>
          <a:p>
            <a:pPr indent="0" lvl="0" marL="0" rtl="0" algn="l">
              <a:spcBef>
                <a:spcPts val="1200"/>
              </a:spcBef>
              <a:spcAft>
                <a:spcPts val="0"/>
              </a:spcAft>
              <a:buClr>
                <a:schemeClr val="dk1"/>
              </a:buClr>
              <a:buSzPct val="61111"/>
              <a:buFont typeface="Arial"/>
              <a:buNone/>
            </a:pPr>
            <a:r>
              <a:rPr lang="en-GB"/>
              <a:t>    {% endfor %}</a:t>
            </a:r>
            <a:endParaRPr/>
          </a:p>
          <a:p>
            <a:pPr indent="0" lvl="0" marL="0" rtl="0" algn="l">
              <a:spcBef>
                <a:spcPts val="1200"/>
              </a:spcBef>
              <a:spcAft>
                <a:spcPts val="0"/>
              </a:spcAft>
              <a:buClr>
                <a:schemeClr val="dk1"/>
              </a:buClr>
              <a:buSzPct val="61111"/>
              <a:buFont typeface="Arial"/>
              <a:buNone/>
            </a:pPr>
            <a:r>
              <a:rPr lang="en-GB"/>
              <a:t>    sum(amount) as total_amount</a:t>
            </a:r>
            <a:endParaRPr/>
          </a:p>
          <a:p>
            <a:pPr indent="0" lvl="0" marL="0" rtl="0" algn="l">
              <a:spcBef>
                <a:spcPts val="1200"/>
              </a:spcBef>
              <a:spcAft>
                <a:spcPts val="0"/>
              </a:spcAft>
              <a:buClr>
                <a:schemeClr val="dk1"/>
              </a:buClr>
              <a:buSzPct val="61111"/>
              <a:buFont typeface="Arial"/>
              <a:buNone/>
            </a:pPr>
            <a:r>
              <a:rPr lang="en-GB"/>
              <a:t>from app_data.payments</a:t>
            </a:r>
            <a:endParaRPr/>
          </a:p>
          <a:p>
            <a:pPr indent="0" lvl="0" marL="0" rtl="0" algn="l">
              <a:spcBef>
                <a:spcPts val="1200"/>
              </a:spcBef>
              <a:spcAft>
                <a:spcPts val="0"/>
              </a:spcAft>
              <a:buClr>
                <a:schemeClr val="dk1"/>
              </a:buClr>
              <a:buSzPct val="61111"/>
              <a:buFont typeface="Arial"/>
              <a:buNone/>
            </a:pPr>
            <a:r>
              <a:rPr lang="en-GB"/>
              <a:t>group by 1</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Jinja templating example </a:t>
            </a:r>
            <a:r>
              <a:rPr b="1" lang="en-GB"/>
              <a:t>- Interpretation by dbt</a:t>
            </a:r>
            <a:endParaRPr b="1"/>
          </a:p>
        </p:txBody>
      </p:sp>
      <p:sp>
        <p:nvSpPr>
          <p:cNvPr id="298" name="Google Shape;298;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Clr>
                <a:schemeClr val="dk1"/>
              </a:buClr>
              <a:buSzPct val="61111"/>
              <a:buFont typeface="Arial"/>
              <a:buNone/>
            </a:pPr>
            <a:r>
              <a:rPr lang="en-GB"/>
              <a:t>select</a:t>
            </a:r>
            <a:endParaRPr/>
          </a:p>
          <a:p>
            <a:pPr indent="0" lvl="0" marL="0" rtl="0" algn="l">
              <a:spcBef>
                <a:spcPts val="1200"/>
              </a:spcBef>
              <a:spcAft>
                <a:spcPts val="0"/>
              </a:spcAft>
              <a:buClr>
                <a:schemeClr val="dk1"/>
              </a:buClr>
              <a:buSzPct val="61111"/>
              <a:buFont typeface="Arial"/>
              <a:buNone/>
            </a:pPr>
            <a:r>
              <a:rPr lang="en-GB"/>
              <a:t>    order_id,</a:t>
            </a:r>
            <a:endParaRPr/>
          </a:p>
          <a:p>
            <a:pPr indent="0" lvl="0" marL="0" rtl="0" algn="l">
              <a:spcBef>
                <a:spcPts val="1200"/>
              </a:spcBef>
              <a:spcAft>
                <a:spcPts val="0"/>
              </a:spcAft>
              <a:buClr>
                <a:schemeClr val="dk1"/>
              </a:buClr>
              <a:buSzPct val="61111"/>
              <a:buFont typeface="Arial"/>
              <a:buNone/>
            </a:pPr>
            <a:r>
              <a:rPr lang="en-GB"/>
              <a:t>    sum(case when payment_method = 'bank_transfer' then amount end) as bank_transfer_amount,</a:t>
            </a:r>
            <a:endParaRPr/>
          </a:p>
          <a:p>
            <a:pPr indent="0" lvl="0" marL="0" rtl="0" algn="l">
              <a:spcBef>
                <a:spcPts val="1200"/>
              </a:spcBef>
              <a:spcAft>
                <a:spcPts val="0"/>
              </a:spcAft>
              <a:buClr>
                <a:schemeClr val="dk1"/>
              </a:buClr>
              <a:buSzPct val="61111"/>
              <a:buFont typeface="Arial"/>
              <a:buNone/>
            </a:pPr>
            <a:r>
              <a:rPr lang="en-GB"/>
              <a:t>    sum(case when payment_method = 'credit_card' then amount end) as credit_card_amount,</a:t>
            </a:r>
            <a:endParaRPr/>
          </a:p>
          <a:p>
            <a:pPr indent="0" lvl="0" marL="0" rtl="0" algn="l">
              <a:spcBef>
                <a:spcPts val="1200"/>
              </a:spcBef>
              <a:spcAft>
                <a:spcPts val="0"/>
              </a:spcAft>
              <a:buClr>
                <a:schemeClr val="dk1"/>
              </a:buClr>
              <a:buSzPct val="61111"/>
              <a:buFont typeface="Arial"/>
              <a:buNone/>
            </a:pPr>
            <a:r>
              <a:rPr lang="en-GB"/>
              <a:t>    sum(case when payment_method = 'gift_card' then amount end) as gift_card_amount,</a:t>
            </a:r>
            <a:endParaRPr/>
          </a:p>
          <a:p>
            <a:pPr indent="0" lvl="0" marL="0" rtl="0" algn="l">
              <a:spcBef>
                <a:spcPts val="1200"/>
              </a:spcBef>
              <a:spcAft>
                <a:spcPts val="0"/>
              </a:spcAft>
              <a:buClr>
                <a:schemeClr val="dk1"/>
              </a:buClr>
              <a:buSzPct val="61111"/>
              <a:buFont typeface="Arial"/>
              <a:buNone/>
            </a:pPr>
            <a:r>
              <a:rPr lang="en-GB"/>
              <a:t>    sum(amount) as total_amount</a:t>
            </a:r>
            <a:endParaRPr/>
          </a:p>
          <a:p>
            <a:pPr indent="0" lvl="0" marL="0" rtl="0" algn="l">
              <a:spcBef>
                <a:spcPts val="1200"/>
              </a:spcBef>
              <a:spcAft>
                <a:spcPts val="0"/>
              </a:spcAft>
              <a:buClr>
                <a:schemeClr val="dk1"/>
              </a:buClr>
              <a:buSzPct val="61111"/>
              <a:buFont typeface="Arial"/>
              <a:buNone/>
            </a:pPr>
            <a:r>
              <a:rPr lang="en-GB"/>
              <a:t>from app_data.payments</a:t>
            </a:r>
            <a:endParaRPr/>
          </a:p>
          <a:p>
            <a:pPr indent="0" lvl="0" marL="0" rtl="0" algn="l">
              <a:spcBef>
                <a:spcPts val="1200"/>
              </a:spcBef>
              <a:spcAft>
                <a:spcPts val="0"/>
              </a:spcAft>
              <a:buClr>
                <a:schemeClr val="dk1"/>
              </a:buClr>
              <a:buSzPct val="61111"/>
              <a:buFont typeface="Arial"/>
              <a:buNone/>
            </a:pPr>
            <a:r>
              <a:rPr lang="en-GB"/>
              <a:t>group by 1</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Macros</a:t>
            </a:r>
            <a:endParaRPr b="1"/>
          </a:p>
        </p:txBody>
      </p:sp>
      <p:sp>
        <p:nvSpPr>
          <p:cNvPr id="304" name="Google Shape;304;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GB" sz="1100">
                <a:solidFill>
                  <a:schemeClr val="dk1"/>
                </a:solidFill>
              </a:rPr>
              <a:t>Macros are </a:t>
            </a:r>
            <a:r>
              <a:rPr b="1" lang="en-GB" sz="1100">
                <a:solidFill>
                  <a:schemeClr val="dk1"/>
                </a:solidFill>
              </a:rPr>
              <a:t>reusable code blocks written in Jinja</a:t>
            </a:r>
            <a:r>
              <a:rPr lang="en-GB" sz="1100">
                <a:solidFill>
                  <a:schemeClr val="dk1"/>
                </a:solidFill>
              </a:rPr>
              <a:t> (a templating language) that help you avoid repeating logic in your dbt project.</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Think of them as </a:t>
            </a:r>
            <a:r>
              <a:rPr b="1" lang="en-GB" sz="1100">
                <a:solidFill>
                  <a:schemeClr val="dk1"/>
                </a:solidFill>
              </a:rPr>
              <a:t>functions</a:t>
            </a:r>
            <a:r>
              <a:rPr lang="en-GB" sz="1100">
                <a:solidFill>
                  <a:schemeClr val="dk1"/>
                </a:solidFill>
              </a:rPr>
              <a:t> in Python or Excel — you define them once and use them wherever needed.</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They are stored in </a:t>
            </a:r>
            <a:r>
              <a:rPr lang="en-GB" sz="1100">
                <a:solidFill>
                  <a:srgbClr val="188038"/>
                </a:solidFill>
                <a:latin typeface="Roboto Mono"/>
                <a:ea typeface="Roboto Mono"/>
                <a:cs typeface="Roboto Mono"/>
                <a:sym typeface="Roboto Mono"/>
              </a:rPr>
              <a:t>.sql</a:t>
            </a:r>
            <a:r>
              <a:rPr lang="en-GB" sz="1100">
                <a:solidFill>
                  <a:schemeClr val="dk1"/>
                </a:solidFill>
              </a:rPr>
              <a:t> files inside the </a:t>
            </a:r>
            <a:r>
              <a:rPr b="1" lang="en-GB" sz="1100">
                <a:solidFill>
                  <a:srgbClr val="188038"/>
                </a:solidFill>
                <a:latin typeface="Roboto Mono"/>
                <a:ea typeface="Roboto Mono"/>
                <a:cs typeface="Roboto Mono"/>
                <a:sym typeface="Roboto Mono"/>
              </a:rPr>
              <a:t>macros/</a:t>
            </a:r>
            <a:r>
              <a:rPr b="1" lang="en-GB" sz="1100">
                <a:solidFill>
                  <a:schemeClr val="dk1"/>
                </a:solidFill>
              </a:rPr>
              <a:t> folder</a:t>
            </a:r>
            <a:r>
              <a:rPr lang="en-GB" sz="1100">
                <a:solidFill>
                  <a:schemeClr val="dk1"/>
                </a:solidFill>
              </a:rPr>
              <a:t> in your dbt project.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Why use macros in dbt?</a:t>
            </a:r>
            <a:endParaRPr b="1"/>
          </a:p>
        </p:txBody>
      </p:sp>
      <p:sp>
        <p:nvSpPr>
          <p:cNvPr id="310" name="Google Shape;310;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b="1" lang="en-GB" sz="1100">
                <a:solidFill>
                  <a:schemeClr val="dk1"/>
                </a:solidFill>
              </a:rPr>
              <a:t>Avoid duplication</a:t>
            </a:r>
            <a:r>
              <a:rPr lang="en-GB" sz="1100">
                <a:solidFill>
                  <a:schemeClr val="dk1"/>
                </a:solidFill>
              </a:rPr>
              <a:t> by reusing logic across models, tests, and snapshots.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Make code dynamic</a:t>
            </a:r>
            <a:r>
              <a:rPr lang="en-GB" sz="1100">
                <a:solidFill>
                  <a:schemeClr val="dk1"/>
                </a:solidFill>
              </a:rPr>
              <a:t> by passing variables into macros.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Helps you </a:t>
            </a:r>
            <a:r>
              <a:rPr b="1" lang="en-GB" sz="1100">
                <a:solidFill>
                  <a:schemeClr val="dk1"/>
                </a:solidFill>
              </a:rPr>
              <a:t>abstract complex logic</a:t>
            </a:r>
            <a:r>
              <a:rPr lang="en-GB" sz="1100">
                <a:solidFill>
                  <a:schemeClr val="dk1"/>
                </a:solidFill>
              </a:rPr>
              <a:t> (like conditional logic, formatting, or naming conventions).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Makes large dbt projects easier to </a:t>
            </a:r>
            <a:r>
              <a:rPr b="1" lang="en-GB" sz="1100">
                <a:solidFill>
                  <a:schemeClr val="dk1"/>
                </a:solidFill>
              </a:rPr>
              <a:t>maintain and scale</a:t>
            </a:r>
            <a:r>
              <a:rPr lang="en-GB" sz="1100">
                <a:solidFill>
                  <a:schemeClr val="dk1"/>
                </a:solidFill>
              </a:rPr>
              <a:t>.</a:t>
            </a:r>
            <a:endParaRPr sz="1100">
              <a:solidFill>
                <a:schemeClr val="dk1"/>
              </a:solidFill>
            </a:endParaRPr>
          </a:p>
          <a:p>
            <a:pPr indent="0" lvl="0" marL="457200" rtl="0" algn="l">
              <a:spcBef>
                <a:spcPts val="1200"/>
              </a:spcBef>
              <a:spcAft>
                <a:spcPts val="12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Creating a macro</a:t>
            </a:r>
            <a:endParaRPr b="1"/>
          </a:p>
          <a:p>
            <a:pPr indent="0" lvl="0" marL="0" rtl="0" algn="l">
              <a:spcBef>
                <a:spcPts val="0"/>
              </a:spcBef>
              <a:spcAft>
                <a:spcPts val="0"/>
              </a:spcAft>
              <a:buNone/>
            </a:pPr>
            <a:r>
              <a:t/>
            </a:r>
            <a:endParaRPr/>
          </a:p>
        </p:txBody>
      </p:sp>
      <p:sp>
        <p:nvSpPr>
          <p:cNvPr id="316" name="Google Shape;316;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Create a</a:t>
            </a:r>
            <a:r>
              <a:rPr lang="en-GB"/>
              <a:t> macros/cents_to_dollars.sql file</a:t>
            </a:r>
            <a:r>
              <a:rPr lang="en-GB"/>
              <a:t>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GB"/>
              <a:t>{% macro cents_to_dollars(column_name, scale=2) %}</a:t>
            </a:r>
            <a:endParaRPr/>
          </a:p>
          <a:p>
            <a:pPr indent="0" lvl="0" marL="0" rtl="0" algn="l">
              <a:spcBef>
                <a:spcPts val="1200"/>
              </a:spcBef>
              <a:spcAft>
                <a:spcPts val="0"/>
              </a:spcAft>
              <a:buClr>
                <a:schemeClr val="dk1"/>
              </a:buClr>
              <a:buSzPts val="1100"/>
              <a:buFont typeface="Arial"/>
              <a:buNone/>
            </a:pPr>
            <a:r>
              <a:rPr lang="en-GB"/>
              <a:t>    ({{ column_name }} / 100)::numeric(16, {{ scale }})</a:t>
            </a:r>
            <a:endParaRPr/>
          </a:p>
          <a:p>
            <a:pPr indent="0" lvl="0" marL="0" rtl="0" algn="l">
              <a:spcBef>
                <a:spcPts val="1200"/>
              </a:spcBef>
              <a:spcAft>
                <a:spcPts val="0"/>
              </a:spcAft>
              <a:buClr>
                <a:schemeClr val="dk1"/>
              </a:buClr>
              <a:buSzPts val="1100"/>
              <a:buFont typeface="Arial"/>
              <a:buNone/>
            </a:pPr>
            <a:r>
              <a:rPr lang="en-GB"/>
              <a:t>{% endmacro %}</a:t>
            </a:r>
            <a:endParaRPr/>
          </a:p>
          <a:p>
            <a:pPr indent="0" lvl="0" marL="0" rtl="0" algn="l">
              <a:spcBef>
                <a:spcPts val="1200"/>
              </a:spcBef>
              <a:spcAft>
                <a:spcPts val="12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Using the macro in the model</a:t>
            </a:r>
            <a:endParaRPr b="1"/>
          </a:p>
        </p:txBody>
      </p:sp>
      <p:sp>
        <p:nvSpPr>
          <p:cNvPr id="322" name="Google Shape;322;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select</a:t>
            </a:r>
            <a:endParaRPr/>
          </a:p>
          <a:p>
            <a:pPr indent="0" lvl="0" marL="0" rtl="0" algn="l">
              <a:spcBef>
                <a:spcPts val="1200"/>
              </a:spcBef>
              <a:spcAft>
                <a:spcPts val="0"/>
              </a:spcAft>
              <a:buClr>
                <a:schemeClr val="dk1"/>
              </a:buClr>
              <a:buSzPts val="1100"/>
              <a:buFont typeface="Arial"/>
              <a:buNone/>
            </a:pPr>
            <a:r>
              <a:rPr lang="en-GB"/>
              <a:t>  id as payment_id,</a:t>
            </a:r>
            <a:endParaRPr/>
          </a:p>
          <a:p>
            <a:pPr indent="0" lvl="0" marL="0" rtl="0" algn="l">
              <a:spcBef>
                <a:spcPts val="1200"/>
              </a:spcBef>
              <a:spcAft>
                <a:spcPts val="0"/>
              </a:spcAft>
              <a:buClr>
                <a:schemeClr val="dk1"/>
              </a:buClr>
              <a:buSzPts val="1100"/>
              <a:buFont typeface="Arial"/>
              <a:buNone/>
            </a:pPr>
            <a:r>
              <a:rPr lang="en-GB"/>
              <a:t>  {{ cents_to_dollars('amount') }} as amount_usd,</a:t>
            </a:r>
            <a:endParaRPr/>
          </a:p>
          <a:p>
            <a:pPr indent="0" lvl="0" marL="0" rtl="0" algn="l">
              <a:spcBef>
                <a:spcPts val="1200"/>
              </a:spcBef>
              <a:spcAft>
                <a:spcPts val="0"/>
              </a:spcAft>
              <a:buClr>
                <a:schemeClr val="dk1"/>
              </a:buClr>
              <a:buSzPts val="1100"/>
              <a:buFont typeface="Arial"/>
              <a:buNone/>
            </a:pPr>
            <a:r>
              <a:rPr lang="en-GB"/>
              <a:t>  ...</a:t>
            </a:r>
            <a:endParaRPr/>
          </a:p>
          <a:p>
            <a:pPr indent="0" lvl="0" marL="0" rtl="0" algn="l">
              <a:spcBef>
                <a:spcPts val="1200"/>
              </a:spcBef>
              <a:spcAft>
                <a:spcPts val="0"/>
              </a:spcAft>
              <a:buClr>
                <a:schemeClr val="dk1"/>
              </a:buClr>
              <a:buSzPts val="1100"/>
              <a:buFont typeface="Arial"/>
              <a:buNone/>
            </a:pPr>
            <a:r>
              <a:rPr lang="en-GB"/>
              <a:t>from app_data.payments</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Macros - dbt interpretation</a:t>
            </a:r>
            <a:endParaRPr b="1"/>
          </a:p>
        </p:txBody>
      </p:sp>
      <p:sp>
        <p:nvSpPr>
          <p:cNvPr id="328" name="Google Shape;328;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select</a:t>
            </a:r>
            <a:endParaRPr/>
          </a:p>
          <a:p>
            <a:pPr indent="0" lvl="0" marL="0" rtl="0" algn="l">
              <a:spcBef>
                <a:spcPts val="1200"/>
              </a:spcBef>
              <a:spcAft>
                <a:spcPts val="0"/>
              </a:spcAft>
              <a:buClr>
                <a:schemeClr val="dk1"/>
              </a:buClr>
              <a:buSzPts val="1100"/>
              <a:buFont typeface="Arial"/>
              <a:buNone/>
            </a:pPr>
            <a:r>
              <a:rPr lang="en-GB"/>
              <a:t>  id as payment_id,</a:t>
            </a:r>
            <a:endParaRPr/>
          </a:p>
          <a:p>
            <a:pPr indent="0" lvl="0" marL="0" rtl="0" algn="l">
              <a:spcBef>
                <a:spcPts val="1200"/>
              </a:spcBef>
              <a:spcAft>
                <a:spcPts val="0"/>
              </a:spcAft>
              <a:buClr>
                <a:schemeClr val="dk1"/>
              </a:buClr>
              <a:buSzPts val="1100"/>
              <a:buFont typeface="Arial"/>
              <a:buNone/>
            </a:pPr>
            <a:r>
              <a:rPr lang="en-GB"/>
              <a:t>  (amount / 100)::numeric(16, 2) as amount_usd,</a:t>
            </a:r>
            <a:endParaRPr/>
          </a:p>
          <a:p>
            <a:pPr indent="0" lvl="0" marL="0" rtl="0" algn="l">
              <a:spcBef>
                <a:spcPts val="1200"/>
              </a:spcBef>
              <a:spcAft>
                <a:spcPts val="0"/>
              </a:spcAft>
              <a:buClr>
                <a:schemeClr val="dk1"/>
              </a:buClr>
              <a:buSzPts val="1100"/>
              <a:buFont typeface="Arial"/>
              <a:buNone/>
            </a:pPr>
            <a:r>
              <a:rPr lang="en-GB"/>
              <a:t>  ...</a:t>
            </a:r>
            <a:endParaRPr/>
          </a:p>
          <a:p>
            <a:pPr indent="0" lvl="0" marL="0" rtl="0" algn="l">
              <a:spcBef>
                <a:spcPts val="1200"/>
              </a:spcBef>
              <a:spcAft>
                <a:spcPts val="0"/>
              </a:spcAft>
              <a:buClr>
                <a:schemeClr val="dk1"/>
              </a:buClr>
              <a:buSzPts val="1100"/>
              <a:buFont typeface="Arial"/>
              <a:buNone/>
            </a:pPr>
            <a:r>
              <a:rPr lang="en-GB"/>
              <a:t>from app_data.payments</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dbt snapshots</a:t>
            </a:r>
            <a:endParaRPr b="1"/>
          </a:p>
        </p:txBody>
      </p:sp>
      <p:sp>
        <p:nvSpPr>
          <p:cNvPr id="334" name="Google Shape;334;p60"/>
          <p:cNvSpPr txBox="1"/>
          <p:nvPr>
            <p:ph idx="1" type="body"/>
          </p:nvPr>
        </p:nvSpPr>
        <p:spPr>
          <a:xfrm>
            <a:off x="311700" y="1152475"/>
            <a:ext cx="8520600" cy="3637200"/>
          </a:xfrm>
          <a:prstGeom prst="rect">
            <a:avLst/>
          </a:prstGeom>
        </p:spPr>
        <p:txBody>
          <a:bodyPr anchorCtr="0" anchor="t" bIns="91425" lIns="91425" spcFirstLastPara="1" rIns="91425" wrap="square" tIns="91425">
            <a:noAutofit/>
          </a:bodyPr>
          <a:lstStyle/>
          <a:p>
            <a:pPr indent="-298450" lvl="0" marL="457200" rtl="0" algn="l">
              <a:spcBef>
                <a:spcPts val="1200"/>
              </a:spcBef>
              <a:spcAft>
                <a:spcPts val="0"/>
              </a:spcAft>
              <a:buClr>
                <a:schemeClr val="dk1"/>
              </a:buClr>
              <a:buSzPts val="1100"/>
              <a:buChar char="●"/>
            </a:pPr>
            <a:r>
              <a:rPr b="1" lang="en-GB" sz="1100">
                <a:solidFill>
                  <a:schemeClr val="dk1"/>
                </a:solidFill>
              </a:rPr>
              <a:t>Track Slowly Changing Data:</a:t>
            </a:r>
            <a:r>
              <a:rPr lang="en-GB" sz="1100">
                <a:solidFill>
                  <a:schemeClr val="dk1"/>
                </a:solidFill>
              </a:rPr>
              <a:t> Snapshots let you capture changes in data over time — great for tracking history (e.g., customer status, price changes).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Works on Source Tables:</a:t>
            </a:r>
            <a:r>
              <a:rPr lang="en-GB" sz="1100">
                <a:solidFill>
                  <a:schemeClr val="dk1"/>
                </a:solidFill>
              </a:rPr>
              <a:t> You snapshot a table (usually raw data from your warehouse) to create a historical log of its changes.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Built-in Strategies:</a:t>
            </a:r>
            <a:r>
              <a:rPr lang="en-GB" sz="1100">
                <a:solidFill>
                  <a:schemeClr val="dk1"/>
                </a:solidFill>
              </a:rPr>
              <a:t> dbt supports two types: </a:t>
            </a:r>
            <a:r>
              <a:rPr lang="en-GB" sz="1100">
                <a:solidFill>
                  <a:srgbClr val="188038"/>
                </a:solidFill>
                <a:latin typeface="Roboto Mono"/>
                <a:ea typeface="Roboto Mono"/>
                <a:cs typeface="Roboto Mono"/>
                <a:sym typeface="Roboto Mono"/>
              </a:rPr>
              <a:t>timestamp</a:t>
            </a:r>
            <a:r>
              <a:rPr lang="en-GB" sz="1100">
                <a:solidFill>
                  <a:schemeClr val="dk1"/>
                </a:solidFill>
              </a:rPr>
              <a:t> (tracks changes based on a datetime column) and </a:t>
            </a:r>
            <a:r>
              <a:rPr lang="en-GB" sz="1100">
                <a:solidFill>
                  <a:srgbClr val="188038"/>
                </a:solidFill>
                <a:latin typeface="Roboto Mono"/>
                <a:ea typeface="Roboto Mono"/>
                <a:cs typeface="Roboto Mono"/>
                <a:sym typeface="Roboto Mono"/>
              </a:rPr>
              <a:t>check</a:t>
            </a:r>
            <a:r>
              <a:rPr lang="en-GB" sz="1100">
                <a:solidFill>
                  <a:schemeClr val="dk1"/>
                </a:solidFill>
              </a:rPr>
              <a:t> (tracks any column changes).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Snapshot Block:</a:t>
            </a:r>
            <a:r>
              <a:rPr lang="en-GB" sz="1100">
                <a:solidFill>
                  <a:schemeClr val="dk1"/>
                </a:solidFill>
              </a:rPr>
              <a:t> You define snapshots in </a:t>
            </a:r>
            <a:r>
              <a:rPr lang="en-GB" sz="1100">
                <a:solidFill>
                  <a:srgbClr val="188038"/>
                </a:solidFill>
                <a:latin typeface="Roboto Mono"/>
                <a:ea typeface="Roboto Mono"/>
                <a:cs typeface="Roboto Mono"/>
                <a:sym typeface="Roboto Mono"/>
              </a:rPr>
              <a:t>.sql</a:t>
            </a:r>
            <a:r>
              <a:rPr lang="en-GB" sz="1100">
                <a:solidFill>
                  <a:schemeClr val="dk1"/>
                </a:solidFill>
              </a:rPr>
              <a:t> files using </a:t>
            </a:r>
            <a:r>
              <a:rPr lang="en-GB" sz="1100">
                <a:solidFill>
                  <a:srgbClr val="188038"/>
                </a:solidFill>
                <a:latin typeface="Roboto Mono"/>
                <a:ea typeface="Roboto Mono"/>
                <a:cs typeface="Roboto Mono"/>
                <a:sym typeface="Roboto Mono"/>
              </a:rPr>
              <a:t>{% snapshot %}</a:t>
            </a:r>
            <a:r>
              <a:rPr lang="en-GB" sz="1100">
                <a:solidFill>
                  <a:schemeClr val="dk1"/>
                </a:solidFill>
              </a:rPr>
              <a:t> blocks, similar to models and macros.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Stored in Schema:</a:t>
            </a:r>
            <a:r>
              <a:rPr lang="en-GB" sz="1100">
                <a:solidFill>
                  <a:schemeClr val="dk1"/>
                </a:solidFill>
              </a:rPr>
              <a:t> Snapshots are materialized as tables in a schema you configure, separate from your normal models.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One Record Per Change:</a:t>
            </a:r>
            <a:r>
              <a:rPr lang="en-GB" sz="1100">
                <a:solidFill>
                  <a:schemeClr val="dk1"/>
                </a:solidFill>
              </a:rPr>
              <a:t> Every time a change is detected, a new row is added with </a:t>
            </a:r>
            <a:r>
              <a:rPr lang="en-GB" sz="1100">
                <a:solidFill>
                  <a:srgbClr val="188038"/>
                </a:solidFill>
                <a:latin typeface="Roboto Mono"/>
                <a:ea typeface="Roboto Mono"/>
                <a:cs typeface="Roboto Mono"/>
                <a:sym typeface="Roboto Mono"/>
              </a:rPr>
              <a:t>dbt_valid_from</a:t>
            </a:r>
            <a:r>
              <a:rPr lang="en-GB" sz="1100">
                <a:solidFill>
                  <a:schemeClr val="dk1"/>
                </a:solidFill>
              </a:rPr>
              <a:t> and </a:t>
            </a:r>
            <a:r>
              <a:rPr lang="en-GB" sz="1100">
                <a:solidFill>
                  <a:srgbClr val="188038"/>
                </a:solidFill>
                <a:latin typeface="Roboto Mono"/>
                <a:ea typeface="Roboto Mono"/>
                <a:cs typeface="Roboto Mono"/>
                <a:sym typeface="Roboto Mono"/>
              </a:rPr>
              <a:t>dbt_valid_to</a:t>
            </a:r>
            <a:r>
              <a:rPr lang="en-GB" sz="1100">
                <a:solidFill>
                  <a:schemeClr val="dk1"/>
                </a:solidFill>
              </a:rPr>
              <a:t> fields.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Great for Audit Trails:</a:t>
            </a:r>
            <a:r>
              <a:rPr lang="en-GB" sz="1100">
                <a:solidFill>
                  <a:schemeClr val="dk1"/>
                </a:solidFill>
              </a:rPr>
              <a:t> Useful for audits, regulatory reporting, or analyzing how a record changed over time.</a:t>
            </a:r>
            <a:br>
              <a:rPr lang="en-GB" sz="1100">
                <a:solidFill>
                  <a:schemeClr val="dk1"/>
                </a:solidFill>
              </a:rPr>
            </a:br>
            <a:endParaRPr sz="1100">
              <a:solidFill>
                <a:schemeClr val="dk1"/>
              </a:solidFill>
            </a:endParaRPr>
          </a:p>
          <a:p>
            <a:pPr indent="0" lvl="0" marL="0" rtl="0" algn="l">
              <a:spcBef>
                <a:spcPts val="1200"/>
              </a:spcBef>
              <a:spcAft>
                <a:spcPts val="1200"/>
              </a:spcAft>
              <a:buNone/>
            </a:pPr>
            <a:r>
              <a:t/>
            </a:r>
            <a:endParaRPr sz="11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dbt snapshots</a:t>
            </a:r>
            <a:endParaRPr b="1"/>
          </a:p>
        </p:txBody>
      </p:sp>
      <p:pic>
        <p:nvPicPr>
          <p:cNvPr id="340" name="Google Shape;340;p61"/>
          <p:cNvPicPr preferRelativeResize="0"/>
          <p:nvPr/>
        </p:nvPicPr>
        <p:blipFill>
          <a:blip r:embed="rId3">
            <a:alphaModFix/>
          </a:blip>
          <a:stretch>
            <a:fillRect/>
          </a:stretch>
        </p:blipFill>
        <p:spPr>
          <a:xfrm>
            <a:off x="381000" y="1170125"/>
            <a:ext cx="8093038"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t>dbt Core	</a:t>
            </a:r>
            <a:endParaRPr b="1" sz="2500"/>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marR="0" rtl="0" algn="l">
              <a:lnSpc>
                <a:spcPct val="115000"/>
              </a:lnSpc>
              <a:spcBef>
                <a:spcPts val="1200"/>
              </a:spcBef>
              <a:spcAft>
                <a:spcPts val="0"/>
              </a:spcAft>
              <a:buClr>
                <a:schemeClr val="dk1"/>
              </a:buClr>
              <a:buSzPts val="1600"/>
              <a:buChar char="●"/>
            </a:pPr>
            <a:r>
              <a:rPr lang="en-GB" sz="1600">
                <a:solidFill>
                  <a:schemeClr val="dk1"/>
                </a:solidFill>
              </a:rPr>
              <a:t>Command-line interface for building and running dbt projects.</a:t>
            </a:r>
            <a:endParaRPr sz="16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GB" sz="1600">
                <a:solidFill>
                  <a:schemeClr val="dk1"/>
                </a:solidFill>
              </a:rPr>
              <a:t>Free and flexible, ideal for local development and CI/CD workflows.</a:t>
            </a:r>
            <a:endParaRPr sz="16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GB" sz="1600">
                <a:solidFill>
                  <a:schemeClr val="dk1"/>
                </a:solidFill>
              </a:rPr>
              <a:t>Supports SQL and Python models.</a:t>
            </a:r>
            <a:endParaRPr sz="16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GB" sz="1600">
                <a:solidFill>
                  <a:schemeClr val="dk1"/>
                </a:solidFill>
              </a:rPr>
              <a:t>Integrates with version control systems like Git.</a:t>
            </a:r>
            <a:endParaRPr sz="1600">
              <a:solidFill>
                <a:schemeClr val="dk1"/>
              </a:solidFill>
            </a:endParaRPr>
          </a:p>
          <a:p>
            <a:pPr indent="-330200" lvl="0" marL="457200" marR="0" rtl="0" algn="l">
              <a:lnSpc>
                <a:spcPct val="115000"/>
              </a:lnSpc>
              <a:spcBef>
                <a:spcPts val="0"/>
              </a:spcBef>
              <a:spcAft>
                <a:spcPts val="0"/>
              </a:spcAft>
              <a:buClr>
                <a:schemeClr val="dk1"/>
              </a:buClr>
              <a:buSzPts val="1600"/>
              <a:buChar char="●"/>
            </a:pPr>
            <a:r>
              <a:rPr lang="en-GB" sz="1600">
                <a:solidFill>
                  <a:schemeClr val="dk1"/>
                </a:solidFill>
              </a:rPr>
              <a:t>Requires external orchestration and hosting.</a:t>
            </a:r>
            <a:endParaRPr sz="1600">
              <a:solidFill>
                <a:schemeClr val="dk1"/>
              </a:solidFill>
              <a:latin typeface="Calibri"/>
              <a:ea typeface="Calibri"/>
              <a:cs typeface="Calibri"/>
              <a:sym typeface="Calibri"/>
            </a:endParaRPr>
          </a:p>
          <a:p>
            <a:pPr indent="0" lvl="0" marL="457200" rtl="0" algn="l">
              <a:lnSpc>
                <a:spcPct val="115000"/>
              </a:lnSpc>
              <a:spcBef>
                <a:spcPts val="1200"/>
              </a:spcBef>
              <a:spcAft>
                <a:spcPts val="1200"/>
              </a:spcAft>
              <a:buNone/>
            </a:pPr>
            <a:r>
              <a:t/>
            </a:r>
            <a:endParaRPr sz="1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000"/>
              <a:t>dbt MetricFlow</a:t>
            </a:r>
            <a:endParaRPr b="1" sz="2000"/>
          </a:p>
        </p:txBody>
      </p:sp>
      <p:sp>
        <p:nvSpPr>
          <p:cNvPr id="346" name="Google Shape;346;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chemeClr val="dk1"/>
              </a:buClr>
              <a:buSzPts val="1100"/>
              <a:buChar char="●"/>
            </a:pPr>
            <a:r>
              <a:rPr b="1" lang="en-GB" sz="1100">
                <a:solidFill>
                  <a:schemeClr val="dk1"/>
                </a:solidFill>
              </a:rPr>
              <a:t>MetricFlow</a:t>
            </a:r>
            <a:r>
              <a:rPr lang="en-GB" sz="1100">
                <a:solidFill>
                  <a:schemeClr val="dk1"/>
                </a:solidFill>
              </a:rPr>
              <a:t> is part of dbt’s </a:t>
            </a:r>
            <a:r>
              <a:rPr b="1" lang="en-GB" sz="1100">
                <a:solidFill>
                  <a:schemeClr val="dk1"/>
                </a:solidFill>
              </a:rPr>
              <a:t>Semantic Layer</a:t>
            </a:r>
            <a:r>
              <a:rPr lang="en-GB" sz="1100">
                <a:solidFill>
                  <a:schemeClr val="dk1"/>
                </a:solidFill>
              </a:rPr>
              <a:t> that helps you centrally define business metrics in one place.</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It lets you </a:t>
            </a:r>
            <a:r>
              <a:rPr b="1" lang="en-GB" sz="1100">
                <a:solidFill>
                  <a:schemeClr val="dk1"/>
                </a:solidFill>
              </a:rPr>
              <a:t>write metrics once</a:t>
            </a:r>
            <a:r>
              <a:rPr lang="en-GB" sz="1100">
                <a:solidFill>
                  <a:schemeClr val="dk1"/>
                </a:solidFill>
              </a:rPr>
              <a:t> using YAML in your dbt project, avoiding repeated SQL logic across reports or dashboards.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It uses </a:t>
            </a:r>
            <a:r>
              <a:rPr b="1" lang="en-GB" sz="1100">
                <a:solidFill>
                  <a:schemeClr val="dk1"/>
                </a:solidFill>
              </a:rPr>
              <a:t>semantic models</a:t>
            </a:r>
            <a:r>
              <a:rPr lang="en-GB" sz="1100">
                <a:solidFill>
                  <a:schemeClr val="dk1"/>
                </a:solidFill>
              </a:rPr>
              <a:t> and </a:t>
            </a:r>
            <a:r>
              <a:rPr b="1" lang="en-GB" sz="1100">
                <a:solidFill>
                  <a:schemeClr val="dk1"/>
                </a:solidFill>
              </a:rPr>
              <a:t>metrics</a:t>
            </a:r>
            <a:r>
              <a:rPr lang="en-GB" sz="1100">
                <a:solidFill>
                  <a:schemeClr val="dk1"/>
                </a:solidFill>
              </a:rPr>
              <a:t> to organize and define calculations in a standardized way.</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You can </a:t>
            </a:r>
            <a:r>
              <a:rPr b="1" lang="en-GB" sz="1100">
                <a:solidFill>
                  <a:schemeClr val="dk1"/>
                </a:solidFill>
              </a:rPr>
              <a:t>query and test metrics</a:t>
            </a:r>
            <a:r>
              <a:rPr lang="en-GB" sz="1100">
                <a:solidFill>
                  <a:schemeClr val="dk1"/>
                </a:solidFill>
              </a:rPr>
              <a:t> using MetricFlow commands from the CLI, dbt Cloud IDE, or Core — depending on your setup.</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Supports consistent reporting</a:t>
            </a:r>
            <a:r>
              <a:rPr lang="en-GB" sz="1100">
                <a:solidFill>
                  <a:schemeClr val="dk1"/>
                </a:solidFill>
              </a:rPr>
              <a:t> by making sure all teams use the same definitions for metrics like revenue, churn, or active users.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Integrates with </a:t>
            </a:r>
            <a:r>
              <a:rPr b="1" lang="en-GB" sz="1100">
                <a:solidFill>
                  <a:schemeClr val="dk1"/>
                </a:solidFill>
              </a:rPr>
              <a:t>downstream tools</a:t>
            </a:r>
            <a:r>
              <a:rPr lang="en-GB" sz="1100">
                <a:solidFill>
                  <a:schemeClr val="dk1"/>
                </a:solidFill>
              </a:rPr>
              <a:t> (like BI platforms) for dynamic querying via the </a:t>
            </a:r>
            <a:r>
              <a:rPr b="1" lang="en-GB" sz="1100">
                <a:solidFill>
                  <a:schemeClr val="dk1"/>
                </a:solidFill>
              </a:rPr>
              <a:t>universal Semantic Layer</a:t>
            </a:r>
            <a:r>
              <a:rPr lang="en-GB" sz="1100">
                <a:solidFill>
                  <a:schemeClr val="dk1"/>
                </a:solidFill>
              </a:rPr>
              <a:t> (Team/Enterprise only).</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It boosts </a:t>
            </a:r>
            <a:r>
              <a:rPr b="1" lang="en-GB" sz="1100">
                <a:solidFill>
                  <a:schemeClr val="dk1"/>
                </a:solidFill>
              </a:rPr>
              <a:t>data governance</a:t>
            </a:r>
            <a:r>
              <a:rPr lang="en-GB" sz="1100">
                <a:solidFill>
                  <a:schemeClr val="dk1"/>
                </a:solidFill>
              </a:rPr>
              <a:t> by centralizing and controlling how metrics are created, used, and shared across your company.</a:t>
            </a:r>
            <a:endParaRPr sz="1100">
              <a:solidFill>
                <a:schemeClr val="dk1"/>
              </a:solidFill>
            </a:endParaRPr>
          </a:p>
          <a:p>
            <a:pPr indent="0" lvl="0" marL="45720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GB" sz="2500"/>
              <a:t>Understanding Semantic Models in dbt</a:t>
            </a:r>
            <a:endParaRPr b="1" sz="2500"/>
          </a:p>
          <a:p>
            <a:pPr indent="0" lvl="0" marL="0" rtl="0" algn="l">
              <a:spcBef>
                <a:spcPts val="400"/>
              </a:spcBef>
              <a:spcAft>
                <a:spcPts val="0"/>
              </a:spcAft>
              <a:buNone/>
            </a:pPr>
            <a:r>
              <a:t/>
            </a:r>
            <a:endParaRPr sz="2000"/>
          </a:p>
        </p:txBody>
      </p:sp>
      <p:sp>
        <p:nvSpPr>
          <p:cNvPr id="352" name="Google Shape;352;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b="1" lang="en-GB" sz="1400">
                <a:solidFill>
                  <a:schemeClr val="dk1"/>
                </a:solidFill>
              </a:rPr>
              <a:t>Semantic models</a:t>
            </a:r>
            <a:r>
              <a:rPr lang="en-GB" sz="1400">
                <a:solidFill>
                  <a:schemeClr val="dk1"/>
                </a:solidFill>
              </a:rPr>
              <a:t> are YAML-based configurations that describe </a:t>
            </a:r>
            <a:r>
              <a:rPr i="1" lang="en-GB" sz="1400">
                <a:solidFill>
                  <a:schemeClr val="dk1"/>
                </a:solidFill>
              </a:rPr>
              <a:t>how your data should be understood</a:t>
            </a:r>
            <a:r>
              <a:rPr lang="en-GB" sz="1400">
                <a:solidFill>
                  <a:schemeClr val="dk1"/>
                </a:solidFill>
              </a:rPr>
              <a:t> — they serve as the foundation for defining metrics in dbt MetricFlow.</a:t>
            </a:r>
            <a:br>
              <a:rPr lang="en-GB"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These models enable </a:t>
            </a:r>
            <a:r>
              <a:rPr b="1" lang="en-GB" sz="1400">
                <a:solidFill>
                  <a:schemeClr val="dk1"/>
                </a:solidFill>
              </a:rPr>
              <a:t>MetricFlow</a:t>
            </a:r>
            <a:r>
              <a:rPr lang="en-GB" sz="1400">
                <a:solidFill>
                  <a:schemeClr val="dk1"/>
                </a:solidFill>
              </a:rPr>
              <a:t> to generate SQL queries based on the logical structure you define, without manually rewriting joins or metric logic.</a:t>
            </a:r>
            <a:br>
              <a:rPr lang="en-GB"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lang="en-GB" sz="1400">
                <a:solidFill>
                  <a:schemeClr val="dk1"/>
                </a:solidFill>
              </a:rPr>
              <a:t>Each </a:t>
            </a:r>
            <a:r>
              <a:rPr b="1" lang="en-GB" sz="1400">
                <a:solidFill>
                  <a:schemeClr val="dk1"/>
                </a:solidFill>
              </a:rPr>
              <a:t>semantic model corresponds 1:1</a:t>
            </a:r>
            <a:r>
              <a:rPr lang="en-GB" sz="1400">
                <a:solidFill>
                  <a:schemeClr val="dk1"/>
                </a:solidFill>
              </a:rPr>
              <a:t> with a dbt model (either SQL or Python) — meaning you define the structure separately from the transformation logic.</a:t>
            </a:r>
            <a:endParaRPr sz="1400">
              <a:solidFill>
                <a:schemeClr val="dk1"/>
              </a:solidFill>
            </a:endParaRPr>
          </a:p>
          <a:p>
            <a:pPr indent="0" lvl="0" marL="457200" rtl="0" algn="l">
              <a:spcBef>
                <a:spcPts val="1200"/>
              </a:spcBef>
              <a:spcAft>
                <a:spcPts val="1200"/>
              </a:spcAft>
              <a:buNone/>
            </a:pPr>
            <a:r>
              <a:t/>
            </a:r>
            <a:endParaRPr b="1" sz="14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Semantic model components</a:t>
            </a:r>
            <a:endParaRPr b="1"/>
          </a:p>
        </p:txBody>
      </p:sp>
      <p:sp>
        <p:nvSpPr>
          <p:cNvPr id="358" name="Google Shape;358;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100">
                <a:solidFill>
                  <a:schemeClr val="dk1"/>
                </a:solidFill>
              </a:rPr>
              <a:t>A semantic model contains several key components:</a:t>
            </a:r>
            <a:endParaRPr sz="1100">
              <a:solidFill>
                <a:schemeClr val="dk1"/>
              </a:solidFill>
            </a:endParaRPr>
          </a:p>
          <a:p>
            <a:pPr indent="-298450" lvl="0" marL="457200" rtl="0" algn="l">
              <a:spcBef>
                <a:spcPts val="1200"/>
              </a:spcBef>
              <a:spcAft>
                <a:spcPts val="0"/>
              </a:spcAft>
              <a:buClr>
                <a:schemeClr val="dk1"/>
              </a:buClr>
              <a:buSzPts val="1100"/>
              <a:buChar char="●"/>
            </a:pPr>
            <a:r>
              <a:rPr b="1" lang="en-GB" sz="1100">
                <a:solidFill>
                  <a:schemeClr val="dk1"/>
                </a:solidFill>
              </a:rPr>
              <a:t>Entities</a:t>
            </a:r>
            <a:r>
              <a:rPr lang="en-GB" sz="1100">
                <a:solidFill>
                  <a:schemeClr val="dk1"/>
                </a:solidFill>
              </a:rPr>
              <a:t>: Represent business objects like </a:t>
            </a:r>
            <a:r>
              <a:rPr lang="en-GB" sz="1100">
                <a:solidFill>
                  <a:srgbClr val="188038"/>
                </a:solidFill>
                <a:latin typeface="Roboto Mono"/>
                <a:ea typeface="Roboto Mono"/>
                <a:cs typeface="Roboto Mono"/>
                <a:sym typeface="Roboto Mono"/>
              </a:rPr>
              <a:t>customer</a:t>
            </a:r>
            <a:r>
              <a:rPr lang="en-GB" sz="1100">
                <a:solidFill>
                  <a:schemeClr val="dk1"/>
                </a:solidFill>
              </a:rPr>
              <a:t>, </a:t>
            </a:r>
            <a:r>
              <a:rPr lang="en-GB" sz="1100">
                <a:solidFill>
                  <a:srgbClr val="188038"/>
                </a:solidFill>
                <a:latin typeface="Roboto Mono"/>
                <a:ea typeface="Roboto Mono"/>
                <a:cs typeface="Roboto Mono"/>
                <a:sym typeface="Roboto Mono"/>
              </a:rPr>
              <a:t>order</a:t>
            </a:r>
            <a:r>
              <a:rPr lang="en-GB" sz="1100">
                <a:solidFill>
                  <a:schemeClr val="dk1"/>
                </a:solidFill>
              </a:rPr>
              <a:t>, or </a:t>
            </a:r>
            <a:r>
              <a:rPr lang="en-GB" sz="1100">
                <a:solidFill>
                  <a:srgbClr val="188038"/>
                </a:solidFill>
                <a:latin typeface="Roboto Mono"/>
                <a:ea typeface="Roboto Mono"/>
                <a:cs typeface="Roboto Mono"/>
                <a:sym typeface="Roboto Mono"/>
              </a:rPr>
              <a:t>product</a:t>
            </a:r>
            <a:r>
              <a:rPr lang="en-GB" sz="1100">
                <a:solidFill>
                  <a:schemeClr val="dk1"/>
                </a:solidFill>
              </a:rPr>
              <a:t>.</a:t>
            </a:r>
            <a:br>
              <a:rPr lang="en-GB"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There’s usually </a:t>
            </a:r>
            <a:r>
              <a:rPr b="1" lang="en-GB" sz="1100">
                <a:solidFill>
                  <a:schemeClr val="dk1"/>
                </a:solidFill>
              </a:rPr>
              <a:t>one primary or natural entity</a:t>
            </a:r>
            <a:r>
              <a:rPr lang="en-GB" sz="1100">
                <a:solidFill>
                  <a:schemeClr val="dk1"/>
                </a:solidFill>
              </a:rPr>
              <a:t>.</a:t>
            </a:r>
            <a:br>
              <a:rPr lang="en-GB"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Other entities may be </a:t>
            </a:r>
            <a:r>
              <a:rPr b="1" lang="en-GB" sz="1100">
                <a:solidFill>
                  <a:schemeClr val="dk1"/>
                </a:solidFill>
              </a:rPr>
              <a:t>foreign keys or unique identifiers</a:t>
            </a:r>
            <a:r>
              <a:rPr lang="en-GB" sz="1100">
                <a:solidFill>
                  <a:schemeClr val="dk1"/>
                </a:solidFill>
              </a:rPr>
              <a:t> that define relationships with other semantic models.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Dimensions</a:t>
            </a:r>
            <a:r>
              <a:rPr lang="en-GB" sz="1100">
                <a:solidFill>
                  <a:schemeClr val="dk1"/>
                </a:solidFill>
              </a:rPr>
              <a:t>: Attributes like </a:t>
            </a:r>
            <a:r>
              <a:rPr lang="en-GB" sz="1100">
                <a:solidFill>
                  <a:srgbClr val="188038"/>
                </a:solidFill>
                <a:latin typeface="Roboto Mono"/>
                <a:ea typeface="Roboto Mono"/>
                <a:cs typeface="Roboto Mono"/>
                <a:sym typeface="Roboto Mono"/>
              </a:rPr>
              <a:t>country</a:t>
            </a:r>
            <a:r>
              <a:rPr lang="en-GB" sz="1100">
                <a:solidFill>
                  <a:schemeClr val="dk1"/>
                </a:solidFill>
              </a:rPr>
              <a:t>, </a:t>
            </a:r>
            <a:r>
              <a:rPr lang="en-GB" sz="1100">
                <a:solidFill>
                  <a:srgbClr val="188038"/>
                </a:solidFill>
                <a:latin typeface="Roboto Mono"/>
                <a:ea typeface="Roboto Mono"/>
                <a:cs typeface="Roboto Mono"/>
                <a:sym typeface="Roboto Mono"/>
              </a:rPr>
              <a:t>order_date</a:t>
            </a:r>
            <a:r>
              <a:rPr lang="en-GB" sz="1100">
                <a:solidFill>
                  <a:schemeClr val="dk1"/>
                </a:solidFill>
              </a:rPr>
              <a:t>, or </a:t>
            </a:r>
            <a:r>
              <a:rPr lang="en-GB" sz="1100">
                <a:solidFill>
                  <a:srgbClr val="188038"/>
                </a:solidFill>
                <a:latin typeface="Roboto Mono"/>
                <a:ea typeface="Roboto Mono"/>
                <a:cs typeface="Roboto Mono"/>
                <a:sym typeface="Roboto Mono"/>
              </a:rPr>
              <a:t>product_category</a:t>
            </a:r>
            <a:r>
              <a:rPr lang="en-GB" sz="1100">
                <a:solidFill>
                  <a:schemeClr val="dk1"/>
                </a:solidFill>
              </a:rPr>
              <a:t> that you can slice your metrics by.</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Measures</a:t>
            </a:r>
            <a:r>
              <a:rPr lang="en-GB" sz="1100">
                <a:solidFill>
                  <a:schemeClr val="dk1"/>
                </a:solidFill>
              </a:rPr>
              <a:t>: Aggregations like </a:t>
            </a:r>
            <a:r>
              <a:rPr lang="en-GB" sz="1100">
                <a:solidFill>
                  <a:srgbClr val="188038"/>
                </a:solidFill>
                <a:latin typeface="Roboto Mono"/>
                <a:ea typeface="Roboto Mono"/>
                <a:cs typeface="Roboto Mono"/>
                <a:sym typeface="Roboto Mono"/>
              </a:rPr>
              <a:t>sum(revenue)</a:t>
            </a:r>
            <a:r>
              <a:rPr lang="en-GB" sz="1100">
                <a:solidFill>
                  <a:schemeClr val="dk1"/>
                </a:solidFill>
              </a:rPr>
              <a:t> or </a:t>
            </a:r>
            <a:r>
              <a:rPr lang="en-GB" sz="1100">
                <a:solidFill>
                  <a:srgbClr val="188038"/>
                </a:solidFill>
                <a:latin typeface="Roboto Mono"/>
                <a:ea typeface="Roboto Mono"/>
                <a:cs typeface="Roboto Mono"/>
                <a:sym typeface="Roboto Mono"/>
              </a:rPr>
              <a:t>count(orders)</a:t>
            </a:r>
            <a:r>
              <a:rPr lang="en-GB" sz="1100">
                <a:solidFill>
                  <a:schemeClr val="dk1"/>
                </a:solidFill>
              </a:rPr>
              <a:t> that form the basis for metrics.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GB" sz="1100">
                <a:solidFill>
                  <a:schemeClr val="dk1"/>
                </a:solidFill>
              </a:rPr>
              <a:t>Metrics</a:t>
            </a:r>
            <a:r>
              <a:rPr lang="en-GB" sz="1100">
                <a:solidFill>
                  <a:schemeClr val="dk1"/>
                </a:solidFill>
              </a:rPr>
              <a:t>: Business-level metrics (e.g., </a:t>
            </a:r>
            <a:r>
              <a:rPr lang="en-GB" sz="1100">
                <a:solidFill>
                  <a:srgbClr val="188038"/>
                </a:solidFill>
                <a:latin typeface="Roboto Mono"/>
                <a:ea typeface="Roboto Mono"/>
                <a:cs typeface="Roboto Mono"/>
                <a:sym typeface="Roboto Mono"/>
              </a:rPr>
              <a:t>total_revenue</a:t>
            </a:r>
            <a:r>
              <a:rPr lang="en-GB" sz="1100">
                <a:solidFill>
                  <a:schemeClr val="dk1"/>
                </a:solidFill>
              </a:rPr>
              <a:t>, </a:t>
            </a:r>
            <a:r>
              <a:rPr lang="en-GB" sz="1100">
                <a:solidFill>
                  <a:srgbClr val="188038"/>
                </a:solidFill>
                <a:latin typeface="Roboto Mono"/>
                <a:ea typeface="Roboto Mono"/>
                <a:cs typeface="Roboto Mono"/>
                <a:sym typeface="Roboto Mono"/>
              </a:rPr>
              <a:t>average_order_value</a:t>
            </a:r>
            <a:r>
              <a:rPr lang="en-GB" sz="1100">
                <a:solidFill>
                  <a:schemeClr val="dk1"/>
                </a:solidFill>
              </a:rPr>
              <a:t>) that are defined using measures and reused across tools.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65"/>
          <p:cNvPicPr preferRelativeResize="0"/>
          <p:nvPr/>
        </p:nvPicPr>
        <p:blipFill>
          <a:blip r:embed="rId3">
            <a:alphaModFix/>
          </a:blip>
          <a:stretch>
            <a:fillRect/>
          </a:stretch>
        </p:blipFill>
        <p:spPr>
          <a:xfrm>
            <a:off x="838200" y="152400"/>
            <a:ext cx="6743700" cy="43910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Semantic models components</a:t>
            </a:r>
            <a:endParaRPr b="1"/>
          </a:p>
        </p:txBody>
      </p:sp>
      <p:sp>
        <p:nvSpPr>
          <p:cNvPr id="369" name="Google Shape;369;p66"/>
          <p:cNvSpPr txBox="1"/>
          <p:nvPr>
            <p:ph idx="1" type="body"/>
          </p:nvPr>
        </p:nvSpPr>
        <p:spPr>
          <a:xfrm>
            <a:off x="311700" y="1152475"/>
            <a:ext cx="8586600" cy="38157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275"/>
              <a:buFont typeface="Arial"/>
              <a:buNone/>
            </a:pPr>
            <a:r>
              <a:rPr lang="en-GB" sz="650"/>
              <a:t>semantic_models:</a:t>
            </a:r>
            <a:endParaRPr sz="650"/>
          </a:p>
          <a:p>
            <a:pPr indent="0" lvl="0" marL="0" rtl="0" algn="l">
              <a:lnSpc>
                <a:spcPct val="105000"/>
              </a:lnSpc>
              <a:spcBef>
                <a:spcPts val="1200"/>
              </a:spcBef>
              <a:spcAft>
                <a:spcPts val="0"/>
              </a:spcAft>
              <a:buClr>
                <a:schemeClr val="dk1"/>
              </a:buClr>
              <a:buSzPts val="275"/>
              <a:buFont typeface="Arial"/>
              <a:buNone/>
            </a:pPr>
            <a:r>
              <a:rPr lang="en-GB" sz="650"/>
              <a:t>  - name: the_name_of_the_semantic_model ## Required</a:t>
            </a:r>
            <a:endParaRPr sz="650"/>
          </a:p>
          <a:p>
            <a:pPr indent="0" lvl="0" marL="0" rtl="0" algn="l">
              <a:lnSpc>
                <a:spcPct val="105000"/>
              </a:lnSpc>
              <a:spcBef>
                <a:spcPts val="1200"/>
              </a:spcBef>
              <a:spcAft>
                <a:spcPts val="0"/>
              </a:spcAft>
              <a:buClr>
                <a:schemeClr val="dk1"/>
              </a:buClr>
              <a:buSzPts val="275"/>
              <a:buFont typeface="Arial"/>
              <a:buNone/>
            </a:pPr>
            <a:r>
              <a:rPr lang="en-GB" sz="650"/>
              <a:t>    description: same as always ## Optional</a:t>
            </a:r>
            <a:endParaRPr sz="650"/>
          </a:p>
          <a:p>
            <a:pPr indent="0" lvl="0" marL="0" rtl="0" algn="l">
              <a:lnSpc>
                <a:spcPct val="105000"/>
              </a:lnSpc>
              <a:spcBef>
                <a:spcPts val="1200"/>
              </a:spcBef>
              <a:spcAft>
                <a:spcPts val="0"/>
              </a:spcAft>
              <a:buClr>
                <a:schemeClr val="dk1"/>
              </a:buClr>
              <a:buSzPts val="275"/>
              <a:buFont typeface="Arial"/>
              <a:buNone/>
            </a:pPr>
            <a:r>
              <a:rPr lang="en-GB" sz="650"/>
              <a:t>    model: ref('some_model') ## Required</a:t>
            </a:r>
            <a:endParaRPr sz="650"/>
          </a:p>
          <a:p>
            <a:pPr indent="0" lvl="0" marL="0" rtl="0" algn="l">
              <a:lnSpc>
                <a:spcPct val="105000"/>
              </a:lnSpc>
              <a:spcBef>
                <a:spcPts val="1200"/>
              </a:spcBef>
              <a:spcAft>
                <a:spcPts val="0"/>
              </a:spcAft>
              <a:buClr>
                <a:schemeClr val="dk1"/>
              </a:buClr>
              <a:buSzPts val="275"/>
              <a:buFont typeface="Arial"/>
              <a:buNone/>
            </a:pPr>
            <a:r>
              <a:rPr lang="en-GB" sz="650"/>
              <a:t>    defaults: ## Required</a:t>
            </a:r>
            <a:endParaRPr sz="650"/>
          </a:p>
          <a:p>
            <a:pPr indent="0" lvl="0" marL="0" rtl="0" algn="l">
              <a:lnSpc>
                <a:spcPct val="105000"/>
              </a:lnSpc>
              <a:spcBef>
                <a:spcPts val="1200"/>
              </a:spcBef>
              <a:spcAft>
                <a:spcPts val="0"/>
              </a:spcAft>
              <a:buClr>
                <a:schemeClr val="dk1"/>
              </a:buClr>
              <a:buSzPts val="275"/>
              <a:buFont typeface="Arial"/>
              <a:buNone/>
            </a:pPr>
            <a:r>
              <a:rPr lang="en-GB" sz="650"/>
              <a:t>      agg_time_dimension: dimension_name ## Required if the model contains measures</a:t>
            </a:r>
            <a:endParaRPr sz="650"/>
          </a:p>
          <a:p>
            <a:pPr indent="0" lvl="0" marL="0" rtl="0" algn="l">
              <a:lnSpc>
                <a:spcPct val="105000"/>
              </a:lnSpc>
              <a:spcBef>
                <a:spcPts val="1200"/>
              </a:spcBef>
              <a:spcAft>
                <a:spcPts val="0"/>
              </a:spcAft>
              <a:buClr>
                <a:schemeClr val="dk1"/>
              </a:buClr>
              <a:buSzPts val="275"/>
              <a:buFont typeface="Arial"/>
              <a:buNone/>
            </a:pPr>
            <a:r>
              <a:rPr lang="en-GB" sz="650"/>
              <a:t>    entities: ## Required</a:t>
            </a:r>
            <a:endParaRPr sz="650"/>
          </a:p>
          <a:p>
            <a:pPr indent="0" lvl="0" marL="0" rtl="0" algn="l">
              <a:lnSpc>
                <a:spcPct val="105000"/>
              </a:lnSpc>
              <a:spcBef>
                <a:spcPts val="1200"/>
              </a:spcBef>
              <a:spcAft>
                <a:spcPts val="0"/>
              </a:spcAft>
              <a:buClr>
                <a:schemeClr val="dk1"/>
              </a:buClr>
              <a:buSzPts val="275"/>
              <a:buFont typeface="Arial"/>
              <a:buNone/>
            </a:pPr>
            <a:r>
              <a:rPr lang="en-GB" sz="650"/>
              <a:t>      - see more information in entities</a:t>
            </a:r>
            <a:endParaRPr sz="650"/>
          </a:p>
          <a:p>
            <a:pPr indent="0" lvl="0" marL="0" rtl="0" algn="l">
              <a:lnSpc>
                <a:spcPct val="105000"/>
              </a:lnSpc>
              <a:spcBef>
                <a:spcPts val="1200"/>
              </a:spcBef>
              <a:spcAft>
                <a:spcPts val="0"/>
              </a:spcAft>
              <a:buClr>
                <a:schemeClr val="dk1"/>
              </a:buClr>
              <a:buSzPts val="275"/>
              <a:buFont typeface="Arial"/>
              <a:buNone/>
            </a:pPr>
            <a:r>
              <a:rPr lang="en-GB" sz="650"/>
              <a:t>    measures: ## Optional</a:t>
            </a:r>
            <a:endParaRPr sz="650"/>
          </a:p>
          <a:p>
            <a:pPr indent="0" lvl="0" marL="0" rtl="0" algn="l">
              <a:lnSpc>
                <a:spcPct val="105000"/>
              </a:lnSpc>
              <a:spcBef>
                <a:spcPts val="1200"/>
              </a:spcBef>
              <a:spcAft>
                <a:spcPts val="0"/>
              </a:spcAft>
              <a:buClr>
                <a:schemeClr val="dk1"/>
              </a:buClr>
              <a:buSzPts val="275"/>
              <a:buFont typeface="Arial"/>
              <a:buNone/>
            </a:pPr>
            <a:r>
              <a:rPr lang="en-GB" sz="650"/>
              <a:t>      - see more information in the measures section</a:t>
            </a:r>
            <a:endParaRPr sz="650"/>
          </a:p>
          <a:p>
            <a:pPr indent="0" lvl="0" marL="0" rtl="0" algn="l">
              <a:lnSpc>
                <a:spcPct val="105000"/>
              </a:lnSpc>
              <a:spcBef>
                <a:spcPts val="1200"/>
              </a:spcBef>
              <a:spcAft>
                <a:spcPts val="0"/>
              </a:spcAft>
              <a:buClr>
                <a:schemeClr val="dk1"/>
              </a:buClr>
              <a:buSzPts val="275"/>
              <a:buFont typeface="Arial"/>
              <a:buNone/>
            </a:pPr>
            <a:r>
              <a:rPr lang="en-GB" sz="650"/>
              <a:t>    dimensions: ## Required</a:t>
            </a:r>
            <a:endParaRPr sz="650"/>
          </a:p>
          <a:p>
            <a:pPr indent="0" lvl="0" marL="0" rtl="0" algn="l">
              <a:lnSpc>
                <a:spcPct val="105000"/>
              </a:lnSpc>
              <a:spcBef>
                <a:spcPts val="1200"/>
              </a:spcBef>
              <a:spcAft>
                <a:spcPts val="0"/>
              </a:spcAft>
              <a:buClr>
                <a:schemeClr val="dk1"/>
              </a:buClr>
              <a:buSzPts val="275"/>
              <a:buFont typeface="Arial"/>
              <a:buNone/>
            </a:pPr>
            <a:r>
              <a:rPr lang="en-GB" sz="650"/>
              <a:t>      - see more information in the dimensions section</a:t>
            </a:r>
            <a:endParaRPr sz="650"/>
          </a:p>
          <a:p>
            <a:pPr indent="0" lvl="0" marL="0" rtl="0" algn="l">
              <a:lnSpc>
                <a:spcPct val="105000"/>
              </a:lnSpc>
              <a:spcBef>
                <a:spcPts val="1200"/>
              </a:spcBef>
              <a:spcAft>
                <a:spcPts val="0"/>
              </a:spcAft>
              <a:buClr>
                <a:schemeClr val="dk1"/>
              </a:buClr>
              <a:buSzPts val="275"/>
              <a:buFont typeface="Arial"/>
              <a:buNone/>
            </a:pPr>
            <a:r>
              <a:rPr lang="en-GB" sz="650"/>
              <a:t>    primary_entity: &gt;-</a:t>
            </a:r>
            <a:endParaRPr sz="650"/>
          </a:p>
          <a:p>
            <a:pPr indent="0" lvl="0" marL="0" rtl="0" algn="l">
              <a:lnSpc>
                <a:spcPct val="105000"/>
              </a:lnSpc>
              <a:spcBef>
                <a:spcPts val="1200"/>
              </a:spcBef>
              <a:spcAft>
                <a:spcPts val="0"/>
              </a:spcAft>
              <a:buClr>
                <a:schemeClr val="dk1"/>
              </a:buClr>
              <a:buSzPts val="275"/>
              <a:buFont typeface="Arial"/>
              <a:buNone/>
            </a:pPr>
            <a:r>
              <a:rPr lang="en-GB" sz="650"/>
              <a:t>      if the semantic model has no primary entity, then this property is required. #Optional if a primary entity exists, otherwise Required</a:t>
            </a:r>
            <a:endParaRPr sz="650"/>
          </a:p>
          <a:p>
            <a:pPr indent="0" lvl="0" marL="0" rtl="0" algn="l">
              <a:lnSpc>
                <a:spcPct val="105000"/>
              </a:lnSpc>
              <a:spcBef>
                <a:spcPts val="1200"/>
              </a:spcBef>
              <a:spcAft>
                <a:spcPts val="1200"/>
              </a:spcAft>
              <a:buSzPts val="275"/>
              <a:buNone/>
            </a:pPr>
            <a:r>
              <a:t/>
            </a:r>
            <a:endParaRPr sz="65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7"/>
          <p:cNvSpPr txBox="1"/>
          <p:nvPr>
            <p:ph idx="1" type="body"/>
          </p:nvPr>
        </p:nvSpPr>
        <p:spPr>
          <a:xfrm>
            <a:off x="311700" y="1152475"/>
            <a:ext cx="3224100" cy="34164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Clr>
                <a:schemeClr val="dk1"/>
              </a:buClr>
              <a:buSzPct val="61111"/>
              <a:buFont typeface="Arial"/>
              <a:buNone/>
            </a:pPr>
            <a:r>
              <a:rPr lang="en-GB"/>
              <a:t>semantic_models:</a:t>
            </a:r>
            <a:endParaRPr/>
          </a:p>
          <a:p>
            <a:pPr indent="0" lvl="0" marL="0" rtl="0" algn="l">
              <a:spcBef>
                <a:spcPts val="1200"/>
              </a:spcBef>
              <a:spcAft>
                <a:spcPts val="0"/>
              </a:spcAft>
              <a:buClr>
                <a:schemeClr val="dk1"/>
              </a:buClr>
              <a:buSzPct val="61111"/>
              <a:buFont typeface="Arial"/>
              <a:buNone/>
            </a:pPr>
            <a:r>
              <a:rPr lang="en-GB"/>
              <a:t>  - name: customer_revenue</a:t>
            </a:r>
            <a:endParaRPr/>
          </a:p>
          <a:p>
            <a:pPr indent="0" lvl="0" marL="0" rtl="0" algn="l">
              <a:spcBef>
                <a:spcPts val="1200"/>
              </a:spcBef>
              <a:spcAft>
                <a:spcPts val="0"/>
              </a:spcAft>
              <a:buClr>
                <a:schemeClr val="dk1"/>
              </a:buClr>
              <a:buSzPct val="61111"/>
              <a:buFont typeface="Arial"/>
              <a:buNone/>
            </a:pPr>
            <a:r>
              <a:rPr lang="en-GB"/>
              <a:t>    description: &gt;</a:t>
            </a:r>
            <a:endParaRPr/>
          </a:p>
          <a:p>
            <a:pPr indent="0" lvl="0" marL="0" rtl="0" algn="l">
              <a:spcBef>
                <a:spcPts val="1200"/>
              </a:spcBef>
              <a:spcAft>
                <a:spcPts val="0"/>
              </a:spcAft>
              <a:buClr>
                <a:schemeClr val="dk1"/>
              </a:buClr>
              <a:buSzPct val="61111"/>
              <a:buFont typeface="Arial"/>
              <a:buNone/>
            </a:pPr>
            <a:r>
              <a:rPr lang="en-GB"/>
              <a:t>      This semantic model defines the revenue metrics for each customer.</a:t>
            </a:r>
            <a:endParaRPr/>
          </a:p>
          <a:p>
            <a:pPr indent="0" lvl="0" marL="0" rtl="0" algn="l">
              <a:spcBef>
                <a:spcPts val="1200"/>
              </a:spcBef>
              <a:spcAft>
                <a:spcPts val="0"/>
              </a:spcAft>
              <a:buClr>
                <a:schemeClr val="dk1"/>
              </a:buClr>
              <a:buSzPct val="61111"/>
              <a:buFont typeface="Arial"/>
              <a:buNone/>
            </a:pPr>
            <a:r>
              <a:rPr lang="en-GB"/>
              <a:t>    entities:</a:t>
            </a:r>
            <a:endParaRPr/>
          </a:p>
          <a:p>
            <a:pPr indent="0" lvl="0" marL="0" rtl="0" algn="l">
              <a:spcBef>
                <a:spcPts val="1200"/>
              </a:spcBef>
              <a:spcAft>
                <a:spcPts val="0"/>
              </a:spcAft>
              <a:buClr>
                <a:schemeClr val="dk1"/>
              </a:buClr>
              <a:buSzPct val="61111"/>
              <a:buFont typeface="Arial"/>
              <a:buNone/>
            </a:pPr>
            <a:r>
              <a:rPr lang="en-GB"/>
              <a:t>      - name: customer</a:t>
            </a:r>
            <a:endParaRPr/>
          </a:p>
          <a:p>
            <a:pPr indent="0" lvl="0" marL="0" rtl="0" algn="l">
              <a:spcBef>
                <a:spcPts val="1200"/>
              </a:spcBef>
              <a:spcAft>
                <a:spcPts val="0"/>
              </a:spcAft>
              <a:buClr>
                <a:schemeClr val="dk1"/>
              </a:buClr>
              <a:buSzPct val="61111"/>
              <a:buFont typeface="Arial"/>
              <a:buNone/>
            </a:pPr>
            <a:r>
              <a:rPr lang="en-GB"/>
              <a:t>        description: The customer entity represents individual customers.</a:t>
            </a:r>
            <a:endParaRPr/>
          </a:p>
          <a:p>
            <a:pPr indent="0" lvl="0" marL="0" rtl="0" algn="l">
              <a:spcBef>
                <a:spcPts val="1200"/>
              </a:spcBef>
              <a:spcAft>
                <a:spcPts val="0"/>
              </a:spcAft>
              <a:buClr>
                <a:schemeClr val="dk1"/>
              </a:buClr>
              <a:buSzPct val="61111"/>
              <a:buFont typeface="Arial"/>
              <a:buNone/>
            </a:pPr>
            <a:r>
              <a:rPr lang="en-GB"/>
              <a:t>        primary_key: customer_id</a:t>
            </a:r>
            <a:endParaRPr/>
          </a:p>
          <a:p>
            <a:pPr indent="0" lvl="0" marL="0" rtl="0" algn="l">
              <a:spcBef>
                <a:spcPts val="1200"/>
              </a:spcBef>
              <a:spcAft>
                <a:spcPts val="0"/>
              </a:spcAft>
              <a:buClr>
                <a:schemeClr val="dk1"/>
              </a:buClr>
              <a:buSzPct val="61111"/>
              <a:buFont typeface="Arial"/>
              <a:buNone/>
            </a:pPr>
            <a:r>
              <a:rPr lang="en-GB"/>
              <a:t>    foreign_entities:</a:t>
            </a:r>
            <a:endParaRPr/>
          </a:p>
          <a:p>
            <a:pPr indent="0" lvl="0" marL="0" rtl="0" algn="l">
              <a:spcBef>
                <a:spcPts val="1200"/>
              </a:spcBef>
              <a:spcAft>
                <a:spcPts val="0"/>
              </a:spcAft>
              <a:buClr>
                <a:schemeClr val="dk1"/>
              </a:buClr>
              <a:buSzPct val="61111"/>
              <a:buFont typeface="Arial"/>
              <a:buNone/>
            </a:pPr>
            <a:r>
              <a:rPr lang="en-GB"/>
              <a:t>      - name: orders</a:t>
            </a:r>
            <a:endParaRPr/>
          </a:p>
          <a:p>
            <a:pPr indent="0" lvl="0" marL="0" rtl="0" algn="l">
              <a:spcBef>
                <a:spcPts val="1200"/>
              </a:spcBef>
              <a:spcAft>
                <a:spcPts val="0"/>
              </a:spcAft>
              <a:buClr>
                <a:schemeClr val="dk1"/>
              </a:buClr>
              <a:buSzPct val="61111"/>
              <a:buFont typeface="Arial"/>
              <a:buNone/>
            </a:pPr>
            <a:r>
              <a:rPr lang="en-GB"/>
              <a:t>        description: The orders made by customers.</a:t>
            </a:r>
            <a:endParaRPr/>
          </a:p>
          <a:p>
            <a:pPr indent="0" lvl="0" marL="0" rtl="0" algn="l">
              <a:spcBef>
                <a:spcPts val="1200"/>
              </a:spcBef>
              <a:spcAft>
                <a:spcPts val="0"/>
              </a:spcAft>
              <a:buNone/>
            </a:pPr>
            <a:r>
              <a:rPr lang="en-GB"/>
              <a:t>        foreign_key: customer_id</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en-GB"/>
              <a:t>    </a:t>
            </a:r>
            <a:endParaRPr/>
          </a:p>
        </p:txBody>
      </p:sp>
      <p:sp>
        <p:nvSpPr>
          <p:cNvPr id="375" name="Google Shape;375;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Semantic models - Example</a:t>
            </a:r>
            <a:endParaRPr b="1"/>
          </a:p>
        </p:txBody>
      </p:sp>
      <p:sp>
        <p:nvSpPr>
          <p:cNvPr id="376" name="Google Shape;376;p67"/>
          <p:cNvSpPr txBox="1"/>
          <p:nvPr/>
        </p:nvSpPr>
        <p:spPr>
          <a:xfrm>
            <a:off x="3983350" y="1190625"/>
            <a:ext cx="4486200" cy="304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700">
                <a:solidFill>
                  <a:schemeClr val="dk2"/>
                </a:solidFill>
              </a:rPr>
              <a:t>dimensions:</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GB" sz="700">
                <a:solidFill>
                  <a:schemeClr val="dk2"/>
                </a:solidFill>
              </a:rPr>
              <a:t>      - name: customer_name</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GB" sz="700">
                <a:solidFill>
                  <a:schemeClr val="dk2"/>
                </a:solidFill>
              </a:rPr>
              <a:t>        description: The name of the customer.</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GB" sz="700">
                <a:solidFill>
                  <a:schemeClr val="dk2"/>
                </a:solidFill>
              </a:rPr>
              <a:t>    measures:</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GB" sz="700">
                <a:solidFill>
                  <a:schemeClr val="dk2"/>
                </a:solidFill>
              </a:rPr>
              <a:t>      - name: total_revenue</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GB" sz="700">
                <a:solidFill>
                  <a:schemeClr val="dk2"/>
                </a:solidFill>
              </a:rPr>
              <a:t>        description: The total revenue from all orders by a customer.</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GB" sz="700">
                <a:solidFill>
                  <a:schemeClr val="dk2"/>
                </a:solidFill>
              </a:rPr>
              <a:t>        calculation: sum(order_total)</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GB" sz="700">
                <a:solidFill>
                  <a:schemeClr val="dk2"/>
                </a:solidFill>
              </a:rPr>
              <a:t>      - name: order_count</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GB" sz="700">
                <a:solidFill>
                  <a:schemeClr val="dk2"/>
                </a:solidFill>
              </a:rPr>
              <a:t>        description: The total number of orders placed by a customer.</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GB" sz="700">
                <a:solidFill>
                  <a:schemeClr val="dk2"/>
                </a:solidFill>
              </a:rPr>
              <a:t>        calculation: count(order_id)</a:t>
            </a:r>
            <a:endParaRPr sz="700">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GB" sz="700">
                <a:solidFill>
                  <a:schemeClr val="dk2"/>
                </a:solidFill>
              </a:rPr>
              <a:t>   </a:t>
            </a:r>
            <a:endParaRPr sz="700">
              <a:solidFill>
                <a:schemeClr val="dk2"/>
              </a:solidFill>
            </a:endParaRPr>
          </a:p>
          <a:p>
            <a:pPr indent="0" lvl="0" marL="0" rtl="0" algn="l">
              <a:spcBef>
                <a:spcPts val="1200"/>
              </a:spcBef>
              <a:spcAft>
                <a:spcPts val="0"/>
              </a:spcAft>
              <a:buNone/>
            </a:pPr>
            <a:r>
              <a:t/>
            </a:r>
            <a:endParaRPr sz="700">
              <a:solidFill>
                <a:schemeClr val="dk2"/>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GB"/>
              <a:t>Semantic models - Example</a:t>
            </a:r>
            <a:endParaRPr b="1"/>
          </a:p>
          <a:p>
            <a:pPr indent="0" lvl="0" marL="0" rtl="0" algn="l">
              <a:spcBef>
                <a:spcPts val="0"/>
              </a:spcBef>
              <a:spcAft>
                <a:spcPts val="0"/>
              </a:spcAft>
              <a:buNone/>
            </a:pPr>
            <a:r>
              <a:t/>
            </a:r>
            <a:endParaRPr/>
          </a:p>
        </p:txBody>
      </p:sp>
      <p:sp>
        <p:nvSpPr>
          <p:cNvPr id="382" name="Google Shape;382;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700"/>
              <a:t> metrics:</a:t>
            </a:r>
            <a:endParaRPr sz="700"/>
          </a:p>
          <a:p>
            <a:pPr indent="0" lvl="0" marL="0" rtl="0" algn="l">
              <a:spcBef>
                <a:spcPts val="1200"/>
              </a:spcBef>
              <a:spcAft>
                <a:spcPts val="0"/>
              </a:spcAft>
              <a:buClr>
                <a:schemeClr val="dk1"/>
              </a:buClr>
              <a:buSzPts val="1100"/>
              <a:buFont typeface="Arial"/>
              <a:buNone/>
            </a:pPr>
            <a:r>
              <a:rPr lang="en-GB" sz="700"/>
              <a:t>      - name: average_order_value</a:t>
            </a:r>
            <a:endParaRPr sz="700"/>
          </a:p>
          <a:p>
            <a:pPr indent="0" lvl="0" marL="0" rtl="0" algn="l">
              <a:spcBef>
                <a:spcPts val="1200"/>
              </a:spcBef>
              <a:spcAft>
                <a:spcPts val="0"/>
              </a:spcAft>
              <a:buClr>
                <a:schemeClr val="dk1"/>
              </a:buClr>
              <a:buSzPts val="1100"/>
              <a:buFont typeface="Arial"/>
              <a:buNone/>
            </a:pPr>
            <a:r>
              <a:rPr lang="en-GB" sz="700"/>
              <a:t>        description: The average value of an order for a customer.</a:t>
            </a:r>
            <a:endParaRPr sz="700"/>
          </a:p>
          <a:p>
            <a:pPr indent="0" lvl="0" marL="0" rtl="0" algn="l">
              <a:spcBef>
                <a:spcPts val="1200"/>
              </a:spcBef>
              <a:spcAft>
                <a:spcPts val="0"/>
              </a:spcAft>
              <a:buClr>
                <a:schemeClr val="dk1"/>
              </a:buClr>
              <a:buSzPts val="1100"/>
              <a:buFont typeface="Arial"/>
              <a:buNone/>
            </a:pPr>
            <a:r>
              <a:rPr lang="en-GB" sz="700"/>
              <a:t>        calculation: total_revenue / order_count</a:t>
            </a:r>
            <a:endParaRPr sz="700"/>
          </a:p>
          <a:p>
            <a:pPr indent="0" lvl="0" marL="0" rtl="0" algn="l">
              <a:spcBef>
                <a:spcPts val="1200"/>
              </a:spcBef>
              <a:spcAft>
                <a:spcPts val="0"/>
              </a:spcAft>
              <a:buClr>
                <a:schemeClr val="dk1"/>
              </a:buClr>
              <a:buSzPts val="1100"/>
              <a:buFont typeface="Arial"/>
              <a:buNone/>
            </a:pPr>
            <a:r>
              <a:rPr lang="en-GB" sz="700"/>
              <a:t>    time_spine:</a:t>
            </a:r>
            <a:endParaRPr sz="700"/>
          </a:p>
          <a:p>
            <a:pPr indent="0" lvl="0" marL="0" rtl="0" algn="l">
              <a:spcBef>
                <a:spcPts val="1200"/>
              </a:spcBef>
              <a:spcAft>
                <a:spcPts val="0"/>
              </a:spcAft>
              <a:buClr>
                <a:schemeClr val="dk1"/>
              </a:buClr>
              <a:buSzPts val="1100"/>
              <a:buFont typeface="Arial"/>
              <a:buNone/>
            </a:pPr>
            <a:r>
              <a:rPr lang="en-GB" sz="700"/>
              <a:t>      - name: order_date</a:t>
            </a:r>
            <a:endParaRPr sz="700"/>
          </a:p>
          <a:p>
            <a:pPr indent="0" lvl="0" marL="0" rtl="0" algn="l">
              <a:spcBef>
                <a:spcPts val="1200"/>
              </a:spcBef>
              <a:spcAft>
                <a:spcPts val="0"/>
              </a:spcAft>
              <a:buClr>
                <a:schemeClr val="dk1"/>
              </a:buClr>
              <a:buSzPts val="1100"/>
              <a:buFont typeface="Arial"/>
              <a:buNone/>
            </a:pPr>
            <a:r>
              <a:rPr lang="en-GB" sz="700"/>
              <a:t>        description: The date when the order was placed.</a:t>
            </a:r>
            <a:endParaRPr sz="700"/>
          </a:p>
          <a:p>
            <a:pPr indent="0" lvl="0" marL="0" rtl="0" algn="l">
              <a:spcBef>
                <a:spcPts val="1200"/>
              </a:spcBef>
              <a:spcAft>
                <a:spcPts val="0"/>
              </a:spcAft>
              <a:buClr>
                <a:schemeClr val="dk1"/>
              </a:buClr>
              <a:buSzPts val="1100"/>
              <a:buFont typeface="Arial"/>
              <a:buNone/>
            </a:pPr>
            <a:r>
              <a:rPr lang="en-GB" sz="700"/>
              <a:t>        type: date</a:t>
            </a:r>
            <a:endParaRPr sz="700"/>
          </a:p>
          <a:p>
            <a:pPr indent="0" lvl="0" marL="0" rtl="0" algn="l">
              <a:spcBef>
                <a:spcPts val="1200"/>
              </a:spcBef>
              <a:spcAft>
                <a:spcPts val="0"/>
              </a:spcAft>
              <a:buClr>
                <a:schemeClr val="dk1"/>
              </a:buClr>
              <a:buSzPts val="1100"/>
              <a:buFont typeface="Arial"/>
              <a:buNone/>
            </a:pPr>
            <a:r>
              <a:rPr lang="en-GB" sz="700"/>
              <a:t>        granularity: day</a:t>
            </a:r>
            <a:endParaRPr sz="700"/>
          </a:p>
          <a:p>
            <a:pPr indent="0" lvl="0" marL="0" rtl="0" algn="l">
              <a:spcBef>
                <a:spcPts val="1200"/>
              </a:spcBef>
              <a:spcAft>
                <a:spcPts val="0"/>
              </a:spcAft>
              <a:buClr>
                <a:schemeClr val="dk1"/>
              </a:buClr>
              <a:buSzPts val="1100"/>
              <a:buFont typeface="Arial"/>
              <a:buNone/>
            </a:pPr>
            <a:r>
              <a:t/>
            </a:r>
            <a:endParaRPr sz="700"/>
          </a:p>
          <a:p>
            <a:pPr indent="0" lvl="0" marL="0" rtl="0" algn="l">
              <a:spcBef>
                <a:spcPts val="1200"/>
              </a:spcBef>
              <a:spcAft>
                <a:spcPts val="1200"/>
              </a:spcAft>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Metrics</a:t>
            </a:r>
            <a:endParaRPr b="1"/>
          </a:p>
        </p:txBody>
      </p:sp>
      <p:sp>
        <p:nvSpPr>
          <p:cNvPr id="388" name="Google Shape;388;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l">
              <a:spcBef>
                <a:spcPts val="0"/>
              </a:spcBef>
              <a:spcAft>
                <a:spcPts val="0"/>
              </a:spcAft>
              <a:buClr>
                <a:schemeClr val="dk1"/>
              </a:buClr>
              <a:buSzPts val="1000"/>
              <a:buChar char="●"/>
            </a:pPr>
            <a:r>
              <a:rPr b="1" lang="en-GB" sz="1000">
                <a:solidFill>
                  <a:schemeClr val="dk1"/>
                </a:solidFill>
              </a:rPr>
              <a:t>Metrics are business definitions</a:t>
            </a:r>
            <a:r>
              <a:rPr lang="en-GB" sz="1000">
                <a:solidFill>
                  <a:schemeClr val="dk1"/>
                </a:solidFill>
              </a:rPr>
              <a:t>: Metrics represent key business calculations like revenue, customer count, or conversion rate that teams want to track.</a:t>
            </a:r>
            <a:br>
              <a:rPr lang="en-GB" sz="1000">
                <a:solidFill>
                  <a:schemeClr val="dk1"/>
                </a:solidFill>
              </a:rPr>
            </a:br>
            <a:endParaRPr sz="1000">
              <a:solidFill>
                <a:schemeClr val="dk1"/>
              </a:solidFill>
            </a:endParaRPr>
          </a:p>
          <a:p>
            <a:pPr indent="-292100" lvl="0" marL="457200" rtl="0" algn="l">
              <a:spcBef>
                <a:spcPts val="0"/>
              </a:spcBef>
              <a:spcAft>
                <a:spcPts val="0"/>
              </a:spcAft>
              <a:buClr>
                <a:schemeClr val="dk1"/>
              </a:buClr>
              <a:buSzPts val="1000"/>
              <a:buChar char="●"/>
            </a:pPr>
            <a:r>
              <a:rPr b="1" lang="en-GB" sz="1000">
                <a:solidFill>
                  <a:schemeClr val="dk1"/>
                </a:solidFill>
              </a:rPr>
              <a:t>Defined once, used everywhere</a:t>
            </a:r>
            <a:r>
              <a:rPr lang="en-GB" sz="1000">
                <a:solidFill>
                  <a:schemeClr val="dk1"/>
                </a:solidFill>
              </a:rPr>
              <a:t>: In MetricFlow, you define a metric in your dbt project once, and it can be used across dashboards, reports, and tools consistently.</a:t>
            </a:r>
            <a:br>
              <a:rPr lang="en-GB" sz="1000">
                <a:solidFill>
                  <a:schemeClr val="dk1"/>
                </a:solidFill>
              </a:rPr>
            </a:br>
            <a:endParaRPr sz="1000">
              <a:solidFill>
                <a:schemeClr val="dk1"/>
              </a:solidFill>
            </a:endParaRPr>
          </a:p>
          <a:p>
            <a:pPr indent="-292100" lvl="0" marL="457200" rtl="0" algn="l">
              <a:spcBef>
                <a:spcPts val="0"/>
              </a:spcBef>
              <a:spcAft>
                <a:spcPts val="0"/>
              </a:spcAft>
              <a:buClr>
                <a:schemeClr val="dk1"/>
              </a:buClr>
              <a:buSzPts val="1000"/>
              <a:buChar char="●"/>
            </a:pPr>
            <a:r>
              <a:rPr b="1" lang="en-GB" sz="1000">
                <a:solidFill>
                  <a:schemeClr val="dk1"/>
                </a:solidFill>
              </a:rPr>
              <a:t>Built on top of measures</a:t>
            </a:r>
            <a:r>
              <a:rPr lang="en-GB" sz="1000">
                <a:solidFill>
                  <a:schemeClr val="dk1"/>
                </a:solidFill>
              </a:rPr>
              <a:t>: A metric usually references one or more </a:t>
            </a:r>
            <a:r>
              <a:rPr b="1" lang="en-GB" sz="1000">
                <a:solidFill>
                  <a:schemeClr val="dk1"/>
                </a:solidFill>
              </a:rPr>
              <a:t>measures</a:t>
            </a:r>
            <a:r>
              <a:rPr lang="en-GB" sz="1000">
                <a:solidFill>
                  <a:schemeClr val="dk1"/>
                </a:solidFill>
              </a:rPr>
              <a:t>, which are raw aggregations (e.g., sum of sales, count of orders).</a:t>
            </a:r>
            <a:br>
              <a:rPr lang="en-GB" sz="1000">
                <a:solidFill>
                  <a:schemeClr val="dk1"/>
                </a:solidFill>
              </a:rPr>
            </a:br>
            <a:endParaRPr sz="1000">
              <a:solidFill>
                <a:schemeClr val="dk1"/>
              </a:solidFill>
            </a:endParaRPr>
          </a:p>
          <a:p>
            <a:pPr indent="-292100" lvl="0" marL="457200" rtl="0" algn="l">
              <a:spcBef>
                <a:spcPts val="0"/>
              </a:spcBef>
              <a:spcAft>
                <a:spcPts val="0"/>
              </a:spcAft>
              <a:buClr>
                <a:schemeClr val="dk1"/>
              </a:buClr>
              <a:buSzPts val="1000"/>
              <a:buChar char="●"/>
            </a:pPr>
            <a:r>
              <a:rPr b="1" lang="en-GB" sz="1000">
                <a:solidFill>
                  <a:schemeClr val="dk1"/>
                </a:solidFill>
              </a:rPr>
              <a:t>Supports filters and dimensions</a:t>
            </a:r>
            <a:r>
              <a:rPr lang="en-GB" sz="1000">
                <a:solidFill>
                  <a:schemeClr val="dk1"/>
                </a:solidFill>
              </a:rPr>
              <a:t>: You can define filters (e.g., country = 'US') or breakdowns (e.g., by product or date) within metrics for better analysis.</a:t>
            </a:r>
            <a:br>
              <a:rPr lang="en-GB" sz="1000">
                <a:solidFill>
                  <a:schemeClr val="dk1"/>
                </a:solidFill>
              </a:rPr>
            </a:br>
            <a:endParaRPr sz="1000">
              <a:solidFill>
                <a:schemeClr val="dk1"/>
              </a:solidFill>
            </a:endParaRPr>
          </a:p>
          <a:p>
            <a:pPr indent="-292100" lvl="0" marL="457200" rtl="0" algn="l">
              <a:spcBef>
                <a:spcPts val="0"/>
              </a:spcBef>
              <a:spcAft>
                <a:spcPts val="0"/>
              </a:spcAft>
              <a:buClr>
                <a:schemeClr val="dk1"/>
              </a:buClr>
              <a:buSzPts val="1000"/>
              <a:buChar char="●"/>
            </a:pPr>
            <a:r>
              <a:rPr b="1" lang="en-GB" sz="1000">
                <a:solidFill>
                  <a:schemeClr val="dk1"/>
                </a:solidFill>
              </a:rPr>
              <a:t>Helps avoid duplication</a:t>
            </a:r>
            <a:r>
              <a:rPr lang="en-GB" sz="1000">
                <a:solidFill>
                  <a:schemeClr val="dk1"/>
                </a:solidFill>
              </a:rPr>
              <a:t>: Central metric definitions reduce repeated SQL logic across teams, making data work more efficient and less error-prone.</a:t>
            </a:r>
            <a:br>
              <a:rPr lang="en-GB" sz="1000">
                <a:solidFill>
                  <a:schemeClr val="dk1"/>
                </a:solidFill>
              </a:rPr>
            </a:br>
            <a:endParaRPr sz="1000">
              <a:solidFill>
                <a:schemeClr val="dk1"/>
              </a:solidFill>
            </a:endParaRPr>
          </a:p>
          <a:p>
            <a:pPr indent="-292100" lvl="0" marL="457200" rtl="0" algn="l">
              <a:spcBef>
                <a:spcPts val="0"/>
              </a:spcBef>
              <a:spcAft>
                <a:spcPts val="0"/>
              </a:spcAft>
              <a:buSzPts val="1000"/>
              <a:buChar char="●"/>
            </a:pPr>
            <a:r>
              <a:rPr b="1" lang="en-GB" sz="1000">
                <a:solidFill>
                  <a:schemeClr val="dk1"/>
                </a:solidFill>
              </a:rPr>
              <a:t>Queryable via the Semantic Layer</a:t>
            </a:r>
            <a:r>
              <a:rPr lang="en-GB" sz="1000">
                <a:solidFill>
                  <a:schemeClr val="dk1"/>
                </a:solidFill>
              </a:rPr>
              <a:t>: Metrics defined using MetricFlow can be dynamically queried using </a:t>
            </a:r>
            <a:r>
              <a:rPr lang="en-GB" sz="1000">
                <a:solidFill>
                  <a:srgbClr val="188038"/>
                </a:solidFill>
                <a:latin typeface="Roboto Mono"/>
                <a:ea typeface="Roboto Mono"/>
                <a:cs typeface="Roboto Mono"/>
                <a:sym typeface="Roboto Mono"/>
              </a:rPr>
              <a:t>metricflow query</a:t>
            </a:r>
            <a:r>
              <a:rPr lang="en-GB" sz="1000">
                <a:solidFill>
                  <a:schemeClr val="dk1"/>
                </a:solidFill>
              </a:rPr>
              <a:t> or through BI tools that integrate with dbt Cloud's Semantic Layer.</a:t>
            </a:r>
            <a:br>
              <a:rPr lang="en-GB" sz="1000">
                <a:solidFill>
                  <a:schemeClr val="dk1"/>
                </a:solidFill>
              </a:rPr>
            </a:br>
            <a:endParaRPr sz="1000">
              <a:solidFill>
                <a:schemeClr val="dk1"/>
              </a:solidFill>
            </a:endParaRPr>
          </a:p>
          <a:p>
            <a:pPr indent="-292100" lvl="0" marL="457200" rtl="0" algn="l">
              <a:spcBef>
                <a:spcPts val="0"/>
              </a:spcBef>
              <a:spcAft>
                <a:spcPts val="0"/>
              </a:spcAft>
              <a:buClr>
                <a:schemeClr val="dk1"/>
              </a:buClr>
              <a:buSzPts val="1000"/>
              <a:buChar char="●"/>
            </a:pPr>
            <a:r>
              <a:rPr b="1" lang="en-GB" sz="1000">
                <a:solidFill>
                  <a:schemeClr val="dk1"/>
                </a:solidFill>
              </a:rPr>
              <a:t>Encourages governance and consistency</a:t>
            </a:r>
            <a:r>
              <a:rPr lang="en-GB" sz="1000">
                <a:solidFill>
                  <a:schemeClr val="dk1"/>
                </a:solidFill>
              </a:rPr>
              <a:t>: Defining metrics in code allows teams to track changes, review logic, and ensure metric definitions remain consistent over time.</a:t>
            </a:r>
            <a:endParaRPr sz="1000">
              <a:solidFill>
                <a:schemeClr val="dk1"/>
              </a:solidFill>
            </a:endParaRPr>
          </a:p>
          <a:p>
            <a:pPr indent="0" lvl="0" marL="457200" rtl="0" algn="l">
              <a:spcBef>
                <a:spcPts val="1200"/>
              </a:spcBef>
              <a:spcAft>
                <a:spcPts val="1200"/>
              </a:spcAft>
              <a:buNone/>
            </a:pPr>
            <a:r>
              <a:t/>
            </a:r>
            <a:endParaRPr sz="10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Metrics</a:t>
            </a:r>
            <a:endParaRPr b="1"/>
          </a:p>
        </p:txBody>
      </p:sp>
      <p:pic>
        <p:nvPicPr>
          <p:cNvPr id="394" name="Google Shape;394;p70"/>
          <p:cNvPicPr preferRelativeResize="0"/>
          <p:nvPr/>
        </p:nvPicPr>
        <p:blipFill>
          <a:blip r:embed="rId3">
            <a:alphaModFix/>
          </a:blip>
          <a:stretch>
            <a:fillRect/>
          </a:stretch>
        </p:blipFill>
        <p:spPr>
          <a:xfrm>
            <a:off x="495300" y="1093925"/>
            <a:ext cx="7483888" cy="38209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Metric types</a:t>
            </a:r>
            <a:endParaRPr b="1"/>
          </a:p>
        </p:txBody>
      </p:sp>
      <p:sp>
        <p:nvSpPr>
          <p:cNvPr id="400" name="Google Shape;400;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Simple Metrics</a:t>
            </a:r>
            <a:endParaRPr/>
          </a:p>
          <a:p>
            <a:pPr indent="-342900" lvl="0" marL="457200" rtl="0" algn="l">
              <a:spcBef>
                <a:spcPts val="0"/>
              </a:spcBef>
              <a:spcAft>
                <a:spcPts val="0"/>
              </a:spcAft>
              <a:buSzPts val="1800"/>
              <a:buChar char="●"/>
            </a:pPr>
            <a:r>
              <a:rPr lang="en-GB"/>
              <a:t>Cumulative Metrics</a:t>
            </a:r>
            <a:endParaRPr/>
          </a:p>
          <a:p>
            <a:pPr indent="-342900" lvl="0" marL="457200" rtl="0" algn="l">
              <a:spcBef>
                <a:spcPts val="0"/>
              </a:spcBef>
              <a:spcAft>
                <a:spcPts val="0"/>
              </a:spcAft>
              <a:buSzPts val="1800"/>
              <a:buChar char="●"/>
            </a:pPr>
            <a:r>
              <a:rPr lang="en-GB"/>
              <a:t>Ratio Metrics</a:t>
            </a:r>
            <a:endParaRPr/>
          </a:p>
          <a:p>
            <a:pPr indent="-342900" lvl="0" marL="457200" rtl="0" algn="l">
              <a:spcBef>
                <a:spcPts val="0"/>
              </a:spcBef>
              <a:spcAft>
                <a:spcPts val="0"/>
              </a:spcAft>
              <a:buSzPts val="1800"/>
              <a:buChar char="●"/>
            </a:pPr>
            <a:r>
              <a:rPr lang="en-GB"/>
              <a:t>Derived Metrics</a:t>
            </a:r>
            <a:endParaRPr/>
          </a:p>
          <a:p>
            <a:pPr indent="-342900" lvl="0" marL="457200" rtl="0" algn="l">
              <a:spcBef>
                <a:spcPts val="0"/>
              </a:spcBef>
              <a:spcAft>
                <a:spcPts val="0"/>
              </a:spcAft>
              <a:buSzPts val="1800"/>
              <a:buChar char="●"/>
            </a:pPr>
            <a:r>
              <a:rPr lang="en-GB"/>
              <a:t>Conversion Metrics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dbt Cloud</a:t>
            </a:r>
            <a:endParaRPr b="1"/>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80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Web-based IDE and hosted scheduler for dbt projects.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Includes job scheduling, logging, and notifications.</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Provides visual lineage and documentation.</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Supports role-based access and job history.</a:t>
            </a:r>
            <a:endParaRPr sz="1600">
              <a:solidFill>
                <a:schemeClr val="dk1"/>
              </a:solidFill>
              <a:latin typeface="Calibri"/>
              <a:ea typeface="Calibri"/>
              <a:cs typeface="Calibri"/>
              <a:sym typeface="Calibri"/>
            </a:endParaRPr>
          </a:p>
          <a:p>
            <a:pPr indent="-330200" lvl="0" marL="457200" rtl="0" algn="l">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Integrates easily with GitHub, GitLab, BigQuery, Snowflake, and more.</a:t>
            </a:r>
            <a:endParaRPr sz="1600">
              <a:solidFill>
                <a:schemeClr val="dk1"/>
              </a:solidFill>
              <a:latin typeface="Calibri"/>
              <a:ea typeface="Calibri"/>
              <a:cs typeface="Calibri"/>
              <a:sym typeface="Calibri"/>
            </a:endParaRPr>
          </a:p>
          <a:p>
            <a:pPr indent="0" lvl="0" marL="457200" rtl="0" algn="l">
              <a:spcBef>
                <a:spcPts val="0"/>
              </a:spcBef>
              <a:spcAft>
                <a:spcPts val="1200"/>
              </a:spcAft>
              <a:buNone/>
            </a:pPr>
            <a:r>
              <a:t/>
            </a:r>
            <a:endParaRPr sz="16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Simple Metrics</a:t>
            </a:r>
            <a:endParaRPr b="1"/>
          </a:p>
        </p:txBody>
      </p:sp>
      <p:sp>
        <p:nvSpPr>
          <p:cNvPr id="406" name="Google Shape;406;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lang="en-GB" sz="1100">
                <a:solidFill>
                  <a:schemeClr val="dk1"/>
                </a:solidFill>
              </a:rPr>
              <a:t>Basic aggregations like </a:t>
            </a:r>
            <a:r>
              <a:rPr lang="en-GB" sz="1100">
                <a:solidFill>
                  <a:srgbClr val="188038"/>
                </a:solidFill>
                <a:latin typeface="Roboto Mono"/>
                <a:ea typeface="Roboto Mono"/>
                <a:cs typeface="Roboto Mono"/>
                <a:sym typeface="Roboto Mono"/>
              </a:rPr>
              <a:t>sum</a:t>
            </a:r>
            <a:r>
              <a:rPr lang="en-GB" sz="1100">
                <a:solidFill>
                  <a:schemeClr val="dk1"/>
                </a:solidFill>
              </a:rPr>
              <a:t>, </a:t>
            </a:r>
            <a:r>
              <a:rPr lang="en-GB" sz="1100">
                <a:solidFill>
                  <a:srgbClr val="188038"/>
                </a:solidFill>
                <a:latin typeface="Roboto Mono"/>
                <a:ea typeface="Roboto Mono"/>
                <a:cs typeface="Roboto Mono"/>
                <a:sym typeface="Roboto Mono"/>
              </a:rPr>
              <a:t>count</a:t>
            </a:r>
            <a:r>
              <a:rPr lang="en-GB" sz="1100">
                <a:solidFill>
                  <a:schemeClr val="dk1"/>
                </a:solidFill>
              </a:rPr>
              <a:t>, </a:t>
            </a:r>
            <a:r>
              <a:rPr lang="en-GB" sz="1100">
                <a:solidFill>
                  <a:srgbClr val="188038"/>
                </a:solidFill>
                <a:latin typeface="Roboto Mono"/>
                <a:ea typeface="Roboto Mono"/>
                <a:cs typeface="Roboto Mono"/>
                <a:sym typeface="Roboto Mono"/>
              </a:rPr>
              <a:t>average</a:t>
            </a:r>
            <a:r>
              <a:rPr lang="en-GB" sz="1100">
                <a:solidFill>
                  <a:schemeClr val="dk1"/>
                </a:solidFill>
              </a:rPr>
              <a:t>, or </a:t>
            </a:r>
            <a:r>
              <a:rPr lang="en-GB" sz="1100">
                <a:solidFill>
                  <a:srgbClr val="188038"/>
                </a:solidFill>
                <a:latin typeface="Roboto Mono"/>
                <a:ea typeface="Roboto Mono"/>
                <a:cs typeface="Roboto Mono"/>
                <a:sym typeface="Roboto Mono"/>
              </a:rPr>
              <a:t>min/max</a:t>
            </a:r>
            <a:r>
              <a:rPr lang="en-GB" sz="1100">
                <a:solidFill>
                  <a:schemeClr val="dk1"/>
                </a:solidFill>
              </a:rPr>
              <a:t>.</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Defined on top of a single measure in a semantic model.</a:t>
            </a:r>
            <a:br>
              <a:rPr lang="en-GB" sz="1100">
                <a:solidFill>
                  <a:schemeClr val="dk1"/>
                </a:solidFill>
              </a:rPr>
            </a:b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Example: </a:t>
            </a:r>
            <a:r>
              <a:rPr lang="en-GB" sz="1100">
                <a:solidFill>
                  <a:srgbClr val="188038"/>
                </a:solidFill>
                <a:latin typeface="Roboto Mono"/>
                <a:ea typeface="Roboto Mono"/>
                <a:cs typeface="Roboto Mono"/>
                <a:sym typeface="Roboto Mono"/>
              </a:rPr>
              <a:t>total_sales = sum(order_amount)</a:t>
            </a:r>
            <a:r>
              <a:rPr lang="en-GB" sz="1100">
                <a:solidFill>
                  <a:schemeClr val="dk1"/>
                </a:solidFill>
              </a:rPr>
              <a:t>.</a:t>
            </a:r>
            <a:endParaRPr/>
          </a:p>
          <a:p>
            <a:pPr indent="0" lvl="0" marL="457200" rtl="0" algn="l">
              <a:spcBef>
                <a:spcPts val="120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Cumulative Metrics</a:t>
            </a:r>
            <a:endParaRPr b="1"/>
          </a:p>
        </p:txBody>
      </p:sp>
      <p:sp>
        <p:nvSpPr>
          <p:cNvPr id="412" name="Google Shape;412;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GB" sz="1100">
                <a:solidFill>
                  <a:schemeClr val="dk1"/>
                </a:solidFill>
              </a:rPr>
              <a:t>Track the running total of a metric over time.</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Useful for metrics like Monthly Active Users (MAU) or cumulative revenue.</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Require a </a:t>
            </a:r>
            <a:r>
              <a:rPr b="1" lang="en-GB" sz="1100">
                <a:solidFill>
                  <a:schemeClr val="dk1"/>
                </a:solidFill>
              </a:rPr>
              <a:t>time dimension</a:t>
            </a:r>
            <a:r>
              <a:rPr lang="en-GB" sz="1100">
                <a:solidFill>
                  <a:schemeClr val="dk1"/>
                </a:solidFill>
              </a:rPr>
              <a:t> to compute the running total.</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Example: Cumulative revenue over months.</a:t>
            </a:r>
            <a:br>
              <a:rPr lang="en-GB"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Ratio Metrics</a:t>
            </a:r>
            <a:endParaRPr b="1"/>
          </a:p>
        </p:txBody>
      </p:sp>
      <p:sp>
        <p:nvSpPr>
          <p:cNvPr id="418" name="Google Shape;418;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GB" sz="1100">
                <a:solidFill>
                  <a:schemeClr val="dk1"/>
                </a:solidFill>
              </a:rPr>
              <a:t>Express the relationship between two metrics (numerator/denominator).</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Useful for calculating conversion rates, averages, or percentages.</a:t>
            </a:r>
            <a:br>
              <a:rPr lang="en-GB" sz="1100">
                <a:solidFill>
                  <a:schemeClr val="dk1"/>
                </a:solidFill>
              </a:rPr>
            </a:b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Example: </a:t>
            </a:r>
            <a:r>
              <a:rPr lang="en-GB" sz="1100">
                <a:solidFill>
                  <a:srgbClr val="188038"/>
                </a:solidFill>
                <a:latin typeface="Roboto Mono"/>
                <a:ea typeface="Roboto Mono"/>
                <a:cs typeface="Roboto Mono"/>
                <a:sym typeface="Roboto Mono"/>
              </a:rPr>
              <a:t>conversion_rate = total_orders / total_visits</a:t>
            </a:r>
            <a:r>
              <a:rPr lang="en-GB" sz="1100">
                <a:solidFill>
                  <a:schemeClr val="dk1"/>
                </a:solidFill>
              </a:rPr>
              <a:t>.</a:t>
            </a:r>
            <a:endParaRPr sz="1100">
              <a:solidFill>
                <a:schemeClr val="dk1"/>
              </a:solidFill>
            </a:endParaRPr>
          </a:p>
          <a:p>
            <a:pPr indent="0" lvl="0" marL="457200" rtl="0" algn="l">
              <a:spcBef>
                <a:spcPts val="1200"/>
              </a:spcBef>
              <a:spcAft>
                <a:spcPts val="1200"/>
              </a:spcAft>
              <a:buNone/>
            </a:pPr>
            <a:r>
              <a:t/>
            </a:r>
            <a:endParaRPr sz="1100">
              <a:solidFill>
                <a:schemeClr val="dk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Derived Metrics</a:t>
            </a:r>
            <a:endParaRPr b="1"/>
          </a:p>
        </p:txBody>
      </p:sp>
      <p:sp>
        <p:nvSpPr>
          <p:cNvPr id="424" name="Google Shape;424;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GB" sz="1100">
                <a:solidFill>
                  <a:schemeClr val="dk1"/>
                </a:solidFill>
              </a:rPr>
              <a:t>Metrics built from other existing metrics.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Help avoid duplication and promote reuse.</a:t>
            </a:r>
            <a:br>
              <a:rPr lang="en-GB" sz="1100">
                <a:solidFill>
                  <a:schemeClr val="dk1"/>
                </a:solidFill>
              </a:rPr>
            </a:b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Example: </a:t>
            </a:r>
            <a:r>
              <a:rPr lang="en-GB" sz="1100">
                <a:solidFill>
                  <a:srgbClr val="188038"/>
                </a:solidFill>
                <a:latin typeface="Roboto Mono"/>
                <a:ea typeface="Roboto Mono"/>
                <a:cs typeface="Roboto Mono"/>
                <a:sym typeface="Roboto Mono"/>
              </a:rPr>
              <a:t>profit_margin = (revenue - cost) / revenue</a:t>
            </a:r>
            <a:r>
              <a:rPr lang="en-GB" sz="1100">
                <a:solidFill>
                  <a:schemeClr val="dk1"/>
                </a:solidFill>
              </a:rPr>
              <a:t>.</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Conversion Metrics</a:t>
            </a:r>
            <a:endParaRPr b="1"/>
          </a:p>
        </p:txBody>
      </p:sp>
      <p:sp>
        <p:nvSpPr>
          <p:cNvPr id="430" name="Google Shape;430;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100">
                <a:solidFill>
                  <a:schemeClr val="dk1"/>
                </a:solidFill>
              </a:rPr>
              <a:t>A special form of ratio metric that tracks conversions through a funnel.</a:t>
            </a:r>
            <a:br>
              <a:rPr lang="en-GB" sz="1100">
                <a:solidFill>
                  <a:schemeClr val="dk1"/>
                </a:solidFill>
              </a:rPr>
            </a:br>
            <a:endParaRPr sz="1100">
              <a:solidFill>
                <a:schemeClr val="dk1"/>
              </a:solidFill>
            </a:endParaRPr>
          </a:p>
          <a:p>
            <a:pPr indent="-342900" lvl="0" marL="457200" rtl="0" algn="l">
              <a:spcBef>
                <a:spcPts val="0"/>
              </a:spcBef>
              <a:spcAft>
                <a:spcPts val="0"/>
              </a:spcAft>
              <a:buSzPts val="1800"/>
              <a:buChar char="●"/>
            </a:pPr>
            <a:r>
              <a:rPr lang="en-GB" sz="1100">
                <a:solidFill>
                  <a:schemeClr val="dk1"/>
                </a:solidFill>
              </a:rPr>
              <a:t>Common in marketing or product analytics.</a:t>
            </a:r>
            <a:br>
              <a:rPr lang="en-GB" sz="1100">
                <a:solidFill>
                  <a:schemeClr val="dk1"/>
                </a:solidFill>
              </a:rPr>
            </a:br>
            <a:endParaRPr sz="1100">
              <a:solidFill>
                <a:schemeClr val="dk1"/>
              </a:solidFill>
            </a:endParaRPr>
          </a:p>
          <a:p>
            <a:pPr indent="-342900" lvl="0" marL="457200" rtl="0" algn="l">
              <a:spcBef>
                <a:spcPts val="0"/>
              </a:spcBef>
              <a:spcAft>
                <a:spcPts val="0"/>
              </a:spcAft>
              <a:buSzPts val="1800"/>
              <a:buChar char="●"/>
            </a:pPr>
            <a:r>
              <a:rPr lang="en-GB" sz="1100">
                <a:solidFill>
                  <a:schemeClr val="dk1"/>
                </a:solidFill>
              </a:rPr>
              <a:t>Example: Signups that convert to paying customers.</a:t>
            </a:r>
            <a:endParaRPr/>
          </a:p>
          <a:p>
            <a:pPr indent="0" lvl="0" marL="457200" rtl="0" algn="l">
              <a:spcBef>
                <a:spcPts val="1200"/>
              </a:spcBef>
              <a:spcAft>
                <a:spcPts val="120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Incremental models 	</a:t>
            </a:r>
            <a:endParaRPr b="1"/>
          </a:p>
        </p:txBody>
      </p:sp>
      <p:sp>
        <p:nvSpPr>
          <p:cNvPr id="436" name="Google Shape;436;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SzPts val="1100"/>
              <a:buChar char="●"/>
            </a:pPr>
            <a:r>
              <a:rPr b="1" lang="en-GB" sz="1100">
                <a:solidFill>
                  <a:schemeClr val="dk1"/>
                </a:solidFill>
              </a:rPr>
              <a:t>Incremental models</a:t>
            </a:r>
            <a:r>
              <a:rPr lang="en-GB" sz="1100">
                <a:solidFill>
                  <a:schemeClr val="dk1"/>
                </a:solidFill>
              </a:rPr>
              <a:t> only process </a:t>
            </a:r>
            <a:r>
              <a:rPr b="1" lang="en-GB" sz="1100">
                <a:solidFill>
                  <a:schemeClr val="dk1"/>
                </a:solidFill>
              </a:rPr>
              <a:t>new or updated data</a:t>
            </a:r>
            <a:r>
              <a:rPr lang="en-GB" sz="1100">
                <a:solidFill>
                  <a:schemeClr val="dk1"/>
                </a:solidFill>
              </a:rPr>
              <a:t> instead of rebuilding the entire table every time you run </a:t>
            </a:r>
            <a:r>
              <a:rPr lang="en-GB" sz="1100">
                <a:solidFill>
                  <a:srgbClr val="188038"/>
                </a:solidFill>
                <a:latin typeface="Roboto Mono"/>
                <a:ea typeface="Roboto Mono"/>
                <a:cs typeface="Roboto Mono"/>
                <a:sym typeface="Roboto Mono"/>
              </a:rPr>
              <a:t>dbt run</a:t>
            </a:r>
            <a:r>
              <a:rPr lang="en-GB" sz="1100">
                <a:solidFill>
                  <a:schemeClr val="dk1"/>
                </a:solidFill>
              </a:rPr>
              <a:t>.</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They are useful when working with </a:t>
            </a:r>
            <a:r>
              <a:rPr b="1" lang="en-GB" sz="1100">
                <a:solidFill>
                  <a:schemeClr val="dk1"/>
                </a:solidFill>
              </a:rPr>
              <a:t>large datasets</a:t>
            </a:r>
            <a:r>
              <a:rPr lang="en-GB" sz="1100">
                <a:solidFill>
                  <a:schemeClr val="dk1"/>
                </a:solidFill>
              </a:rPr>
              <a:t> that don’t change frequently, helping to </a:t>
            </a:r>
            <a:r>
              <a:rPr b="1" lang="en-GB" sz="1100">
                <a:solidFill>
                  <a:schemeClr val="dk1"/>
                </a:solidFill>
              </a:rPr>
              <a:t>save time and warehouse resources</a:t>
            </a:r>
            <a:r>
              <a:rPr lang="en-GB" sz="1100">
                <a:solidFill>
                  <a:schemeClr val="dk1"/>
                </a:solidFill>
              </a:rPr>
              <a:t>.</a:t>
            </a:r>
            <a:endParaRPr sz="1100">
              <a:solidFill>
                <a:schemeClr val="dk1"/>
              </a:solidFill>
            </a:endParaRPr>
          </a:p>
          <a:p>
            <a:pPr indent="-298450" lvl="0" marL="457200" rtl="0" algn="l">
              <a:spcBef>
                <a:spcPts val="0"/>
              </a:spcBef>
              <a:spcAft>
                <a:spcPts val="0"/>
              </a:spcAft>
              <a:buSzPts val="1100"/>
              <a:buChar char="●"/>
            </a:pPr>
            <a:r>
              <a:rPr lang="en-GB" sz="1100">
                <a:solidFill>
                  <a:schemeClr val="dk1"/>
                </a:solidFill>
              </a:rPr>
              <a:t>Inside the model, you can use the special </a:t>
            </a:r>
            <a:r>
              <a:rPr b="1" lang="en-GB" sz="1100">
                <a:solidFill>
                  <a:srgbClr val="188038"/>
                </a:solidFill>
                <a:latin typeface="Roboto Mono"/>
                <a:ea typeface="Roboto Mono"/>
                <a:cs typeface="Roboto Mono"/>
                <a:sym typeface="Roboto Mono"/>
              </a:rPr>
              <a:t>is_incremental()</a:t>
            </a:r>
            <a:r>
              <a:rPr lang="en-GB" sz="1100">
                <a:solidFill>
                  <a:schemeClr val="dk1"/>
                </a:solidFill>
              </a:rPr>
              <a:t> function to write logic that runs </a:t>
            </a:r>
            <a:r>
              <a:rPr b="1" lang="en-GB" sz="1100">
                <a:solidFill>
                  <a:schemeClr val="dk1"/>
                </a:solidFill>
              </a:rPr>
              <a:t>only during incremental updates</a:t>
            </a: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During the </a:t>
            </a:r>
            <a:r>
              <a:rPr b="1" lang="en-GB" sz="1100">
                <a:solidFill>
                  <a:schemeClr val="dk1"/>
                </a:solidFill>
              </a:rPr>
              <a:t>first run</a:t>
            </a:r>
            <a:r>
              <a:rPr lang="en-GB" sz="1100">
                <a:solidFill>
                  <a:schemeClr val="dk1"/>
                </a:solidFill>
              </a:rPr>
              <a:t>, dbt creates the table with all rows. On subsequent runs, it </a:t>
            </a:r>
            <a:r>
              <a:rPr b="1" lang="en-GB" sz="1100">
                <a:solidFill>
                  <a:schemeClr val="dk1"/>
                </a:solidFill>
              </a:rPr>
              <a:t>appends or merges</a:t>
            </a:r>
            <a:r>
              <a:rPr lang="en-GB" sz="1100">
                <a:solidFill>
                  <a:schemeClr val="dk1"/>
                </a:solidFill>
              </a:rPr>
              <a:t> data based on your logic.</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You can combine incremental models with </a:t>
            </a:r>
            <a:r>
              <a:rPr b="1" lang="en-GB" sz="1100">
                <a:solidFill>
                  <a:schemeClr val="dk1"/>
                </a:solidFill>
              </a:rPr>
              <a:t>partitioning or deduplication</a:t>
            </a:r>
            <a:r>
              <a:rPr lang="en-GB" sz="1100">
                <a:solidFill>
                  <a:schemeClr val="dk1"/>
                </a:solidFill>
              </a:rPr>
              <a:t> to handle more complex update strategies.</a:t>
            </a:r>
            <a:br>
              <a:rPr lang="en-GB"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GB" sz="1100">
                <a:solidFill>
                  <a:schemeClr val="dk1"/>
                </a:solidFill>
              </a:rPr>
              <a:t>Incremental models work best when there’s a reliable </a:t>
            </a:r>
            <a:r>
              <a:rPr b="1" lang="en-GB" sz="1100">
                <a:solidFill>
                  <a:schemeClr val="dk1"/>
                </a:solidFill>
              </a:rPr>
              <a:t>timestamp</a:t>
            </a:r>
            <a:r>
              <a:rPr lang="en-GB" sz="1100">
                <a:solidFill>
                  <a:schemeClr val="dk1"/>
                </a:solidFill>
              </a:rPr>
              <a:t> or </a:t>
            </a:r>
            <a:r>
              <a:rPr b="1" lang="en-GB" sz="1100">
                <a:solidFill>
                  <a:schemeClr val="dk1"/>
                </a:solidFill>
              </a:rPr>
              <a:t>unique key</a:t>
            </a:r>
            <a:r>
              <a:rPr lang="en-GB" sz="1100">
                <a:solidFill>
                  <a:schemeClr val="dk1"/>
                </a:solidFill>
              </a:rPr>
              <a:t> column to track changes.</a:t>
            </a:r>
            <a:endParaRPr sz="1100">
              <a:solidFill>
                <a:schemeClr val="dk1"/>
              </a:solidFill>
            </a:endParaRPr>
          </a:p>
          <a:p>
            <a:pPr indent="0" lvl="0" marL="457200" rtl="0" algn="l">
              <a:spcBef>
                <a:spcPts val="1200"/>
              </a:spcBef>
              <a:spcAft>
                <a:spcPts val="1200"/>
              </a:spcAft>
              <a:buNone/>
            </a:pPr>
            <a:r>
              <a:t/>
            </a:r>
            <a:endParaRPr sz="1100">
              <a:solidFill>
                <a:schemeClr val="dk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Incremental models</a:t>
            </a:r>
            <a:endParaRPr b="1"/>
          </a:p>
        </p:txBody>
      </p:sp>
      <p:pic>
        <p:nvPicPr>
          <p:cNvPr id="442" name="Google Shape;442;p78"/>
          <p:cNvPicPr preferRelativeResize="0"/>
          <p:nvPr/>
        </p:nvPicPr>
        <p:blipFill>
          <a:blip r:embed="rId3">
            <a:alphaModFix/>
          </a:blip>
          <a:stretch>
            <a:fillRect/>
          </a:stretch>
        </p:blipFill>
        <p:spPr>
          <a:xfrm>
            <a:off x="419325" y="1321250"/>
            <a:ext cx="7724775" cy="375285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dbt Job scheduler</a:t>
            </a:r>
            <a:endParaRPr b="1"/>
          </a:p>
        </p:txBody>
      </p:sp>
      <p:sp>
        <p:nvSpPr>
          <p:cNvPr id="448" name="Google Shape;448;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sz="1100">
                <a:solidFill>
                  <a:schemeClr val="dk1"/>
                </a:solidFill>
              </a:rPr>
              <a:t>Automated Execution</a:t>
            </a:r>
            <a:r>
              <a:rPr lang="en-GB" sz="1100">
                <a:solidFill>
                  <a:schemeClr val="dk1"/>
                </a:solidFill>
              </a:rPr>
              <a:t>: The dbt job scheduler automates the process of running dbt models, ensuring that transformations occur on a scheduled basis without manual intervention.</a:t>
            </a:r>
            <a:endParaRPr sz="1100">
              <a:solidFill>
                <a:schemeClr val="dk1"/>
              </a:solidFill>
            </a:endParaRPr>
          </a:p>
          <a:p>
            <a:pPr indent="0" lvl="0" marL="0" rtl="0" algn="l">
              <a:spcBef>
                <a:spcPts val="1200"/>
              </a:spcBef>
              <a:spcAft>
                <a:spcPts val="0"/>
              </a:spcAft>
              <a:buNone/>
            </a:pPr>
            <a:r>
              <a:rPr b="1" lang="en-GB" sz="1100">
                <a:solidFill>
                  <a:schemeClr val="dk1"/>
                </a:solidFill>
              </a:rPr>
              <a:t>Integration with Orchestration Tools</a:t>
            </a:r>
            <a:r>
              <a:rPr lang="en-GB" sz="1100">
                <a:solidFill>
                  <a:schemeClr val="dk1"/>
                </a:solidFill>
              </a:rPr>
              <a:t>: dbt integrates with popular orchestration tools like Airflow, Prefect, and dbt Cloud’s built-in scheduler, enabling complex job workflows.</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GB" sz="1100">
                <a:solidFill>
                  <a:schemeClr val="dk1"/>
                </a:solidFill>
              </a:rPr>
              <a:t>Scheduling Flexibility</a:t>
            </a:r>
            <a:r>
              <a:rPr lang="en-GB" sz="1100">
                <a:solidFill>
                  <a:schemeClr val="dk1"/>
                </a:solidFill>
              </a:rPr>
              <a:t>: You can schedule dbt jobs to run at specific intervals, such as hourly, daily, or weekly, depending on the business requirements.</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GB" sz="1100">
                <a:solidFill>
                  <a:schemeClr val="dk1"/>
                </a:solidFill>
              </a:rPr>
              <a:t>Job Monitoring</a:t>
            </a:r>
            <a:r>
              <a:rPr lang="en-GB" sz="1100">
                <a:solidFill>
                  <a:schemeClr val="dk1"/>
                </a:solidFill>
              </a:rPr>
              <a:t>: It allows you to monitor the status of each dbt job run, providing feedback on success, failure, and logs for debugging.</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GB" sz="1100">
                <a:solidFill>
                  <a:schemeClr val="dk1"/>
                </a:solidFill>
              </a:rPr>
              <a:t>Data Freshness</a:t>
            </a:r>
            <a:r>
              <a:rPr lang="en-GB" sz="1100">
                <a:solidFill>
                  <a:schemeClr val="dk1"/>
                </a:solidFill>
              </a:rPr>
              <a:t>: Scheduling ensures that data models are up-to-date, improving the freshness of reports and analytics, and maintaining accuracy across dashboards.</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GB" sz="1100">
                <a:solidFill>
                  <a:schemeClr val="dk1"/>
                </a:solidFill>
              </a:rPr>
              <a:t>Parallel Execution</a:t>
            </a:r>
            <a:r>
              <a:rPr lang="en-GB" sz="1100">
                <a:solidFill>
                  <a:schemeClr val="dk1"/>
                </a:solidFill>
              </a:rPr>
              <a:t>: Depending on the scheduler, dbt can execute jobs in parallel to optimize the processing time and improve efficiency.</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GB" sz="1100">
                <a:solidFill>
                  <a:schemeClr val="dk1"/>
                </a:solidFill>
              </a:rPr>
              <a:t>Customizable Triggers</a:t>
            </a:r>
            <a:r>
              <a:rPr lang="en-GB" sz="1100">
                <a:solidFill>
                  <a:schemeClr val="dk1"/>
                </a:solidFill>
              </a:rPr>
              <a:t>: Jobs can be triggered based on certain conditions, such as when new data arrives in the warehouse or when specific models need to be refreshed.</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dbt Explorer</a:t>
            </a:r>
            <a:endParaRPr b="1"/>
          </a:p>
        </p:txBody>
      </p:sp>
      <p:sp>
        <p:nvSpPr>
          <p:cNvPr id="454" name="Google Shape;454;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GB" sz="1100">
                <a:solidFill>
                  <a:schemeClr val="dk1"/>
                </a:solidFill>
              </a:rPr>
              <a:t>DBT Explorer</a:t>
            </a:r>
            <a:r>
              <a:rPr lang="en-GB" sz="1100">
                <a:solidFill>
                  <a:schemeClr val="dk1"/>
                </a:solidFill>
              </a:rPr>
              <a:t> is a powerful UI tool within dbt Cloud that provides a visual interface to explore and manage your dbt project. It helps you track your models, examine their relationships, view metadata, and navigate through your entire dbt workflow efficiently. It provides insights into your data models, dependencies, and the transformation processes.</a:t>
            </a:r>
            <a:endParaRPr sz="1100">
              <a:solidFill>
                <a:schemeClr val="dk1"/>
              </a:solidFill>
            </a:endParaRPr>
          </a:p>
          <a:p>
            <a:pPr indent="0" lvl="0" marL="0" rtl="0" algn="l">
              <a:spcBef>
                <a:spcPts val="1200"/>
              </a:spcBef>
              <a:spcAft>
                <a:spcPts val="0"/>
              </a:spcAft>
              <a:buNone/>
            </a:pPr>
            <a:r>
              <a:rPr b="1" lang="en-GB" sz="1100">
                <a:solidFill>
                  <a:schemeClr val="dk1"/>
                </a:solidFill>
              </a:rPr>
              <a:t>Visualize Models</a:t>
            </a:r>
            <a:r>
              <a:rPr lang="en-GB" sz="1100">
                <a:solidFill>
                  <a:schemeClr val="dk1"/>
                </a:solidFill>
              </a:rPr>
              <a:t>: DBT Explorer allows you to visualize the relationships and dependencies between different models in your project.</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GB" sz="1100">
                <a:solidFill>
                  <a:schemeClr val="dk1"/>
                </a:solidFill>
              </a:rPr>
              <a:t>Metadata Insights</a:t>
            </a:r>
            <a:r>
              <a:rPr lang="en-GB" sz="1100">
                <a:solidFill>
                  <a:schemeClr val="dk1"/>
                </a:solidFill>
              </a:rPr>
              <a:t>: Provides detailed metadata such as descriptions, tests, and sources associated with each model.</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GB" sz="1100">
                <a:solidFill>
                  <a:schemeClr val="dk1"/>
                </a:solidFill>
              </a:rPr>
              <a:t>Easily Navigate Projects</a:t>
            </a:r>
            <a:r>
              <a:rPr lang="en-GB" sz="1100">
                <a:solidFill>
                  <a:schemeClr val="dk1"/>
                </a:solidFill>
              </a:rPr>
              <a:t>: You can easily navigate through your project’s models, sources, and tests without digging into the code.</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GB" sz="1100">
                <a:solidFill>
                  <a:schemeClr val="dk1"/>
                </a:solidFill>
              </a:rPr>
              <a:t>Track Job Runs</a:t>
            </a:r>
            <a:r>
              <a:rPr lang="en-GB" sz="1100">
                <a:solidFill>
                  <a:schemeClr val="dk1"/>
                </a:solidFill>
              </a:rPr>
              <a:t>: Offers an overview of your dbt job runs, their status, and any errors that occurred during execution.</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GB" sz="1100">
                <a:solidFill>
                  <a:schemeClr val="dk1"/>
                </a:solidFill>
              </a:rPr>
              <a:t>Quick Access to Documentation</a:t>
            </a:r>
            <a:r>
              <a:rPr lang="en-GB" sz="1100">
                <a:solidFill>
                  <a:schemeClr val="dk1"/>
                </a:solidFill>
              </a:rPr>
              <a:t>: Direct access to documentation and descriptions linked to models, sources, and tests.</a:t>
            </a:r>
            <a:endParaRPr sz="1100">
              <a:solidFill>
                <a:schemeClr val="dk1"/>
              </a:solidFill>
            </a:endParaRPr>
          </a:p>
          <a:p>
            <a:pPr indent="0" lvl="0" marL="0" rtl="0" algn="l">
              <a:spcBef>
                <a:spcPts val="1200"/>
              </a:spcBef>
              <a:spcAft>
                <a:spcPts val="0"/>
              </a:spcAft>
              <a:buNone/>
            </a:pPr>
            <a:r>
              <a:rPr b="1" lang="en-GB" sz="1100">
                <a:solidFill>
                  <a:schemeClr val="dk1"/>
                </a:solidFill>
              </a:rPr>
              <a:t>Model Dependencies</a:t>
            </a:r>
            <a:r>
              <a:rPr lang="en-GB" sz="1100">
                <a:solidFill>
                  <a:schemeClr val="dk1"/>
                </a:solidFill>
              </a:rPr>
              <a:t>: It provides an interactive graph showing model dependencies, helping to understand the impact of changes on other models.</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GB" sz="1100">
                <a:solidFill>
                  <a:schemeClr val="dk1"/>
                </a:solidFill>
              </a:rPr>
              <a:t>Data Lineage</a:t>
            </a:r>
            <a:r>
              <a:rPr lang="en-GB" sz="1100">
                <a:solidFill>
                  <a:schemeClr val="dk1"/>
                </a:solidFill>
              </a:rPr>
              <a:t>: Tracks and visualizes the data lineage from source to target, giving you a complete view of how data flows through the transformation process.</a:t>
            </a:r>
            <a:endParaRPr sz="11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2500"/>
              <a:t>dbt Cloud – Key Features</a:t>
            </a:r>
            <a:endParaRPr sz="2500"/>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1"/>
              </a:buClr>
              <a:buSzPts val="1200"/>
              <a:buChar char="●"/>
            </a:pPr>
            <a:r>
              <a:rPr b="1" lang="en-GB" sz="1200">
                <a:solidFill>
                  <a:schemeClr val="dk1"/>
                </a:solidFill>
              </a:rPr>
              <a:t>All-in-one platform</a:t>
            </a:r>
            <a:r>
              <a:rPr lang="en-GB" sz="1200">
                <a:solidFill>
                  <a:schemeClr val="dk1"/>
                </a:solidFill>
              </a:rPr>
              <a:t>: Develop, test, schedule, document, and monitor data models via a user-friendly browser interface.</a:t>
            </a:r>
            <a:br>
              <a:rPr lang="en-GB" sz="1200">
                <a:solidFill>
                  <a:schemeClr val="dk1"/>
                </a:solidFill>
              </a:rPr>
            </a:b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Flexible deployment</a:t>
            </a:r>
            <a:r>
              <a:rPr lang="en-GB" sz="1200">
                <a:solidFill>
                  <a:schemeClr val="dk1"/>
                </a:solidFill>
              </a:rPr>
              <a:t>: Run dbt workflows from the browser (IDE) or local command line (CLI).</a:t>
            </a:r>
            <a:br>
              <a:rPr lang="en-GB" sz="1200">
                <a:solidFill>
                  <a:schemeClr val="dk1"/>
                </a:solidFill>
              </a:rPr>
            </a:b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CI/CD &amp; job scheduling</a:t>
            </a:r>
            <a:r>
              <a:rPr lang="en-GB" sz="1200">
                <a:solidFill>
                  <a:schemeClr val="dk1"/>
                </a:solidFill>
              </a:rPr>
              <a:t>: Automate jobs with schedules or triggers using APIs or webhooks.</a:t>
            </a:r>
            <a:br>
              <a:rPr lang="en-GB" sz="1200">
                <a:solidFill>
                  <a:schemeClr val="dk1"/>
                </a:solidFill>
              </a:rPr>
            </a:b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Multi-environment setup</a:t>
            </a:r>
            <a:r>
              <a:rPr lang="en-GB" sz="1200">
                <a:solidFill>
                  <a:schemeClr val="dk1"/>
                </a:solidFill>
              </a:rPr>
              <a:t>: Isolate development and production environments for safe testing.</a:t>
            </a:r>
            <a:br>
              <a:rPr lang="en-GB" sz="1200">
                <a:solidFill>
                  <a:schemeClr val="dk1"/>
                </a:solidFill>
              </a:rPr>
            </a:br>
            <a:endParaRPr sz="1200">
              <a:solidFill>
                <a:schemeClr val="dk1"/>
              </a:solidFill>
            </a:endParaRPr>
          </a:p>
          <a:p>
            <a:pPr indent="-304800" lvl="0" marL="457200" rtl="0" algn="l">
              <a:spcBef>
                <a:spcPts val="0"/>
              </a:spcBef>
              <a:spcAft>
                <a:spcPts val="0"/>
              </a:spcAft>
              <a:buClr>
                <a:schemeClr val="dk1"/>
              </a:buClr>
              <a:buSzPts val="1200"/>
              <a:buChar char="●"/>
            </a:pPr>
            <a:r>
              <a:rPr b="1" lang="en-GB" sz="1200">
                <a:solidFill>
                  <a:schemeClr val="dk1"/>
                </a:solidFill>
              </a:rPr>
              <a:t>Integrated notifications</a:t>
            </a:r>
            <a:r>
              <a:rPr lang="en-GB" sz="1200">
                <a:solidFill>
                  <a:schemeClr val="dk1"/>
                </a:solidFill>
              </a:rPr>
              <a:t>: Get alerts on job successes, failures, or cancellations via email or Slack.</a:t>
            </a:r>
            <a:endParaRPr sz="1200">
              <a:solidFill>
                <a:schemeClr val="dk1"/>
              </a:solidFill>
            </a:endParaRPr>
          </a:p>
          <a:p>
            <a:pPr indent="0" lvl="0" marL="0" rtl="0" algn="l">
              <a:spcBef>
                <a:spcPts val="1200"/>
              </a:spcBef>
              <a:spcAft>
                <a:spcPts val="1200"/>
              </a:spcAft>
              <a:buNone/>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2500">
                <a:latin typeface="Calibri"/>
                <a:ea typeface="Calibri"/>
                <a:cs typeface="Calibri"/>
                <a:sym typeface="Calibri"/>
              </a:rPr>
              <a:t>dbt Core vs dbt Cloud</a:t>
            </a:r>
            <a:endParaRPr b="1" sz="2500"/>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80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dbt Core: Free, local execution, flexible, requires orchestration setup.</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dbt Cloud: Paid plans, browser IDE, scheduler included, team-friendly.</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Core is best for solo developers or CI environments.</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Cloud is best for organizations needing collaboration and scheduling.</a:t>
            </a:r>
            <a:endParaRPr sz="1600">
              <a:solidFill>
                <a:schemeClr val="dk1"/>
              </a:solidFill>
              <a:latin typeface="Calibri"/>
              <a:ea typeface="Calibri"/>
              <a:cs typeface="Calibri"/>
              <a:sym typeface="Calibri"/>
            </a:endParaRPr>
          </a:p>
          <a:p>
            <a:pPr indent="-330200" lvl="0" marL="457200" rtl="0" algn="l">
              <a:lnSpc>
                <a:spcPct val="115000"/>
              </a:lnSpc>
              <a:spcBef>
                <a:spcPts val="0"/>
              </a:spcBef>
              <a:spcAft>
                <a:spcPts val="0"/>
              </a:spcAft>
              <a:buClr>
                <a:schemeClr val="dk1"/>
              </a:buClr>
              <a:buSzPts val="1600"/>
              <a:buFont typeface="Calibri"/>
              <a:buChar char="●"/>
            </a:pPr>
            <a:r>
              <a:rPr lang="en-GB" sz="1600">
                <a:solidFill>
                  <a:schemeClr val="dk1"/>
                </a:solidFill>
                <a:latin typeface="Calibri"/>
                <a:ea typeface="Calibri"/>
                <a:cs typeface="Calibri"/>
                <a:sym typeface="Calibri"/>
              </a:rPr>
              <a:t>Both use the same underlying dbt logic and project structure.</a:t>
            </a:r>
            <a:endParaRPr sz="1600">
              <a:solidFill>
                <a:schemeClr val="dk1"/>
              </a:solidFill>
              <a:latin typeface="Calibri"/>
              <a:ea typeface="Calibri"/>
              <a:cs typeface="Calibri"/>
              <a:sym typeface="Calibri"/>
            </a:endParaRPr>
          </a:p>
          <a:p>
            <a:pPr indent="0" lvl="0" marL="457200" rtl="0" algn="l">
              <a:lnSpc>
                <a:spcPct val="115000"/>
              </a:lnSpc>
              <a:spcBef>
                <a:spcPts val="0"/>
              </a:spcBef>
              <a:spcAft>
                <a:spcPts val="1200"/>
              </a:spcAft>
              <a:buNone/>
            </a:pPr>
            <a:r>
              <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GB" sz="2500"/>
              <a:t>dbt Cloud Architecture (Overview)</a:t>
            </a:r>
            <a:endParaRPr b="1" sz="2500"/>
          </a:p>
        </p:txBody>
      </p:sp>
      <p:sp>
        <p:nvSpPr>
          <p:cNvPr id="101" name="Google Shape;101;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l">
              <a:lnSpc>
                <a:spcPct val="95000"/>
              </a:lnSpc>
              <a:spcBef>
                <a:spcPts val="1200"/>
              </a:spcBef>
              <a:spcAft>
                <a:spcPts val="0"/>
              </a:spcAft>
              <a:buClr>
                <a:schemeClr val="dk1"/>
              </a:buClr>
              <a:buSzPts val="1000"/>
              <a:buChar char="●"/>
            </a:pPr>
            <a:r>
              <a:rPr b="1" lang="en-GB" sz="1000">
                <a:solidFill>
                  <a:schemeClr val="dk1"/>
                </a:solidFill>
              </a:rPr>
              <a:t>Component-based design</a:t>
            </a:r>
            <a:r>
              <a:rPr lang="en-GB" sz="1000">
                <a:solidFill>
                  <a:schemeClr val="dk1"/>
                </a:solidFill>
              </a:rPr>
              <a:t>:</a:t>
            </a:r>
            <a:br>
              <a:rPr lang="en-GB" sz="1000">
                <a:solidFill>
                  <a:schemeClr val="dk1"/>
                </a:solidFill>
              </a:rPr>
            </a:br>
            <a:endParaRPr sz="1000">
              <a:solidFill>
                <a:schemeClr val="dk1"/>
              </a:solidFill>
            </a:endParaRPr>
          </a:p>
          <a:p>
            <a:pPr indent="-292100" lvl="1" marL="914400" rtl="0" algn="l">
              <a:lnSpc>
                <a:spcPct val="95000"/>
              </a:lnSpc>
              <a:spcBef>
                <a:spcPts val="0"/>
              </a:spcBef>
              <a:spcAft>
                <a:spcPts val="0"/>
              </a:spcAft>
              <a:buClr>
                <a:schemeClr val="dk1"/>
              </a:buClr>
              <a:buSzPts val="1000"/>
              <a:buChar char="○"/>
            </a:pPr>
            <a:r>
              <a:rPr b="1" lang="en-GB" sz="1000">
                <a:solidFill>
                  <a:schemeClr val="dk1"/>
                </a:solidFill>
              </a:rPr>
              <a:t>Static components</a:t>
            </a:r>
            <a:r>
              <a:rPr lang="en-GB" sz="1000">
                <a:solidFill>
                  <a:schemeClr val="dk1"/>
                </a:solidFill>
              </a:rPr>
              <a:t> run the web app and essential services continuously.</a:t>
            </a:r>
            <a:endParaRPr sz="1000">
              <a:solidFill>
                <a:schemeClr val="dk1"/>
              </a:solidFill>
            </a:endParaRPr>
          </a:p>
          <a:p>
            <a:pPr indent="-292100" lvl="1" marL="914400" rtl="0" algn="l">
              <a:lnSpc>
                <a:spcPct val="95000"/>
              </a:lnSpc>
              <a:spcBef>
                <a:spcPts val="0"/>
              </a:spcBef>
              <a:spcAft>
                <a:spcPts val="0"/>
              </a:spcAft>
              <a:buClr>
                <a:schemeClr val="dk1"/>
              </a:buClr>
              <a:buSzPts val="1000"/>
              <a:buChar char="○"/>
            </a:pPr>
            <a:r>
              <a:rPr b="1" lang="en-GB" sz="1000">
                <a:solidFill>
                  <a:schemeClr val="dk1"/>
                </a:solidFill>
              </a:rPr>
              <a:t>Dynamic components</a:t>
            </a:r>
            <a:r>
              <a:rPr lang="en-GB" sz="1000">
                <a:solidFill>
                  <a:schemeClr val="dk1"/>
                </a:solidFill>
              </a:rPr>
              <a:t> spin up on demand for tasks like jobs and Cloud IDE sessions.</a:t>
            </a:r>
            <a:br>
              <a:rPr lang="en-GB" sz="1000">
                <a:solidFill>
                  <a:schemeClr val="dk1"/>
                </a:solidFill>
              </a:rPr>
            </a:b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b="1" lang="en-GB" sz="1000">
                <a:solidFill>
                  <a:schemeClr val="dk1"/>
                </a:solidFill>
              </a:rPr>
              <a:t>Infrastructure</a:t>
            </a:r>
            <a:r>
              <a:rPr lang="en-GB" sz="1000">
                <a:solidFill>
                  <a:schemeClr val="dk1"/>
                </a:solidFill>
              </a:rPr>
              <a:t>:</a:t>
            </a:r>
            <a:endParaRPr sz="1000">
              <a:solidFill>
                <a:schemeClr val="dk1"/>
              </a:solidFill>
            </a:endParaRPr>
          </a:p>
          <a:p>
            <a:pPr indent="-292100" lvl="1" marL="914400" rtl="0" algn="l">
              <a:lnSpc>
                <a:spcPct val="95000"/>
              </a:lnSpc>
              <a:spcBef>
                <a:spcPts val="0"/>
              </a:spcBef>
              <a:spcAft>
                <a:spcPts val="0"/>
              </a:spcAft>
              <a:buClr>
                <a:schemeClr val="dk1"/>
              </a:buClr>
              <a:buSzPts val="1000"/>
              <a:buChar char="○"/>
            </a:pPr>
            <a:r>
              <a:rPr lang="en-GB" sz="1000">
                <a:solidFill>
                  <a:schemeClr val="dk1"/>
                </a:solidFill>
              </a:rPr>
              <a:t>Backed by </a:t>
            </a:r>
            <a:r>
              <a:rPr b="1" lang="en-GB" sz="1000">
                <a:solidFill>
                  <a:schemeClr val="dk1"/>
                </a:solidFill>
              </a:rPr>
              <a:t>PostgreSQL</a:t>
            </a:r>
            <a:r>
              <a:rPr lang="en-GB" sz="1000">
                <a:solidFill>
                  <a:schemeClr val="dk1"/>
                </a:solidFill>
              </a:rPr>
              <a:t>, </a:t>
            </a:r>
            <a:r>
              <a:rPr b="1" lang="en-GB" sz="1000">
                <a:solidFill>
                  <a:schemeClr val="dk1"/>
                </a:solidFill>
              </a:rPr>
              <a:t>S3-compatible storage</a:t>
            </a:r>
            <a:r>
              <a:rPr lang="en-GB" sz="1000">
                <a:solidFill>
                  <a:schemeClr val="dk1"/>
                </a:solidFill>
              </a:rPr>
              <a:t>, and </a:t>
            </a:r>
            <a:r>
              <a:rPr b="1" lang="en-GB" sz="1000">
                <a:solidFill>
                  <a:schemeClr val="dk1"/>
                </a:solidFill>
              </a:rPr>
              <a:t>Kubernetes</a:t>
            </a:r>
            <a:r>
              <a:rPr lang="en-GB" sz="1000">
                <a:solidFill>
                  <a:schemeClr val="dk1"/>
                </a:solidFill>
              </a:rPr>
              <a:t> for dynamic storage volumes.</a:t>
            </a:r>
            <a:endParaRPr sz="1000">
              <a:solidFill>
                <a:schemeClr val="dk1"/>
              </a:solidFill>
            </a:endParaRPr>
          </a:p>
          <a:p>
            <a:pPr indent="-292100" lvl="1" marL="914400" rtl="0" algn="l">
              <a:lnSpc>
                <a:spcPct val="95000"/>
              </a:lnSpc>
              <a:spcBef>
                <a:spcPts val="0"/>
              </a:spcBef>
              <a:spcAft>
                <a:spcPts val="0"/>
              </a:spcAft>
              <a:buClr>
                <a:schemeClr val="dk1"/>
              </a:buClr>
              <a:buSzPts val="1000"/>
              <a:buChar char="○"/>
            </a:pPr>
            <a:r>
              <a:rPr lang="en-GB" sz="1000">
                <a:solidFill>
                  <a:schemeClr val="dk1"/>
                </a:solidFill>
              </a:rPr>
              <a:t>Available globally in </a:t>
            </a:r>
            <a:r>
              <a:rPr b="1" lang="en-GB" sz="1000">
                <a:solidFill>
                  <a:schemeClr val="dk1"/>
                </a:solidFill>
              </a:rPr>
              <a:t>multi-tenant and single-tenant (AWS, Azure)</a:t>
            </a:r>
            <a:r>
              <a:rPr lang="en-GB" sz="1000">
                <a:solidFill>
                  <a:schemeClr val="dk1"/>
                </a:solidFill>
              </a:rPr>
              <a:t> setups.</a:t>
            </a:r>
            <a:br>
              <a:rPr lang="en-GB" sz="1000">
                <a:solidFill>
                  <a:schemeClr val="dk1"/>
                </a:solidFill>
              </a:rPr>
            </a:b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b="1" lang="en-GB" sz="1000">
                <a:solidFill>
                  <a:schemeClr val="dk1"/>
                </a:solidFill>
              </a:rPr>
              <a:t>Secure communication</a:t>
            </a:r>
            <a:r>
              <a:rPr lang="en-GB" sz="1000">
                <a:solidFill>
                  <a:schemeClr val="dk1"/>
                </a:solidFill>
              </a:rPr>
              <a:t>:</a:t>
            </a:r>
            <a:endParaRPr sz="1000">
              <a:solidFill>
                <a:schemeClr val="dk1"/>
              </a:solidFill>
            </a:endParaRPr>
          </a:p>
          <a:p>
            <a:pPr indent="-292100" lvl="1" marL="914400" rtl="0" algn="l">
              <a:lnSpc>
                <a:spcPct val="95000"/>
              </a:lnSpc>
              <a:spcBef>
                <a:spcPts val="0"/>
              </a:spcBef>
              <a:spcAft>
                <a:spcPts val="0"/>
              </a:spcAft>
              <a:buClr>
                <a:schemeClr val="dk1"/>
              </a:buClr>
              <a:buSzPts val="1000"/>
              <a:buChar char="○"/>
            </a:pPr>
            <a:r>
              <a:rPr lang="en-GB" sz="1000">
                <a:solidFill>
                  <a:schemeClr val="dk1"/>
                </a:solidFill>
              </a:rPr>
              <a:t>All traffic uses </a:t>
            </a:r>
            <a:r>
              <a:rPr b="1" lang="en-GB" sz="1000">
                <a:solidFill>
                  <a:schemeClr val="dk1"/>
                </a:solidFill>
              </a:rPr>
              <a:t>HTTPS with TLS 1.2 encryption</a:t>
            </a:r>
            <a:r>
              <a:rPr lang="en-GB" sz="1000">
                <a:solidFill>
                  <a:schemeClr val="dk1"/>
                </a:solidFill>
              </a:rPr>
              <a:t>, protecting data in transit—even on public networks.</a:t>
            </a:r>
            <a:br>
              <a:rPr lang="en-GB" sz="1000">
                <a:solidFill>
                  <a:schemeClr val="dk1"/>
                </a:solidFill>
              </a:rPr>
            </a:b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b="1" lang="en-GB" sz="1000">
                <a:solidFill>
                  <a:schemeClr val="dk1"/>
                </a:solidFill>
              </a:rPr>
              <a:t>Minimal data retention</a:t>
            </a:r>
            <a:r>
              <a:rPr lang="en-GB" sz="1000">
                <a:solidFill>
                  <a:schemeClr val="dk1"/>
                </a:solidFill>
              </a:rPr>
              <a:t>:</a:t>
            </a:r>
            <a:endParaRPr sz="1000">
              <a:solidFill>
                <a:schemeClr val="dk1"/>
              </a:solidFill>
            </a:endParaRPr>
          </a:p>
          <a:p>
            <a:pPr indent="-292100" lvl="1" marL="914400" rtl="0" algn="l">
              <a:lnSpc>
                <a:spcPct val="95000"/>
              </a:lnSpc>
              <a:spcBef>
                <a:spcPts val="0"/>
              </a:spcBef>
              <a:spcAft>
                <a:spcPts val="0"/>
              </a:spcAft>
              <a:buClr>
                <a:schemeClr val="dk1"/>
              </a:buClr>
              <a:buSzPts val="1000"/>
              <a:buChar char="○"/>
            </a:pPr>
            <a:r>
              <a:rPr lang="en-GB" sz="1000">
                <a:solidFill>
                  <a:schemeClr val="dk1"/>
                </a:solidFill>
              </a:rPr>
              <a:t>dbt Cloud processes but does </a:t>
            </a:r>
            <a:r>
              <a:rPr b="1" lang="en-GB" sz="1000">
                <a:solidFill>
                  <a:schemeClr val="dk1"/>
                </a:solidFill>
              </a:rPr>
              <a:t>not persist customer data</a:t>
            </a:r>
            <a:r>
              <a:rPr lang="en-GB" sz="1000">
                <a:solidFill>
                  <a:schemeClr val="dk1"/>
                </a:solidFill>
              </a:rPr>
              <a:t> from warehouse queries—data stays in memory temporarily.</a:t>
            </a:r>
            <a:br>
              <a:rPr lang="en-GB" sz="1000">
                <a:solidFill>
                  <a:schemeClr val="dk1"/>
                </a:solidFill>
              </a:rPr>
            </a:b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b="1" lang="en-GB" sz="1000">
                <a:solidFill>
                  <a:schemeClr val="dk1"/>
                </a:solidFill>
              </a:rPr>
              <a:t>Platform integrations</a:t>
            </a:r>
            <a:r>
              <a:rPr lang="en-GB" sz="1000">
                <a:solidFill>
                  <a:schemeClr val="dk1"/>
                </a:solidFill>
              </a:rPr>
              <a:t>:</a:t>
            </a:r>
            <a:endParaRPr sz="1000">
              <a:solidFill>
                <a:schemeClr val="dk1"/>
              </a:solidFill>
            </a:endParaRPr>
          </a:p>
          <a:p>
            <a:pPr indent="-292100" lvl="1" marL="914400" rtl="0" algn="l">
              <a:lnSpc>
                <a:spcPct val="95000"/>
              </a:lnSpc>
              <a:spcBef>
                <a:spcPts val="0"/>
              </a:spcBef>
              <a:spcAft>
                <a:spcPts val="0"/>
              </a:spcAft>
              <a:buClr>
                <a:schemeClr val="dk1"/>
              </a:buClr>
              <a:buSzPts val="1000"/>
              <a:buChar char="○"/>
            </a:pPr>
            <a:r>
              <a:rPr lang="en-GB" sz="1000">
                <a:solidFill>
                  <a:schemeClr val="dk1"/>
                </a:solidFill>
              </a:rPr>
              <a:t>Supports </a:t>
            </a:r>
            <a:r>
              <a:rPr b="1" lang="en-GB" sz="1000">
                <a:solidFill>
                  <a:schemeClr val="dk1"/>
                </a:solidFill>
              </a:rPr>
              <a:t>GitHub, GitLab, Azure DevOps</a:t>
            </a:r>
            <a:r>
              <a:rPr lang="en-GB" sz="1000">
                <a:solidFill>
                  <a:schemeClr val="dk1"/>
                </a:solidFill>
              </a:rPr>
              <a:t>, and </a:t>
            </a:r>
            <a:r>
              <a:rPr b="1" lang="en-GB" sz="1000">
                <a:solidFill>
                  <a:schemeClr val="dk1"/>
                </a:solidFill>
              </a:rPr>
              <a:t>OAuth/SSO</a:t>
            </a:r>
            <a:r>
              <a:rPr lang="en-GB" sz="1000">
                <a:solidFill>
                  <a:schemeClr val="dk1"/>
                </a:solidFill>
              </a:rPr>
              <a:t> auth providers with role-based access control (RBAC).</a:t>
            </a:r>
            <a:br>
              <a:rPr lang="en-GB" sz="1000">
                <a:solidFill>
                  <a:schemeClr val="dk1"/>
                </a:solidFill>
              </a:rPr>
            </a:br>
            <a:endParaRPr sz="1000">
              <a:solidFill>
                <a:schemeClr val="dk1"/>
              </a:solidFill>
            </a:endParaRPr>
          </a:p>
          <a:p>
            <a:pPr indent="-292100" lvl="0" marL="457200" rtl="0" algn="l">
              <a:lnSpc>
                <a:spcPct val="95000"/>
              </a:lnSpc>
              <a:spcBef>
                <a:spcPts val="0"/>
              </a:spcBef>
              <a:spcAft>
                <a:spcPts val="0"/>
              </a:spcAft>
              <a:buClr>
                <a:schemeClr val="dk1"/>
              </a:buClr>
              <a:buSzPts val="1000"/>
              <a:buChar char="●"/>
            </a:pPr>
            <a:r>
              <a:rPr b="1" lang="en-GB" sz="1000">
                <a:solidFill>
                  <a:schemeClr val="dk1"/>
                </a:solidFill>
              </a:rPr>
              <a:t>Security standards</a:t>
            </a:r>
            <a:r>
              <a:rPr lang="en-GB" sz="1000">
                <a:solidFill>
                  <a:schemeClr val="dk1"/>
                </a:solidFill>
              </a:rPr>
              <a:t>:</a:t>
            </a:r>
            <a:endParaRPr sz="1100">
              <a:solidFill>
                <a:schemeClr val="dk1"/>
              </a:solidFill>
            </a:endParaRPr>
          </a:p>
          <a:p>
            <a:pPr indent="-292100" lvl="1" marL="914400" rtl="0" algn="l">
              <a:lnSpc>
                <a:spcPct val="95000"/>
              </a:lnSpc>
              <a:spcBef>
                <a:spcPts val="0"/>
              </a:spcBef>
              <a:spcAft>
                <a:spcPts val="0"/>
              </a:spcAft>
              <a:buClr>
                <a:schemeClr val="dk1"/>
              </a:buClr>
              <a:buSzPts val="1000"/>
              <a:buChar char="○"/>
            </a:pPr>
            <a:r>
              <a:rPr lang="en-GB" sz="1000">
                <a:solidFill>
                  <a:schemeClr val="dk1"/>
                </a:solidFill>
              </a:rPr>
              <a:t>dbt Labs is certified for </a:t>
            </a:r>
            <a:r>
              <a:rPr b="1" lang="en-GB" sz="1000">
                <a:solidFill>
                  <a:schemeClr val="dk1"/>
                </a:solidFill>
              </a:rPr>
              <a:t>SOC 2 Type II</a:t>
            </a:r>
            <a:r>
              <a:rPr lang="en-GB" sz="1000">
                <a:solidFill>
                  <a:schemeClr val="dk1"/>
                </a:solidFill>
              </a:rPr>
              <a:t>, </a:t>
            </a:r>
            <a:r>
              <a:rPr b="1" lang="en-GB" sz="1000">
                <a:solidFill>
                  <a:schemeClr val="dk1"/>
                </a:solidFill>
              </a:rPr>
              <a:t>ISO27001:2013</a:t>
            </a:r>
            <a:r>
              <a:rPr lang="en-GB" sz="1000">
                <a:solidFill>
                  <a:schemeClr val="dk1"/>
                </a:solidFill>
              </a:rPr>
              <a:t>, and is </a:t>
            </a:r>
            <a:r>
              <a:rPr b="1" lang="en-GB" sz="1000">
                <a:solidFill>
                  <a:schemeClr val="dk1"/>
                </a:solidFill>
              </a:rPr>
              <a:t>GDPR compliant</a:t>
            </a:r>
            <a:r>
              <a:rPr lang="en-GB" sz="1000">
                <a:solidFill>
                  <a:schemeClr val="dk1"/>
                </a:solidFill>
              </a:rPr>
              <a:t>.</a:t>
            </a:r>
            <a:br>
              <a:rPr lang="en-GB" sz="1000">
                <a:solidFill>
                  <a:schemeClr val="dk1"/>
                </a:solidFill>
              </a:rPr>
            </a:br>
            <a:endParaRPr sz="1000">
              <a:solidFill>
                <a:schemeClr val="dk1"/>
              </a:solidFill>
            </a:endParaRPr>
          </a:p>
          <a:p>
            <a:pPr indent="0" lvl="0" marL="0" rtl="0" algn="l">
              <a:lnSpc>
                <a:spcPct val="95000"/>
              </a:lnSpc>
              <a:spcBef>
                <a:spcPts val="1200"/>
              </a:spcBef>
              <a:spcAft>
                <a:spcPts val="1200"/>
              </a:spcAft>
              <a:buSzPts val="605"/>
              <a:buNone/>
            </a:pPr>
            <a:r>
              <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