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6858000" cx="9144000"/>
  <p:notesSz cx="6858000" cy="9144000"/>
  <p:embeddedFontLst>
    <p:embeddedFont>
      <p:font typeface="Roboto Mon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82" roundtripDataSignature="AMtx7mg+Ip8nM66wJKWBZSKgjrdJhNyw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Mono-italic.fntdata"/><Relationship Id="rId82" Type="http://customschemas.google.com/relationships/presentationmetadata" Target="metadata"/><Relationship Id="rId81"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Mono-bold.fntdata"/><Relationship Id="rId34" Type="http://schemas.openxmlformats.org/officeDocument/2006/relationships/slide" Target="slides/slide29.xml"/><Relationship Id="rId78" Type="http://schemas.openxmlformats.org/officeDocument/2006/relationships/font" Target="fonts/RobotoMon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Airflow is a mature tool, but it can be complex for beginners. Prefect simplifies many of the pain points that developers face in Airflow, such as dependency management and testing.</a:t>
            </a:r>
            <a:endParaRPr/>
          </a:p>
        </p:txBody>
      </p:sp>
      <p:sp>
        <p:nvSpPr>
          <p:cNvPr id="143" name="Google Shape;143;p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3ed453864_0_6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g353ed453864_0_6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Airflow is a mature tool, but it can be complex for beginners. Prefect simplifies many of the pain points that developers face in Airflow, such as dependency management and testing.</a:t>
            </a:r>
            <a:endParaRPr/>
          </a:p>
        </p:txBody>
      </p:sp>
      <p:sp>
        <p:nvSpPr>
          <p:cNvPr id="150" name="Google Shape;150;g353ed453864_0_6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3ed453864_0_6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g353ed453864_0_6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353ed453864_0_6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Each tool has its strengths. Luigi is older and less flexible, Dagster is more structured but more complex, and Prefect strikes a balance between usability and functionality, especially for newcomers.</a:t>
            </a:r>
            <a:endParaRPr/>
          </a:p>
        </p:txBody>
      </p:sp>
      <p:sp>
        <p:nvSpPr>
          <p:cNvPr id="164" name="Google Shape;164;p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is ideal when you want to iterate quickly, avoid steep DevOps setup, and gain visibility into your pipeline runs without complex configuration.</a:t>
            </a:r>
            <a:endParaRPr/>
          </a:p>
        </p:txBody>
      </p:sp>
      <p:sp>
        <p:nvSpPr>
          <p:cNvPr id="171" name="Google Shape;171;p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3ed453864_1_10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g353ed453864_1_10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53ed453864_1_10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3ed453864_1_10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353ed453864_1_10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we begin with the installation, make sure you have the following prerequisites installed on your system.</a:t>
            </a:r>
            <a:endParaRPr/>
          </a:p>
        </p:txBody>
      </p:sp>
      <p:sp>
        <p:nvSpPr>
          <p:cNvPr id="184" name="Google Shape;184;g353ed453864_1_10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53ed453864_1_9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g353ed453864_1_9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install Prefect, we will use pip, the Python package manager. Simply type the above command in your terminal or command prompt and press Enter.</a:t>
            </a:r>
            <a:endParaRPr/>
          </a:p>
        </p:txBody>
      </p:sp>
      <p:sp>
        <p:nvSpPr>
          <p:cNvPr id="191" name="Google Shape;191;g353ed453864_1_9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3ed453864_1_12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g353ed453864_1_12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After installation, we need to configure Prefect. We will cover the basic configuration steps in this slide</a:t>
            </a:r>
            <a:endParaRPr/>
          </a:p>
        </p:txBody>
      </p:sp>
      <p:sp>
        <p:nvSpPr>
          <p:cNvPr id="199" name="Google Shape;199;g353ed453864_1_12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3ed453864_1_13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g353ed453864_1_13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create a Prefect configuration file, we use the prefect config init command. This will create a default configuration file in your home directory.</a:t>
            </a:r>
            <a:endParaRPr/>
          </a:p>
        </p:txBody>
      </p:sp>
      <p:sp>
        <p:nvSpPr>
          <p:cNvPr id="206" name="Google Shape;206;g353ed453864_1_13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Workflow orchestration is the automation of a series of tasks that have dependencies, like running data pipelines or scheduled jobs. It ensures tasks run in the correct order, handles failures, and provides visibility into the process. Tools like Prefect, Airflow, and Luigi help developers manage this complexity effectively.</a:t>
            </a:r>
            <a:endParaRPr/>
          </a:p>
        </p:txBody>
      </p:sp>
      <p:sp>
        <p:nvSpPr>
          <p:cNvPr id="88" name="Google Shape;88;p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3ed453864_7_2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g353ed453864_7_2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353ed453864_7_2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3ed453864_7_3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g353ed453864_7_3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Cloud is a managed orchestration platform. It provides a visual interface to manage flows, tasks, and logs. With the free tier, we can orchestrate multiple flows without running a server.</a:t>
            </a:r>
            <a:endParaRPr/>
          </a:p>
        </p:txBody>
      </p:sp>
      <p:sp>
        <p:nvSpPr>
          <p:cNvPr id="220" name="Google Shape;220;g353ed453864_7_3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3ed453864_7_4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g353ed453864_7_4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Cloud is a managed orchestration platform. It provides a visual interface to manage flows, tasks, and logs. With the free tier, we can orchestrate multiple flows without running a server.</a:t>
            </a:r>
            <a:endParaRPr/>
          </a:p>
        </p:txBody>
      </p:sp>
      <p:sp>
        <p:nvSpPr>
          <p:cNvPr id="227" name="Google Shape;227;g353ed453864_7_4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53ed453864_7_5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g353ed453864_7_5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Think of this as the “architecture vocabulary” of Prefect Cloud. All flows need to be deployed and linked to a work pool to run.</a:t>
            </a:r>
            <a:endParaRPr/>
          </a:p>
        </p:txBody>
      </p:sp>
      <p:sp>
        <p:nvSpPr>
          <p:cNvPr id="234" name="Google Shape;234;g353ed453864_7_5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53ed453864_7_6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g353ed453864_7_6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key is essential to connect your local development to Prefect Cloud. Treat it like a password. It links your CLI to your cloud workspace.</a:t>
            </a:r>
            <a:endParaRPr/>
          </a:p>
        </p:txBody>
      </p:sp>
      <p:sp>
        <p:nvSpPr>
          <p:cNvPr id="241" name="Google Shape;241;g353ed453864_7_6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3ed453864_0_8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g353ed453864_0_8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353ed453864_0_8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53ed453864_0_8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g353ed453864_0_8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A flow is essentially the "big picture" that determines the sequence of tasks to run.</a:t>
            </a:r>
            <a:br>
              <a:rPr lang="en-US"/>
            </a:br>
            <a:endParaRPr/>
          </a:p>
          <a:p>
            <a:pPr indent="0" lvl="0" marL="0" rtl="0" algn="l">
              <a:spcBef>
                <a:spcPts val="0"/>
              </a:spcBef>
              <a:spcAft>
                <a:spcPts val="0"/>
              </a:spcAft>
              <a:buClr>
                <a:schemeClr val="dk1"/>
              </a:buClr>
              <a:buSzPts val="1100"/>
              <a:buFont typeface="Arial"/>
              <a:buNone/>
            </a:pPr>
            <a:r>
              <a:rPr lang="en-US"/>
              <a:t>Every Prefect workflow begins with defining a flow, and tasks are added to it.</a:t>
            </a:r>
            <a:br>
              <a:rPr lang="en-US"/>
            </a:br>
            <a:endParaRPr/>
          </a:p>
          <a:p>
            <a:pPr indent="0" lvl="0" marL="0" rtl="0" algn="l">
              <a:spcBef>
                <a:spcPts val="0"/>
              </a:spcBef>
              <a:spcAft>
                <a:spcPts val="0"/>
              </a:spcAft>
              <a:buClr>
                <a:schemeClr val="dk1"/>
              </a:buClr>
              <a:buSzPts val="1100"/>
              <a:buFont typeface="Arial"/>
              <a:buNone/>
            </a:pPr>
            <a:r>
              <a:rPr lang="en-US"/>
              <a:t>Flows encapsulate dependencies, error handling, retries, etc.</a:t>
            </a:r>
            <a:endParaRPr/>
          </a:p>
          <a:p>
            <a:pPr indent="0" lvl="0" marL="0" rtl="0" algn="l">
              <a:spcBef>
                <a:spcPts val="0"/>
              </a:spcBef>
              <a:spcAft>
                <a:spcPts val="0"/>
              </a:spcAft>
              <a:buNone/>
            </a:pPr>
            <a:r>
              <a:t/>
            </a:r>
            <a:endParaRPr/>
          </a:p>
        </p:txBody>
      </p:sp>
      <p:sp>
        <p:nvSpPr>
          <p:cNvPr id="254" name="Google Shape;254;g353ed453864_0_8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53ed453864_1_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g353ed453864_1_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353ed453864_1_1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3ed453864_1_2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g353ed453864_1_2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Tasks are the smallest unit of execution, typically encapsulating a single operation.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Tasks can run in parallel or sequentially based on the flow definition.</a:t>
            </a:r>
            <a:endParaRPr/>
          </a:p>
          <a:p>
            <a:pPr indent="0" lvl="0" marL="0" rtl="0" algn="l">
              <a:spcBef>
                <a:spcPts val="0"/>
              </a:spcBef>
              <a:spcAft>
                <a:spcPts val="0"/>
              </a:spcAft>
              <a:buNone/>
            </a:pPr>
            <a:r>
              <a:t/>
            </a:r>
            <a:endParaRPr/>
          </a:p>
        </p:txBody>
      </p:sp>
      <p:sp>
        <p:nvSpPr>
          <p:cNvPr id="269" name="Google Shape;269;g353ed453864_1_2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3ed453864_1_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g353ed453864_1_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chemeClr val="dk1"/>
                </a:solidFill>
              </a:rPr>
              <a:t>In this slide, we will walk through creating a simple Prefect flow from scratch. Start by installing Prefect using </a:t>
            </a:r>
            <a:r>
              <a:rPr lang="en-US" sz="1100">
                <a:solidFill>
                  <a:srgbClr val="188038"/>
                </a:solidFill>
                <a:latin typeface="Roboto Mono"/>
                <a:ea typeface="Roboto Mono"/>
                <a:cs typeface="Roboto Mono"/>
                <a:sym typeface="Roboto Mono"/>
              </a:rPr>
              <a:t>pip install prefect</a:t>
            </a:r>
            <a:r>
              <a:rPr lang="en-US" sz="1100">
                <a:solidFill>
                  <a:schemeClr val="dk1"/>
                </a:solidFill>
              </a:rPr>
              <a:t>. Then, create a task using the </a:t>
            </a:r>
            <a:r>
              <a:rPr lang="en-US" sz="1100">
                <a:solidFill>
                  <a:srgbClr val="188038"/>
                </a:solidFill>
                <a:latin typeface="Roboto Mono"/>
                <a:ea typeface="Roboto Mono"/>
                <a:cs typeface="Roboto Mono"/>
                <a:sym typeface="Roboto Mono"/>
              </a:rPr>
              <a:t>@task</a:t>
            </a:r>
            <a:r>
              <a:rPr lang="en-US" sz="1100">
                <a:solidFill>
                  <a:schemeClr val="dk1"/>
                </a:solidFill>
              </a:rPr>
              <a:t> decorator and define a flow with the </a:t>
            </a:r>
            <a:r>
              <a:rPr lang="en-US" sz="1100">
                <a:solidFill>
                  <a:srgbClr val="188038"/>
                </a:solidFill>
                <a:latin typeface="Roboto Mono"/>
                <a:ea typeface="Roboto Mono"/>
                <a:cs typeface="Roboto Mono"/>
                <a:sym typeface="Roboto Mono"/>
              </a:rPr>
              <a:t>@flow</a:t>
            </a:r>
            <a:r>
              <a:rPr lang="en-US" sz="1100">
                <a:solidFill>
                  <a:schemeClr val="dk1"/>
                </a:solidFill>
              </a:rPr>
              <a:t> decorator. We'll execute the flow locally, observe the output in the terminal, and explore the Prefect UI for monitoring. This exercise will help participants understand how easy it is to define and run workflows with Prefect.</a:t>
            </a:r>
            <a:endParaRPr/>
          </a:p>
        </p:txBody>
      </p:sp>
      <p:sp>
        <p:nvSpPr>
          <p:cNvPr id="276" name="Google Shape;276;g353ed453864_1_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3ed453864_0_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g353ed453864_0_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is a modern alternative to traditional ETL workflow tools. It allows developers to write workflows in pure Python, which are then orchestrated and monitored. The intuitive design and flexible architecture make it beginner-friendly.</a:t>
            </a:r>
            <a:endParaRPr/>
          </a:p>
        </p:txBody>
      </p:sp>
      <p:sp>
        <p:nvSpPr>
          <p:cNvPr id="95" name="Google Shape;95;g353ed453864_0_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3ed453864_1_3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g353ed453864_1_3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You can chain tasks by having one task return a value and another task consume that value as input.</a:t>
            </a:r>
            <a:endParaRPr/>
          </a:p>
        </p:txBody>
      </p:sp>
      <p:sp>
        <p:nvSpPr>
          <p:cNvPr id="284" name="Google Shape;284;g353ed453864_1_3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3ed453864_1_4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g353ed453864_1_4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353ed453864_1_4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3ed453864_1_5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g353ed453864_1_5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Parameters help in defining dynamic values for task execution.</a:t>
            </a:r>
            <a:br>
              <a:rPr lang="en-US"/>
            </a:br>
            <a:endParaRPr/>
          </a:p>
          <a:p>
            <a:pPr indent="0" lvl="0" marL="0" rtl="0" algn="l">
              <a:spcBef>
                <a:spcPts val="0"/>
              </a:spcBef>
              <a:spcAft>
                <a:spcPts val="0"/>
              </a:spcAft>
              <a:buNone/>
            </a:pPr>
            <a:r>
              <a:rPr lang="en-US"/>
              <a:t>For instance, if you're working with a dataset, parameters can specify the input file.</a:t>
            </a:r>
            <a:endParaRPr/>
          </a:p>
        </p:txBody>
      </p:sp>
      <p:sp>
        <p:nvSpPr>
          <p:cNvPr id="298" name="Google Shape;298;g353ed453864_1_5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3ed453864_1_6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g353ed453864_1_6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You can combine tasks and parameters to form powerful, reusable workflows.</a:t>
            </a:r>
            <a:endParaRPr/>
          </a:p>
        </p:txBody>
      </p:sp>
      <p:sp>
        <p:nvSpPr>
          <p:cNvPr id="306" name="Google Shape;306;g353ed453864_1_6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3ed453864_1_8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g353ed453864_1_8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You can combine tasks and parameters to form powerful, reusable workflows.</a:t>
            </a:r>
            <a:endParaRPr/>
          </a:p>
        </p:txBody>
      </p:sp>
      <p:sp>
        <p:nvSpPr>
          <p:cNvPr id="313" name="Google Shape;313;g353ed453864_1_8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3ed453864_7_7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g353ed453864_7_7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353ed453864_7_7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3ed453864_7_7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g353ed453864_7_7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prefect cloud login</a:t>
            </a:r>
            <a:r>
              <a:rPr lang="en-US" sz="1100">
                <a:solidFill>
                  <a:schemeClr val="dk1"/>
                </a:solidFill>
              </a:rPr>
              <a:t> writes a config file in </a:t>
            </a:r>
            <a:r>
              <a:rPr lang="en-US" sz="1100">
                <a:solidFill>
                  <a:srgbClr val="188038"/>
                </a:solidFill>
                <a:latin typeface="Roboto Mono"/>
                <a:ea typeface="Roboto Mono"/>
                <a:cs typeface="Roboto Mono"/>
                <a:sym typeface="Roboto Mono"/>
              </a:rPr>
              <a:t>~/.prefect/config.toml</a:t>
            </a:r>
            <a:r>
              <a:rPr lang="en-US" sz="1100">
                <a:solidFill>
                  <a:schemeClr val="dk1"/>
                </a:solidFill>
              </a:rPr>
              <a:t> linking your CLI to your Cloud workspace.</a:t>
            </a:r>
            <a:endParaRPr/>
          </a:p>
        </p:txBody>
      </p:sp>
      <p:sp>
        <p:nvSpPr>
          <p:cNvPr id="327" name="Google Shape;327;g353ed453864_7_7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3ed453864_7_9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g353ed453864_7_9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chemeClr val="dk1"/>
                </a:solidFill>
              </a:rPr>
              <a:t>This is a simple flow. It can run locally, but now it’s linked to your Cloud account via CLI login. Prefect Cloud can see this run's logs if deployed properly.</a:t>
            </a:r>
            <a:endParaRPr/>
          </a:p>
        </p:txBody>
      </p:sp>
      <p:sp>
        <p:nvSpPr>
          <p:cNvPr id="336" name="Google Shape;336;g353ed453864_7_9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3ed453864_7_10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g353ed453864_7_10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Work Pools define how your workers communicate with Prefect Cloud. "Prefect-managed" pool type is suitable for local dev.</a:t>
            </a:r>
            <a:endParaRPr/>
          </a:p>
        </p:txBody>
      </p:sp>
      <p:sp>
        <p:nvSpPr>
          <p:cNvPr id="343" name="Google Shape;343;g353ed453864_7_10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3ed453864_7_11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g353ed453864_7_1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The worker runs in your terminal and polls the cloud. Without a worker, Prefect Cloud deployments won’t run.</a:t>
            </a:r>
            <a:endParaRPr/>
          </a:p>
        </p:txBody>
      </p:sp>
      <p:sp>
        <p:nvSpPr>
          <p:cNvPr id="351" name="Google Shape;351;g353ed453864_7_11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3ed453864_0_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g353ed453864_0_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is a modern alternative to traditional ETL workflow tools. It allows developers to write workflows in pure Python, which are then orchestrated and monitored. The intuitive design and flexible architecture make it beginner-friendly.</a:t>
            </a:r>
            <a:endParaRPr/>
          </a:p>
        </p:txBody>
      </p:sp>
      <p:sp>
        <p:nvSpPr>
          <p:cNvPr id="102" name="Google Shape;102;g353ed453864_0_1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3ed453864_7_13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g353ed453864_7_13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The worker runs in your terminal and polls the cloud. Without a worker, Prefect Cloud deployments won’t run.</a:t>
            </a:r>
            <a:endParaRPr/>
          </a:p>
        </p:txBody>
      </p:sp>
      <p:sp>
        <p:nvSpPr>
          <p:cNvPr id="359" name="Google Shape;359;g353ed453864_7_13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53ed453864_7_14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g353ed453864_7_14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deploy()</a:t>
            </a:r>
            <a:r>
              <a:rPr lang="en-US" sz="1100">
                <a:solidFill>
                  <a:schemeClr val="dk1"/>
                </a:solidFill>
              </a:rPr>
              <a:t> creates a deployment in your workspace. It doesn’t run the flow yet—it just registers it for orchestration.</a:t>
            </a:r>
            <a:endParaRPr/>
          </a:p>
        </p:txBody>
      </p:sp>
      <p:sp>
        <p:nvSpPr>
          <p:cNvPr id="367" name="Google Shape;367;g353ed453864_7_14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53ed453864_7_14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g353ed453864_7_14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chemeClr val="dk1"/>
                </a:solidFill>
              </a:rPr>
              <a:t>Once deployed, you can trigger runs from Cloud or via CLI. The logs and status will appear in the Cloud UI. Your local worker executes the run.</a:t>
            </a:r>
            <a:endParaRPr/>
          </a:p>
        </p:txBody>
      </p:sp>
      <p:sp>
        <p:nvSpPr>
          <p:cNvPr id="375" name="Google Shape;375;g353ed453864_7_14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53ed453864_1_14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g353ed453864_1_14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is cloud-native and integrates easily with modern tools like S3, Docker, and Kubernetes using its agent model. It’s built for flexibility and works well across environments—local to production. Airflow is more mature in large enterprise settings but may require more setup and plugin management. Prefect scales more naturally in dynamic, Python-based workflows.</a:t>
            </a:r>
            <a:endParaRPr/>
          </a:p>
        </p:txBody>
      </p:sp>
      <p:sp>
        <p:nvSpPr>
          <p:cNvPr id="382" name="Google Shape;382;g353ed453864_1_14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53ed453864_1_14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g353ed453864_1_14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architecture consists of several components that work together to provide a robust workflow management system."</a:t>
            </a:r>
            <a:endParaRPr/>
          </a:p>
        </p:txBody>
      </p:sp>
      <p:sp>
        <p:nvSpPr>
          <p:cNvPr id="389" name="Google Shape;389;g353ed453864_1_14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3ed453864_5_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g353ed453864_5_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Core is responsible for executing and monitoring workflows. It defines the workflow structure, executes tasks, and manages the state of workflows."</a:t>
            </a:r>
            <a:endParaRPr/>
          </a:p>
        </p:txBody>
      </p:sp>
      <p:sp>
        <p:nvSpPr>
          <p:cNvPr id="396" name="Google Shape;396;g353ed453864_5_1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53ed453864_5_1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g353ed453864_5_1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API provides an interface for interacting with Prefect. It allows users to create, execute, and monitor workflows programmatically."</a:t>
            </a:r>
            <a:endParaRPr/>
          </a:p>
        </p:txBody>
      </p:sp>
      <p:sp>
        <p:nvSpPr>
          <p:cNvPr id="403" name="Google Shape;403;g353ed453864_5_1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53ed453864_5_3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g353ed453864_5_3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Prefect UI provides visualization and monitoring of workflows. It allows users to visualize and monitor workflows in real-time.</a:t>
            </a:r>
            <a:endParaRPr/>
          </a:p>
        </p:txBody>
      </p:sp>
      <p:sp>
        <p:nvSpPr>
          <p:cNvPr id="410" name="Google Shape;410;g353ed453864_5_3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53ed453864_5_3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g353ed453864_5_3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Prefect Agent is responsible for executing workflows and tasks. It manages resources and handles errors during execution.</a:t>
            </a:r>
            <a:endParaRPr/>
          </a:p>
        </p:txBody>
      </p:sp>
      <p:sp>
        <p:nvSpPr>
          <p:cNvPr id="417" name="Google Shape;417;g353ed453864_5_3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53ed453864_5_4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g353ed453864_5_4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Prefect Storage provides storage for workflow data and metadata. It allows users to store and retrieve workflow data and metadata</a:t>
            </a:r>
            <a:endParaRPr/>
          </a:p>
        </p:txBody>
      </p:sp>
      <p:sp>
        <p:nvSpPr>
          <p:cNvPr id="424" name="Google Shape;424;g353ed453864_5_4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3ed453864_0_3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g353ed453864_0_3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353ed453864_0_3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53ed453864_5_5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g353ed453864_5_5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Prefect Security provides security features and best practices for Prefect deployment and usage. It allows users to secure their workflows and data</a:t>
            </a:r>
            <a:endParaRPr/>
          </a:p>
        </p:txBody>
      </p:sp>
      <p:sp>
        <p:nvSpPr>
          <p:cNvPr id="431" name="Google Shape;431;g353ed453864_5_5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53ed453864_7_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g353ed453864_7_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353ed453864_7_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53ed453864_7_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g353ed453864_7_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353ed453864_7_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53ed453864_7_15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g353ed453864_7_15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353ed453864_7_15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53ed453864_7_17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g353ed453864_7_17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g353ed453864_7_17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53ed453864_7_18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4" name="Google Shape;464;g353ed453864_7_18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a:t>Prefect checks if all inputs or conditions are satisfied. Use a diagram (optional) to show Task A → Task B → Task C.</a:t>
            </a:r>
            <a:endParaRPr/>
          </a:p>
        </p:txBody>
      </p:sp>
      <p:sp>
        <p:nvSpPr>
          <p:cNvPr id="465" name="Google Shape;465;g353ed453864_7_18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53ed453864_7_19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g353ed453864_7_19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.submit()</a:t>
            </a:r>
            <a:r>
              <a:rPr lang="en-US" sz="1100">
                <a:solidFill>
                  <a:schemeClr val="dk1"/>
                </a:solidFill>
              </a:rPr>
              <a:t> is used to schedule tasks for execution</a:t>
            </a:r>
            <a:br>
              <a:rPr lang="en-US" sz="1100">
                <a:solidFill>
                  <a:schemeClr val="dk1"/>
                </a:solidFill>
              </a:rPr>
            </a:br>
            <a:endParaRPr sz="1100">
              <a:solidFill>
                <a:schemeClr val="dk1"/>
              </a:solidFill>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wait_for</a:t>
            </a:r>
            <a:r>
              <a:rPr lang="en-US" sz="1100">
                <a:solidFill>
                  <a:schemeClr val="dk1"/>
                </a:solidFill>
              </a:rPr>
              <a:t> makes a task wait for another</a:t>
            </a:r>
            <a:br>
              <a:rPr lang="en-US" sz="1100">
                <a:solidFill>
                  <a:schemeClr val="dk1"/>
                </a:solidFill>
              </a:rPr>
            </a:br>
            <a:endParaRPr sz="1100">
              <a:solidFill>
                <a:schemeClr val="dk1"/>
              </a:solidFill>
            </a:endParaRPr>
          </a:p>
          <a:p>
            <a:pPr indent="0" lvl="0" marL="0" rtl="0" algn="l">
              <a:lnSpc>
                <a:spcPct val="115000"/>
              </a:lnSpc>
              <a:spcBef>
                <a:spcPts val="1200"/>
              </a:spcBef>
              <a:spcAft>
                <a:spcPts val="1200"/>
              </a:spcAft>
              <a:buNone/>
            </a:pPr>
            <a:r>
              <a:rPr lang="en-US" sz="1100">
                <a:solidFill>
                  <a:schemeClr val="dk1"/>
                </a:solidFill>
              </a:rPr>
              <a:t>Tasks without </a:t>
            </a:r>
            <a:r>
              <a:rPr lang="en-US" sz="1100">
                <a:solidFill>
                  <a:srgbClr val="188038"/>
                </a:solidFill>
                <a:latin typeface="Roboto Mono"/>
                <a:ea typeface="Roboto Mono"/>
                <a:cs typeface="Roboto Mono"/>
                <a:sym typeface="Roboto Mono"/>
              </a:rPr>
              <a:t>wait_for</a:t>
            </a:r>
            <a:r>
              <a:rPr lang="en-US" sz="1100">
                <a:solidFill>
                  <a:schemeClr val="dk1"/>
                </a:solidFill>
              </a:rPr>
              <a:t> can run in parallel</a:t>
            </a:r>
            <a:endParaRPr/>
          </a:p>
        </p:txBody>
      </p:sp>
      <p:sp>
        <p:nvSpPr>
          <p:cNvPr id="472" name="Google Shape;472;g353ed453864_7_19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53ed453864_7_20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g353ed453864_7_20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.submit()</a:t>
            </a:r>
            <a:r>
              <a:rPr lang="en-US" sz="1100">
                <a:solidFill>
                  <a:schemeClr val="dk1"/>
                </a:solidFill>
              </a:rPr>
              <a:t> is used to schedule tasks for execution</a:t>
            </a:r>
            <a:br>
              <a:rPr lang="en-US" sz="1100">
                <a:solidFill>
                  <a:schemeClr val="dk1"/>
                </a:solidFill>
              </a:rPr>
            </a:br>
            <a:endParaRPr sz="1100">
              <a:solidFill>
                <a:schemeClr val="dk1"/>
              </a:solidFill>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wait_for</a:t>
            </a:r>
            <a:r>
              <a:rPr lang="en-US" sz="1100">
                <a:solidFill>
                  <a:schemeClr val="dk1"/>
                </a:solidFill>
              </a:rPr>
              <a:t> makes a task wait for another</a:t>
            </a:r>
            <a:br>
              <a:rPr lang="en-US" sz="1100">
                <a:solidFill>
                  <a:schemeClr val="dk1"/>
                </a:solidFill>
              </a:rPr>
            </a:br>
            <a:endParaRPr sz="1100">
              <a:solidFill>
                <a:schemeClr val="dk1"/>
              </a:solidFill>
            </a:endParaRPr>
          </a:p>
          <a:p>
            <a:pPr indent="0" lvl="0" marL="0" rtl="0" algn="l">
              <a:lnSpc>
                <a:spcPct val="115000"/>
              </a:lnSpc>
              <a:spcBef>
                <a:spcPts val="1200"/>
              </a:spcBef>
              <a:spcAft>
                <a:spcPts val="1200"/>
              </a:spcAft>
              <a:buNone/>
            </a:pPr>
            <a:r>
              <a:rPr lang="en-US" sz="1100">
                <a:solidFill>
                  <a:schemeClr val="dk1"/>
                </a:solidFill>
              </a:rPr>
              <a:t>Tasks without </a:t>
            </a:r>
            <a:r>
              <a:rPr lang="en-US" sz="1100">
                <a:solidFill>
                  <a:srgbClr val="188038"/>
                </a:solidFill>
                <a:latin typeface="Roboto Mono"/>
                <a:ea typeface="Roboto Mono"/>
                <a:cs typeface="Roboto Mono"/>
                <a:sym typeface="Roboto Mono"/>
              </a:rPr>
              <a:t>wait_for</a:t>
            </a:r>
            <a:r>
              <a:rPr lang="en-US" sz="1100">
                <a:solidFill>
                  <a:schemeClr val="dk1"/>
                </a:solidFill>
              </a:rPr>
              <a:t> can run in parallel</a:t>
            </a:r>
            <a:endParaRPr/>
          </a:p>
        </p:txBody>
      </p:sp>
      <p:sp>
        <p:nvSpPr>
          <p:cNvPr id="479" name="Google Shape;479;g353ed453864_7_20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53ed453864_7_2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g353ed453864_7_2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.submit()</a:t>
            </a:r>
            <a:r>
              <a:rPr lang="en-US" sz="1100">
                <a:solidFill>
                  <a:schemeClr val="dk1"/>
                </a:solidFill>
              </a:rPr>
              <a:t> is used to schedule tasks for execution</a:t>
            </a:r>
            <a:br>
              <a:rPr lang="en-US" sz="1100">
                <a:solidFill>
                  <a:schemeClr val="dk1"/>
                </a:solidFill>
              </a:rPr>
            </a:br>
            <a:endParaRPr sz="1100">
              <a:solidFill>
                <a:schemeClr val="dk1"/>
              </a:solidFill>
            </a:endParaRPr>
          </a:p>
          <a:p>
            <a:pPr indent="0" lvl="0" marL="0" rtl="0" algn="l">
              <a:lnSpc>
                <a:spcPct val="115000"/>
              </a:lnSpc>
              <a:spcBef>
                <a:spcPts val="1200"/>
              </a:spcBef>
              <a:spcAft>
                <a:spcPts val="0"/>
              </a:spcAft>
              <a:buNone/>
            </a:pPr>
            <a:r>
              <a:rPr lang="en-US" sz="1100">
                <a:solidFill>
                  <a:srgbClr val="188038"/>
                </a:solidFill>
                <a:latin typeface="Roboto Mono"/>
                <a:ea typeface="Roboto Mono"/>
                <a:cs typeface="Roboto Mono"/>
                <a:sym typeface="Roboto Mono"/>
              </a:rPr>
              <a:t>wait_for</a:t>
            </a:r>
            <a:r>
              <a:rPr lang="en-US" sz="1100">
                <a:solidFill>
                  <a:schemeClr val="dk1"/>
                </a:solidFill>
              </a:rPr>
              <a:t> makes a task wait for another</a:t>
            </a:r>
            <a:br>
              <a:rPr lang="en-US" sz="1100">
                <a:solidFill>
                  <a:schemeClr val="dk1"/>
                </a:solidFill>
              </a:rPr>
            </a:br>
            <a:endParaRPr sz="1100">
              <a:solidFill>
                <a:schemeClr val="dk1"/>
              </a:solidFill>
            </a:endParaRPr>
          </a:p>
          <a:p>
            <a:pPr indent="0" lvl="0" marL="0" rtl="0" algn="l">
              <a:lnSpc>
                <a:spcPct val="115000"/>
              </a:lnSpc>
              <a:spcBef>
                <a:spcPts val="1200"/>
              </a:spcBef>
              <a:spcAft>
                <a:spcPts val="1200"/>
              </a:spcAft>
              <a:buNone/>
            </a:pPr>
            <a:r>
              <a:rPr lang="en-US" sz="1100">
                <a:solidFill>
                  <a:schemeClr val="dk1"/>
                </a:solidFill>
              </a:rPr>
              <a:t>Tasks without </a:t>
            </a:r>
            <a:r>
              <a:rPr lang="en-US" sz="1100">
                <a:solidFill>
                  <a:srgbClr val="188038"/>
                </a:solidFill>
                <a:latin typeface="Roboto Mono"/>
                <a:ea typeface="Roboto Mono"/>
                <a:cs typeface="Roboto Mono"/>
                <a:sym typeface="Roboto Mono"/>
              </a:rPr>
              <a:t>wait_for</a:t>
            </a:r>
            <a:r>
              <a:rPr lang="en-US" sz="1100">
                <a:solidFill>
                  <a:schemeClr val="dk1"/>
                </a:solidFill>
              </a:rPr>
              <a:t> can run in parallel</a:t>
            </a:r>
            <a:endParaRPr/>
          </a:p>
        </p:txBody>
      </p:sp>
      <p:sp>
        <p:nvSpPr>
          <p:cNvPr id="487" name="Google Shape;487;g353ed453864_7_21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53ed453864_7_22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3" name="Google Shape;493;g353ed453864_7_22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353ed453864_7_22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solidFill>
                  <a:schemeClr val="dk1"/>
                </a:solidFill>
              </a:rPr>
              <a:t>In this slide, introduce the foundational building blocks of Prefect: </a:t>
            </a:r>
            <a:r>
              <a:rPr i="1" lang="en-US" sz="1100">
                <a:solidFill>
                  <a:schemeClr val="dk1"/>
                </a:solidFill>
              </a:rPr>
              <a:t>Flows</a:t>
            </a:r>
            <a:r>
              <a:rPr lang="en-US" sz="1100">
                <a:solidFill>
                  <a:schemeClr val="dk1"/>
                </a:solidFill>
              </a:rPr>
              <a:t> are the overall workflow containers, while </a:t>
            </a:r>
            <a:r>
              <a:rPr i="1" lang="en-US" sz="1100">
                <a:solidFill>
                  <a:schemeClr val="dk1"/>
                </a:solidFill>
              </a:rPr>
              <a:t>Tasks</a:t>
            </a:r>
            <a:r>
              <a:rPr lang="en-US" sz="1100">
                <a:solidFill>
                  <a:schemeClr val="dk1"/>
                </a:solidFill>
              </a:rPr>
              <a:t> are individual units of work. </a:t>
            </a:r>
            <a:r>
              <a:rPr i="1" lang="en-US" sz="1100">
                <a:solidFill>
                  <a:schemeClr val="dk1"/>
                </a:solidFill>
              </a:rPr>
              <a:t>Blocks</a:t>
            </a:r>
            <a:r>
              <a:rPr lang="en-US" sz="1100">
                <a:solidFill>
                  <a:schemeClr val="dk1"/>
                </a:solidFill>
              </a:rPr>
              <a:t> store external config like credentials. Prefect handles orchestration, retries, and scheduling automatically. This structure helps developers write workflows as clean, testable Python code.</a:t>
            </a:r>
            <a:endParaRPr/>
          </a:p>
        </p:txBody>
      </p:sp>
      <p:sp>
        <p:nvSpPr>
          <p:cNvPr id="116" name="Google Shape;116;p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53ed453864_7_23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g353ed453864_7_23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a:t>In real-world data flows, failures are common—especially for tasks like API calls or database queries. Instead of giving up on the first failure, we can configure Prefect to automatically retry failed tasks a few times.</a:t>
            </a:r>
            <a:endParaRPr/>
          </a:p>
        </p:txBody>
      </p:sp>
      <p:sp>
        <p:nvSpPr>
          <p:cNvPr id="500" name="Google Shape;500;g353ed453864_7_23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53ed453864_7_24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g353ed453864_7_24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a:t>Retries up to 3 times</a:t>
            </a:r>
            <a:br>
              <a:rPr lang="en-US"/>
            </a:br>
            <a:endParaRPr/>
          </a:p>
          <a:p>
            <a:pPr indent="-298450" lvl="0" marL="457200" rtl="0" algn="l">
              <a:lnSpc>
                <a:spcPct val="115000"/>
              </a:lnSpc>
              <a:spcBef>
                <a:spcPts val="0"/>
              </a:spcBef>
              <a:spcAft>
                <a:spcPts val="0"/>
              </a:spcAft>
              <a:buClr>
                <a:schemeClr val="dk1"/>
              </a:buClr>
              <a:buSzPts val="1100"/>
              <a:buChar char="●"/>
            </a:pPr>
            <a:r>
              <a:rPr lang="en-US"/>
              <a:t>Waits 5 seconds between attempts</a:t>
            </a:r>
            <a:br>
              <a:rPr lang="en-US"/>
            </a:br>
            <a:endParaRPr/>
          </a:p>
          <a:p>
            <a:pPr indent="-298450" lvl="0" marL="457200" rtl="0" algn="l">
              <a:lnSpc>
                <a:spcPct val="115000"/>
              </a:lnSpc>
              <a:spcBef>
                <a:spcPts val="0"/>
              </a:spcBef>
              <a:spcAft>
                <a:spcPts val="0"/>
              </a:spcAft>
              <a:buClr>
                <a:schemeClr val="dk1"/>
              </a:buClr>
              <a:buSzPts val="1100"/>
              <a:buChar char="●"/>
            </a:pPr>
            <a:r>
              <a:rPr lang="en-US"/>
              <a:t>Handles random failures gracefully</a:t>
            </a:r>
            <a:br>
              <a:rPr lang="en-US"/>
            </a:br>
            <a:endParaRPr/>
          </a:p>
          <a:p>
            <a:pPr indent="-298450" lvl="0" marL="457200" rtl="0" algn="l">
              <a:lnSpc>
                <a:spcPct val="115000"/>
              </a:lnSpc>
              <a:spcBef>
                <a:spcPts val="0"/>
              </a:spcBef>
              <a:spcAft>
                <a:spcPts val="0"/>
              </a:spcAft>
              <a:buClr>
                <a:schemeClr val="dk1"/>
              </a:buClr>
              <a:buSzPts val="1100"/>
              <a:buChar char="●"/>
            </a:pPr>
            <a:r>
              <a:rPr lang="en-US"/>
              <a:t>No manual error handling needed</a:t>
            </a:r>
            <a:br>
              <a:rPr lang="en-US"/>
            </a:br>
            <a:endParaRPr/>
          </a:p>
          <a:p>
            <a:pPr indent="0" lvl="0" marL="0" rtl="0" algn="l">
              <a:lnSpc>
                <a:spcPct val="115000"/>
              </a:lnSpc>
              <a:spcBef>
                <a:spcPts val="1200"/>
              </a:spcBef>
              <a:spcAft>
                <a:spcPts val="1200"/>
              </a:spcAft>
              <a:buNone/>
            </a:pPr>
            <a:r>
              <a:t/>
            </a:r>
            <a:endParaRPr/>
          </a:p>
        </p:txBody>
      </p:sp>
      <p:sp>
        <p:nvSpPr>
          <p:cNvPr id="507" name="Google Shape;507;g353ed453864_7_24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53ed453864_7_25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g353ed453864_7_25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a:t>Sometimes, a task may hang indefinitely. A timeout puts a limit on how long we’ll wait. Combined with retries, it lets us fail fast and try again, without freezing the entire flow.</a:t>
            </a:r>
            <a:endParaRPr/>
          </a:p>
        </p:txBody>
      </p:sp>
      <p:sp>
        <p:nvSpPr>
          <p:cNvPr id="514" name="Google Shape;514;g353ed453864_7_25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53ed453864_7_26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0" name="Google Shape;520;g353ed453864_7_26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Task exceeds timeout and is stopped</a:t>
            </a:r>
            <a:br>
              <a:rPr lang="en-US"/>
            </a:br>
            <a:endParaRPr/>
          </a:p>
          <a:p>
            <a:pPr indent="0" lvl="0" marL="0" rtl="0" algn="l">
              <a:lnSpc>
                <a:spcPct val="115000"/>
              </a:lnSpc>
              <a:spcBef>
                <a:spcPts val="1200"/>
              </a:spcBef>
              <a:spcAft>
                <a:spcPts val="0"/>
              </a:spcAft>
              <a:buClr>
                <a:schemeClr val="dk1"/>
              </a:buClr>
              <a:buSzPts val="1100"/>
              <a:buFont typeface="Arial"/>
              <a:buNone/>
            </a:pPr>
            <a:r>
              <a:rPr lang="en-US"/>
              <a:t>Timeout is set to 3 seconds</a:t>
            </a:r>
            <a:br>
              <a:rPr lang="en-US"/>
            </a:br>
            <a:endParaRPr/>
          </a:p>
          <a:p>
            <a:pPr indent="0" lvl="0" marL="0" rtl="0" algn="l">
              <a:lnSpc>
                <a:spcPct val="115000"/>
              </a:lnSpc>
              <a:spcBef>
                <a:spcPts val="1200"/>
              </a:spcBef>
              <a:spcAft>
                <a:spcPts val="0"/>
              </a:spcAft>
              <a:buClr>
                <a:schemeClr val="dk1"/>
              </a:buClr>
              <a:buSzPts val="1100"/>
              <a:buFont typeface="Arial"/>
              <a:buNone/>
            </a:pPr>
            <a:r>
              <a:rPr lang="en-US"/>
              <a:t>Ensures flow doesn't hang forever</a:t>
            </a:r>
            <a:br>
              <a:rPr lang="en-US"/>
            </a:br>
            <a:endParaRPr/>
          </a:p>
          <a:p>
            <a:pPr indent="0" lvl="0" marL="0" rtl="0" algn="l">
              <a:lnSpc>
                <a:spcPct val="115000"/>
              </a:lnSpc>
              <a:spcBef>
                <a:spcPts val="1200"/>
              </a:spcBef>
              <a:spcAft>
                <a:spcPts val="0"/>
              </a:spcAft>
              <a:buClr>
                <a:schemeClr val="dk1"/>
              </a:buClr>
              <a:buSzPts val="1100"/>
              <a:buFont typeface="Arial"/>
              <a:buNone/>
            </a:pPr>
            <a:r>
              <a:rPr lang="en-US"/>
              <a:t>Useful for external API/database calls</a:t>
            </a:r>
            <a:endParaRPr/>
          </a:p>
          <a:p>
            <a:pPr indent="0" lvl="0" marL="0" rtl="0" algn="l">
              <a:lnSpc>
                <a:spcPct val="115000"/>
              </a:lnSpc>
              <a:spcBef>
                <a:spcPts val="1200"/>
              </a:spcBef>
              <a:spcAft>
                <a:spcPts val="1200"/>
              </a:spcAft>
              <a:buNone/>
            </a:pPr>
            <a:r>
              <a:t/>
            </a:r>
            <a:endParaRPr/>
          </a:p>
        </p:txBody>
      </p:sp>
      <p:sp>
        <p:nvSpPr>
          <p:cNvPr id="521" name="Google Shape;521;g353ed453864_7_26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53ed453864_7_27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g353ed453864_7_27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a:t>If your task runs the same inputs repeatedly—like querying static data or transforming a fixed file—you can cache the result. That saves time and resources. Prefect allows input-based caching with expiration control.</a:t>
            </a:r>
            <a:endParaRPr/>
          </a:p>
        </p:txBody>
      </p:sp>
      <p:sp>
        <p:nvSpPr>
          <p:cNvPr id="528" name="Google Shape;528;g353ed453864_7_27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53ed453864_7_28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g353ed453864_7_28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Only first call runs the task</a:t>
            </a:r>
            <a:br>
              <a:rPr lang="en-US"/>
            </a:br>
            <a:endParaRPr/>
          </a:p>
          <a:p>
            <a:pPr indent="0" lvl="0" marL="0" rtl="0" algn="l">
              <a:lnSpc>
                <a:spcPct val="115000"/>
              </a:lnSpc>
              <a:spcBef>
                <a:spcPts val="1200"/>
              </a:spcBef>
              <a:spcAft>
                <a:spcPts val="0"/>
              </a:spcAft>
              <a:buClr>
                <a:schemeClr val="dk1"/>
              </a:buClr>
              <a:buSzPts val="1100"/>
              <a:buFont typeface="Arial"/>
              <a:buNone/>
            </a:pPr>
            <a:r>
              <a:rPr lang="en-US"/>
              <a:t>Second call returns cached result</a:t>
            </a:r>
            <a:br>
              <a:rPr lang="en-US"/>
            </a:br>
            <a:endParaRPr/>
          </a:p>
          <a:p>
            <a:pPr indent="0" lvl="0" marL="0" rtl="0" algn="l">
              <a:lnSpc>
                <a:spcPct val="115000"/>
              </a:lnSpc>
              <a:spcBef>
                <a:spcPts val="1200"/>
              </a:spcBef>
              <a:spcAft>
                <a:spcPts val="0"/>
              </a:spcAft>
              <a:buClr>
                <a:schemeClr val="dk1"/>
              </a:buClr>
              <a:buSzPts val="1100"/>
              <a:buFont typeface="Arial"/>
              <a:buNone/>
            </a:pPr>
            <a:r>
              <a:rPr lang="en-US"/>
              <a:t>Saves time on repeated inputs</a:t>
            </a:r>
            <a:br>
              <a:rPr lang="en-US"/>
            </a:br>
            <a:endParaRPr/>
          </a:p>
          <a:p>
            <a:pPr indent="0" lvl="0" marL="0" rtl="0" algn="l">
              <a:lnSpc>
                <a:spcPct val="115000"/>
              </a:lnSpc>
              <a:spcBef>
                <a:spcPts val="1200"/>
              </a:spcBef>
              <a:spcAft>
                <a:spcPts val="0"/>
              </a:spcAft>
              <a:buClr>
                <a:schemeClr val="dk1"/>
              </a:buClr>
              <a:buSzPts val="1100"/>
              <a:buFont typeface="Arial"/>
              <a:buNone/>
            </a:pPr>
            <a:r>
              <a:rPr lang="en-US"/>
              <a:t>Expiration after 10 minutes</a:t>
            </a:r>
            <a:endParaRPr/>
          </a:p>
          <a:p>
            <a:pPr indent="0" lvl="0" marL="0" rtl="0" algn="l">
              <a:lnSpc>
                <a:spcPct val="115000"/>
              </a:lnSpc>
              <a:spcBef>
                <a:spcPts val="1200"/>
              </a:spcBef>
              <a:spcAft>
                <a:spcPts val="1200"/>
              </a:spcAft>
              <a:buNone/>
            </a:pPr>
            <a:r>
              <a:t/>
            </a:r>
            <a:endParaRPr/>
          </a:p>
        </p:txBody>
      </p:sp>
      <p:sp>
        <p:nvSpPr>
          <p:cNvPr id="535" name="Google Shape;535;g353ed453864_7_28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53ed453864_7_29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g353ed453864_7_29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353ed453864_7_29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53ed453864_7_30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g353ed453864_7_30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sz="1100">
                <a:solidFill>
                  <a:schemeClr val="dk1"/>
                </a:solidFill>
              </a:rPr>
              <a:t>Prefect provides automatic logging integration, meaning any log you write inside a task or flow using </a:t>
            </a:r>
            <a:r>
              <a:rPr lang="en-US" sz="1100">
                <a:solidFill>
                  <a:srgbClr val="188038"/>
                </a:solidFill>
                <a:latin typeface="Roboto Mono"/>
                <a:ea typeface="Roboto Mono"/>
                <a:cs typeface="Roboto Mono"/>
                <a:sym typeface="Roboto Mono"/>
              </a:rPr>
              <a:t>get_run_logger()</a:t>
            </a:r>
            <a:r>
              <a:rPr lang="en-US" sz="1100">
                <a:solidFill>
                  <a:schemeClr val="dk1"/>
                </a:solidFill>
              </a:rPr>
              <a:t> is automatically visible in the Prefect UI. This is extremely useful for understanding what happened during a run—especially when things go wrong.</a:t>
            </a:r>
            <a:endParaRPr/>
          </a:p>
        </p:txBody>
      </p:sp>
      <p:sp>
        <p:nvSpPr>
          <p:cNvPr id="548" name="Google Shape;548;g353ed453864_7_30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53ed453864_7_3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4" name="Google Shape;554;g353ed453864_7_3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sz="1100">
                <a:solidFill>
                  <a:schemeClr val="dk1"/>
                </a:solidFill>
              </a:rPr>
              <a:t>Prefect provides automatic logging integration, meaning any log you write inside a task or flow using </a:t>
            </a:r>
            <a:r>
              <a:rPr lang="en-US" sz="1100">
                <a:solidFill>
                  <a:srgbClr val="188038"/>
                </a:solidFill>
                <a:latin typeface="Roboto Mono"/>
                <a:ea typeface="Roboto Mono"/>
                <a:cs typeface="Roboto Mono"/>
                <a:sym typeface="Roboto Mono"/>
              </a:rPr>
              <a:t>get_run_logger()</a:t>
            </a:r>
            <a:r>
              <a:rPr lang="en-US" sz="1100">
                <a:solidFill>
                  <a:schemeClr val="dk1"/>
                </a:solidFill>
              </a:rPr>
              <a:t> is automatically visible in the Prefect UI. This is extremely useful for understanding what happened during a run—especially when things go wrong.</a:t>
            </a:r>
            <a:endParaRPr/>
          </a:p>
        </p:txBody>
      </p:sp>
      <p:sp>
        <p:nvSpPr>
          <p:cNvPr id="555" name="Google Shape;555;g353ed453864_7_31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53ed453864_7_32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g353ed453864_7_32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sz="1100">
                <a:solidFill>
                  <a:schemeClr val="dk1"/>
                </a:solidFill>
              </a:rPr>
              <a:t>When you run a flow, Prefect stores logs and exposes them in the UI. You can explore individual flow and task logs via the web interface. This is crucial for understanding the execution sequence and locating errors or slowdowns.</a:t>
            </a:r>
            <a:endParaRPr sz="1100">
              <a:solidFill>
                <a:schemeClr val="dk1"/>
              </a:solidFill>
            </a:endParaRPr>
          </a:p>
        </p:txBody>
      </p:sp>
      <p:sp>
        <p:nvSpPr>
          <p:cNvPr id="562" name="Google Shape;562;g353ed453864_7_32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is designed to solve the 'negative engineering' problem by reducing the overhead involved in writing safe and reliable data workflows. It is suitable for teams and individuals who want clear control over their dataflows.</a:t>
            </a:r>
            <a:endParaRPr/>
          </a:p>
        </p:txBody>
      </p:sp>
      <p:sp>
        <p:nvSpPr>
          <p:cNvPr id="123" name="Google Shape;123;p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53ed453864_7_33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8" name="Google Shape;568;g353ed453864_7_33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sz="1100">
                <a:solidFill>
                  <a:schemeClr val="dk1"/>
                </a:solidFill>
              </a:rPr>
              <a:t>Prefect doesn’t just run things—it tracks </a:t>
            </a:r>
            <a:r>
              <a:rPr i="1" lang="en-US" sz="1100">
                <a:solidFill>
                  <a:schemeClr val="dk1"/>
                </a:solidFill>
              </a:rPr>
              <a:t>what happens</a:t>
            </a:r>
            <a:r>
              <a:rPr lang="en-US" sz="1100">
                <a:solidFill>
                  <a:schemeClr val="dk1"/>
                </a:solidFill>
              </a:rPr>
              <a:t>. Knowing how to read state transitions in the UI is just as important as writing good tasks. Use the UI’s visual cues (colors, tooltips, logs) to quickly assess what happened in each run.</a:t>
            </a:r>
            <a:endParaRPr sz="1100">
              <a:solidFill>
                <a:schemeClr val="dk1"/>
              </a:solidFill>
            </a:endParaRPr>
          </a:p>
        </p:txBody>
      </p:sp>
      <p:sp>
        <p:nvSpPr>
          <p:cNvPr id="569" name="Google Shape;569;g353ed453864_7_33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53ed453864_7_33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g353ed453864_7_33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sz="1100">
                <a:solidFill>
                  <a:schemeClr val="dk1"/>
                </a:solidFill>
              </a:rPr>
              <a:t>The Prefect UI gives a visual and interactive way to monitor your workflows. For example, if a task fails, you’ll immediately see it in red. Click through to see the log trail. For long-running flows, you can monitor progress in real time.</a:t>
            </a:r>
            <a:endParaRPr sz="1100">
              <a:solidFill>
                <a:schemeClr val="dk1"/>
              </a:solidFill>
            </a:endParaRPr>
          </a:p>
        </p:txBody>
      </p:sp>
      <p:sp>
        <p:nvSpPr>
          <p:cNvPr id="576" name="Google Shape;576;g353ed453864_7_33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53ed453864_7_34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2" name="Google Shape;582;g353ed453864_7_34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sz="1100">
                <a:solidFill>
                  <a:schemeClr val="dk1"/>
                </a:solidFill>
              </a:rPr>
              <a:t>This example shows how to use logging and error handling together. If something goes wrong, you’ll see the logs in the UI immediately. For instance, dividing by zero logs an error, helping you identify the problem fast.</a:t>
            </a:r>
            <a:endParaRPr sz="1100">
              <a:solidFill>
                <a:schemeClr val="dk1"/>
              </a:solidFill>
            </a:endParaRPr>
          </a:p>
        </p:txBody>
      </p:sp>
      <p:sp>
        <p:nvSpPr>
          <p:cNvPr id="583" name="Google Shape;583;g353ed453864_7_34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slide, we'll look at practical scenarios where Prefect shines. It's ideal for automating data workflows like ETL pipelines, model training, or even simple reporting tasks. Prefect's flexibility makes it easy to integrate with cloud services or databases and monitor workflows through its UI. These use cases help anchor Prefect in real-world relevance.</a:t>
            </a:r>
            <a:endParaRPr/>
          </a:p>
        </p:txBody>
      </p:sp>
      <p:sp>
        <p:nvSpPr>
          <p:cNvPr id="130" name="Google Shape;130;p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3ed453864_0_5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g353ed453864_0_5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Prefect is cloud-native and integrates easily with modern tools like S3, Docker, and Kubernetes using its agent model. It’s built for flexibility and works well across environments—local to production. Airflow is more mature in large enterprise settings but may require more setup and plugin management. Prefect scales more naturally in dynamic, Python-based workflows.</a:t>
            </a:r>
            <a:endParaRPr/>
          </a:p>
        </p:txBody>
      </p:sp>
      <p:sp>
        <p:nvSpPr>
          <p:cNvPr id="137" name="Google Shape;137;g353ed453864_0_5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youtube.com/watch?v=XrZegcm1ft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outube.com/watch?v=D5DhwVNHWeU&amp;t=44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youtube.com/watch?v=XL4wgLUp-VA&amp;t=266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www.youtube.com/watch?v=EYs5xotSOT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Prefect: Modern Workflow Orchestration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Prefect vs Airflow: Key Differences</a:t>
            </a:r>
            <a:endParaRPr/>
          </a:p>
        </p:txBody>
      </p:sp>
      <p:sp>
        <p:nvSpPr>
          <p:cNvPr id="146" name="Google Shape;146;p6"/>
          <p:cNvSpPr txBox="1"/>
          <p:nvPr>
            <p:ph idx="1" type="body"/>
          </p:nvPr>
        </p:nvSpPr>
        <p:spPr>
          <a:xfrm>
            <a:off x="457200" y="1272825"/>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Prefect uses Python functions; Airflow uses DAG objects.</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No need for a scheduler in open-source Prefect (Orion built-in).</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Prefect handles task states as first-class concepts.</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Airflow has a steeper learning curve and older architecture.</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Prefect provides real-time observability out of the box.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53ed453864_0_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Prefect vs Airflow: Key Differences</a:t>
            </a:r>
            <a:endParaRPr/>
          </a:p>
        </p:txBody>
      </p:sp>
      <p:sp>
        <p:nvSpPr>
          <p:cNvPr id="153" name="Google Shape;153;g353ed453864_0_62"/>
          <p:cNvSpPr txBox="1"/>
          <p:nvPr>
            <p:ph idx="1" type="body"/>
          </p:nvPr>
        </p:nvSpPr>
        <p:spPr>
          <a:xfrm>
            <a:off x="457200" y="1272825"/>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401320" lvl="0" marL="342900" rtl="0" algn="l">
              <a:spcBef>
                <a:spcPts val="640"/>
              </a:spcBef>
              <a:spcAft>
                <a:spcPts val="0"/>
              </a:spcAft>
              <a:buSzPct val="100000"/>
              <a:buChar char="•"/>
            </a:pPr>
            <a:r>
              <a:rPr lang="en-US"/>
              <a:t>Airflow: DAG-first, UI-centric, config-heavy</a:t>
            </a:r>
            <a:endParaRPr/>
          </a:p>
          <a:p>
            <a:pPr indent="0" lvl="0" marL="342900" rtl="0" algn="l">
              <a:spcBef>
                <a:spcPts val="640"/>
              </a:spcBef>
              <a:spcAft>
                <a:spcPts val="0"/>
              </a:spcAft>
              <a:buNone/>
            </a:pPr>
            <a:r>
              <a:t/>
            </a:r>
            <a:endParaRPr/>
          </a:p>
          <a:p>
            <a:pPr indent="-401320" lvl="0" marL="342900" rtl="0" algn="l">
              <a:spcBef>
                <a:spcPts val="640"/>
              </a:spcBef>
              <a:spcAft>
                <a:spcPts val="0"/>
              </a:spcAft>
              <a:buSzPct val="100000"/>
              <a:buChar char="•"/>
            </a:pPr>
            <a:r>
              <a:rPr lang="en-US"/>
              <a:t>Prefect: Code-first, Python-native, minimal config</a:t>
            </a:r>
            <a:endParaRPr/>
          </a:p>
          <a:p>
            <a:pPr indent="0" lvl="0" marL="342900" rtl="0" algn="l">
              <a:spcBef>
                <a:spcPts val="640"/>
              </a:spcBef>
              <a:spcAft>
                <a:spcPts val="0"/>
              </a:spcAft>
              <a:buNone/>
            </a:pPr>
            <a:r>
              <a:t/>
            </a:r>
            <a:endParaRPr/>
          </a:p>
          <a:p>
            <a:pPr indent="-401320" lvl="0" marL="342900" rtl="0" algn="l">
              <a:spcBef>
                <a:spcPts val="640"/>
              </a:spcBef>
              <a:spcAft>
                <a:spcPts val="0"/>
              </a:spcAft>
              <a:buSzPct val="100000"/>
              <a:buChar char="•"/>
            </a:pPr>
            <a:r>
              <a:rPr lang="en-US"/>
              <a:t>Airflow uses Jinja templating, Prefect uses functions</a:t>
            </a:r>
            <a:endParaRPr/>
          </a:p>
          <a:p>
            <a:pPr indent="0" lvl="0" marL="342900" rtl="0" algn="l">
              <a:spcBef>
                <a:spcPts val="640"/>
              </a:spcBef>
              <a:spcAft>
                <a:spcPts val="0"/>
              </a:spcAft>
              <a:buNone/>
            </a:pPr>
            <a:r>
              <a:t/>
            </a:r>
            <a:endParaRPr/>
          </a:p>
          <a:p>
            <a:pPr indent="-401320" lvl="0" marL="342900" rtl="0" algn="l">
              <a:spcBef>
                <a:spcPts val="640"/>
              </a:spcBef>
              <a:spcAft>
                <a:spcPts val="0"/>
              </a:spcAft>
              <a:buSzPct val="100000"/>
              <a:buChar char="•"/>
            </a:pPr>
            <a:r>
              <a:rPr lang="en-US"/>
              <a:t>Prefect encourages modular, testable code</a:t>
            </a:r>
            <a:endParaRPr/>
          </a:p>
          <a:p>
            <a:pPr indent="0" lvl="0" marL="342900" rtl="0" algn="l">
              <a:spcBef>
                <a:spcPts val="640"/>
              </a:spcBef>
              <a:spcAft>
                <a:spcPts val="0"/>
              </a:spcAft>
              <a:buNone/>
            </a:pPr>
            <a:r>
              <a:t/>
            </a:r>
            <a:endParaRPr/>
          </a:p>
          <a:p>
            <a:pPr indent="-401320" lvl="0" marL="342900" rtl="0" algn="l">
              <a:spcBef>
                <a:spcPts val="640"/>
              </a:spcBef>
              <a:spcAft>
                <a:spcPts val="0"/>
              </a:spcAft>
              <a:buSzPct val="100000"/>
              <a:buChar char="•"/>
            </a:pPr>
            <a:r>
              <a:rPr lang="en-US"/>
              <a:t>Airflow has a steeper learning curve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53ed453864_0_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Airflow Vs. Prefect</a:t>
            </a:r>
            <a:endParaRPr/>
          </a:p>
        </p:txBody>
      </p:sp>
      <p:sp>
        <p:nvSpPr>
          <p:cNvPr id="160" name="Google Shape;160;g353ed453864_0_69"/>
          <p:cNvSpPr txBox="1"/>
          <p:nvPr>
            <p:ph idx="1" type="body"/>
          </p:nvPr>
        </p:nvSpPr>
        <p:spPr>
          <a:xfrm>
            <a:off x="556300" y="2584475"/>
            <a:ext cx="8229600" cy="1143000"/>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rPr lang="en-US" sz="3100" u="sng">
                <a:solidFill>
                  <a:schemeClr val="hlink"/>
                </a:solidFill>
                <a:hlinkClick r:id="rId3"/>
              </a:rPr>
              <a:t>https://www.youtube.com/watch?v=XrZegcm1ftw</a:t>
            </a:r>
            <a:r>
              <a:rPr lang="en-US" sz="3100"/>
              <a:t> </a:t>
            </a:r>
            <a:endParaRPr sz="3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Prefect vs Luigi vs Dagster</a:t>
            </a:r>
            <a:endParaRPr/>
          </a:p>
        </p:txBody>
      </p:sp>
      <p:sp>
        <p:nvSpPr>
          <p:cNvPr id="167" name="Google Shape;167;p7"/>
          <p:cNvSpPr txBox="1"/>
          <p:nvPr>
            <p:ph idx="1" type="body"/>
          </p:nvPr>
        </p:nvSpPr>
        <p:spPr>
          <a:xfrm>
            <a:off x="457200" y="1256475"/>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Luigi: Focused on batch processing; lacks modern UI.</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Dagster: Strong on type systems and data asset tracking.</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Prefect: Easier setup, strong observability, modern UI.</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Prefect has a lower entry barrier for new developers.</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Community and ecosystem around Prefect is growing fast.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When to Choose Prefect</a:t>
            </a:r>
            <a:endParaRPr/>
          </a:p>
        </p:txBody>
      </p:sp>
      <p:sp>
        <p:nvSpPr>
          <p:cNvPr id="174" name="Google Shape;174;p8"/>
          <p:cNvSpPr txBox="1"/>
          <p:nvPr>
            <p:ph idx="1" type="body"/>
          </p:nvPr>
        </p:nvSpPr>
        <p:spPr>
          <a:xfrm>
            <a:off x="457200" y="1256475"/>
            <a:ext cx="8229600" cy="4526100"/>
          </a:xfrm>
          <a:prstGeom prst="rect">
            <a:avLst/>
          </a:prstGeom>
          <a:noFill/>
          <a:ln>
            <a:noFill/>
          </a:ln>
        </p:spPr>
        <p:txBody>
          <a:bodyPr anchorCtr="0" anchor="t" bIns="45700" lIns="91425" spcFirstLastPara="1" rIns="91425" wrap="square" tIns="45700">
            <a:normAutofit fontScale="925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You want a lightweight, modern workflow tool.</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You prefer Python-native tools with decorator patterns.</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You don’t want to manage external schedulers.</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You need visual monitoring and debugging tools.</a:t>
            </a:r>
            <a:endParaRPr/>
          </a:p>
          <a:p>
            <a:pPr indent="-32766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You're building pipelines that need retries and alerts.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53ed453864_1_101"/>
          <p:cNvSpPr txBox="1"/>
          <p:nvPr>
            <p:ph type="title"/>
          </p:nvPr>
        </p:nvSpPr>
        <p:spPr>
          <a:xfrm>
            <a:off x="457200" y="27720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Installation and Configuration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53ed453864_1_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Prerequisites for Installation</a:t>
            </a:r>
            <a:endParaRPr/>
          </a:p>
        </p:txBody>
      </p:sp>
      <p:sp>
        <p:nvSpPr>
          <p:cNvPr id="187" name="Google Shape;187;g353ed453864_1_108"/>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a:bodyPr>
          <a:lstStyle/>
          <a:p>
            <a:pPr indent="-317500" lvl="0" marL="457200" rtl="0" algn="l">
              <a:spcBef>
                <a:spcPts val="640"/>
              </a:spcBef>
              <a:spcAft>
                <a:spcPts val="0"/>
              </a:spcAft>
              <a:buSzPts val="1400"/>
              <a:buChar char="•"/>
            </a:pPr>
            <a:r>
              <a:rPr lang="en-US" sz="2800"/>
              <a:t>Python 3.7 or later installed on your system</a:t>
            </a:r>
            <a:endParaRPr sz="2800"/>
          </a:p>
          <a:p>
            <a:pPr indent="-317500" lvl="0" marL="457200" rtl="0" algn="l">
              <a:spcBef>
                <a:spcPts val="0"/>
              </a:spcBef>
              <a:spcAft>
                <a:spcPts val="0"/>
              </a:spcAft>
              <a:buSzPts val="1400"/>
              <a:buChar char="•"/>
            </a:pPr>
            <a:r>
              <a:rPr lang="en-US" sz="2800"/>
              <a:t>pip (Python package manager) installed on your system</a:t>
            </a:r>
            <a:endParaRPr sz="2800"/>
          </a:p>
          <a:p>
            <a:pPr indent="-317500" lvl="0" marL="457200" rtl="0" algn="l">
              <a:spcBef>
                <a:spcPts val="0"/>
              </a:spcBef>
              <a:spcAft>
                <a:spcPts val="0"/>
              </a:spcAft>
              <a:buSzPts val="1400"/>
              <a:buChar char="•"/>
            </a:pPr>
            <a:r>
              <a:rPr lang="en-US" sz="2800"/>
              <a:t>A compatible operating system (Windows, macOS, or Linux)</a:t>
            </a:r>
            <a:endParaRPr sz="2800"/>
          </a:p>
          <a:p>
            <a:pPr indent="-317500" lvl="0" marL="457200" rtl="0" algn="l">
              <a:spcBef>
                <a:spcPts val="0"/>
              </a:spcBef>
              <a:spcAft>
                <a:spcPts val="0"/>
              </a:spcAft>
              <a:buSzPts val="1400"/>
              <a:buChar char="•"/>
            </a:pPr>
            <a:r>
              <a:rPr lang="en-US" sz="2800"/>
              <a:t>A code editor or IDE (Integrated Development Environment) of your choice</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53ed453864_1_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Installing Prefect using pip</a:t>
            </a:r>
            <a:endParaRPr/>
          </a:p>
        </p:txBody>
      </p:sp>
      <p:sp>
        <p:nvSpPr>
          <p:cNvPr id="194" name="Google Shape;194;g353ed453864_1_94"/>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a:bodyPr>
          <a:lstStyle/>
          <a:p>
            <a:pPr indent="-317500" lvl="0" marL="457200" rtl="0" algn="l">
              <a:spcBef>
                <a:spcPts val="640"/>
              </a:spcBef>
              <a:spcAft>
                <a:spcPts val="0"/>
              </a:spcAft>
              <a:buSzPts val="1400"/>
              <a:buChar char="•"/>
            </a:pPr>
            <a:r>
              <a:rPr lang="en-US" sz="2800"/>
              <a:t>Open a terminal or command prompt on your system</a:t>
            </a:r>
            <a:endParaRPr sz="2800"/>
          </a:p>
          <a:p>
            <a:pPr indent="-317500" lvl="0" marL="457200" rtl="0" algn="l">
              <a:spcBef>
                <a:spcPts val="0"/>
              </a:spcBef>
              <a:spcAft>
                <a:spcPts val="0"/>
              </a:spcAft>
              <a:buSzPts val="1400"/>
              <a:buChar char="•"/>
            </a:pPr>
            <a:r>
              <a:rPr lang="en-US" sz="2800"/>
              <a:t>Type the above command to install Prefect using pip</a:t>
            </a:r>
            <a:endParaRPr sz="2800"/>
          </a:p>
          <a:p>
            <a:pPr indent="-317500" lvl="0" marL="457200" rtl="0" algn="l">
              <a:spcBef>
                <a:spcPts val="0"/>
              </a:spcBef>
              <a:spcAft>
                <a:spcPts val="0"/>
              </a:spcAft>
              <a:buSzPts val="1400"/>
              <a:buChar char="•"/>
            </a:pPr>
            <a:r>
              <a:rPr lang="en-US" sz="2800"/>
              <a:t>Press Enter to execute the command</a:t>
            </a:r>
            <a:endParaRPr sz="2800"/>
          </a:p>
          <a:p>
            <a:pPr indent="0" lvl="0" marL="457200" rtl="0" algn="l">
              <a:spcBef>
                <a:spcPts val="640"/>
              </a:spcBef>
              <a:spcAft>
                <a:spcPts val="0"/>
              </a:spcAft>
              <a:buNone/>
            </a:pPr>
            <a:r>
              <a:t/>
            </a:r>
            <a:endParaRPr sz="2800"/>
          </a:p>
        </p:txBody>
      </p:sp>
      <p:pic>
        <p:nvPicPr>
          <p:cNvPr id="195" name="Google Shape;195;g353ed453864_1_94"/>
          <p:cNvPicPr preferRelativeResize="0"/>
          <p:nvPr/>
        </p:nvPicPr>
        <p:blipFill>
          <a:blip r:embed="rId3">
            <a:alphaModFix/>
          </a:blip>
          <a:stretch>
            <a:fillRect/>
          </a:stretch>
        </p:blipFill>
        <p:spPr>
          <a:xfrm>
            <a:off x="152400" y="3802400"/>
            <a:ext cx="8839201" cy="7979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53ed453864_1_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 Configuring Prefect</a:t>
            </a:r>
            <a:endParaRPr/>
          </a:p>
        </p:txBody>
      </p:sp>
      <p:sp>
        <p:nvSpPr>
          <p:cNvPr id="202" name="Google Shape;202;g353ed453864_1_120"/>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a:bodyPr>
          <a:lstStyle/>
          <a:p>
            <a:pPr indent="-406400" lvl="0" marL="457200" rtl="0" algn="l">
              <a:spcBef>
                <a:spcPts val="640"/>
              </a:spcBef>
              <a:spcAft>
                <a:spcPts val="0"/>
              </a:spcAft>
              <a:buSzPts val="2800"/>
              <a:buChar char="•"/>
            </a:pPr>
            <a:r>
              <a:rPr lang="en-US" sz="2800"/>
              <a:t>Create a Prefect configuration file using prefect config init</a:t>
            </a:r>
            <a:endParaRPr sz="2800"/>
          </a:p>
          <a:p>
            <a:pPr indent="-406400" lvl="0" marL="457200" rtl="0" algn="l">
              <a:spcBef>
                <a:spcPts val="0"/>
              </a:spcBef>
              <a:spcAft>
                <a:spcPts val="0"/>
              </a:spcAft>
              <a:buSzPts val="2800"/>
              <a:buChar char="•"/>
            </a:pPr>
            <a:r>
              <a:rPr lang="en-US" sz="2800"/>
              <a:t>Configure your Prefect API key using prefect config set api_key &lt;your_api_key&gt;</a:t>
            </a:r>
            <a:endParaRPr sz="2800"/>
          </a:p>
          <a:p>
            <a:pPr indent="-406400" lvl="0" marL="457200" rtl="0" algn="l">
              <a:spcBef>
                <a:spcPts val="0"/>
              </a:spcBef>
              <a:spcAft>
                <a:spcPts val="0"/>
              </a:spcAft>
              <a:buSzPts val="2800"/>
              <a:buChar char="•"/>
            </a:pPr>
            <a:r>
              <a:rPr lang="en-US" sz="2800"/>
              <a:t>Configure your Prefect backend using prefect config set backend &lt;your_backend&gt;</a:t>
            </a:r>
            <a:endParaRPr sz="2800"/>
          </a:p>
          <a:p>
            <a:pPr indent="0" lvl="0" marL="457200" rtl="0" algn="l">
              <a:spcBef>
                <a:spcPts val="640"/>
              </a:spcBef>
              <a:spcAft>
                <a:spcPts val="0"/>
              </a:spcAft>
              <a:buClr>
                <a:schemeClr val="dk1"/>
              </a:buClr>
              <a:buSzPts val="1100"/>
              <a:buFont typeface="Arial"/>
              <a:buNone/>
            </a:pPr>
            <a:r>
              <a:t/>
            </a:r>
            <a:endParaRPr sz="2800"/>
          </a:p>
          <a:p>
            <a:pPr indent="0" lvl="0" marL="457200" rtl="0" algn="l">
              <a:spcBef>
                <a:spcPts val="640"/>
              </a:spcBef>
              <a:spcAft>
                <a:spcPts val="0"/>
              </a:spcAft>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53ed453864_1_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en-US"/>
              <a:t>Creating a Prefect Configuration File</a:t>
            </a:r>
            <a:endParaRPr/>
          </a:p>
        </p:txBody>
      </p:sp>
      <p:sp>
        <p:nvSpPr>
          <p:cNvPr id="209" name="Google Shape;209;g353ed453864_1_132"/>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a:bodyPr>
          <a:lstStyle/>
          <a:p>
            <a:pPr indent="-406400" lvl="0" marL="457200" rtl="0" algn="l">
              <a:spcBef>
                <a:spcPts val="640"/>
              </a:spcBef>
              <a:spcAft>
                <a:spcPts val="0"/>
              </a:spcAft>
              <a:buSzPts val="2800"/>
              <a:buChar char="•"/>
            </a:pPr>
            <a:r>
              <a:rPr lang="en-US" sz="2800"/>
              <a:t>Open a terminal or command prompt on your system</a:t>
            </a:r>
            <a:endParaRPr sz="2800"/>
          </a:p>
          <a:p>
            <a:pPr indent="-406400" lvl="0" marL="457200" rtl="0" algn="l">
              <a:spcBef>
                <a:spcPts val="0"/>
              </a:spcBef>
              <a:spcAft>
                <a:spcPts val="0"/>
              </a:spcAft>
              <a:buSzPts val="2800"/>
              <a:buChar char="•"/>
            </a:pPr>
            <a:r>
              <a:rPr lang="en-US" sz="2800"/>
              <a:t>Type the above command to create a Prefect configuration file</a:t>
            </a:r>
            <a:endParaRPr sz="2800"/>
          </a:p>
          <a:p>
            <a:pPr indent="-406400" lvl="0" marL="457200" rtl="0" algn="l">
              <a:spcBef>
                <a:spcPts val="0"/>
              </a:spcBef>
              <a:spcAft>
                <a:spcPts val="0"/>
              </a:spcAft>
              <a:buSzPts val="2800"/>
              <a:buChar char="•"/>
            </a:pPr>
            <a:r>
              <a:rPr lang="en-US" sz="2800"/>
              <a:t>Press Enter to execute the command</a:t>
            </a:r>
            <a:endParaRPr sz="2800"/>
          </a:p>
          <a:p>
            <a:pPr indent="0" lvl="0" marL="0" rtl="0" algn="l">
              <a:spcBef>
                <a:spcPts val="640"/>
              </a:spcBef>
              <a:spcAft>
                <a:spcPts val="0"/>
              </a:spcAft>
              <a:buNone/>
            </a:pPr>
            <a:r>
              <a:t/>
            </a:r>
            <a:endParaRPr sz="2800"/>
          </a:p>
        </p:txBody>
      </p:sp>
      <p:pic>
        <p:nvPicPr>
          <p:cNvPr id="210" name="Google Shape;210;g353ed453864_1_132"/>
          <p:cNvPicPr preferRelativeResize="0"/>
          <p:nvPr/>
        </p:nvPicPr>
        <p:blipFill>
          <a:blip r:embed="rId3">
            <a:alphaModFix/>
          </a:blip>
          <a:stretch>
            <a:fillRect/>
          </a:stretch>
        </p:blipFill>
        <p:spPr>
          <a:xfrm>
            <a:off x="70575" y="4031550"/>
            <a:ext cx="8839201" cy="7979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is Workflow Orchestration?</a:t>
            </a:r>
            <a:endParaRPr/>
          </a:p>
        </p:txBody>
      </p:sp>
      <p:sp>
        <p:nvSpPr>
          <p:cNvPr id="91" name="Google Shape;91;p2"/>
          <p:cNvSpPr txBox="1"/>
          <p:nvPr>
            <p:ph idx="1" type="body"/>
          </p:nvPr>
        </p:nvSpPr>
        <p:spPr>
          <a:xfrm>
            <a:off x="555400" y="1394613"/>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416560" lvl="0" marL="342900" rtl="0" algn="l">
              <a:spcBef>
                <a:spcPts val="640"/>
              </a:spcBef>
              <a:spcAft>
                <a:spcPts val="0"/>
              </a:spcAft>
              <a:buSzPct val="100000"/>
              <a:buChar char="•"/>
            </a:pPr>
            <a:r>
              <a:rPr lang="en-US"/>
              <a:t>Automation of data and task pipelines</a:t>
            </a:r>
            <a:endParaRPr/>
          </a:p>
          <a:p>
            <a:pPr indent="0" lvl="0" marL="342900" rtl="0" algn="l">
              <a:spcBef>
                <a:spcPts val="640"/>
              </a:spcBef>
              <a:spcAft>
                <a:spcPts val="0"/>
              </a:spcAft>
              <a:buNone/>
            </a:pPr>
            <a:r>
              <a:t/>
            </a:r>
            <a:endParaRPr/>
          </a:p>
          <a:p>
            <a:pPr indent="-416560" lvl="0" marL="342900" rtl="0" algn="l">
              <a:spcBef>
                <a:spcPts val="640"/>
              </a:spcBef>
              <a:spcAft>
                <a:spcPts val="0"/>
              </a:spcAft>
              <a:buSzPct val="100000"/>
              <a:buChar char="•"/>
            </a:pPr>
            <a:r>
              <a:rPr lang="en-US"/>
              <a:t>Coordinate dependencies and execution order</a:t>
            </a:r>
            <a:endParaRPr/>
          </a:p>
          <a:p>
            <a:pPr indent="0" lvl="0" marL="342900" rtl="0" algn="l">
              <a:spcBef>
                <a:spcPts val="640"/>
              </a:spcBef>
              <a:spcAft>
                <a:spcPts val="0"/>
              </a:spcAft>
              <a:buNone/>
            </a:pPr>
            <a:r>
              <a:t/>
            </a:r>
            <a:endParaRPr/>
          </a:p>
          <a:p>
            <a:pPr indent="-416560" lvl="0" marL="342900" rtl="0" algn="l">
              <a:spcBef>
                <a:spcPts val="640"/>
              </a:spcBef>
              <a:spcAft>
                <a:spcPts val="0"/>
              </a:spcAft>
              <a:buSzPct val="100000"/>
              <a:buChar char="•"/>
            </a:pPr>
            <a:r>
              <a:rPr lang="en-US"/>
              <a:t>Common in ETL, ML, and data engineering</a:t>
            </a:r>
            <a:endParaRPr/>
          </a:p>
          <a:p>
            <a:pPr indent="0" lvl="0" marL="342900" rtl="0" algn="l">
              <a:spcBef>
                <a:spcPts val="640"/>
              </a:spcBef>
              <a:spcAft>
                <a:spcPts val="0"/>
              </a:spcAft>
              <a:buNone/>
            </a:pPr>
            <a:r>
              <a:t/>
            </a:r>
            <a:endParaRPr/>
          </a:p>
          <a:p>
            <a:pPr indent="-416560" lvl="0" marL="342900" rtl="0" algn="l">
              <a:spcBef>
                <a:spcPts val="640"/>
              </a:spcBef>
              <a:spcAft>
                <a:spcPts val="0"/>
              </a:spcAft>
              <a:buSzPct val="100000"/>
              <a:buChar char="•"/>
            </a:pPr>
            <a:r>
              <a:rPr lang="en-US"/>
              <a:t>Helps with retries, logging, scheduling</a:t>
            </a:r>
            <a:endParaRPr/>
          </a:p>
          <a:p>
            <a:pPr indent="0" lvl="0" marL="342900" rtl="0" algn="l">
              <a:spcBef>
                <a:spcPts val="640"/>
              </a:spcBef>
              <a:spcAft>
                <a:spcPts val="0"/>
              </a:spcAft>
              <a:buNone/>
            </a:pPr>
            <a:r>
              <a:t/>
            </a:r>
            <a:endParaRPr/>
          </a:p>
          <a:p>
            <a:pPr indent="-416560" lvl="0" marL="342900" rtl="0" algn="l">
              <a:spcBef>
                <a:spcPts val="640"/>
              </a:spcBef>
              <a:spcAft>
                <a:spcPts val="0"/>
              </a:spcAft>
              <a:buSzPct val="100000"/>
              <a:buChar char="•"/>
            </a:pPr>
            <a:r>
              <a:rPr lang="en-US"/>
              <a:t>Examples: Airflow, Prefect, Luigi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53ed453864_7_29"/>
          <p:cNvSpPr txBox="1"/>
          <p:nvPr>
            <p:ph type="title"/>
          </p:nvPr>
        </p:nvSpPr>
        <p:spPr>
          <a:xfrm>
            <a:off x="457200" y="27720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Setting up a Prefect Cloud Account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53ed453864_7_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Introduction to Prefect Cloud</a:t>
            </a:r>
            <a:endParaRPr/>
          </a:p>
        </p:txBody>
      </p:sp>
      <p:sp>
        <p:nvSpPr>
          <p:cNvPr id="223" name="Google Shape;223;g353ed453864_7_35"/>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fontScale="85000" lnSpcReduction="20000"/>
          </a:bodyPr>
          <a:lstStyle/>
          <a:p>
            <a:pPr indent="-379730" lvl="0" marL="457200" rtl="0" algn="l">
              <a:spcBef>
                <a:spcPts val="640"/>
              </a:spcBef>
              <a:spcAft>
                <a:spcPts val="0"/>
              </a:spcAft>
              <a:buSzPct val="100000"/>
              <a:buChar char="•"/>
            </a:pPr>
            <a:r>
              <a:rPr lang="en-US" sz="2800"/>
              <a:t>Prefect Cloud = Prefect’s orchestration UI &amp; backend</a:t>
            </a:r>
            <a:endParaRPr sz="2800"/>
          </a:p>
          <a:p>
            <a:pPr indent="0" lvl="0" marL="914400" rtl="0" algn="l">
              <a:spcBef>
                <a:spcPts val="640"/>
              </a:spcBef>
              <a:spcAft>
                <a:spcPts val="0"/>
              </a:spcAft>
              <a:buNone/>
            </a:pPr>
            <a:r>
              <a:t/>
            </a:r>
            <a:endParaRPr sz="2800"/>
          </a:p>
          <a:p>
            <a:pPr indent="-379730" lvl="0" marL="457200" rtl="0" algn="l">
              <a:spcBef>
                <a:spcPts val="640"/>
              </a:spcBef>
              <a:spcAft>
                <a:spcPts val="0"/>
              </a:spcAft>
              <a:buSzPct val="100000"/>
              <a:buChar char="•"/>
            </a:pPr>
            <a:r>
              <a:rPr lang="en-US" sz="2800"/>
              <a:t>Free tier available with basic orchestration features</a:t>
            </a:r>
            <a:endParaRPr sz="2800"/>
          </a:p>
          <a:p>
            <a:pPr indent="0" lvl="0" marL="914400" rtl="0" algn="l">
              <a:spcBef>
                <a:spcPts val="640"/>
              </a:spcBef>
              <a:spcAft>
                <a:spcPts val="0"/>
              </a:spcAft>
              <a:buNone/>
            </a:pPr>
            <a:r>
              <a:t/>
            </a:r>
            <a:endParaRPr sz="2800"/>
          </a:p>
          <a:p>
            <a:pPr indent="-379730" lvl="0" marL="457200" rtl="0" algn="l">
              <a:spcBef>
                <a:spcPts val="640"/>
              </a:spcBef>
              <a:spcAft>
                <a:spcPts val="0"/>
              </a:spcAft>
              <a:buSzPct val="100000"/>
              <a:buChar char="•"/>
            </a:pPr>
            <a:r>
              <a:rPr lang="en-US" sz="2800"/>
              <a:t>Helps you monitor &amp; manage flows from the web</a:t>
            </a:r>
            <a:endParaRPr sz="2800"/>
          </a:p>
          <a:p>
            <a:pPr indent="0" lvl="0" marL="914400" rtl="0" algn="l">
              <a:spcBef>
                <a:spcPts val="640"/>
              </a:spcBef>
              <a:spcAft>
                <a:spcPts val="0"/>
              </a:spcAft>
              <a:buNone/>
            </a:pPr>
            <a:r>
              <a:t/>
            </a:r>
            <a:endParaRPr sz="2800"/>
          </a:p>
          <a:p>
            <a:pPr indent="-379730" lvl="0" marL="457200" rtl="0" algn="l">
              <a:spcBef>
                <a:spcPts val="640"/>
              </a:spcBef>
              <a:spcAft>
                <a:spcPts val="0"/>
              </a:spcAft>
              <a:buSzPct val="100000"/>
              <a:buChar char="•"/>
            </a:pPr>
            <a:r>
              <a:rPr lang="en-US" sz="2800"/>
              <a:t>No need to manage backend infra</a:t>
            </a:r>
            <a:endParaRPr sz="2800"/>
          </a:p>
          <a:p>
            <a:pPr indent="0" lvl="0" marL="914400" rtl="0" algn="l">
              <a:spcBef>
                <a:spcPts val="640"/>
              </a:spcBef>
              <a:spcAft>
                <a:spcPts val="0"/>
              </a:spcAft>
              <a:buNone/>
            </a:pPr>
            <a:r>
              <a:t/>
            </a:r>
            <a:endParaRPr sz="2800"/>
          </a:p>
          <a:p>
            <a:pPr indent="-379730" lvl="0" marL="457200" rtl="0" algn="l">
              <a:spcBef>
                <a:spcPts val="640"/>
              </a:spcBef>
              <a:spcAft>
                <a:spcPts val="0"/>
              </a:spcAft>
              <a:buSzPct val="100000"/>
              <a:buChar char="•"/>
            </a:pPr>
            <a:r>
              <a:rPr lang="en-US" sz="2800"/>
              <a:t>We’ll register, explore the UI, and set up a workspace</a:t>
            </a:r>
            <a:endParaRPr sz="2800"/>
          </a:p>
          <a:p>
            <a:pPr indent="0" lvl="0" marL="0" rtl="0" algn="l">
              <a:spcBef>
                <a:spcPts val="640"/>
              </a:spcBef>
              <a:spcAft>
                <a:spcPts val="0"/>
              </a:spcAft>
              <a:buNone/>
            </a:pPr>
            <a:r>
              <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53ed453864_7_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Create Your Prefect Cloud Account</a:t>
            </a:r>
            <a:endParaRPr/>
          </a:p>
        </p:txBody>
      </p:sp>
      <p:sp>
        <p:nvSpPr>
          <p:cNvPr id="230" name="Google Shape;230;g353ed453864_7_42"/>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lnSpcReduction="20000"/>
          </a:bodyPr>
          <a:lstStyle/>
          <a:p>
            <a:pPr indent="-406400" lvl="0" marL="457200" rtl="0" algn="l">
              <a:spcBef>
                <a:spcPts val="640"/>
              </a:spcBef>
              <a:spcAft>
                <a:spcPts val="0"/>
              </a:spcAft>
              <a:buSzPts val="2800"/>
              <a:buChar char="•"/>
            </a:pPr>
            <a:r>
              <a:rPr lang="en-US" sz="2800"/>
              <a:t>Go to https://www.prefect.io/</a:t>
            </a:r>
            <a:endParaRPr sz="2800"/>
          </a:p>
          <a:p>
            <a:pPr indent="-406400" lvl="0" marL="457200" rtl="0" algn="l">
              <a:spcBef>
                <a:spcPts val="0"/>
              </a:spcBef>
              <a:spcAft>
                <a:spcPts val="0"/>
              </a:spcAft>
              <a:buSzPts val="2800"/>
              <a:buChar char="•"/>
            </a:pPr>
            <a:r>
              <a:t/>
            </a:r>
            <a:endParaRPr sz="2800"/>
          </a:p>
          <a:p>
            <a:pPr indent="-406400" lvl="0" marL="457200" rtl="0" algn="l">
              <a:spcBef>
                <a:spcPts val="0"/>
              </a:spcBef>
              <a:spcAft>
                <a:spcPts val="0"/>
              </a:spcAft>
              <a:buSzPts val="2800"/>
              <a:buChar char="•"/>
            </a:pPr>
            <a:r>
              <a:rPr lang="en-US" sz="2800"/>
              <a:t>Click on “Get Started Free”</a:t>
            </a:r>
            <a:endParaRPr sz="2800"/>
          </a:p>
          <a:p>
            <a:pPr indent="-406400" lvl="0" marL="457200" rtl="0" algn="l">
              <a:spcBef>
                <a:spcPts val="0"/>
              </a:spcBef>
              <a:spcAft>
                <a:spcPts val="0"/>
              </a:spcAft>
              <a:buSzPts val="2800"/>
              <a:buChar char="•"/>
            </a:pPr>
            <a:r>
              <a:t/>
            </a:r>
            <a:endParaRPr sz="2800"/>
          </a:p>
          <a:p>
            <a:pPr indent="-406400" lvl="0" marL="457200" rtl="0" algn="l">
              <a:spcBef>
                <a:spcPts val="0"/>
              </a:spcBef>
              <a:spcAft>
                <a:spcPts val="0"/>
              </a:spcAft>
              <a:buSzPts val="2800"/>
              <a:buChar char="•"/>
            </a:pPr>
            <a:r>
              <a:rPr lang="en-US" sz="2800"/>
              <a:t>Sign up using GitHub or Email</a:t>
            </a:r>
            <a:endParaRPr sz="2800"/>
          </a:p>
          <a:p>
            <a:pPr indent="-406400" lvl="0" marL="457200" rtl="0" algn="l">
              <a:spcBef>
                <a:spcPts val="0"/>
              </a:spcBef>
              <a:spcAft>
                <a:spcPts val="0"/>
              </a:spcAft>
              <a:buSzPts val="2800"/>
              <a:buChar char="•"/>
            </a:pPr>
            <a:r>
              <a:t/>
            </a:r>
            <a:endParaRPr sz="2800"/>
          </a:p>
          <a:p>
            <a:pPr indent="-406400" lvl="0" marL="457200" rtl="0" algn="l">
              <a:spcBef>
                <a:spcPts val="0"/>
              </a:spcBef>
              <a:spcAft>
                <a:spcPts val="0"/>
              </a:spcAft>
              <a:buSzPts val="2800"/>
              <a:buChar char="•"/>
            </a:pPr>
            <a:r>
              <a:rPr lang="en-US" sz="2800"/>
              <a:t>Choose the Cloud (Serverless) option</a:t>
            </a:r>
            <a:endParaRPr sz="2800"/>
          </a:p>
          <a:p>
            <a:pPr indent="-406400" lvl="0" marL="457200" rtl="0" algn="l">
              <a:spcBef>
                <a:spcPts val="0"/>
              </a:spcBef>
              <a:spcAft>
                <a:spcPts val="0"/>
              </a:spcAft>
              <a:buSzPts val="2800"/>
              <a:buChar char="•"/>
            </a:pPr>
            <a:r>
              <a:t/>
            </a:r>
            <a:endParaRPr sz="2800"/>
          </a:p>
          <a:p>
            <a:pPr indent="-406400" lvl="0" marL="457200" rtl="0" algn="l">
              <a:spcBef>
                <a:spcPts val="0"/>
              </a:spcBef>
              <a:spcAft>
                <a:spcPts val="0"/>
              </a:spcAft>
              <a:buSzPts val="2800"/>
              <a:buChar char="•"/>
            </a:pPr>
            <a:r>
              <a:rPr lang="en-US" sz="2800"/>
              <a:t>Create a new workspace (e.g., training-lab)</a:t>
            </a:r>
            <a:endParaRPr sz="2800"/>
          </a:p>
          <a:p>
            <a:pPr indent="0" lvl="0" marL="0" rtl="0" algn="l">
              <a:spcBef>
                <a:spcPts val="640"/>
              </a:spcBef>
              <a:spcAft>
                <a:spcPts val="0"/>
              </a:spcAft>
              <a:buNone/>
            </a:pPr>
            <a:r>
              <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53ed453864_7_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Key Prefect Cloud Concepts</a:t>
            </a:r>
            <a:endParaRPr/>
          </a:p>
        </p:txBody>
      </p:sp>
      <p:sp>
        <p:nvSpPr>
          <p:cNvPr id="237" name="Google Shape;237;g353ed453864_7_51"/>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fontScale="85000" lnSpcReduction="20000"/>
          </a:bodyPr>
          <a:lstStyle/>
          <a:p>
            <a:pPr indent="-379730" lvl="0" marL="457200" rtl="0" algn="l">
              <a:spcBef>
                <a:spcPts val="640"/>
              </a:spcBef>
              <a:spcAft>
                <a:spcPts val="0"/>
              </a:spcAft>
              <a:buSzPct val="100000"/>
              <a:buChar char="•"/>
            </a:pPr>
            <a:r>
              <a:rPr lang="en-US" sz="2800"/>
              <a:t>Workspace: Logical grouping of flows</a:t>
            </a:r>
            <a:endParaRPr sz="2800"/>
          </a:p>
          <a:p>
            <a:pPr indent="0" lvl="0" marL="457200" rtl="0" algn="l">
              <a:spcBef>
                <a:spcPts val="640"/>
              </a:spcBef>
              <a:spcAft>
                <a:spcPts val="0"/>
              </a:spcAft>
              <a:buNone/>
            </a:pPr>
            <a:r>
              <a:t/>
            </a:r>
            <a:endParaRPr sz="2800"/>
          </a:p>
          <a:p>
            <a:pPr indent="-379730" lvl="0" marL="457200" rtl="0" algn="l">
              <a:spcBef>
                <a:spcPts val="640"/>
              </a:spcBef>
              <a:spcAft>
                <a:spcPts val="0"/>
              </a:spcAft>
              <a:buSzPct val="100000"/>
              <a:buChar char="•"/>
            </a:pPr>
            <a:r>
              <a:rPr lang="en-US" sz="2800"/>
              <a:t>Work Pool: Connects Cloud to workers</a:t>
            </a:r>
            <a:endParaRPr sz="2800"/>
          </a:p>
          <a:p>
            <a:pPr indent="0" lvl="0" marL="457200" rtl="0" algn="l">
              <a:spcBef>
                <a:spcPts val="640"/>
              </a:spcBef>
              <a:spcAft>
                <a:spcPts val="0"/>
              </a:spcAft>
              <a:buNone/>
            </a:pPr>
            <a:r>
              <a:t/>
            </a:r>
            <a:endParaRPr sz="2800"/>
          </a:p>
          <a:p>
            <a:pPr indent="-379730" lvl="0" marL="457200" rtl="0" algn="l">
              <a:spcBef>
                <a:spcPts val="640"/>
              </a:spcBef>
              <a:spcAft>
                <a:spcPts val="0"/>
              </a:spcAft>
              <a:buSzPct val="100000"/>
              <a:buChar char="•"/>
            </a:pPr>
            <a:r>
              <a:rPr lang="en-US" sz="2800"/>
              <a:t>Blocks: Secure storage for credentials/config</a:t>
            </a:r>
            <a:endParaRPr sz="2800"/>
          </a:p>
          <a:p>
            <a:pPr indent="0" lvl="0" marL="457200" rtl="0" algn="l">
              <a:spcBef>
                <a:spcPts val="640"/>
              </a:spcBef>
              <a:spcAft>
                <a:spcPts val="0"/>
              </a:spcAft>
              <a:buNone/>
            </a:pPr>
            <a:r>
              <a:t/>
            </a:r>
            <a:endParaRPr sz="2800"/>
          </a:p>
          <a:p>
            <a:pPr indent="-379730" lvl="0" marL="457200" rtl="0" algn="l">
              <a:spcBef>
                <a:spcPts val="640"/>
              </a:spcBef>
              <a:spcAft>
                <a:spcPts val="0"/>
              </a:spcAft>
              <a:buSzPct val="100000"/>
              <a:buChar char="•"/>
            </a:pPr>
            <a:r>
              <a:rPr lang="en-US" sz="2800"/>
              <a:t>Deployments: Package + schedule + parameters</a:t>
            </a:r>
            <a:endParaRPr sz="2800"/>
          </a:p>
          <a:p>
            <a:pPr indent="0" lvl="0" marL="457200" rtl="0" algn="l">
              <a:spcBef>
                <a:spcPts val="640"/>
              </a:spcBef>
              <a:spcAft>
                <a:spcPts val="0"/>
              </a:spcAft>
              <a:buNone/>
            </a:pPr>
            <a:r>
              <a:t/>
            </a:r>
            <a:endParaRPr sz="2800"/>
          </a:p>
          <a:p>
            <a:pPr indent="-379730" lvl="0" marL="457200" rtl="0" algn="l">
              <a:spcBef>
                <a:spcPts val="640"/>
              </a:spcBef>
              <a:spcAft>
                <a:spcPts val="0"/>
              </a:spcAft>
              <a:buSzPct val="100000"/>
              <a:buChar char="•"/>
            </a:pPr>
            <a:r>
              <a:rPr lang="en-US" sz="2800"/>
              <a:t>Agents/Workers: Run your flow locally</a:t>
            </a:r>
            <a:endParaRPr sz="2800"/>
          </a:p>
          <a:p>
            <a:pPr indent="0" lvl="0" marL="0" rtl="0" algn="l">
              <a:spcBef>
                <a:spcPts val="640"/>
              </a:spcBef>
              <a:spcAft>
                <a:spcPts val="0"/>
              </a:spcAft>
              <a:buNone/>
            </a:pPr>
            <a:r>
              <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53ed453864_7_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Generate a Prefect API Key</a:t>
            </a:r>
            <a:endParaRPr/>
          </a:p>
        </p:txBody>
      </p:sp>
      <p:sp>
        <p:nvSpPr>
          <p:cNvPr id="244" name="Google Shape;244;g353ed453864_7_63"/>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lnSpcReduction="10000"/>
          </a:bodyPr>
          <a:lstStyle/>
          <a:p>
            <a:pPr indent="-406400" lvl="0" marL="457200" rtl="0" algn="l">
              <a:spcBef>
                <a:spcPts val="640"/>
              </a:spcBef>
              <a:spcAft>
                <a:spcPts val="0"/>
              </a:spcAft>
              <a:buSzPts val="2800"/>
              <a:buChar char="•"/>
            </a:pPr>
            <a:r>
              <a:rPr lang="en-US" sz="2800"/>
              <a:t>Go to "Settings" &gt; "API Keys"</a:t>
            </a:r>
            <a:endParaRPr sz="2800"/>
          </a:p>
          <a:p>
            <a:pPr indent="0" lvl="0" marL="45720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Click “+ New API Key”</a:t>
            </a:r>
            <a:endParaRPr sz="2800"/>
          </a:p>
          <a:p>
            <a:pPr indent="0" lvl="0" marL="45720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Name it: local-dev-key</a:t>
            </a:r>
            <a:endParaRPr sz="2800"/>
          </a:p>
          <a:p>
            <a:pPr indent="0" lvl="0" marL="45720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Copy and store it securely</a:t>
            </a:r>
            <a:endParaRPr sz="2800"/>
          </a:p>
          <a:p>
            <a:pPr indent="0" lvl="0" marL="0" rtl="0" algn="l">
              <a:spcBef>
                <a:spcPts val="640"/>
              </a:spcBef>
              <a:spcAft>
                <a:spcPts val="0"/>
              </a:spcAft>
              <a:buNone/>
            </a:pPr>
            <a:r>
              <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53ed453864_0_80"/>
          <p:cNvSpPr txBox="1"/>
          <p:nvPr>
            <p:ph type="title"/>
          </p:nvPr>
        </p:nvSpPr>
        <p:spPr>
          <a:xfrm>
            <a:off x="457200" y="27720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Flows, Tasks, and Parameters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53ed453864_0_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 to Prefect Flows</a:t>
            </a:r>
            <a:endParaRPr/>
          </a:p>
        </p:txBody>
      </p:sp>
      <p:sp>
        <p:nvSpPr>
          <p:cNvPr id="257" name="Google Shape;257;g353ed453864_0_86"/>
          <p:cNvSpPr txBox="1"/>
          <p:nvPr>
            <p:ph idx="1" type="body"/>
          </p:nvPr>
        </p:nvSpPr>
        <p:spPr>
          <a:xfrm>
            <a:off x="457200" y="1256475"/>
            <a:ext cx="8229600" cy="4526100"/>
          </a:xfrm>
          <a:prstGeom prst="rect">
            <a:avLst/>
          </a:prstGeom>
          <a:noFill/>
          <a:ln>
            <a:noFill/>
          </a:ln>
        </p:spPr>
        <p:txBody>
          <a:bodyPr anchorCtr="0" anchor="t" bIns="45700" lIns="91425" spcFirstLastPara="1" rIns="91425" wrap="square" tIns="45700">
            <a:normAutofit/>
          </a:bodyPr>
          <a:lstStyle/>
          <a:p>
            <a:pPr indent="-431800" lvl="0" marL="342900" rtl="0" algn="l">
              <a:spcBef>
                <a:spcPts val="640"/>
              </a:spcBef>
              <a:spcAft>
                <a:spcPts val="0"/>
              </a:spcAft>
              <a:buSzPts val="3200"/>
              <a:buChar char="•"/>
            </a:pPr>
            <a:r>
              <a:rPr lang="en-US"/>
              <a:t>Prefect flows represent a collection of tasks and their execution order.</a:t>
            </a:r>
            <a:endParaRPr/>
          </a:p>
          <a:p>
            <a:pPr indent="-431800" lvl="0" marL="342900" rtl="0" algn="l">
              <a:spcBef>
                <a:spcPts val="640"/>
              </a:spcBef>
              <a:spcAft>
                <a:spcPts val="0"/>
              </a:spcAft>
              <a:buSzPts val="3200"/>
              <a:buChar char="•"/>
            </a:pPr>
            <a:r>
              <a:rPr lang="en-US"/>
              <a:t>Flows are used to define and manage the logic of workflows.</a:t>
            </a:r>
            <a:endParaRPr/>
          </a:p>
          <a:p>
            <a:pPr indent="-431800" lvl="0" marL="342900" rtl="0" algn="l">
              <a:spcBef>
                <a:spcPts val="640"/>
              </a:spcBef>
              <a:spcAft>
                <a:spcPts val="0"/>
              </a:spcAft>
              <a:buSzPts val="3200"/>
              <a:buChar char="•"/>
            </a:pPr>
            <a:r>
              <a:rPr lang="en-US"/>
              <a:t>Flows can be composed of multiple tasks that depend on each other.</a:t>
            </a:r>
            <a:endParaRPr/>
          </a:p>
          <a:p>
            <a:pPr indent="-431800" lvl="0" marL="342900" rtl="0" algn="l">
              <a:spcBef>
                <a:spcPts val="640"/>
              </a:spcBef>
              <a:spcAft>
                <a:spcPts val="0"/>
              </a:spcAft>
              <a:buSzPts val="3200"/>
              <a:buChar char="•"/>
            </a:pPr>
            <a:r>
              <a:rPr lang="en-US"/>
              <a:t>Flows are used to define how tasks are executed within a Prefect environment.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353ed453864_1_15"/>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Authenticate to your Workspace</a:t>
            </a:r>
            <a:endParaRPr/>
          </a:p>
        </p:txBody>
      </p:sp>
      <p:sp>
        <p:nvSpPr>
          <p:cNvPr id="264" name="Google Shape;264;g353ed453864_1_15"/>
          <p:cNvSpPr txBox="1"/>
          <p:nvPr>
            <p:ph idx="1" type="body"/>
          </p:nvPr>
        </p:nvSpPr>
        <p:spPr>
          <a:xfrm>
            <a:off x="457200" y="964625"/>
            <a:ext cx="8229600" cy="2342400"/>
          </a:xfrm>
          <a:prstGeom prst="rect">
            <a:avLst/>
          </a:prstGeom>
          <a:noFill/>
          <a:ln>
            <a:noFill/>
          </a:ln>
        </p:spPr>
        <p:txBody>
          <a:bodyPr anchorCtr="0" anchor="t" bIns="45700" lIns="91425" spcFirstLastPara="1" rIns="91425" wrap="square" tIns="45700">
            <a:normAutofit fontScale="925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416560" lvl="0" marL="342900" rtl="0" algn="l">
              <a:spcBef>
                <a:spcPts val="640"/>
              </a:spcBef>
              <a:spcAft>
                <a:spcPts val="0"/>
              </a:spcAft>
              <a:buSzPct val="100000"/>
              <a:buChar char="•"/>
            </a:pPr>
            <a:r>
              <a:rPr lang="en-US"/>
              <a:t>Login to Prefect Account</a:t>
            </a:r>
            <a:endParaRPr/>
          </a:p>
          <a:p>
            <a:pPr indent="-334327" lvl="0" marL="342900" rtl="0" algn="l">
              <a:spcBef>
                <a:spcPts val="640"/>
              </a:spcBef>
              <a:spcAft>
                <a:spcPts val="0"/>
              </a:spcAft>
              <a:buSzPct val="56250"/>
              <a:buChar char="•"/>
            </a:pPr>
            <a:r>
              <a:rPr lang="en-US"/>
              <a:t>Create Workspace</a:t>
            </a:r>
            <a:endParaRPr/>
          </a:p>
          <a:p>
            <a:pPr indent="-334327" lvl="0" marL="342900" rtl="0" algn="l">
              <a:spcBef>
                <a:spcPts val="640"/>
              </a:spcBef>
              <a:spcAft>
                <a:spcPts val="0"/>
              </a:spcAft>
              <a:buSzPct val="56250"/>
              <a:buChar char="•"/>
            </a:pPr>
            <a:r>
              <a:rPr lang="en-US"/>
              <a:t>Create API Key</a:t>
            </a:r>
            <a:endParaRPr/>
          </a:p>
          <a:p>
            <a:pPr indent="-334327" lvl="0" marL="342900" rtl="0" algn="l">
              <a:spcBef>
                <a:spcPts val="640"/>
              </a:spcBef>
              <a:spcAft>
                <a:spcPts val="0"/>
              </a:spcAft>
              <a:buSzPct val="56250"/>
              <a:buChar char="•"/>
            </a:pPr>
            <a:r>
              <a:rPr lang="en-US"/>
              <a:t>Authenticate</a:t>
            </a:r>
            <a:endParaRPr/>
          </a:p>
        </p:txBody>
      </p:sp>
      <p:pic>
        <p:nvPicPr>
          <p:cNvPr id="265" name="Google Shape;265;g353ed453864_1_15"/>
          <p:cNvPicPr preferRelativeResize="0"/>
          <p:nvPr/>
        </p:nvPicPr>
        <p:blipFill>
          <a:blip r:embed="rId3">
            <a:alphaModFix/>
          </a:blip>
          <a:stretch>
            <a:fillRect/>
          </a:stretch>
        </p:blipFill>
        <p:spPr>
          <a:xfrm>
            <a:off x="152400" y="4277800"/>
            <a:ext cx="8839200" cy="96243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53ed453864_1_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is a Task?</a:t>
            </a:r>
            <a:endParaRPr/>
          </a:p>
        </p:txBody>
      </p:sp>
      <p:sp>
        <p:nvSpPr>
          <p:cNvPr id="272" name="Google Shape;272;g353ed453864_1_29"/>
          <p:cNvSpPr txBox="1"/>
          <p:nvPr>
            <p:ph idx="1" type="body"/>
          </p:nvPr>
        </p:nvSpPr>
        <p:spPr>
          <a:xfrm>
            <a:off x="457200" y="1256475"/>
            <a:ext cx="8229600" cy="4526100"/>
          </a:xfrm>
          <a:prstGeom prst="rect">
            <a:avLst/>
          </a:prstGeom>
          <a:noFill/>
          <a:ln>
            <a:noFill/>
          </a:ln>
        </p:spPr>
        <p:txBody>
          <a:bodyPr anchorCtr="0" anchor="t" bIns="45700" lIns="91425" spcFirstLastPara="1" rIns="91425" wrap="square" tIns="45700">
            <a:normAutofit/>
          </a:bodyPr>
          <a:lstStyle/>
          <a:p>
            <a:pPr indent="-431800" lvl="0" marL="342900" rtl="0" algn="l">
              <a:spcBef>
                <a:spcPts val="640"/>
              </a:spcBef>
              <a:spcAft>
                <a:spcPts val="0"/>
              </a:spcAft>
              <a:buSzPts val="3200"/>
              <a:buChar char="•"/>
            </a:pPr>
            <a:r>
              <a:rPr lang="en-US"/>
              <a:t>A Task is a unit of work in Prefect, which can be an operation like API calls, database queries, etc.</a:t>
            </a:r>
            <a:endParaRPr/>
          </a:p>
          <a:p>
            <a:pPr indent="-431800" lvl="0" marL="342900" rtl="0" algn="l">
              <a:spcBef>
                <a:spcPts val="640"/>
              </a:spcBef>
              <a:spcAft>
                <a:spcPts val="0"/>
              </a:spcAft>
              <a:buSzPts val="3200"/>
              <a:buChar char="•"/>
            </a:pPr>
            <a:r>
              <a:rPr lang="en-US"/>
              <a:t>Tasks are reusable and can be connected into a flow.</a:t>
            </a:r>
            <a:endParaRPr/>
          </a:p>
          <a:p>
            <a:pPr indent="-431800" lvl="0" marL="342900" rtl="0" algn="l">
              <a:spcBef>
                <a:spcPts val="640"/>
              </a:spcBef>
              <a:spcAft>
                <a:spcPts val="0"/>
              </a:spcAft>
              <a:buSzPts val="3200"/>
              <a:buChar char="•"/>
            </a:pPr>
            <a:r>
              <a:rPr lang="en-US"/>
              <a:t>Tasks are defined using the @task decorator.</a:t>
            </a:r>
            <a:endParaRPr/>
          </a:p>
          <a:p>
            <a:pPr indent="0" lvl="0" marL="342900" rtl="0" algn="l">
              <a:spcBef>
                <a:spcPts val="64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353ed453864_1_8"/>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Hands-on: Your First Flow, Task</a:t>
            </a:r>
            <a:endParaRPr/>
          </a:p>
        </p:txBody>
      </p:sp>
      <p:sp>
        <p:nvSpPr>
          <p:cNvPr id="279" name="Google Shape;279;g353ed453864_1_8"/>
          <p:cNvSpPr txBox="1"/>
          <p:nvPr>
            <p:ph idx="1" type="body"/>
          </p:nvPr>
        </p:nvSpPr>
        <p:spPr>
          <a:xfrm>
            <a:off x="457200" y="964625"/>
            <a:ext cx="8229600" cy="2342400"/>
          </a:xfrm>
          <a:prstGeom prst="rect">
            <a:avLst/>
          </a:prstGeom>
          <a:noFill/>
          <a:ln>
            <a:noFill/>
          </a:ln>
        </p:spPr>
        <p:txBody>
          <a:bodyPr anchorCtr="0" anchor="t" bIns="45700" lIns="91425" spcFirstLastPara="1" rIns="91425" wrap="square" tIns="45700">
            <a:normAutofit fontScale="775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86080" lvl="0" marL="342900" rtl="0" algn="l">
              <a:spcBef>
                <a:spcPts val="640"/>
              </a:spcBef>
              <a:spcAft>
                <a:spcPts val="0"/>
              </a:spcAft>
              <a:buSzPct val="100000"/>
              <a:buChar char="•"/>
            </a:pPr>
            <a:r>
              <a:rPr lang="en-US"/>
              <a:t>Install Prefect (pip install prefect)</a:t>
            </a:r>
            <a:endParaRPr/>
          </a:p>
          <a:p>
            <a:pPr indent="-386080" lvl="0" marL="342900" rtl="0" algn="l">
              <a:spcBef>
                <a:spcPts val="640"/>
              </a:spcBef>
              <a:spcAft>
                <a:spcPts val="0"/>
              </a:spcAft>
              <a:buSzPct val="100000"/>
              <a:buChar char="•"/>
            </a:pPr>
            <a:r>
              <a:rPr lang="en-US"/>
              <a:t>Create a task &amp; flow using decorators</a:t>
            </a:r>
            <a:endParaRPr/>
          </a:p>
          <a:p>
            <a:pPr indent="-386080" lvl="0" marL="342900" rtl="0" algn="l">
              <a:spcBef>
                <a:spcPts val="640"/>
              </a:spcBef>
              <a:spcAft>
                <a:spcPts val="0"/>
              </a:spcAft>
              <a:buSzPct val="100000"/>
              <a:buChar char="•"/>
            </a:pPr>
            <a:r>
              <a:rPr lang="en-US"/>
              <a:t>Register and run locally</a:t>
            </a:r>
            <a:endParaRPr/>
          </a:p>
          <a:p>
            <a:pPr indent="-386080" lvl="0" marL="342900" rtl="0" algn="l">
              <a:spcBef>
                <a:spcPts val="640"/>
              </a:spcBef>
              <a:spcAft>
                <a:spcPts val="0"/>
              </a:spcAft>
              <a:buSzPct val="100000"/>
              <a:buChar char="•"/>
            </a:pPr>
            <a:r>
              <a:rPr lang="en-US"/>
              <a:t>Observe results in UI</a:t>
            </a:r>
            <a:endParaRPr/>
          </a:p>
          <a:p>
            <a:pPr indent="-386080" lvl="0" marL="342900" rtl="0" algn="l">
              <a:spcBef>
                <a:spcPts val="640"/>
              </a:spcBef>
              <a:spcAft>
                <a:spcPts val="0"/>
              </a:spcAft>
              <a:buSzPct val="100000"/>
              <a:buChar char="•"/>
            </a:pPr>
            <a:r>
              <a:rPr lang="en-US"/>
              <a:t>Add retry and logging</a:t>
            </a:r>
            <a:endParaRPr/>
          </a:p>
        </p:txBody>
      </p:sp>
      <p:pic>
        <p:nvPicPr>
          <p:cNvPr id="280" name="Google Shape;280;g353ed453864_1_8"/>
          <p:cNvPicPr preferRelativeResize="0"/>
          <p:nvPr/>
        </p:nvPicPr>
        <p:blipFill>
          <a:blip r:embed="rId3">
            <a:alphaModFix/>
          </a:blip>
          <a:stretch>
            <a:fillRect/>
          </a:stretch>
        </p:blipFill>
        <p:spPr>
          <a:xfrm>
            <a:off x="0" y="3485404"/>
            <a:ext cx="9144000" cy="33725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53ed453864_0_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What is Prefect?</a:t>
            </a:r>
            <a:endParaRPr/>
          </a:p>
        </p:txBody>
      </p:sp>
      <p:sp>
        <p:nvSpPr>
          <p:cNvPr id="98" name="Google Shape;98;g353ed453864_0_5"/>
          <p:cNvSpPr txBox="1"/>
          <p:nvPr>
            <p:ph idx="1" type="body"/>
          </p:nvPr>
        </p:nvSpPr>
        <p:spPr>
          <a:xfrm>
            <a:off x="555400" y="1394613"/>
            <a:ext cx="8229600" cy="4526100"/>
          </a:xfrm>
          <a:prstGeom prst="rect">
            <a:avLst/>
          </a:prstGeom>
          <a:noFill/>
          <a:ln>
            <a:noFill/>
          </a:ln>
        </p:spPr>
        <p:txBody>
          <a:bodyPr anchorCtr="0" anchor="t" bIns="45700" lIns="91425" spcFirstLastPara="1" rIns="91425" wrap="square" tIns="45700">
            <a:normAutofit lnSpcReduction="20000"/>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Open-source data workflow orchestration tool.</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Used to define, schedule, and monitor data pipelines.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Written in Python with intuitive API design.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Workflows are defined as Python functions using decorators.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Helps manage retries, failures, logging, and alerts.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53ed453864_1_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Passing Data Between Tasks</a:t>
            </a:r>
            <a:endParaRPr/>
          </a:p>
        </p:txBody>
      </p:sp>
      <p:sp>
        <p:nvSpPr>
          <p:cNvPr id="287" name="Google Shape;287;g353ed453864_1_39"/>
          <p:cNvSpPr txBox="1"/>
          <p:nvPr>
            <p:ph idx="1" type="body"/>
          </p:nvPr>
        </p:nvSpPr>
        <p:spPr>
          <a:xfrm>
            <a:off x="457200" y="1256475"/>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spcBef>
                <a:spcPts val="640"/>
              </a:spcBef>
              <a:spcAft>
                <a:spcPts val="0"/>
              </a:spcAft>
              <a:buSzPts val="1800"/>
              <a:buChar char="•"/>
            </a:pPr>
            <a:r>
              <a:rPr lang="en-US"/>
              <a:t>Prefect allows passing data between tasks using flow parameters or direct task outputs.</a:t>
            </a:r>
            <a:br>
              <a:rPr lang="en-US"/>
            </a:br>
            <a:endParaRPr/>
          </a:p>
          <a:p>
            <a:pPr indent="-342900" lvl="0" marL="457200" rtl="0" algn="l">
              <a:spcBef>
                <a:spcPts val="0"/>
              </a:spcBef>
              <a:spcAft>
                <a:spcPts val="0"/>
              </a:spcAft>
              <a:buSzPts val="1800"/>
              <a:buChar char="•"/>
            </a:pPr>
            <a:r>
              <a:rPr lang="en-US"/>
              <a:t>Tasks can share data, which enables complex workflows.</a:t>
            </a:r>
            <a:br>
              <a:rPr lang="en-US"/>
            </a:br>
            <a:endParaRPr/>
          </a:p>
          <a:p>
            <a:pPr indent="-342900" lvl="0" marL="457200" rtl="0" algn="l">
              <a:spcBef>
                <a:spcPts val="0"/>
              </a:spcBef>
              <a:spcAft>
                <a:spcPts val="0"/>
              </a:spcAft>
              <a:buSzPts val="1800"/>
              <a:buChar char="•"/>
            </a:pPr>
            <a:r>
              <a:rPr lang="en-US"/>
              <a:t>Use return values of tasks as inputs for the next task.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353ed453864_1_49"/>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Hands-on: </a:t>
            </a:r>
            <a:r>
              <a:rPr lang="en-US"/>
              <a:t>Passing Data Between Tasks</a:t>
            </a:r>
            <a:endParaRPr/>
          </a:p>
        </p:txBody>
      </p:sp>
      <p:pic>
        <p:nvPicPr>
          <p:cNvPr id="294" name="Google Shape;294;g353ed453864_1_49"/>
          <p:cNvPicPr preferRelativeResize="0"/>
          <p:nvPr/>
        </p:nvPicPr>
        <p:blipFill>
          <a:blip r:embed="rId3">
            <a:alphaModFix/>
          </a:blip>
          <a:stretch>
            <a:fillRect/>
          </a:stretch>
        </p:blipFill>
        <p:spPr>
          <a:xfrm>
            <a:off x="169138" y="1675375"/>
            <a:ext cx="8805725" cy="4347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353ed453864_1_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are Parameters?</a:t>
            </a:r>
            <a:endParaRPr/>
          </a:p>
        </p:txBody>
      </p:sp>
      <p:sp>
        <p:nvSpPr>
          <p:cNvPr id="301" name="Google Shape;301;g353ed453864_1_58"/>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a:bodyPr>
          <a:lstStyle/>
          <a:p>
            <a:pPr indent="-317500" lvl="0" marL="457200" rtl="0" algn="l">
              <a:spcBef>
                <a:spcPts val="640"/>
              </a:spcBef>
              <a:spcAft>
                <a:spcPts val="0"/>
              </a:spcAft>
              <a:buSzPts val="1400"/>
              <a:buChar char="•"/>
            </a:pPr>
            <a:r>
              <a:rPr lang="en-US" sz="2800"/>
              <a:t>Parameters are values that allow you to dynamically pass data to tasks.</a:t>
            </a:r>
            <a:endParaRPr sz="2800"/>
          </a:p>
          <a:p>
            <a:pPr indent="-317500" lvl="0" marL="457200" rtl="0" algn="l">
              <a:spcBef>
                <a:spcPts val="0"/>
              </a:spcBef>
              <a:spcAft>
                <a:spcPts val="0"/>
              </a:spcAft>
              <a:buSzPts val="1400"/>
              <a:buChar char="•"/>
            </a:pPr>
            <a:r>
              <a:rPr lang="en-US" sz="2800"/>
              <a:t>Parameters are defined in the flow and can be provided at runtime.</a:t>
            </a:r>
            <a:endParaRPr sz="2800"/>
          </a:p>
          <a:p>
            <a:pPr indent="-317500" lvl="0" marL="457200" rtl="0" algn="l">
              <a:spcBef>
                <a:spcPts val="0"/>
              </a:spcBef>
              <a:spcAft>
                <a:spcPts val="0"/>
              </a:spcAft>
              <a:buSzPts val="1400"/>
              <a:buChar char="•"/>
            </a:pPr>
            <a:r>
              <a:rPr lang="en-US" sz="2800"/>
              <a:t>Parameters make your tasks more flexible and reusable.</a:t>
            </a:r>
            <a:endParaRPr sz="2800"/>
          </a:p>
        </p:txBody>
      </p:sp>
      <p:pic>
        <p:nvPicPr>
          <p:cNvPr id="302" name="Google Shape;302;g353ed453864_1_58"/>
          <p:cNvPicPr preferRelativeResize="0"/>
          <p:nvPr/>
        </p:nvPicPr>
        <p:blipFill>
          <a:blip r:embed="rId3">
            <a:alphaModFix/>
          </a:blip>
          <a:stretch>
            <a:fillRect/>
          </a:stretch>
        </p:blipFill>
        <p:spPr>
          <a:xfrm>
            <a:off x="0" y="4990295"/>
            <a:ext cx="9144002" cy="186771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53ed453864_1_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60"/>
              <a:buFont typeface="Calibri"/>
              <a:buNone/>
            </a:pPr>
            <a:r>
              <a:rPr lang="en-US" sz="3759"/>
              <a:t>Combining Tasks, Flows, and Parameters</a:t>
            </a:r>
            <a:endParaRPr sz="3759"/>
          </a:p>
        </p:txBody>
      </p:sp>
      <p:pic>
        <p:nvPicPr>
          <p:cNvPr id="309" name="Google Shape;309;g353ed453864_1_69"/>
          <p:cNvPicPr preferRelativeResize="0"/>
          <p:nvPr/>
        </p:nvPicPr>
        <p:blipFill>
          <a:blip r:embed="rId3">
            <a:alphaModFix/>
          </a:blip>
          <a:stretch>
            <a:fillRect/>
          </a:stretch>
        </p:blipFill>
        <p:spPr>
          <a:xfrm>
            <a:off x="152400" y="1570050"/>
            <a:ext cx="8767901" cy="5135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353ed453864_1_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60"/>
              <a:buFont typeface="Calibri"/>
              <a:buNone/>
            </a:pPr>
            <a:r>
              <a:rPr lang="en-US" sz="3759"/>
              <a:t>Task and Flow Dependencies</a:t>
            </a:r>
            <a:endParaRPr sz="3759"/>
          </a:p>
        </p:txBody>
      </p:sp>
      <p:sp>
        <p:nvSpPr>
          <p:cNvPr id="316" name="Google Shape;316;g353ed453864_1_80"/>
          <p:cNvSpPr txBox="1"/>
          <p:nvPr/>
        </p:nvSpPr>
        <p:spPr>
          <a:xfrm>
            <a:off x="409200" y="1276675"/>
            <a:ext cx="8445600" cy="5238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You can manage dependencies with upstream_tasks and downstream_tasks.</a:t>
            </a:r>
            <a:endParaRPr sz="1900">
              <a:solidFill>
                <a:schemeClr val="dk1"/>
              </a:solidFill>
              <a:latin typeface="Calibri"/>
              <a:ea typeface="Calibri"/>
              <a:cs typeface="Calibri"/>
              <a:sym typeface="Calibri"/>
            </a:endParaRPr>
          </a:p>
        </p:txBody>
      </p:sp>
      <p:pic>
        <p:nvPicPr>
          <p:cNvPr id="317" name="Google Shape;317;g353ed453864_1_80"/>
          <p:cNvPicPr preferRelativeResize="0"/>
          <p:nvPr/>
        </p:nvPicPr>
        <p:blipFill>
          <a:blip r:embed="rId3">
            <a:alphaModFix/>
          </a:blip>
          <a:stretch>
            <a:fillRect/>
          </a:stretch>
        </p:blipFill>
        <p:spPr>
          <a:xfrm>
            <a:off x="212400" y="2443900"/>
            <a:ext cx="8839201" cy="421222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353ed453864_7_72"/>
          <p:cNvSpPr txBox="1"/>
          <p:nvPr>
            <p:ph type="title"/>
          </p:nvPr>
        </p:nvSpPr>
        <p:spPr>
          <a:xfrm>
            <a:off x="457200" y="277206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en-US"/>
              <a:t>Connecting Local Environment to Prefect Cloud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353ed453864_7_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 Login to Prefect Cloud via CLI</a:t>
            </a:r>
            <a:endParaRPr/>
          </a:p>
        </p:txBody>
      </p:sp>
      <p:sp>
        <p:nvSpPr>
          <p:cNvPr id="330" name="Google Shape;330;g353ed453864_7_78"/>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a:bodyPr>
          <a:lstStyle/>
          <a:p>
            <a:pPr indent="-406400" lvl="0" marL="457200" rtl="0" algn="l">
              <a:spcBef>
                <a:spcPts val="640"/>
              </a:spcBef>
              <a:spcAft>
                <a:spcPts val="0"/>
              </a:spcAft>
              <a:buSzPts val="2800"/>
              <a:buChar char="•"/>
            </a:pPr>
            <a:r>
              <a:rPr lang="en-US" sz="2800"/>
              <a:t>Use your API key to log in:</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Select your workspace</a:t>
            </a:r>
            <a:endParaRPr sz="2800"/>
          </a:p>
          <a:p>
            <a:pPr indent="-406400" lvl="0" marL="457200" rtl="0" algn="l">
              <a:spcBef>
                <a:spcPts val="0"/>
              </a:spcBef>
              <a:spcAft>
                <a:spcPts val="0"/>
              </a:spcAft>
              <a:buSzPts val="2800"/>
              <a:buChar char="•"/>
            </a:pPr>
            <a:r>
              <a:rPr lang="en-US" sz="2800"/>
              <a:t>Verify:</a:t>
            </a:r>
            <a:endParaRPr sz="2800"/>
          </a:p>
          <a:p>
            <a:pPr indent="-406400" lvl="0" marL="457200" rtl="0" algn="l">
              <a:spcBef>
                <a:spcPts val="0"/>
              </a:spcBef>
              <a:spcAft>
                <a:spcPts val="0"/>
              </a:spcAft>
              <a:buSzPts val="2800"/>
              <a:buChar char="•"/>
            </a:pPr>
            <a:r>
              <a:t/>
            </a:r>
            <a:endParaRPr sz="2800"/>
          </a:p>
          <a:p>
            <a:pPr indent="0" lvl="0" marL="0" rtl="0" algn="l">
              <a:spcBef>
                <a:spcPts val="640"/>
              </a:spcBef>
              <a:spcAft>
                <a:spcPts val="0"/>
              </a:spcAft>
              <a:buNone/>
            </a:pPr>
            <a:r>
              <a:t/>
            </a:r>
            <a:endParaRPr sz="2800"/>
          </a:p>
        </p:txBody>
      </p:sp>
      <p:pic>
        <p:nvPicPr>
          <p:cNvPr id="331" name="Google Shape;331;g353ed453864_7_78"/>
          <p:cNvPicPr preferRelativeResize="0"/>
          <p:nvPr/>
        </p:nvPicPr>
        <p:blipFill>
          <a:blip r:embed="rId3">
            <a:alphaModFix/>
          </a:blip>
          <a:stretch>
            <a:fillRect/>
          </a:stretch>
        </p:blipFill>
        <p:spPr>
          <a:xfrm>
            <a:off x="152400" y="2198375"/>
            <a:ext cx="8839202" cy="767996"/>
          </a:xfrm>
          <a:prstGeom prst="rect">
            <a:avLst/>
          </a:prstGeom>
          <a:noFill/>
          <a:ln>
            <a:noFill/>
          </a:ln>
        </p:spPr>
      </p:pic>
      <p:pic>
        <p:nvPicPr>
          <p:cNvPr id="332" name="Google Shape;332;g353ed453864_7_78"/>
          <p:cNvPicPr preferRelativeResize="0"/>
          <p:nvPr/>
        </p:nvPicPr>
        <p:blipFill>
          <a:blip r:embed="rId4">
            <a:alphaModFix/>
          </a:blip>
          <a:stretch>
            <a:fillRect/>
          </a:stretch>
        </p:blipFill>
        <p:spPr>
          <a:xfrm>
            <a:off x="217875" y="3998800"/>
            <a:ext cx="8839202" cy="56512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353ed453864_7_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Create a Simple Flow</a:t>
            </a:r>
            <a:endParaRPr/>
          </a:p>
        </p:txBody>
      </p:sp>
      <p:pic>
        <p:nvPicPr>
          <p:cNvPr id="339" name="Google Shape;339;g353ed453864_7_91"/>
          <p:cNvPicPr preferRelativeResize="0"/>
          <p:nvPr/>
        </p:nvPicPr>
        <p:blipFill>
          <a:blip r:embed="rId3">
            <a:alphaModFix/>
          </a:blip>
          <a:stretch>
            <a:fillRect/>
          </a:stretch>
        </p:blipFill>
        <p:spPr>
          <a:xfrm>
            <a:off x="152400" y="1570038"/>
            <a:ext cx="8839200" cy="245225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353ed453864_7_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Create a Work Pool</a:t>
            </a:r>
            <a:endParaRPr/>
          </a:p>
        </p:txBody>
      </p:sp>
      <p:sp>
        <p:nvSpPr>
          <p:cNvPr id="346" name="Google Shape;346;g353ed453864_7_105"/>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a:bodyPr>
          <a:lstStyle/>
          <a:p>
            <a:pPr indent="-406400" lvl="0" marL="457200" rtl="0" algn="l">
              <a:spcBef>
                <a:spcPts val="640"/>
              </a:spcBef>
              <a:spcAft>
                <a:spcPts val="0"/>
              </a:spcAft>
              <a:buSzPts val="2800"/>
              <a:buChar char="•"/>
            </a:pPr>
            <a:r>
              <a:rPr lang="en-US" sz="2800"/>
              <a:t>Go to “Work Pools”</a:t>
            </a:r>
            <a:endParaRPr sz="2800"/>
          </a:p>
          <a:p>
            <a:pPr indent="-406400" lvl="0" marL="457200" rtl="0" algn="l">
              <a:spcBef>
                <a:spcPts val="0"/>
              </a:spcBef>
              <a:spcAft>
                <a:spcPts val="0"/>
              </a:spcAft>
              <a:buSzPts val="2800"/>
              <a:buChar char="•"/>
            </a:pPr>
            <a:r>
              <a:rPr lang="en-US" sz="2800"/>
              <a:t>Click “+ Create Work Pool”</a:t>
            </a:r>
            <a:endParaRPr sz="2800"/>
          </a:p>
          <a:p>
            <a:pPr indent="-406400" lvl="0" marL="457200" rtl="0" algn="l">
              <a:spcBef>
                <a:spcPts val="0"/>
              </a:spcBef>
              <a:spcAft>
                <a:spcPts val="0"/>
              </a:spcAft>
              <a:buSzPts val="2800"/>
              <a:buChar char="•"/>
            </a:pPr>
            <a:r>
              <a:rPr lang="en-US" sz="2800"/>
              <a:t>Choose “Prefect-managed” type</a:t>
            </a:r>
            <a:endParaRPr sz="2800"/>
          </a:p>
          <a:p>
            <a:pPr indent="-406400" lvl="0" marL="457200" rtl="0" algn="l">
              <a:spcBef>
                <a:spcPts val="0"/>
              </a:spcBef>
              <a:spcAft>
                <a:spcPts val="0"/>
              </a:spcAft>
              <a:buSzPts val="2800"/>
              <a:buChar char="•"/>
            </a:pPr>
            <a:r>
              <a:rPr lang="en-US" sz="2800"/>
              <a:t>Name: local-pool</a:t>
            </a:r>
            <a:endParaRPr sz="2800"/>
          </a:p>
          <a:p>
            <a:pPr indent="0" lvl="0" marL="0" rtl="0" algn="l">
              <a:spcBef>
                <a:spcPts val="640"/>
              </a:spcBef>
              <a:spcAft>
                <a:spcPts val="0"/>
              </a:spcAft>
              <a:buNone/>
            </a:pPr>
            <a:r>
              <a:t/>
            </a:r>
            <a:endParaRPr sz="2800"/>
          </a:p>
        </p:txBody>
      </p:sp>
      <p:pic>
        <p:nvPicPr>
          <p:cNvPr id="347" name="Google Shape;347;g353ed453864_7_105"/>
          <p:cNvPicPr preferRelativeResize="0"/>
          <p:nvPr/>
        </p:nvPicPr>
        <p:blipFill>
          <a:blip r:embed="rId3">
            <a:alphaModFix/>
          </a:blip>
          <a:stretch>
            <a:fillRect/>
          </a:stretch>
        </p:blipFill>
        <p:spPr>
          <a:xfrm>
            <a:off x="0" y="3429000"/>
            <a:ext cx="9144003" cy="34290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353ed453864_7_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Start a Worker Locally</a:t>
            </a:r>
            <a:endParaRPr/>
          </a:p>
        </p:txBody>
      </p:sp>
      <p:sp>
        <p:nvSpPr>
          <p:cNvPr id="354" name="Google Shape;354;g353ed453864_7_118"/>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lnSpcReduction="20000"/>
          </a:bodyPr>
          <a:lstStyle/>
          <a:p>
            <a:pPr indent="-406400" lvl="0" marL="457200" rtl="0" algn="l">
              <a:spcBef>
                <a:spcPts val="640"/>
              </a:spcBef>
              <a:spcAft>
                <a:spcPts val="0"/>
              </a:spcAft>
              <a:buSzPts val="2800"/>
              <a:buChar char="•"/>
            </a:pPr>
            <a:r>
              <a:rPr lang="en-US" sz="2800"/>
              <a:t>Run a local worker:</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This polls the cloud for work</a:t>
            </a:r>
            <a:br>
              <a:rPr lang="en-US" sz="2800"/>
            </a:br>
            <a:endParaRPr sz="2800"/>
          </a:p>
          <a:p>
            <a:pPr indent="-406400" lvl="0" marL="457200" rtl="0" algn="l">
              <a:spcBef>
                <a:spcPts val="0"/>
              </a:spcBef>
              <a:spcAft>
                <a:spcPts val="0"/>
              </a:spcAft>
              <a:buSzPts val="2800"/>
              <a:buChar char="•"/>
            </a:pPr>
            <a:r>
              <a:rPr lang="en-US" sz="2800"/>
              <a:t>Keep this terminal running</a:t>
            </a:r>
            <a:endParaRPr sz="2800"/>
          </a:p>
          <a:p>
            <a:pPr indent="0" lvl="0" marL="457200" rtl="0" algn="l">
              <a:spcBef>
                <a:spcPts val="640"/>
              </a:spcBef>
              <a:spcAft>
                <a:spcPts val="0"/>
              </a:spcAft>
              <a:buNone/>
            </a:pPr>
            <a:r>
              <a:t/>
            </a:r>
            <a:endParaRPr sz="2800"/>
          </a:p>
          <a:p>
            <a:pPr indent="0" lvl="0" marL="0" rtl="0" algn="l">
              <a:spcBef>
                <a:spcPts val="640"/>
              </a:spcBef>
              <a:spcAft>
                <a:spcPts val="0"/>
              </a:spcAft>
              <a:buNone/>
            </a:pPr>
            <a:r>
              <a:t/>
            </a:r>
            <a:endParaRPr sz="2800"/>
          </a:p>
        </p:txBody>
      </p:sp>
      <p:pic>
        <p:nvPicPr>
          <p:cNvPr id="355" name="Google Shape;355;g353ed453864_7_118"/>
          <p:cNvPicPr preferRelativeResize="0"/>
          <p:nvPr/>
        </p:nvPicPr>
        <p:blipFill>
          <a:blip r:embed="rId3">
            <a:alphaModFix/>
          </a:blip>
          <a:stretch>
            <a:fillRect/>
          </a:stretch>
        </p:blipFill>
        <p:spPr>
          <a:xfrm>
            <a:off x="152400" y="2312950"/>
            <a:ext cx="8839199" cy="7344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53ed453864_0_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What is Prefect?</a:t>
            </a:r>
            <a:endParaRPr/>
          </a:p>
        </p:txBody>
      </p:sp>
      <p:sp>
        <p:nvSpPr>
          <p:cNvPr id="105" name="Google Shape;105;g353ed453864_0_14"/>
          <p:cNvSpPr txBox="1"/>
          <p:nvPr>
            <p:ph idx="1" type="body"/>
          </p:nvPr>
        </p:nvSpPr>
        <p:spPr>
          <a:xfrm>
            <a:off x="575225" y="2180403"/>
            <a:ext cx="8229600" cy="12486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rPr lang="en-US" u="sng">
                <a:solidFill>
                  <a:schemeClr val="hlink"/>
                </a:solidFill>
                <a:hlinkClick r:id="rId3"/>
              </a:rPr>
              <a:t>https://www.youtube.com/watch?v=D5DhwVNHWeU&amp;t=44s</a:t>
            </a:r>
            <a:r>
              <a:rPr lang="en-US"/>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353ed453864_7_1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Deploy Your Flow</a:t>
            </a:r>
            <a:endParaRPr/>
          </a:p>
        </p:txBody>
      </p:sp>
      <p:sp>
        <p:nvSpPr>
          <p:cNvPr id="362" name="Google Shape;362;g353ed453864_7_130"/>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a:bodyPr>
          <a:lstStyle/>
          <a:p>
            <a:pPr indent="-406400" lvl="0" marL="457200" rtl="0" algn="l">
              <a:spcBef>
                <a:spcPts val="640"/>
              </a:spcBef>
              <a:spcAft>
                <a:spcPts val="0"/>
              </a:spcAft>
              <a:buSzPts val="2800"/>
              <a:buChar char="•"/>
            </a:pPr>
            <a:r>
              <a:rPr lang="en-US" sz="2800"/>
              <a:t>Add deployment to your flow:</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t/>
            </a:r>
            <a:endParaRPr sz="2800"/>
          </a:p>
          <a:p>
            <a:pPr indent="0" lvl="0" marL="457200" rtl="0" algn="l">
              <a:spcBef>
                <a:spcPts val="640"/>
              </a:spcBef>
              <a:spcAft>
                <a:spcPts val="0"/>
              </a:spcAft>
              <a:buNone/>
            </a:pPr>
            <a:r>
              <a:t/>
            </a:r>
            <a:endParaRPr sz="2800"/>
          </a:p>
          <a:p>
            <a:pPr indent="0" lvl="0" marL="0" rtl="0" algn="l">
              <a:spcBef>
                <a:spcPts val="640"/>
              </a:spcBef>
              <a:spcAft>
                <a:spcPts val="0"/>
              </a:spcAft>
              <a:buNone/>
            </a:pPr>
            <a:r>
              <a:t/>
            </a:r>
            <a:endParaRPr sz="2800"/>
          </a:p>
        </p:txBody>
      </p:sp>
      <p:pic>
        <p:nvPicPr>
          <p:cNvPr id="363" name="Google Shape;363;g353ed453864_7_130"/>
          <p:cNvPicPr preferRelativeResize="0"/>
          <p:nvPr/>
        </p:nvPicPr>
        <p:blipFill>
          <a:blip r:embed="rId3">
            <a:alphaModFix/>
          </a:blip>
          <a:stretch>
            <a:fillRect/>
          </a:stretch>
        </p:blipFill>
        <p:spPr>
          <a:xfrm>
            <a:off x="0" y="2142597"/>
            <a:ext cx="9143999" cy="443870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353ed453864_7_1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Deploy Your Flow</a:t>
            </a:r>
            <a:endParaRPr/>
          </a:p>
        </p:txBody>
      </p:sp>
      <p:sp>
        <p:nvSpPr>
          <p:cNvPr id="370" name="Google Shape;370;g353ed453864_7_140"/>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a:bodyPr>
          <a:lstStyle/>
          <a:p>
            <a:pPr indent="-406400" lvl="0" marL="457200" rtl="0" algn="l">
              <a:spcBef>
                <a:spcPts val="640"/>
              </a:spcBef>
              <a:spcAft>
                <a:spcPts val="0"/>
              </a:spcAft>
              <a:buSzPts val="2800"/>
              <a:buChar char="•"/>
            </a:pPr>
            <a:r>
              <a:rPr lang="en-US" sz="2800"/>
              <a:t>Add deployment to your flow:</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t/>
            </a:r>
            <a:endParaRPr sz="2800"/>
          </a:p>
          <a:p>
            <a:pPr indent="0" lvl="0" marL="0" rtl="0" algn="l">
              <a:spcBef>
                <a:spcPts val="640"/>
              </a:spcBef>
              <a:spcAft>
                <a:spcPts val="0"/>
              </a:spcAft>
              <a:buNone/>
            </a:pPr>
            <a:r>
              <a:t/>
            </a:r>
            <a:endParaRPr sz="2800"/>
          </a:p>
          <a:p>
            <a:pPr indent="0" lvl="0" marL="457200" rtl="0" algn="l">
              <a:spcBef>
                <a:spcPts val="640"/>
              </a:spcBef>
              <a:spcAft>
                <a:spcPts val="0"/>
              </a:spcAft>
              <a:buNone/>
            </a:pPr>
            <a:r>
              <a:t/>
            </a:r>
            <a:endParaRPr sz="2800"/>
          </a:p>
          <a:p>
            <a:pPr indent="0" lvl="0" marL="0" rtl="0" algn="l">
              <a:spcBef>
                <a:spcPts val="640"/>
              </a:spcBef>
              <a:spcAft>
                <a:spcPts val="0"/>
              </a:spcAft>
              <a:buNone/>
            </a:pPr>
            <a:r>
              <a:t/>
            </a:r>
            <a:endParaRPr sz="2800"/>
          </a:p>
        </p:txBody>
      </p:sp>
      <p:pic>
        <p:nvPicPr>
          <p:cNvPr id="371" name="Google Shape;371;g353ed453864_7_140"/>
          <p:cNvPicPr preferRelativeResize="0"/>
          <p:nvPr/>
        </p:nvPicPr>
        <p:blipFill>
          <a:blip r:embed="rId3">
            <a:alphaModFix/>
          </a:blip>
          <a:stretch>
            <a:fillRect/>
          </a:stretch>
        </p:blipFill>
        <p:spPr>
          <a:xfrm>
            <a:off x="0" y="2142597"/>
            <a:ext cx="9143999" cy="443870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353ed453864_7_1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Run from Prefect Cloud</a:t>
            </a:r>
            <a:endParaRPr/>
          </a:p>
        </p:txBody>
      </p:sp>
      <p:sp>
        <p:nvSpPr>
          <p:cNvPr id="378" name="Google Shape;378;g353ed453864_7_148"/>
          <p:cNvSpPr txBox="1"/>
          <p:nvPr>
            <p:ph idx="1" type="body"/>
          </p:nvPr>
        </p:nvSpPr>
        <p:spPr>
          <a:xfrm>
            <a:off x="457200" y="1518350"/>
            <a:ext cx="8229600" cy="3964800"/>
          </a:xfrm>
          <a:prstGeom prst="rect">
            <a:avLst/>
          </a:prstGeom>
          <a:noFill/>
          <a:ln>
            <a:noFill/>
          </a:ln>
        </p:spPr>
        <p:txBody>
          <a:bodyPr anchorCtr="0" anchor="t" bIns="45700" lIns="91425" spcFirstLastPara="1" rIns="91425" wrap="square" tIns="45700">
            <a:normAutofit lnSpcReduction="10000"/>
          </a:bodyPr>
          <a:lstStyle/>
          <a:p>
            <a:pPr indent="-406400" lvl="0" marL="457200" rtl="0" algn="l">
              <a:spcBef>
                <a:spcPts val="640"/>
              </a:spcBef>
              <a:spcAft>
                <a:spcPts val="0"/>
              </a:spcAft>
              <a:buSzPts val="2800"/>
              <a:buChar char="•"/>
            </a:pPr>
            <a:r>
              <a:rPr lang="en-US" sz="2800"/>
              <a:t>Go to “Deployments” in UI</a:t>
            </a:r>
            <a:endParaRPr sz="2800"/>
          </a:p>
          <a:p>
            <a:pPr indent="0" lvl="0" marL="45720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Click “hello-deploy”</a:t>
            </a:r>
            <a:endParaRPr sz="2800"/>
          </a:p>
          <a:p>
            <a:pPr indent="0" lvl="0" marL="45720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Click “Run” &gt; Set parameters (if any)</a:t>
            </a:r>
            <a:endParaRPr sz="2800"/>
          </a:p>
          <a:p>
            <a:pPr indent="0" lvl="0" marL="45720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Monitor Logs</a:t>
            </a:r>
            <a:endParaRPr sz="2800"/>
          </a:p>
          <a:p>
            <a:pPr indent="0" lvl="0" marL="0" rtl="0" algn="l">
              <a:spcBef>
                <a:spcPts val="640"/>
              </a:spcBef>
              <a:spcAft>
                <a:spcPts val="0"/>
              </a:spcAft>
              <a:buNone/>
            </a:pPr>
            <a:r>
              <a:t/>
            </a:r>
            <a:endParaRPr sz="2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353ed453864_1_1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Prefect Orchestration Architecture</a:t>
            </a:r>
            <a:endParaRPr/>
          </a:p>
        </p:txBody>
      </p:sp>
      <p:pic>
        <p:nvPicPr>
          <p:cNvPr id="385" name="Google Shape;385;g353ed453864_1_142"/>
          <p:cNvPicPr preferRelativeResize="0"/>
          <p:nvPr/>
        </p:nvPicPr>
        <p:blipFill>
          <a:blip r:embed="rId3">
            <a:alphaModFix/>
          </a:blip>
          <a:stretch>
            <a:fillRect/>
          </a:stretch>
        </p:blipFill>
        <p:spPr>
          <a:xfrm>
            <a:off x="152400" y="1570038"/>
            <a:ext cx="8839196" cy="450541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353ed453864_1_1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Prefect Architecture Overview</a:t>
            </a:r>
            <a:endParaRPr/>
          </a:p>
        </p:txBody>
      </p:sp>
      <p:sp>
        <p:nvSpPr>
          <p:cNvPr id="392" name="Google Shape;392;g353ed453864_1_148"/>
          <p:cNvSpPr txBox="1"/>
          <p:nvPr>
            <p:ph idx="1" type="body"/>
          </p:nvPr>
        </p:nvSpPr>
        <p:spPr>
          <a:xfrm>
            <a:off x="494950" y="1961700"/>
            <a:ext cx="8229600" cy="3964800"/>
          </a:xfrm>
          <a:prstGeom prst="rect">
            <a:avLst/>
          </a:prstGeom>
          <a:noFill/>
          <a:ln>
            <a:noFill/>
          </a:ln>
        </p:spPr>
        <p:txBody>
          <a:bodyPr anchorCtr="0" anchor="t" bIns="45700" lIns="91425" spcFirstLastPara="1" rIns="91425" wrap="square" tIns="45700">
            <a:normAutofit/>
          </a:bodyPr>
          <a:lstStyle/>
          <a:p>
            <a:pPr indent="-317500" lvl="0" marL="457200" rtl="0" algn="l">
              <a:spcBef>
                <a:spcPts val="640"/>
              </a:spcBef>
              <a:spcAft>
                <a:spcPts val="0"/>
              </a:spcAft>
              <a:buSzPts val="1400"/>
              <a:buChar char="•"/>
            </a:pPr>
            <a:r>
              <a:rPr lang="en-US" sz="2800"/>
              <a:t>Prefect Core: responsible for workflow execution and monitoring</a:t>
            </a:r>
            <a:endParaRPr sz="2800"/>
          </a:p>
          <a:p>
            <a:pPr indent="-317500" lvl="0" marL="457200" rtl="0" algn="l">
              <a:spcBef>
                <a:spcPts val="0"/>
              </a:spcBef>
              <a:spcAft>
                <a:spcPts val="0"/>
              </a:spcAft>
              <a:buSzPts val="1400"/>
              <a:buChar char="•"/>
            </a:pPr>
            <a:r>
              <a:rPr lang="en-US" sz="2800"/>
              <a:t>Prefect API: provides interface for interacting with Prefect</a:t>
            </a:r>
            <a:endParaRPr sz="2800"/>
          </a:p>
          <a:p>
            <a:pPr indent="-317500" lvl="0" marL="457200" rtl="0" algn="l">
              <a:spcBef>
                <a:spcPts val="0"/>
              </a:spcBef>
              <a:spcAft>
                <a:spcPts val="0"/>
              </a:spcAft>
              <a:buSzPts val="1400"/>
              <a:buChar char="•"/>
            </a:pPr>
            <a:r>
              <a:rPr lang="en-US" sz="2800"/>
              <a:t>Prefect UI: provides visualization and monitoring of workflows</a:t>
            </a:r>
            <a:endParaRPr sz="2800"/>
          </a:p>
          <a:p>
            <a:pPr indent="-317500" lvl="0" marL="457200" rtl="0" algn="l">
              <a:spcBef>
                <a:spcPts val="0"/>
              </a:spcBef>
              <a:spcAft>
                <a:spcPts val="0"/>
              </a:spcAft>
              <a:buSzPts val="1400"/>
              <a:buChar char="•"/>
            </a:pPr>
            <a:r>
              <a:rPr lang="en-US" sz="2800"/>
              <a:t>Prefect Agent: responsible for executing workflows</a:t>
            </a:r>
            <a:endParaRPr sz="2800"/>
          </a:p>
          <a:p>
            <a:pPr indent="-317500" lvl="0" marL="457200" rtl="0" algn="l">
              <a:spcBef>
                <a:spcPts val="0"/>
              </a:spcBef>
              <a:spcAft>
                <a:spcPts val="0"/>
              </a:spcAft>
              <a:buSzPts val="1400"/>
              <a:buChar char="•"/>
            </a:pPr>
            <a:r>
              <a:rPr lang="en-US" sz="2800"/>
              <a:t>Prefect Storage: provides storage for workflow data and metadata</a:t>
            </a:r>
            <a:endParaRPr sz="2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353ed453864_5_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Prefect Core</a:t>
            </a:r>
            <a:endParaRPr/>
          </a:p>
        </p:txBody>
      </p:sp>
      <p:sp>
        <p:nvSpPr>
          <p:cNvPr id="399" name="Google Shape;399;g353ed453864_5_13"/>
          <p:cNvSpPr txBox="1"/>
          <p:nvPr>
            <p:ph idx="1" type="body"/>
          </p:nvPr>
        </p:nvSpPr>
        <p:spPr>
          <a:xfrm>
            <a:off x="494950" y="1961700"/>
            <a:ext cx="8229600" cy="3964800"/>
          </a:xfrm>
          <a:prstGeom prst="rect">
            <a:avLst/>
          </a:prstGeom>
          <a:noFill/>
          <a:ln>
            <a:noFill/>
          </a:ln>
        </p:spPr>
        <p:txBody>
          <a:bodyPr anchorCtr="0" anchor="t" bIns="45700" lIns="91425" spcFirstLastPara="1" rIns="91425" wrap="square" tIns="45700">
            <a:normAutofit lnSpcReduction="10000"/>
          </a:bodyPr>
          <a:lstStyle/>
          <a:p>
            <a:pPr indent="-317500" lvl="0" marL="457200" rtl="0" algn="l">
              <a:spcBef>
                <a:spcPts val="640"/>
              </a:spcBef>
              <a:spcAft>
                <a:spcPts val="0"/>
              </a:spcAft>
              <a:buSzPts val="1400"/>
              <a:buChar char="•"/>
            </a:pPr>
            <a:r>
              <a:rPr lang="en-US" sz="2800"/>
              <a:t>Workflow Definition: defines the workflow structure and tasks</a:t>
            </a:r>
            <a:endParaRPr sz="2800"/>
          </a:p>
          <a:p>
            <a:pPr indent="-317500" lvl="0" marL="457200" rtl="0" algn="l">
              <a:spcBef>
                <a:spcPts val="0"/>
              </a:spcBef>
              <a:spcAft>
                <a:spcPts val="0"/>
              </a:spcAft>
              <a:buSzPts val="1400"/>
              <a:buChar char="•"/>
            </a:pPr>
            <a:r>
              <a:rPr lang="en-US" sz="2800"/>
              <a:t>Task Execution: executes tasks and handles dependencies</a:t>
            </a:r>
            <a:endParaRPr sz="2800"/>
          </a:p>
          <a:p>
            <a:pPr indent="-317500" lvl="0" marL="457200" rtl="0" algn="l">
              <a:spcBef>
                <a:spcPts val="0"/>
              </a:spcBef>
              <a:spcAft>
                <a:spcPts val="0"/>
              </a:spcAft>
              <a:buSzPts val="1400"/>
              <a:buChar char="•"/>
            </a:pPr>
            <a:r>
              <a:rPr lang="en-US" sz="2800"/>
              <a:t>State Management: manages the state of workflows and tasks</a:t>
            </a:r>
            <a:endParaRPr sz="2800"/>
          </a:p>
          <a:p>
            <a:pPr indent="-317500" lvl="0" marL="457200" rtl="0" algn="l">
              <a:spcBef>
                <a:spcPts val="0"/>
              </a:spcBef>
              <a:spcAft>
                <a:spcPts val="0"/>
              </a:spcAft>
              <a:buSzPts val="1400"/>
              <a:buChar char="•"/>
            </a:pPr>
            <a:r>
              <a:rPr lang="en-US" sz="2800"/>
              <a:t>Error Handling: handles errors and exceptions during workflow execution</a:t>
            </a:r>
            <a:endParaRPr sz="2800"/>
          </a:p>
          <a:p>
            <a:pPr indent="-317500" lvl="0" marL="457200" rtl="0" algn="l">
              <a:spcBef>
                <a:spcPts val="0"/>
              </a:spcBef>
              <a:spcAft>
                <a:spcPts val="0"/>
              </a:spcAft>
              <a:buSzPts val="1400"/>
              <a:buChar char="•"/>
            </a:pPr>
            <a:r>
              <a:rPr lang="en-US" sz="2800"/>
              <a:t>Logging and Auditing: provides logging and auditing capabilities for workflows</a:t>
            </a:r>
            <a:endParaRPr sz="2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353ed453864_5_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Prefect API</a:t>
            </a:r>
            <a:endParaRPr/>
          </a:p>
        </p:txBody>
      </p:sp>
      <p:sp>
        <p:nvSpPr>
          <p:cNvPr id="406" name="Google Shape;406;g353ed453864_5_19"/>
          <p:cNvSpPr txBox="1"/>
          <p:nvPr>
            <p:ph idx="1" type="body"/>
          </p:nvPr>
        </p:nvSpPr>
        <p:spPr>
          <a:xfrm>
            <a:off x="494950" y="1961700"/>
            <a:ext cx="8229600" cy="3964800"/>
          </a:xfrm>
          <a:prstGeom prst="rect">
            <a:avLst/>
          </a:prstGeom>
          <a:noFill/>
          <a:ln>
            <a:noFill/>
          </a:ln>
        </p:spPr>
        <p:txBody>
          <a:bodyPr anchorCtr="0" anchor="t" bIns="45700" lIns="91425" spcFirstLastPara="1" rIns="91425" wrap="square" tIns="45700">
            <a:normAutofit lnSpcReduction="10000"/>
          </a:bodyPr>
          <a:lstStyle/>
          <a:p>
            <a:pPr indent="-317500" lvl="0" marL="457200" rtl="0" algn="l">
              <a:spcBef>
                <a:spcPts val="640"/>
              </a:spcBef>
              <a:spcAft>
                <a:spcPts val="0"/>
              </a:spcAft>
              <a:buSzPts val="1400"/>
              <a:buChar char="•"/>
            </a:pPr>
            <a:r>
              <a:rPr lang="en-US" sz="2800"/>
              <a:t>REST API: provides interface for interacting with Prefect</a:t>
            </a:r>
            <a:endParaRPr sz="2800"/>
          </a:p>
          <a:p>
            <a:pPr indent="-317500" lvl="0" marL="457200" rtl="0" algn="l">
              <a:spcBef>
                <a:spcPts val="0"/>
              </a:spcBef>
              <a:spcAft>
                <a:spcPts val="0"/>
              </a:spcAft>
              <a:buSzPts val="1400"/>
              <a:buChar char="•"/>
            </a:pPr>
            <a:r>
              <a:rPr lang="en-US" sz="2800"/>
              <a:t>Python Client: provides a Python interface for interacting with Prefect</a:t>
            </a:r>
            <a:endParaRPr sz="2800"/>
          </a:p>
          <a:p>
            <a:pPr indent="-317500" lvl="0" marL="457200" rtl="0" algn="l">
              <a:spcBef>
                <a:spcPts val="0"/>
              </a:spcBef>
              <a:spcAft>
                <a:spcPts val="0"/>
              </a:spcAft>
              <a:buSzPts val="1400"/>
              <a:buChar char="•"/>
            </a:pPr>
            <a:r>
              <a:rPr lang="en-US" sz="2800"/>
              <a:t>API Endpoints: provides endpoints for workflow creation, execution, and monitoring</a:t>
            </a:r>
            <a:endParaRPr sz="2800"/>
          </a:p>
          <a:p>
            <a:pPr indent="-317500" lvl="0" marL="457200" rtl="0" algn="l">
              <a:spcBef>
                <a:spcPts val="0"/>
              </a:spcBef>
              <a:spcAft>
                <a:spcPts val="0"/>
              </a:spcAft>
              <a:buSzPts val="1400"/>
              <a:buChar char="•"/>
            </a:pPr>
            <a:r>
              <a:rPr lang="en-US" sz="2800"/>
              <a:t>API Authentication: provides authentication mechanisms for API access</a:t>
            </a:r>
            <a:endParaRPr sz="2800"/>
          </a:p>
          <a:p>
            <a:pPr indent="-317500" lvl="0" marL="457200" rtl="0" algn="l">
              <a:spcBef>
                <a:spcPts val="0"/>
              </a:spcBef>
              <a:spcAft>
                <a:spcPts val="0"/>
              </a:spcAft>
              <a:buSzPts val="1400"/>
              <a:buChar char="•"/>
            </a:pPr>
            <a:r>
              <a:rPr lang="en-US" sz="2800"/>
              <a:t>API Rate Limiting: provides rate limiting mechanisms for API access</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353ed453864_5_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Prefect UI</a:t>
            </a:r>
            <a:endParaRPr/>
          </a:p>
        </p:txBody>
      </p:sp>
      <p:sp>
        <p:nvSpPr>
          <p:cNvPr id="413" name="Google Shape;413;g353ed453864_5_32"/>
          <p:cNvSpPr txBox="1"/>
          <p:nvPr>
            <p:ph idx="1" type="body"/>
          </p:nvPr>
        </p:nvSpPr>
        <p:spPr>
          <a:xfrm>
            <a:off x="494950" y="1961700"/>
            <a:ext cx="8229600" cy="3964800"/>
          </a:xfrm>
          <a:prstGeom prst="rect">
            <a:avLst/>
          </a:prstGeom>
          <a:noFill/>
          <a:ln>
            <a:noFill/>
          </a:ln>
        </p:spPr>
        <p:txBody>
          <a:bodyPr anchorCtr="0" anchor="t" bIns="45700" lIns="91425" spcFirstLastPara="1" rIns="91425" wrap="square" tIns="45700">
            <a:normAutofit lnSpcReduction="10000"/>
          </a:bodyPr>
          <a:lstStyle/>
          <a:p>
            <a:pPr indent="-317500" lvl="0" marL="457200" rtl="0" algn="l">
              <a:spcBef>
                <a:spcPts val="640"/>
              </a:spcBef>
              <a:spcAft>
                <a:spcPts val="0"/>
              </a:spcAft>
              <a:buSzPts val="1400"/>
              <a:buChar char="•"/>
            </a:pPr>
            <a:r>
              <a:rPr lang="en-US" sz="2800"/>
              <a:t>Workflow Visualization: provides visualization of workflows and tasks</a:t>
            </a:r>
            <a:endParaRPr sz="2800"/>
          </a:p>
          <a:p>
            <a:pPr indent="-317500" lvl="0" marL="457200" rtl="0" algn="l">
              <a:spcBef>
                <a:spcPts val="0"/>
              </a:spcBef>
              <a:spcAft>
                <a:spcPts val="0"/>
              </a:spcAft>
              <a:buSzPts val="1400"/>
              <a:buChar char="•"/>
            </a:pPr>
            <a:r>
              <a:rPr lang="en-US" sz="2800"/>
              <a:t>Workflow Monitoring: provides real-time monitoring of workflows</a:t>
            </a:r>
            <a:endParaRPr sz="2800"/>
          </a:p>
          <a:p>
            <a:pPr indent="-317500" lvl="0" marL="457200" rtl="0" algn="l">
              <a:spcBef>
                <a:spcPts val="0"/>
              </a:spcBef>
              <a:spcAft>
                <a:spcPts val="0"/>
              </a:spcAft>
              <a:buSzPts val="1400"/>
              <a:buChar char="•"/>
            </a:pPr>
            <a:r>
              <a:rPr lang="en-US" sz="2800"/>
              <a:t>Task Monitoring: provides detailed monitoring of tasks</a:t>
            </a:r>
            <a:endParaRPr sz="2800"/>
          </a:p>
          <a:p>
            <a:pPr indent="-317500" lvl="0" marL="457200" rtl="0" algn="l">
              <a:spcBef>
                <a:spcPts val="0"/>
              </a:spcBef>
              <a:spcAft>
                <a:spcPts val="0"/>
              </a:spcAft>
              <a:buSzPts val="1400"/>
              <a:buChar char="•"/>
            </a:pPr>
            <a:r>
              <a:rPr lang="en-US" sz="2800"/>
              <a:t>Error Handling: provides error handling and notification mechanisms</a:t>
            </a:r>
            <a:endParaRPr sz="2800"/>
          </a:p>
          <a:p>
            <a:pPr indent="-317500" lvl="0" marL="457200" rtl="0" algn="l">
              <a:spcBef>
                <a:spcPts val="0"/>
              </a:spcBef>
              <a:spcAft>
                <a:spcPts val="0"/>
              </a:spcAft>
              <a:buSzPts val="1400"/>
              <a:buChar char="•"/>
            </a:pPr>
            <a:r>
              <a:rPr lang="en-US" sz="2800"/>
              <a:t>User Management: provides user management and access control mechanisms</a:t>
            </a:r>
            <a:endParaRPr sz="2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353ed453864_5_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Prefect Agent</a:t>
            </a:r>
            <a:endParaRPr/>
          </a:p>
        </p:txBody>
      </p:sp>
      <p:sp>
        <p:nvSpPr>
          <p:cNvPr id="420" name="Google Shape;420;g353ed453864_5_39"/>
          <p:cNvSpPr txBox="1"/>
          <p:nvPr>
            <p:ph idx="1" type="body"/>
          </p:nvPr>
        </p:nvSpPr>
        <p:spPr>
          <a:xfrm>
            <a:off x="494950" y="1961700"/>
            <a:ext cx="8229600" cy="3964800"/>
          </a:xfrm>
          <a:prstGeom prst="rect">
            <a:avLst/>
          </a:prstGeom>
          <a:noFill/>
          <a:ln>
            <a:noFill/>
          </a:ln>
        </p:spPr>
        <p:txBody>
          <a:bodyPr anchorCtr="0" anchor="t" bIns="45700" lIns="91425" spcFirstLastPara="1" rIns="91425" wrap="square" tIns="45700">
            <a:normAutofit/>
          </a:bodyPr>
          <a:lstStyle/>
          <a:p>
            <a:pPr indent="-317500" lvl="0" marL="457200" rtl="0" algn="l">
              <a:spcBef>
                <a:spcPts val="640"/>
              </a:spcBef>
              <a:spcAft>
                <a:spcPts val="0"/>
              </a:spcAft>
              <a:buSzPts val="1400"/>
              <a:buChar char="•"/>
            </a:pPr>
            <a:r>
              <a:rPr lang="en-US" sz="2800"/>
              <a:t>Workflow Execution: executes workflows and tasks</a:t>
            </a:r>
            <a:endParaRPr sz="2800"/>
          </a:p>
          <a:p>
            <a:pPr indent="-317500" lvl="0" marL="457200" rtl="0" algn="l">
              <a:spcBef>
                <a:spcPts val="0"/>
              </a:spcBef>
              <a:spcAft>
                <a:spcPts val="0"/>
              </a:spcAft>
              <a:buSzPts val="1400"/>
              <a:buChar char="•"/>
            </a:pPr>
            <a:r>
              <a:rPr lang="en-US" sz="2800"/>
              <a:t>Resource Management: manages resources for workflow execution</a:t>
            </a:r>
            <a:endParaRPr sz="2800"/>
          </a:p>
          <a:p>
            <a:pPr indent="-317500" lvl="0" marL="457200" rtl="0" algn="l">
              <a:spcBef>
                <a:spcPts val="0"/>
              </a:spcBef>
              <a:spcAft>
                <a:spcPts val="0"/>
              </a:spcAft>
              <a:buSzPts val="1400"/>
              <a:buChar char="•"/>
            </a:pPr>
            <a:r>
              <a:rPr lang="en-US" sz="2800"/>
              <a:t>Error Handling: handles errors and exceptions during workflow execution</a:t>
            </a:r>
            <a:endParaRPr sz="2800"/>
          </a:p>
          <a:p>
            <a:pPr indent="-317500" lvl="0" marL="457200" rtl="0" algn="l">
              <a:spcBef>
                <a:spcPts val="0"/>
              </a:spcBef>
              <a:spcAft>
                <a:spcPts val="0"/>
              </a:spcAft>
              <a:buSzPts val="1400"/>
              <a:buChar char="•"/>
            </a:pPr>
            <a:r>
              <a:rPr lang="en-US" sz="2800"/>
              <a:t>Logging and Auditing: provides logging and auditing capabilities for workflows</a:t>
            </a:r>
            <a:endParaRPr sz="2800"/>
          </a:p>
          <a:p>
            <a:pPr indent="-317500" lvl="0" marL="457200" rtl="0" algn="l">
              <a:spcBef>
                <a:spcPts val="0"/>
              </a:spcBef>
              <a:spcAft>
                <a:spcPts val="0"/>
              </a:spcAft>
              <a:buSzPts val="1400"/>
              <a:buChar char="•"/>
            </a:pPr>
            <a:r>
              <a:rPr lang="en-US" sz="2800"/>
              <a:t>Agent Configuration: provides configuration options for the agent</a:t>
            </a:r>
            <a:endParaRPr sz="2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353ed453864_5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Prefect Storage</a:t>
            </a:r>
            <a:endParaRPr/>
          </a:p>
        </p:txBody>
      </p:sp>
      <p:sp>
        <p:nvSpPr>
          <p:cNvPr id="427" name="Google Shape;427;g353ed453864_5_45"/>
          <p:cNvSpPr txBox="1"/>
          <p:nvPr>
            <p:ph idx="1" type="body"/>
          </p:nvPr>
        </p:nvSpPr>
        <p:spPr>
          <a:xfrm>
            <a:off x="494950" y="1961700"/>
            <a:ext cx="8229600" cy="3964800"/>
          </a:xfrm>
          <a:prstGeom prst="rect">
            <a:avLst/>
          </a:prstGeom>
          <a:noFill/>
          <a:ln>
            <a:noFill/>
          </a:ln>
        </p:spPr>
        <p:txBody>
          <a:bodyPr anchorCtr="0" anchor="t" bIns="45700" lIns="91425" spcFirstLastPara="1" rIns="91425" wrap="square" tIns="45700">
            <a:normAutofit lnSpcReduction="10000"/>
          </a:bodyPr>
          <a:lstStyle/>
          <a:p>
            <a:pPr indent="-317500" lvl="0" marL="457200" rtl="0" algn="l">
              <a:spcBef>
                <a:spcPts val="640"/>
              </a:spcBef>
              <a:spcAft>
                <a:spcPts val="0"/>
              </a:spcAft>
              <a:buSzPts val="1400"/>
              <a:buChar char="•"/>
            </a:pPr>
            <a:r>
              <a:rPr lang="en-US" sz="2800"/>
              <a:t>Database Storage: provides storage for workflow data and metadata</a:t>
            </a:r>
            <a:endParaRPr sz="2800"/>
          </a:p>
          <a:p>
            <a:pPr indent="-317500" lvl="0" marL="457200" rtl="0" algn="l">
              <a:spcBef>
                <a:spcPts val="0"/>
              </a:spcBef>
              <a:spcAft>
                <a:spcPts val="0"/>
              </a:spcAft>
              <a:buSzPts val="1400"/>
              <a:buChar char="•"/>
            </a:pPr>
            <a:r>
              <a:rPr lang="en-US" sz="2800"/>
              <a:t>File System Storage: provides storage for workflow files and artifacts</a:t>
            </a:r>
            <a:endParaRPr sz="2800"/>
          </a:p>
          <a:p>
            <a:pPr indent="-317500" lvl="0" marL="457200" rtl="0" algn="l">
              <a:spcBef>
                <a:spcPts val="0"/>
              </a:spcBef>
              <a:spcAft>
                <a:spcPts val="0"/>
              </a:spcAft>
              <a:buSzPts val="1400"/>
              <a:buChar char="•"/>
            </a:pPr>
            <a:r>
              <a:rPr lang="en-US" sz="2800"/>
              <a:t>Cloud Storage: provides storage for workflow data and metadata in the cloud</a:t>
            </a:r>
            <a:endParaRPr sz="2800"/>
          </a:p>
          <a:p>
            <a:pPr indent="-317500" lvl="0" marL="457200" rtl="0" algn="l">
              <a:spcBef>
                <a:spcPts val="0"/>
              </a:spcBef>
              <a:spcAft>
                <a:spcPts val="0"/>
              </a:spcAft>
              <a:buSzPts val="1400"/>
              <a:buChar char="•"/>
            </a:pPr>
            <a:r>
              <a:rPr lang="en-US" sz="2800"/>
              <a:t>Storage Configuration: provides configuration options for storage</a:t>
            </a:r>
            <a:endParaRPr sz="2800"/>
          </a:p>
          <a:p>
            <a:pPr indent="-317500" lvl="0" marL="457200" rtl="0" algn="l">
              <a:spcBef>
                <a:spcPts val="0"/>
              </a:spcBef>
              <a:spcAft>
                <a:spcPts val="0"/>
              </a:spcAft>
              <a:buSzPts val="1400"/>
              <a:buChar char="•"/>
            </a:pPr>
            <a:r>
              <a:rPr lang="en-US" sz="2800"/>
              <a:t>Data Encryption: provides data encryption mechanisms for storage</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53ed453864_0_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US" sz="3459"/>
              <a:t>Intro to Workflow Orchestration with</a:t>
            </a:r>
            <a:r>
              <a:rPr lang="en-US" sz="3459">
                <a:solidFill>
                  <a:schemeClr val="dk1"/>
                </a:solidFill>
                <a:latin typeface="Calibri"/>
                <a:ea typeface="Calibri"/>
                <a:cs typeface="Calibri"/>
                <a:sym typeface="Calibri"/>
              </a:rPr>
              <a:t> Prefect</a:t>
            </a:r>
            <a:endParaRPr sz="3459"/>
          </a:p>
        </p:txBody>
      </p:sp>
      <p:sp>
        <p:nvSpPr>
          <p:cNvPr id="112" name="Google Shape;112;g353ed453864_0_31"/>
          <p:cNvSpPr txBox="1"/>
          <p:nvPr/>
        </p:nvSpPr>
        <p:spPr>
          <a:xfrm>
            <a:off x="594625" y="2190700"/>
            <a:ext cx="800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u="sng">
                <a:solidFill>
                  <a:schemeClr val="hlink"/>
                </a:solidFill>
                <a:hlinkClick r:id="rId3"/>
              </a:rPr>
              <a:t>https://www.youtube.com/watch?v=XL4wgLUp-VA&amp;t=266s</a:t>
            </a:r>
            <a:r>
              <a:rPr lang="en-US" sz="2200"/>
              <a:t> </a:t>
            </a:r>
            <a:endParaRPr sz="2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353ed453864_5_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Prefect Security</a:t>
            </a:r>
            <a:endParaRPr/>
          </a:p>
        </p:txBody>
      </p:sp>
      <p:sp>
        <p:nvSpPr>
          <p:cNvPr id="434" name="Google Shape;434;g353ed453864_5_52"/>
          <p:cNvSpPr txBox="1"/>
          <p:nvPr>
            <p:ph idx="1" type="body"/>
          </p:nvPr>
        </p:nvSpPr>
        <p:spPr>
          <a:xfrm>
            <a:off x="494950" y="1961700"/>
            <a:ext cx="8229600" cy="3964800"/>
          </a:xfrm>
          <a:prstGeom prst="rect">
            <a:avLst/>
          </a:prstGeom>
          <a:noFill/>
          <a:ln>
            <a:noFill/>
          </a:ln>
        </p:spPr>
        <p:txBody>
          <a:bodyPr anchorCtr="0" anchor="t" bIns="45700" lIns="91425" spcFirstLastPara="1" rIns="91425" wrap="square" tIns="45700">
            <a:normAutofit lnSpcReduction="10000"/>
          </a:bodyPr>
          <a:lstStyle/>
          <a:p>
            <a:pPr indent="-317500" lvl="0" marL="457200" rtl="0" algn="l">
              <a:spcBef>
                <a:spcPts val="640"/>
              </a:spcBef>
              <a:spcAft>
                <a:spcPts val="0"/>
              </a:spcAft>
              <a:buSzPts val="1400"/>
              <a:buChar char="•"/>
            </a:pPr>
            <a:r>
              <a:rPr lang="en-US" sz="2800"/>
              <a:t>Authentication: provides authentication mechanisms for API access</a:t>
            </a:r>
            <a:endParaRPr sz="2800"/>
          </a:p>
          <a:p>
            <a:pPr indent="-317500" lvl="0" marL="457200" rtl="0" algn="l">
              <a:spcBef>
                <a:spcPts val="0"/>
              </a:spcBef>
              <a:spcAft>
                <a:spcPts val="0"/>
              </a:spcAft>
              <a:buSzPts val="1400"/>
              <a:buChar char="•"/>
            </a:pPr>
            <a:r>
              <a:rPr lang="en-US" sz="2800"/>
              <a:t>Authorization: provides authorization mechanisms for API access</a:t>
            </a:r>
            <a:endParaRPr sz="2800"/>
          </a:p>
          <a:p>
            <a:pPr indent="-317500" lvl="0" marL="457200" rtl="0" algn="l">
              <a:spcBef>
                <a:spcPts val="0"/>
              </a:spcBef>
              <a:spcAft>
                <a:spcPts val="0"/>
              </a:spcAft>
              <a:buSzPts val="1400"/>
              <a:buChar char="•"/>
            </a:pPr>
            <a:r>
              <a:rPr lang="en-US" sz="2800"/>
              <a:t>Data Encryption: provides data encryption mechanisms for storage and transmission</a:t>
            </a:r>
            <a:endParaRPr sz="2800"/>
          </a:p>
          <a:p>
            <a:pPr indent="-317500" lvl="0" marL="457200" rtl="0" algn="l">
              <a:spcBef>
                <a:spcPts val="0"/>
              </a:spcBef>
              <a:spcAft>
                <a:spcPts val="0"/>
              </a:spcAft>
              <a:buSzPts val="1400"/>
              <a:buChar char="•"/>
            </a:pPr>
            <a:r>
              <a:rPr lang="en-US" sz="2800"/>
              <a:t>Network Security: provides network security mechanisms for API access</a:t>
            </a:r>
            <a:endParaRPr sz="2800"/>
          </a:p>
          <a:p>
            <a:pPr indent="-317500" lvl="0" marL="457200" rtl="0" algn="l">
              <a:spcBef>
                <a:spcPts val="0"/>
              </a:spcBef>
              <a:spcAft>
                <a:spcPts val="0"/>
              </a:spcAft>
              <a:buSzPts val="1400"/>
              <a:buChar char="•"/>
            </a:pPr>
            <a:r>
              <a:rPr lang="en-US" sz="2800"/>
              <a:t>Security Best Practices: provides security best practices for Prefect deployment and usage</a:t>
            </a:r>
            <a:endParaRPr sz="2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353ed453864_7_0"/>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Handson: Write and run Workflows</a:t>
            </a:r>
            <a:endParaRPr/>
          </a:p>
        </p:txBody>
      </p:sp>
      <p:sp>
        <p:nvSpPr>
          <p:cNvPr id="441" name="Google Shape;441;g353ed453864_7_0"/>
          <p:cNvSpPr txBox="1"/>
          <p:nvPr>
            <p:ph idx="1" type="body"/>
          </p:nvPr>
        </p:nvSpPr>
        <p:spPr>
          <a:xfrm>
            <a:off x="494950" y="1961700"/>
            <a:ext cx="8649000" cy="39648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640"/>
              </a:spcBef>
              <a:spcAft>
                <a:spcPts val="0"/>
              </a:spcAft>
              <a:buClr>
                <a:schemeClr val="dk1"/>
              </a:buClr>
              <a:buSzPct val="39285"/>
              <a:buFont typeface="Arial"/>
              <a:buNone/>
            </a:pPr>
            <a:r>
              <a:rPr lang="en-US" sz="2800"/>
              <a:t>As a data engineer, you want to automate the task of fetching the daily weather forecast for a specific city and saving it to a local file for further analysis. Doing this manually every day is time-consuming and error-prone.</a:t>
            </a:r>
            <a:endParaRPr sz="2800"/>
          </a:p>
          <a:p>
            <a:pPr indent="0" lvl="0" marL="0" rtl="0" algn="l">
              <a:spcBef>
                <a:spcPts val="640"/>
              </a:spcBef>
              <a:spcAft>
                <a:spcPts val="0"/>
              </a:spcAft>
              <a:buClr>
                <a:schemeClr val="dk1"/>
              </a:buClr>
              <a:buSzPct val="39285"/>
              <a:buFont typeface="Arial"/>
              <a:buNone/>
            </a:pPr>
            <a:r>
              <a:t/>
            </a:r>
            <a:endParaRPr sz="2800"/>
          </a:p>
          <a:p>
            <a:pPr indent="0" lvl="0" marL="0" rtl="0" algn="l">
              <a:spcBef>
                <a:spcPts val="640"/>
              </a:spcBef>
              <a:spcAft>
                <a:spcPts val="0"/>
              </a:spcAft>
              <a:buClr>
                <a:schemeClr val="dk1"/>
              </a:buClr>
              <a:buSzPct val="39285"/>
              <a:buFont typeface="Arial"/>
              <a:buNone/>
            </a:pPr>
            <a:r>
              <a:rPr lang="en-US" sz="2800"/>
              <a:t>You need to write a Prefect workflow (flow) that:</a:t>
            </a:r>
            <a:endParaRPr sz="2800"/>
          </a:p>
          <a:p>
            <a:pPr indent="0" lvl="0" marL="0" rtl="0" algn="l">
              <a:spcBef>
                <a:spcPts val="640"/>
              </a:spcBef>
              <a:spcAft>
                <a:spcPts val="0"/>
              </a:spcAft>
              <a:buClr>
                <a:schemeClr val="dk1"/>
              </a:buClr>
              <a:buSzPct val="39285"/>
              <a:buFont typeface="Arial"/>
              <a:buNone/>
            </a:pPr>
            <a:r>
              <a:t/>
            </a:r>
            <a:endParaRPr sz="2800"/>
          </a:p>
          <a:p>
            <a:pPr indent="-366395" lvl="0" marL="457200" rtl="0" algn="l">
              <a:spcBef>
                <a:spcPts val="640"/>
              </a:spcBef>
              <a:spcAft>
                <a:spcPts val="0"/>
              </a:spcAft>
              <a:buSzPct val="100000"/>
              <a:buChar char="•"/>
            </a:pPr>
            <a:r>
              <a:rPr lang="en-US" sz="2800"/>
              <a:t>Takes a city name as a parameter.</a:t>
            </a:r>
            <a:endParaRPr sz="2800"/>
          </a:p>
          <a:p>
            <a:pPr indent="-366395" lvl="0" marL="457200" rtl="0" algn="l">
              <a:spcBef>
                <a:spcPts val="0"/>
              </a:spcBef>
              <a:spcAft>
                <a:spcPts val="0"/>
              </a:spcAft>
              <a:buSzPct val="100000"/>
              <a:buChar char="•"/>
            </a:pPr>
            <a:r>
              <a:t/>
            </a:r>
            <a:endParaRPr sz="2800"/>
          </a:p>
          <a:p>
            <a:pPr indent="-366395" lvl="0" marL="457200" rtl="0" algn="l">
              <a:spcBef>
                <a:spcPts val="0"/>
              </a:spcBef>
              <a:spcAft>
                <a:spcPts val="0"/>
              </a:spcAft>
              <a:buSzPct val="100000"/>
              <a:buChar char="•"/>
            </a:pPr>
            <a:r>
              <a:rPr lang="en-US" sz="2800"/>
              <a:t>Fetches the current weather data using a free public API.</a:t>
            </a:r>
            <a:endParaRPr sz="2800"/>
          </a:p>
          <a:p>
            <a:pPr indent="-366395" lvl="0" marL="457200" rtl="0" algn="l">
              <a:spcBef>
                <a:spcPts val="0"/>
              </a:spcBef>
              <a:spcAft>
                <a:spcPts val="0"/>
              </a:spcAft>
              <a:buSzPct val="100000"/>
              <a:buChar char="•"/>
            </a:pPr>
            <a:r>
              <a:t/>
            </a:r>
            <a:endParaRPr sz="2800"/>
          </a:p>
          <a:p>
            <a:pPr indent="-366395" lvl="0" marL="457200" rtl="0" algn="l">
              <a:spcBef>
                <a:spcPts val="0"/>
              </a:spcBef>
              <a:spcAft>
                <a:spcPts val="0"/>
              </a:spcAft>
              <a:buSzPct val="100000"/>
              <a:buChar char="•"/>
            </a:pPr>
            <a:r>
              <a:rPr lang="en-US" sz="2800"/>
              <a:t>Saves the weather data into a local file named weather_&lt;city&gt;.json.</a:t>
            </a:r>
            <a:endParaRPr sz="2800"/>
          </a:p>
          <a:p>
            <a:pPr indent="0" lvl="0" marL="0" rtl="0" algn="l">
              <a:spcBef>
                <a:spcPts val="640"/>
              </a:spcBef>
              <a:spcAft>
                <a:spcPts val="0"/>
              </a:spcAft>
              <a:buNone/>
            </a:pPr>
            <a:r>
              <a:t/>
            </a:r>
            <a:endParaRPr sz="2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353ed453864_7_9"/>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Handson: Write and run Workflows</a:t>
            </a:r>
            <a:endParaRPr/>
          </a:p>
        </p:txBody>
      </p:sp>
      <p:pic>
        <p:nvPicPr>
          <p:cNvPr id="448" name="Google Shape;448;g353ed453864_7_9"/>
          <p:cNvPicPr preferRelativeResize="0"/>
          <p:nvPr/>
        </p:nvPicPr>
        <p:blipFill>
          <a:blip r:embed="rId3">
            <a:alphaModFix/>
          </a:blip>
          <a:stretch>
            <a:fillRect/>
          </a:stretch>
        </p:blipFill>
        <p:spPr>
          <a:xfrm>
            <a:off x="152400" y="1374875"/>
            <a:ext cx="8653325" cy="53307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353ed453864_7_159"/>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Build, Schedule, &amp; Automate Workflows</a:t>
            </a:r>
            <a:endParaRPr/>
          </a:p>
        </p:txBody>
      </p:sp>
      <p:sp>
        <p:nvSpPr>
          <p:cNvPr id="455" name="Google Shape;455;g353ed453864_7_159"/>
          <p:cNvSpPr txBox="1"/>
          <p:nvPr>
            <p:ph idx="1" type="body"/>
          </p:nvPr>
        </p:nvSpPr>
        <p:spPr>
          <a:xfrm>
            <a:off x="494950" y="2618800"/>
            <a:ext cx="8649000" cy="3307800"/>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rPr lang="en-US" sz="2800" u="sng">
                <a:solidFill>
                  <a:schemeClr val="hlink"/>
                </a:solidFill>
                <a:hlinkClick r:id="rId3"/>
              </a:rPr>
              <a:t>https://www.youtube.com/watch?v=EYs5xotSOT0</a:t>
            </a:r>
            <a:r>
              <a:rPr lang="en-US" sz="2800"/>
              <a:t> </a:t>
            </a:r>
            <a:endParaRPr sz="2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353ed453864_7_175"/>
          <p:cNvSpPr txBox="1"/>
          <p:nvPr>
            <p:ph type="title"/>
          </p:nvPr>
        </p:nvSpPr>
        <p:spPr>
          <a:xfrm>
            <a:off x="522675" y="285748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Defining Task Order with Dependencies in Prefect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353ed453864_7_187"/>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Task Dependencies</a:t>
            </a:r>
            <a:endParaRPr/>
          </a:p>
        </p:txBody>
      </p:sp>
      <p:sp>
        <p:nvSpPr>
          <p:cNvPr id="468" name="Google Shape;468;g353ed453864_7_187"/>
          <p:cNvSpPr txBox="1"/>
          <p:nvPr>
            <p:ph idx="1" type="body"/>
          </p:nvPr>
        </p:nvSpPr>
        <p:spPr>
          <a:xfrm>
            <a:off x="494950" y="2209625"/>
            <a:ext cx="8649000" cy="3717000"/>
          </a:xfrm>
          <a:prstGeom prst="rect">
            <a:avLst/>
          </a:prstGeom>
          <a:noFill/>
          <a:ln>
            <a:noFill/>
          </a:ln>
        </p:spPr>
        <p:txBody>
          <a:bodyPr anchorCtr="0" anchor="t" bIns="45700" lIns="91425" spcFirstLastPara="1" rIns="91425" wrap="square" tIns="45700">
            <a:normAutofit/>
          </a:bodyPr>
          <a:lstStyle/>
          <a:p>
            <a:pPr indent="-406400" lvl="0" marL="457200" rtl="0" algn="l">
              <a:spcBef>
                <a:spcPts val="640"/>
              </a:spcBef>
              <a:spcAft>
                <a:spcPts val="0"/>
              </a:spcAft>
              <a:buSzPts val="2800"/>
              <a:buChar char="•"/>
            </a:pPr>
            <a:r>
              <a:rPr lang="en-US" sz="2800"/>
              <a:t>Prefect uses the Data Dependency Model</a:t>
            </a:r>
            <a:endParaRPr sz="2800"/>
          </a:p>
          <a:p>
            <a:pPr indent="-406400" lvl="0" marL="457200" rtl="0" algn="l">
              <a:spcBef>
                <a:spcPts val="0"/>
              </a:spcBef>
              <a:spcAft>
                <a:spcPts val="0"/>
              </a:spcAft>
              <a:buSzPts val="2800"/>
              <a:buChar char="•"/>
            </a:pPr>
            <a:r>
              <a:rPr lang="en-US" sz="2800"/>
              <a:t>Tasks run in parallel unless specified otherwise</a:t>
            </a:r>
            <a:endParaRPr sz="2800"/>
          </a:p>
          <a:p>
            <a:pPr indent="-406400" lvl="0" marL="457200" rtl="0" algn="l">
              <a:spcBef>
                <a:spcPts val="0"/>
              </a:spcBef>
              <a:spcAft>
                <a:spcPts val="0"/>
              </a:spcAft>
              <a:buSzPts val="2800"/>
              <a:buChar char="•"/>
            </a:pPr>
            <a:r>
              <a:rPr lang="en-US" sz="2800"/>
              <a:t>Dependencies defined using:</a:t>
            </a:r>
            <a:endParaRPr sz="2800"/>
          </a:p>
          <a:p>
            <a:pPr indent="-406400" lvl="1" marL="914400" rtl="0" algn="l">
              <a:spcBef>
                <a:spcPts val="0"/>
              </a:spcBef>
              <a:spcAft>
                <a:spcPts val="0"/>
              </a:spcAft>
              <a:buSzPts val="2800"/>
              <a:buChar char="–"/>
            </a:pPr>
            <a:r>
              <a:rPr lang="en-US" sz="2800"/>
              <a:t>.submit() order</a:t>
            </a:r>
            <a:endParaRPr sz="2800"/>
          </a:p>
          <a:p>
            <a:pPr indent="-406400" lvl="1" marL="914400" rtl="0" algn="l">
              <a:spcBef>
                <a:spcPts val="0"/>
              </a:spcBef>
              <a:spcAft>
                <a:spcPts val="0"/>
              </a:spcAft>
              <a:buSzPts val="2800"/>
              <a:buChar char="–"/>
            </a:pPr>
            <a:r>
              <a:rPr lang="en-US" sz="2800"/>
              <a:t>wait_for argument</a:t>
            </a:r>
            <a:endParaRPr sz="2800"/>
          </a:p>
          <a:p>
            <a:pPr indent="-406400" lvl="0" marL="457200" rtl="0" algn="l">
              <a:spcBef>
                <a:spcPts val="0"/>
              </a:spcBef>
              <a:spcAft>
                <a:spcPts val="0"/>
              </a:spcAft>
              <a:buSzPts val="2800"/>
              <a:buChar char="•"/>
            </a:pPr>
            <a:r>
              <a:rPr lang="en-US" sz="2800"/>
              <a:t>Flow runs tasks as soon as dependencies are ready</a:t>
            </a:r>
            <a:endParaRPr sz="2800"/>
          </a:p>
          <a:p>
            <a:pPr indent="0" lvl="0" marL="0" rtl="0" algn="l">
              <a:spcBef>
                <a:spcPts val="640"/>
              </a:spcBef>
              <a:spcAft>
                <a:spcPts val="0"/>
              </a:spcAft>
              <a:buNone/>
            </a:pPr>
            <a:r>
              <a:t/>
            </a:r>
            <a:endParaRPr sz="2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353ed453864_7_196"/>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Task Order Using .submit()</a:t>
            </a:r>
            <a:endParaRPr/>
          </a:p>
        </p:txBody>
      </p:sp>
      <p:pic>
        <p:nvPicPr>
          <p:cNvPr id="475" name="Google Shape;475;g353ed453864_7_196"/>
          <p:cNvPicPr preferRelativeResize="0"/>
          <p:nvPr/>
        </p:nvPicPr>
        <p:blipFill>
          <a:blip r:embed="rId3">
            <a:alphaModFix/>
          </a:blip>
          <a:stretch>
            <a:fillRect/>
          </a:stretch>
        </p:blipFill>
        <p:spPr>
          <a:xfrm>
            <a:off x="211525" y="1432288"/>
            <a:ext cx="8720941" cy="4962338"/>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353ed453864_7_205"/>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Task Chaining Without wait_for</a:t>
            </a:r>
            <a:endParaRPr/>
          </a:p>
        </p:txBody>
      </p:sp>
      <p:pic>
        <p:nvPicPr>
          <p:cNvPr id="482" name="Google Shape;482;g353ed453864_7_205"/>
          <p:cNvPicPr preferRelativeResize="0"/>
          <p:nvPr/>
        </p:nvPicPr>
        <p:blipFill>
          <a:blip r:embed="rId3">
            <a:alphaModFix/>
          </a:blip>
          <a:stretch>
            <a:fillRect/>
          </a:stretch>
        </p:blipFill>
        <p:spPr>
          <a:xfrm>
            <a:off x="152400" y="1743263"/>
            <a:ext cx="8839202" cy="1419252"/>
          </a:xfrm>
          <a:prstGeom prst="rect">
            <a:avLst/>
          </a:prstGeom>
          <a:noFill/>
          <a:ln>
            <a:noFill/>
          </a:ln>
        </p:spPr>
      </p:pic>
      <p:sp>
        <p:nvSpPr>
          <p:cNvPr id="483" name="Google Shape;483;g353ed453864_7_205"/>
          <p:cNvSpPr txBox="1"/>
          <p:nvPr>
            <p:ph idx="1" type="body"/>
          </p:nvPr>
        </p:nvSpPr>
        <p:spPr>
          <a:xfrm>
            <a:off x="342600" y="3502650"/>
            <a:ext cx="8649000" cy="3177000"/>
          </a:xfrm>
          <a:prstGeom prst="rect">
            <a:avLst/>
          </a:prstGeom>
          <a:noFill/>
          <a:ln>
            <a:noFill/>
          </a:ln>
        </p:spPr>
        <p:txBody>
          <a:bodyPr anchorCtr="0" anchor="t" bIns="45700" lIns="91425" spcFirstLastPara="1" rIns="91425" wrap="square" tIns="45700">
            <a:normAutofit lnSpcReduction="10000"/>
          </a:bodyPr>
          <a:lstStyle/>
          <a:p>
            <a:pPr indent="-406400" lvl="0" marL="457200" rtl="0" algn="l">
              <a:spcBef>
                <a:spcPts val="640"/>
              </a:spcBef>
              <a:spcAft>
                <a:spcPts val="0"/>
              </a:spcAft>
              <a:buSzPts val="2800"/>
              <a:buChar char="•"/>
            </a:pPr>
            <a:r>
              <a:rPr lang="en-US" sz="2800"/>
              <a:t>No dependency here: both tasks may run at the same time</a:t>
            </a:r>
            <a:br>
              <a:rPr lang="en-US" sz="2800"/>
            </a:br>
            <a:endParaRPr sz="2800"/>
          </a:p>
          <a:p>
            <a:pPr indent="-406400" lvl="0" marL="457200" rtl="0" algn="l">
              <a:spcBef>
                <a:spcPts val="0"/>
              </a:spcBef>
              <a:spcAft>
                <a:spcPts val="0"/>
              </a:spcAft>
              <a:buSzPts val="2800"/>
              <a:buChar char="•"/>
            </a:pPr>
            <a:r>
              <a:rPr lang="en-US" sz="2800"/>
              <a:t>Order of appearance in code doesn’t determine execution order</a:t>
            </a:r>
            <a:endParaRPr sz="2800"/>
          </a:p>
          <a:p>
            <a:pPr indent="0" lvl="0" marL="457200" rtl="0" algn="l">
              <a:spcBef>
                <a:spcPts val="640"/>
              </a:spcBef>
              <a:spcAft>
                <a:spcPts val="0"/>
              </a:spcAft>
              <a:buNone/>
            </a:pPr>
            <a:r>
              <a:t/>
            </a:r>
            <a:endParaRPr sz="2800"/>
          </a:p>
          <a:p>
            <a:pPr indent="0" lvl="0" marL="0" rtl="0" algn="l">
              <a:spcBef>
                <a:spcPts val="640"/>
              </a:spcBef>
              <a:spcAft>
                <a:spcPts val="0"/>
              </a:spcAft>
              <a:buNone/>
            </a:pPr>
            <a:r>
              <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353ed453864_7_215"/>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Complex Dependencies Example</a:t>
            </a:r>
            <a:endParaRPr/>
          </a:p>
        </p:txBody>
      </p:sp>
      <p:pic>
        <p:nvPicPr>
          <p:cNvPr id="490" name="Google Shape;490;g353ed453864_7_215"/>
          <p:cNvPicPr preferRelativeResize="0"/>
          <p:nvPr/>
        </p:nvPicPr>
        <p:blipFill>
          <a:blip r:embed="rId3">
            <a:alphaModFix/>
          </a:blip>
          <a:stretch>
            <a:fillRect/>
          </a:stretch>
        </p:blipFill>
        <p:spPr>
          <a:xfrm>
            <a:off x="384450" y="1743275"/>
            <a:ext cx="8375100" cy="49623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353ed453864_7_224"/>
          <p:cNvSpPr txBox="1"/>
          <p:nvPr>
            <p:ph type="title"/>
          </p:nvPr>
        </p:nvSpPr>
        <p:spPr>
          <a:xfrm>
            <a:off x="522675" y="28574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Advanced Task Handling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Core Features of Prefect (Open Source)</a:t>
            </a:r>
            <a:endParaRPr/>
          </a:p>
        </p:txBody>
      </p:sp>
      <p:sp>
        <p:nvSpPr>
          <p:cNvPr id="119" name="Google Shape;1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27660" lvl="0" marL="342900" rtl="0" algn="l">
              <a:spcBef>
                <a:spcPts val="640"/>
              </a:spcBef>
              <a:spcAft>
                <a:spcPts val="0"/>
              </a:spcAft>
              <a:buClr>
                <a:schemeClr val="dk1"/>
              </a:buClr>
              <a:buSzPct val="100000"/>
              <a:buChar char="•"/>
            </a:pPr>
            <a:r>
              <a:rPr lang="en-US"/>
              <a:t>Flows: A set of tasks with dependencies</a:t>
            </a:r>
            <a:endParaRPr/>
          </a:p>
          <a:p>
            <a:pPr indent="0" lvl="0" marL="342900" rtl="0" algn="l">
              <a:spcBef>
                <a:spcPts val="640"/>
              </a:spcBef>
              <a:spcAft>
                <a:spcPts val="0"/>
              </a:spcAft>
              <a:buNone/>
            </a:pPr>
            <a:r>
              <a:t/>
            </a:r>
            <a:endParaRPr/>
          </a:p>
          <a:p>
            <a:pPr indent="-327660" lvl="0" marL="342900" rtl="0" algn="l">
              <a:spcBef>
                <a:spcPts val="640"/>
              </a:spcBef>
              <a:spcAft>
                <a:spcPts val="0"/>
              </a:spcAft>
              <a:buClr>
                <a:schemeClr val="dk1"/>
              </a:buClr>
              <a:buSzPct val="100000"/>
              <a:buChar char="•"/>
            </a:pPr>
            <a:r>
              <a:rPr lang="en-US"/>
              <a:t>Tasks: Units of work (functions)</a:t>
            </a:r>
            <a:endParaRPr/>
          </a:p>
          <a:p>
            <a:pPr indent="0" lvl="0" marL="342900" rtl="0" algn="l">
              <a:spcBef>
                <a:spcPts val="640"/>
              </a:spcBef>
              <a:spcAft>
                <a:spcPts val="0"/>
              </a:spcAft>
              <a:buNone/>
            </a:pPr>
            <a:r>
              <a:t/>
            </a:r>
            <a:endParaRPr/>
          </a:p>
          <a:p>
            <a:pPr indent="-327660" lvl="0" marL="342900" rtl="0" algn="l">
              <a:spcBef>
                <a:spcPts val="640"/>
              </a:spcBef>
              <a:spcAft>
                <a:spcPts val="0"/>
              </a:spcAft>
              <a:buClr>
                <a:schemeClr val="dk1"/>
              </a:buClr>
              <a:buSzPct val="100000"/>
              <a:buChar char="•"/>
            </a:pPr>
            <a:r>
              <a:rPr lang="en-US"/>
              <a:t>Blocks: Configuration like credentials</a:t>
            </a:r>
            <a:endParaRPr/>
          </a:p>
          <a:p>
            <a:pPr indent="0" lvl="0" marL="342900" rtl="0" algn="l">
              <a:spcBef>
                <a:spcPts val="640"/>
              </a:spcBef>
              <a:spcAft>
                <a:spcPts val="0"/>
              </a:spcAft>
              <a:buNone/>
            </a:pPr>
            <a:r>
              <a:t/>
            </a:r>
            <a:endParaRPr/>
          </a:p>
          <a:p>
            <a:pPr indent="-327660" lvl="0" marL="342900" rtl="0" algn="l">
              <a:spcBef>
                <a:spcPts val="640"/>
              </a:spcBef>
              <a:spcAft>
                <a:spcPts val="0"/>
              </a:spcAft>
              <a:buClr>
                <a:schemeClr val="dk1"/>
              </a:buClr>
              <a:buSzPct val="100000"/>
              <a:buChar char="•"/>
            </a:pPr>
            <a:r>
              <a:rPr lang="en-US"/>
              <a:t>Orchestration: Managing retries, state, scheduling</a:t>
            </a:r>
            <a:endParaRPr/>
          </a:p>
          <a:p>
            <a:pPr indent="0" lvl="0" marL="342900" rtl="0" algn="l">
              <a:spcBef>
                <a:spcPts val="640"/>
              </a:spcBef>
              <a:spcAft>
                <a:spcPts val="0"/>
              </a:spcAft>
              <a:buNone/>
            </a:pPr>
            <a:r>
              <a:t/>
            </a:r>
            <a:endParaRPr/>
          </a:p>
          <a:p>
            <a:pPr indent="-327660" lvl="0" marL="342900" rtl="0" algn="l">
              <a:spcBef>
                <a:spcPts val="640"/>
              </a:spcBef>
              <a:spcAft>
                <a:spcPts val="0"/>
              </a:spcAft>
              <a:buClr>
                <a:schemeClr val="dk1"/>
              </a:buClr>
              <a:buSzPct val="100000"/>
              <a:buChar char="•"/>
            </a:pPr>
            <a:r>
              <a:rPr lang="en-US"/>
              <a:t>Deployment: Triggering and monitoring runs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353ed453864_7_236"/>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Retrying Failed Tasks – What and Why</a:t>
            </a:r>
            <a:endParaRPr/>
          </a:p>
        </p:txBody>
      </p:sp>
      <p:sp>
        <p:nvSpPr>
          <p:cNvPr id="503" name="Google Shape;503;g353ed453864_7_236"/>
          <p:cNvSpPr txBox="1"/>
          <p:nvPr>
            <p:ph idx="1" type="body"/>
          </p:nvPr>
        </p:nvSpPr>
        <p:spPr>
          <a:xfrm>
            <a:off x="494950" y="2209625"/>
            <a:ext cx="8649000" cy="3717000"/>
          </a:xfrm>
          <a:prstGeom prst="rect">
            <a:avLst/>
          </a:prstGeom>
          <a:noFill/>
          <a:ln>
            <a:noFill/>
          </a:ln>
        </p:spPr>
        <p:txBody>
          <a:bodyPr anchorCtr="0" anchor="t" bIns="45700" lIns="91425" spcFirstLastPara="1" rIns="91425" wrap="square" tIns="45700">
            <a:normAutofit fontScale="92500" lnSpcReduction="20000"/>
          </a:bodyPr>
          <a:lstStyle/>
          <a:p>
            <a:pPr indent="-393065" lvl="0" marL="457200" rtl="0" algn="l">
              <a:spcBef>
                <a:spcPts val="640"/>
              </a:spcBef>
              <a:spcAft>
                <a:spcPts val="0"/>
              </a:spcAft>
              <a:buSzPct val="100000"/>
              <a:buChar char="•"/>
            </a:pPr>
            <a:r>
              <a:rPr lang="en-US" sz="2800"/>
              <a:t>Tasks can fail due to temporary issues (e.g., network errors)</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Retrying gives tasks another chance to succeed</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Avoids restarting entire flow for transient issues</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Controlled with retries and retry_delay_seconds</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Useful for API calls, flaky services, etc.</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353ed453864_7_246"/>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Retrying Failed Tasks – What and Why</a:t>
            </a:r>
            <a:endParaRPr/>
          </a:p>
        </p:txBody>
      </p:sp>
      <p:pic>
        <p:nvPicPr>
          <p:cNvPr id="510" name="Google Shape;510;g353ed453864_7_246"/>
          <p:cNvPicPr preferRelativeResize="0"/>
          <p:nvPr/>
        </p:nvPicPr>
        <p:blipFill>
          <a:blip r:embed="rId3">
            <a:alphaModFix/>
          </a:blip>
          <a:stretch>
            <a:fillRect/>
          </a:stretch>
        </p:blipFill>
        <p:spPr>
          <a:xfrm>
            <a:off x="457200" y="1574525"/>
            <a:ext cx="8229600" cy="49623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353ed453864_7_254"/>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Task Timeouts – What and Why</a:t>
            </a:r>
            <a:endParaRPr/>
          </a:p>
        </p:txBody>
      </p:sp>
      <p:sp>
        <p:nvSpPr>
          <p:cNvPr id="517" name="Google Shape;517;g353ed453864_7_254"/>
          <p:cNvSpPr txBox="1"/>
          <p:nvPr>
            <p:ph idx="1" type="body"/>
          </p:nvPr>
        </p:nvSpPr>
        <p:spPr>
          <a:xfrm>
            <a:off x="494950" y="2209625"/>
            <a:ext cx="8649000" cy="3717000"/>
          </a:xfrm>
          <a:prstGeom prst="rect">
            <a:avLst/>
          </a:prstGeom>
          <a:noFill/>
          <a:ln>
            <a:noFill/>
          </a:ln>
        </p:spPr>
        <p:txBody>
          <a:bodyPr anchorCtr="0" anchor="t" bIns="45700" lIns="91425" spcFirstLastPara="1" rIns="91425" wrap="square" tIns="45700">
            <a:normAutofit fontScale="92500" lnSpcReduction="20000"/>
          </a:bodyPr>
          <a:lstStyle/>
          <a:p>
            <a:pPr indent="-393065" lvl="0" marL="457200" rtl="0" algn="l">
              <a:spcBef>
                <a:spcPts val="640"/>
              </a:spcBef>
              <a:spcAft>
                <a:spcPts val="0"/>
              </a:spcAft>
              <a:buSzPct val="100000"/>
              <a:buChar char="•"/>
            </a:pPr>
            <a:r>
              <a:rPr lang="en-US" sz="2800"/>
              <a:t>Tasks might hang due to external issues (e.g., API stalls)</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Timeouts ensure a task doesn't block the whole flow</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Use timeout_seconds parameter</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Task is cancelled after timeout</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Combine with retries for better resilience</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353ed453864_7_263"/>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Task Timeouts – Code Example</a:t>
            </a:r>
            <a:endParaRPr/>
          </a:p>
        </p:txBody>
      </p:sp>
      <p:pic>
        <p:nvPicPr>
          <p:cNvPr id="524" name="Google Shape;524;g353ed453864_7_263"/>
          <p:cNvPicPr preferRelativeResize="0"/>
          <p:nvPr/>
        </p:nvPicPr>
        <p:blipFill>
          <a:blip r:embed="rId3">
            <a:alphaModFix/>
          </a:blip>
          <a:stretch>
            <a:fillRect/>
          </a:stretch>
        </p:blipFill>
        <p:spPr>
          <a:xfrm>
            <a:off x="929975" y="1590863"/>
            <a:ext cx="7284047" cy="496233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353ed453864_7_272"/>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Caching – What and Why</a:t>
            </a:r>
            <a:endParaRPr/>
          </a:p>
        </p:txBody>
      </p:sp>
      <p:sp>
        <p:nvSpPr>
          <p:cNvPr id="531" name="Google Shape;531;g353ed453864_7_272"/>
          <p:cNvSpPr txBox="1"/>
          <p:nvPr>
            <p:ph idx="1" type="body"/>
          </p:nvPr>
        </p:nvSpPr>
        <p:spPr>
          <a:xfrm>
            <a:off x="494950" y="2209625"/>
            <a:ext cx="8649000" cy="3717000"/>
          </a:xfrm>
          <a:prstGeom prst="rect">
            <a:avLst/>
          </a:prstGeom>
          <a:noFill/>
          <a:ln>
            <a:noFill/>
          </a:ln>
        </p:spPr>
        <p:txBody>
          <a:bodyPr anchorCtr="0" anchor="t" bIns="45700" lIns="91425" spcFirstLastPara="1" rIns="91425" wrap="square" tIns="45700">
            <a:normAutofit fontScale="92500" lnSpcReduction="20000"/>
          </a:bodyPr>
          <a:lstStyle/>
          <a:p>
            <a:pPr indent="-393065" lvl="0" marL="457200" rtl="0" algn="l">
              <a:spcBef>
                <a:spcPts val="640"/>
              </a:spcBef>
              <a:spcAft>
                <a:spcPts val="0"/>
              </a:spcAft>
              <a:buSzPct val="100000"/>
              <a:buChar char="•"/>
            </a:pPr>
            <a:r>
              <a:rPr lang="en-US" sz="2800"/>
              <a:t>Avoid rerunning tasks with the same input</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Useful for expensive computations or slow queries</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Prefect supports input-based caching</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Use cache_key_fn and cache_expiration</a:t>
            </a:r>
            <a:endParaRPr sz="2800"/>
          </a:p>
          <a:p>
            <a:pPr indent="0" lvl="0" marL="457200" rtl="0" algn="l">
              <a:spcBef>
                <a:spcPts val="640"/>
              </a:spcBef>
              <a:spcAft>
                <a:spcPts val="0"/>
              </a:spcAft>
              <a:buNone/>
            </a:pPr>
            <a:r>
              <a:t/>
            </a:r>
            <a:endParaRPr sz="2800"/>
          </a:p>
          <a:p>
            <a:pPr indent="-393065" lvl="0" marL="457200" rtl="0" algn="l">
              <a:spcBef>
                <a:spcPts val="640"/>
              </a:spcBef>
              <a:spcAft>
                <a:spcPts val="0"/>
              </a:spcAft>
              <a:buSzPct val="100000"/>
              <a:buChar char="•"/>
            </a:pPr>
            <a:r>
              <a:rPr lang="en-US" sz="2800"/>
              <a:t>Works locally in open-source version</a:t>
            </a:r>
            <a:endParaRPr sz="2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353ed453864_7_282"/>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Task Caching – Code Example</a:t>
            </a:r>
            <a:endParaRPr/>
          </a:p>
        </p:txBody>
      </p:sp>
      <p:pic>
        <p:nvPicPr>
          <p:cNvPr id="538" name="Google Shape;538;g353ed453864_7_282"/>
          <p:cNvPicPr preferRelativeResize="0"/>
          <p:nvPr/>
        </p:nvPicPr>
        <p:blipFill>
          <a:blip r:embed="rId3">
            <a:alphaModFix/>
          </a:blip>
          <a:stretch>
            <a:fillRect/>
          </a:stretch>
        </p:blipFill>
        <p:spPr>
          <a:xfrm>
            <a:off x="1019875" y="1432275"/>
            <a:ext cx="6738350" cy="51965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353ed453864_7_297"/>
          <p:cNvSpPr txBox="1"/>
          <p:nvPr>
            <p:ph type="title"/>
          </p:nvPr>
        </p:nvSpPr>
        <p:spPr>
          <a:xfrm>
            <a:off x="522675" y="28574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Logging and Monitoring</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353ed453864_7_304"/>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Logging in Prefect (Basics)</a:t>
            </a:r>
            <a:endParaRPr/>
          </a:p>
        </p:txBody>
      </p:sp>
      <p:sp>
        <p:nvSpPr>
          <p:cNvPr id="551" name="Google Shape;551;g353ed453864_7_304"/>
          <p:cNvSpPr txBox="1"/>
          <p:nvPr>
            <p:ph idx="1" type="body"/>
          </p:nvPr>
        </p:nvSpPr>
        <p:spPr>
          <a:xfrm>
            <a:off x="494950" y="2209625"/>
            <a:ext cx="8649000" cy="3717000"/>
          </a:xfrm>
          <a:prstGeom prst="rect">
            <a:avLst/>
          </a:prstGeom>
          <a:noFill/>
          <a:ln>
            <a:noFill/>
          </a:ln>
        </p:spPr>
        <p:txBody>
          <a:bodyPr anchorCtr="0" anchor="t" bIns="45700" lIns="91425" spcFirstLastPara="1" rIns="91425" wrap="square" tIns="45700">
            <a:normAutofit fontScale="77500" lnSpcReduction="20000"/>
          </a:bodyPr>
          <a:lstStyle/>
          <a:p>
            <a:pPr indent="-366395" lvl="0" marL="457200" rtl="0" algn="l">
              <a:spcBef>
                <a:spcPts val="640"/>
              </a:spcBef>
              <a:spcAft>
                <a:spcPts val="0"/>
              </a:spcAft>
              <a:buSzPct val="100000"/>
              <a:buChar char="•"/>
            </a:pPr>
            <a:r>
              <a:rPr lang="en-US" sz="2800"/>
              <a:t>Prefect uses Python's built-in logging module.</a:t>
            </a:r>
            <a:endParaRPr sz="2800"/>
          </a:p>
          <a:p>
            <a:pPr indent="0" lvl="0" marL="457200" rtl="0" algn="l">
              <a:spcBef>
                <a:spcPts val="640"/>
              </a:spcBef>
              <a:spcAft>
                <a:spcPts val="0"/>
              </a:spcAft>
              <a:buNone/>
            </a:pPr>
            <a:r>
              <a:t/>
            </a:r>
            <a:endParaRPr sz="2800"/>
          </a:p>
          <a:p>
            <a:pPr indent="-366395" lvl="0" marL="457200" rtl="0" algn="l">
              <a:spcBef>
                <a:spcPts val="640"/>
              </a:spcBef>
              <a:spcAft>
                <a:spcPts val="0"/>
              </a:spcAft>
              <a:buSzPct val="100000"/>
              <a:buChar char="•"/>
            </a:pPr>
            <a:r>
              <a:rPr lang="en-US" sz="2800"/>
              <a:t>Logs are attached to task and flow runs automatically.</a:t>
            </a:r>
            <a:endParaRPr sz="2800"/>
          </a:p>
          <a:p>
            <a:pPr indent="0" lvl="0" marL="457200" rtl="0" algn="l">
              <a:spcBef>
                <a:spcPts val="640"/>
              </a:spcBef>
              <a:spcAft>
                <a:spcPts val="0"/>
              </a:spcAft>
              <a:buNone/>
            </a:pPr>
            <a:r>
              <a:t/>
            </a:r>
            <a:endParaRPr sz="2800"/>
          </a:p>
          <a:p>
            <a:pPr indent="-366395" lvl="0" marL="457200" rtl="0" algn="l">
              <a:spcBef>
                <a:spcPts val="640"/>
              </a:spcBef>
              <a:spcAft>
                <a:spcPts val="0"/>
              </a:spcAft>
              <a:buSzPct val="100000"/>
              <a:buChar char="•"/>
            </a:pPr>
            <a:r>
              <a:rPr lang="en-US" sz="2800"/>
              <a:t>Default logging level is INFO.</a:t>
            </a:r>
            <a:endParaRPr sz="2800"/>
          </a:p>
          <a:p>
            <a:pPr indent="0" lvl="0" marL="457200" rtl="0" algn="l">
              <a:spcBef>
                <a:spcPts val="640"/>
              </a:spcBef>
              <a:spcAft>
                <a:spcPts val="0"/>
              </a:spcAft>
              <a:buNone/>
            </a:pPr>
            <a:r>
              <a:t/>
            </a:r>
            <a:endParaRPr sz="2800"/>
          </a:p>
          <a:p>
            <a:pPr indent="-366395" lvl="0" marL="457200" rtl="0" algn="l">
              <a:spcBef>
                <a:spcPts val="640"/>
              </a:spcBef>
              <a:spcAft>
                <a:spcPts val="0"/>
              </a:spcAft>
              <a:buSzPct val="100000"/>
              <a:buChar char="•"/>
            </a:pPr>
            <a:r>
              <a:rPr lang="en-US" sz="2800"/>
              <a:t>Use get_run_logger() to log from within tasks/flows.</a:t>
            </a:r>
            <a:endParaRPr sz="2800"/>
          </a:p>
          <a:p>
            <a:pPr indent="0" lvl="0" marL="457200" rtl="0" algn="l">
              <a:spcBef>
                <a:spcPts val="640"/>
              </a:spcBef>
              <a:spcAft>
                <a:spcPts val="0"/>
              </a:spcAft>
              <a:buNone/>
            </a:pPr>
            <a:r>
              <a:t/>
            </a:r>
            <a:endParaRPr sz="2800"/>
          </a:p>
          <a:p>
            <a:pPr indent="-366395" lvl="0" marL="457200" rtl="0" algn="l">
              <a:spcBef>
                <a:spcPts val="640"/>
              </a:spcBef>
              <a:spcAft>
                <a:spcPts val="0"/>
              </a:spcAft>
              <a:buSzPct val="100000"/>
              <a:buChar char="•"/>
            </a:pPr>
            <a:r>
              <a:rPr lang="en-US" sz="2800"/>
              <a:t>Logging helps in debugging and performance monitoring.</a:t>
            </a:r>
            <a:endParaRPr sz="2800"/>
          </a:p>
          <a:p>
            <a:pPr indent="0" lvl="0" marL="457200" rtl="0" algn="l">
              <a:spcBef>
                <a:spcPts val="640"/>
              </a:spcBef>
              <a:spcAft>
                <a:spcPts val="0"/>
              </a:spcAft>
              <a:buNone/>
            </a:pPr>
            <a:r>
              <a:t/>
            </a:r>
            <a:endParaRPr sz="2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353ed453864_7_314"/>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Logging in Prefect (Basics)</a:t>
            </a:r>
            <a:endParaRPr/>
          </a:p>
        </p:txBody>
      </p:sp>
      <p:pic>
        <p:nvPicPr>
          <p:cNvPr id="558" name="Google Shape;558;g353ed453864_7_314"/>
          <p:cNvPicPr preferRelativeResize="0"/>
          <p:nvPr/>
        </p:nvPicPr>
        <p:blipFill>
          <a:blip r:embed="rId3">
            <a:alphaModFix/>
          </a:blip>
          <a:stretch>
            <a:fillRect/>
          </a:stretch>
        </p:blipFill>
        <p:spPr>
          <a:xfrm>
            <a:off x="152400" y="1743263"/>
            <a:ext cx="8839200" cy="476830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g353ed453864_7_321"/>
          <p:cNvSpPr txBox="1"/>
          <p:nvPr>
            <p:ph type="title"/>
          </p:nvPr>
        </p:nvSpPr>
        <p:spPr>
          <a:xfrm>
            <a:off x="457200" y="4478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Where to See Logs in the UI</a:t>
            </a:r>
            <a:endParaRPr/>
          </a:p>
        </p:txBody>
      </p:sp>
      <p:sp>
        <p:nvSpPr>
          <p:cNvPr id="565" name="Google Shape;565;g353ed453864_7_321"/>
          <p:cNvSpPr txBox="1"/>
          <p:nvPr>
            <p:ph idx="1" type="body"/>
          </p:nvPr>
        </p:nvSpPr>
        <p:spPr>
          <a:xfrm>
            <a:off x="494950" y="2209625"/>
            <a:ext cx="8649000" cy="3717000"/>
          </a:xfrm>
          <a:prstGeom prst="rect">
            <a:avLst/>
          </a:prstGeom>
          <a:noFill/>
          <a:ln>
            <a:noFill/>
          </a:ln>
        </p:spPr>
        <p:txBody>
          <a:bodyPr anchorCtr="0" anchor="t" bIns="45700" lIns="91425" spcFirstLastPara="1" rIns="91425" wrap="square" tIns="45700">
            <a:normAutofit lnSpcReduction="10000"/>
          </a:bodyPr>
          <a:lstStyle/>
          <a:p>
            <a:pPr indent="-406400" lvl="0" marL="457200" rtl="0" algn="l">
              <a:spcBef>
                <a:spcPts val="640"/>
              </a:spcBef>
              <a:spcAft>
                <a:spcPts val="0"/>
              </a:spcAft>
              <a:buSzPts val="2800"/>
              <a:buChar char="•"/>
            </a:pPr>
            <a:r>
              <a:rPr lang="en-US" sz="2800"/>
              <a:t>Prefect UI shows logs for each flow run and task run.</a:t>
            </a:r>
            <a:endParaRPr sz="2800"/>
          </a:p>
          <a:p>
            <a:pPr indent="0" lvl="0" marL="91440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Navigate to "Flow Runs" &gt; Select a Run &gt; Logs tab.</a:t>
            </a:r>
            <a:endParaRPr sz="2800"/>
          </a:p>
          <a:p>
            <a:pPr indent="0" lvl="0" marL="91440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Logs are timestamped and color-coded by level (INFO, ERROR).</a:t>
            </a:r>
            <a:endParaRPr sz="2800"/>
          </a:p>
          <a:p>
            <a:pPr indent="0" lvl="0" marL="0" rtl="0" algn="l">
              <a:spcBef>
                <a:spcPts val="640"/>
              </a:spcBef>
              <a:spcAft>
                <a:spcPts val="0"/>
              </a:spcAft>
              <a:buNone/>
            </a:pPr>
            <a:r>
              <a:t/>
            </a:r>
            <a:endParaRPr sz="2800"/>
          </a:p>
          <a:p>
            <a:pPr indent="-406400" lvl="0" marL="457200" rtl="0" algn="l">
              <a:spcBef>
                <a:spcPts val="640"/>
              </a:spcBef>
              <a:spcAft>
                <a:spcPts val="0"/>
              </a:spcAft>
              <a:buSzPts val="2800"/>
              <a:buChar char="•"/>
            </a:pPr>
            <a:r>
              <a:rPr lang="en-US" sz="2800"/>
              <a:t>You can filter by task and log level.</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Why Use Prefect?</a:t>
            </a:r>
            <a:endParaRPr/>
          </a:p>
        </p:txBody>
      </p:sp>
      <p:sp>
        <p:nvSpPr>
          <p:cNvPr id="126" name="Google Shape;126;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Pythonic syntax makes it easy to learn.</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Flexible and modular architecture.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Good for both small scripts and large pipelines.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Integrated logging and alerting.</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Easier debugging and testing compared to traditional ETL tools.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353ed453864_7_330"/>
          <p:cNvSpPr txBox="1"/>
          <p:nvPr>
            <p:ph type="title"/>
          </p:nvPr>
        </p:nvSpPr>
        <p:spPr>
          <a:xfrm>
            <a:off x="245525" y="447875"/>
            <a:ext cx="84414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Understanding Flow and Task Run States</a:t>
            </a:r>
            <a:endParaRPr/>
          </a:p>
        </p:txBody>
      </p:sp>
      <p:sp>
        <p:nvSpPr>
          <p:cNvPr id="572" name="Google Shape;572;g353ed453864_7_330"/>
          <p:cNvSpPr txBox="1"/>
          <p:nvPr>
            <p:ph idx="1" type="body"/>
          </p:nvPr>
        </p:nvSpPr>
        <p:spPr>
          <a:xfrm>
            <a:off x="494950" y="2209625"/>
            <a:ext cx="8649000" cy="3717000"/>
          </a:xfrm>
          <a:prstGeom prst="rect">
            <a:avLst/>
          </a:prstGeom>
          <a:noFill/>
          <a:ln>
            <a:noFill/>
          </a:ln>
        </p:spPr>
        <p:txBody>
          <a:bodyPr anchorCtr="0" anchor="t" bIns="45700" lIns="91425" spcFirstLastPara="1" rIns="91425" wrap="square" tIns="45700">
            <a:normAutofit/>
          </a:bodyPr>
          <a:lstStyle/>
          <a:p>
            <a:pPr indent="-406400" lvl="0" marL="457200" rtl="0" algn="l">
              <a:spcBef>
                <a:spcPts val="640"/>
              </a:spcBef>
              <a:spcAft>
                <a:spcPts val="0"/>
              </a:spcAft>
              <a:buSzPts val="2800"/>
              <a:buChar char="•"/>
            </a:pPr>
            <a:r>
              <a:rPr lang="en-US" sz="2800"/>
              <a:t>Each task/flow run has a state: Scheduled, Running, Completed, Failed, etc.</a:t>
            </a:r>
            <a:endParaRPr sz="2800"/>
          </a:p>
          <a:p>
            <a:pPr indent="-406400" lvl="0" marL="457200" rtl="0" algn="l">
              <a:spcBef>
                <a:spcPts val="0"/>
              </a:spcBef>
              <a:spcAft>
                <a:spcPts val="0"/>
              </a:spcAft>
              <a:buSzPts val="2800"/>
              <a:buChar char="•"/>
            </a:pPr>
            <a:r>
              <a:rPr lang="en-US" sz="2800"/>
              <a:t>States are color-coded in the UI.</a:t>
            </a:r>
            <a:endParaRPr sz="2800"/>
          </a:p>
          <a:p>
            <a:pPr indent="-406400" lvl="0" marL="457200" rtl="0" algn="l">
              <a:spcBef>
                <a:spcPts val="0"/>
              </a:spcBef>
              <a:spcAft>
                <a:spcPts val="0"/>
              </a:spcAft>
              <a:buSzPts val="2800"/>
              <a:buChar char="•"/>
            </a:pPr>
            <a:r>
              <a:rPr lang="en-US" sz="2800"/>
              <a:t>State transitions trigger logs and events.</a:t>
            </a:r>
            <a:endParaRPr sz="2800"/>
          </a:p>
          <a:p>
            <a:pPr indent="-406400" lvl="0" marL="457200" rtl="0" algn="l">
              <a:spcBef>
                <a:spcPts val="0"/>
              </a:spcBef>
              <a:spcAft>
                <a:spcPts val="0"/>
              </a:spcAft>
              <a:buSzPts val="2800"/>
              <a:buChar char="•"/>
            </a:pPr>
            <a:r>
              <a:rPr lang="en-US" sz="2800"/>
              <a:t>Failed states often include stack traces.</a:t>
            </a:r>
            <a:endParaRPr sz="2800"/>
          </a:p>
          <a:p>
            <a:pPr indent="-406400" lvl="0" marL="457200" rtl="0" algn="l">
              <a:spcBef>
                <a:spcPts val="0"/>
              </a:spcBef>
              <a:spcAft>
                <a:spcPts val="0"/>
              </a:spcAft>
              <a:buSzPts val="2800"/>
              <a:buChar char="•"/>
            </a:pPr>
            <a:r>
              <a:rPr lang="en-US" sz="2800"/>
              <a:t>Useful for debugging retry logic, failures, and timeouts.</a:t>
            </a:r>
            <a:endParaRPr sz="2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353ed453864_7_339"/>
          <p:cNvSpPr txBox="1"/>
          <p:nvPr>
            <p:ph type="title"/>
          </p:nvPr>
        </p:nvSpPr>
        <p:spPr>
          <a:xfrm>
            <a:off x="245525" y="447875"/>
            <a:ext cx="84414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Monitoring Your Flows in the Prefect UI</a:t>
            </a:r>
            <a:endParaRPr/>
          </a:p>
        </p:txBody>
      </p:sp>
      <p:sp>
        <p:nvSpPr>
          <p:cNvPr id="579" name="Google Shape;579;g353ed453864_7_339"/>
          <p:cNvSpPr txBox="1"/>
          <p:nvPr>
            <p:ph idx="1" type="body"/>
          </p:nvPr>
        </p:nvSpPr>
        <p:spPr>
          <a:xfrm>
            <a:off x="494950" y="2209625"/>
            <a:ext cx="8649000" cy="3717000"/>
          </a:xfrm>
          <a:prstGeom prst="rect">
            <a:avLst/>
          </a:prstGeom>
          <a:noFill/>
          <a:ln>
            <a:noFill/>
          </a:ln>
        </p:spPr>
        <p:txBody>
          <a:bodyPr anchorCtr="0" anchor="t" bIns="45700" lIns="91425" spcFirstLastPara="1" rIns="91425" wrap="square" tIns="45700">
            <a:normAutofit fontScale="92500" lnSpcReduction="20000"/>
          </a:bodyPr>
          <a:lstStyle/>
          <a:p>
            <a:pPr indent="-393065" lvl="0" marL="914400" rtl="0" algn="l">
              <a:spcBef>
                <a:spcPts val="640"/>
              </a:spcBef>
              <a:spcAft>
                <a:spcPts val="0"/>
              </a:spcAft>
              <a:buSzPct val="100000"/>
              <a:buChar char="•"/>
            </a:pPr>
            <a:r>
              <a:rPr lang="en-US" sz="2800"/>
              <a:t>Dashboard shows latest flow/task runs and statuses.</a:t>
            </a:r>
            <a:br>
              <a:rPr lang="en-US" sz="2800"/>
            </a:br>
            <a:endParaRPr sz="2800"/>
          </a:p>
          <a:p>
            <a:pPr indent="-393065" lvl="0" marL="914400" rtl="0" algn="l">
              <a:spcBef>
                <a:spcPts val="0"/>
              </a:spcBef>
              <a:spcAft>
                <a:spcPts val="0"/>
              </a:spcAft>
              <a:buSzPct val="100000"/>
              <a:buChar char="•"/>
            </a:pPr>
            <a:r>
              <a:rPr lang="en-US" sz="2800"/>
              <a:t>You can see retry counts, durations, and outcomes.</a:t>
            </a:r>
            <a:br>
              <a:rPr lang="en-US" sz="2800"/>
            </a:br>
            <a:endParaRPr sz="2800"/>
          </a:p>
          <a:p>
            <a:pPr indent="-393065" lvl="0" marL="914400" rtl="0" algn="l">
              <a:spcBef>
                <a:spcPts val="0"/>
              </a:spcBef>
              <a:spcAft>
                <a:spcPts val="0"/>
              </a:spcAft>
              <a:buSzPct val="100000"/>
              <a:buChar char="•"/>
            </a:pPr>
            <a:r>
              <a:rPr lang="en-US" sz="2800"/>
              <a:t>Click on any flow run to view a task map (DAG).</a:t>
            </a:r>
            <a:br>
              <a:rPr lang="en-US" sz="2800"/>
            </a:br>
            <a:endParaRPr sz="2800"/>
          </a:p>
          <a:p>
            <a:pPr indent="-393065" lvl="0" marL="914400" rtl="0" algn="l">
              <a:spcBef>
                <a:spcPts val="0"/>
              </a:spcBef>
              <a:spcAft>
                <a:spcPts val="0"/>
              </a:spcAft>
              <a:buSzPct val="100000"/>
              <a:buChar char="•"/>
            </a:pPr>
            <a:r>
              <a:rPr lang="en-US" sz="2800"/>
              <a:t>View logs inline or per task.</a:t>
            </a:r>
            <a:br>
              <a:rPr lang="en-US" sz="2800"/>
            </a:br>
            <a:endParaRPr sz="2800"/>
          </a:p>
          <a:p>
            <a:pPr indent="-393065" lvl="0" marL="914400" rtl="0" algn="l">
              <a:spcBef>
                <a:spcPts val="0"/>
              </a:spcBef>
              <a:spcAft>
                <a:spcPts val="0"/>
              </a:spcAft>
              <a:buSzPct val="100000"/>
              <a:buChar char="•"/>
            </a:pPr>
            <a:r>
              <a:rPr lang="en-US" sz="2800"/>
              <a:t>Helps with real-time monitoring and troubleshooting.</a:t>
            </a:r>
            <a:endParaRPr sz="2800"/>
          </a:p>
          <a:p>
            <a:pPr indent="0" lvl="0" marL="914400" rtl="0" algn="l">
              <a:spcBef>
                <a:spcPts val="640"/>
              </a:spcBef>
              <a:spcAft>
                <a:spcPts val="0"/>
              </a:spcAft>
              <a:buNone/>
            </a:pPr>
            <a:r>
              <a:t/>
            </a:r>
            <a:endParaRPr sz="2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353ed453864_7_348"/>
          <p:cNvSpPr txBox="1"/>
          <p:nvPr>
            <p:ph type="title"/>
          </p:nvPr>
        </p:nvSpPr>
        <p:spPr>
          <a:xfrm>
            <a:off x="245525" y="447875"/>
            <a:ext cx="8441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Logging for Debugging</a:t>
            </a:r>
            <a:endParaRPr/>
          </a:p>
        </p:txBody>
      </p:sp>
      <p:pic>
        <p:nvPicPr>
          <p:cNvPr id="586" name="Google Shape;586;g353ed453864_7_348"/>
          <p:cNvPicPr preferRelativeResize="0"/>
          <p:nvPr/>
        </p:nvPicPr>
        <p:blipFill>
          <a:blip r:embed="rId3">
            <a:alphaModFix/>
          </a:blip>
          <a:stretch>
            <a:fillRect/>
          </a:stretch>
        </p:blipFill>
        <p:spPr>
          <a:xfrm>
            <a:off x="365175" y="1415925"/>
            <a:ext cx="7573075" cy="544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Use Cases for Prefect</a:t>
            </a:r>
            <a:endParaRPr/>
          </a:p>
        </p:txBody>
      </p:sp>
      <p:sp>
        <p:nvSpPr>
          <p:cNvPr id="133" name="Google Shape;133;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27660" lvl="0" marL="342900" rtl="0" algn="l">
              <a:spcBef>
                <a:spcPts val="640"/>
              </a:spcBef>
              <a:spcAft>
                <a:spcPts val="0"/>
              </a:spcAft>
              <a:buClr>
                <a:schemeClr val="dk1"/>
              </a:buClr>
              <a:buSzPct val="100000"/>
              <a:buChar char="•"/>
            </a:pPr>
            <a:r>
              <a:rPr lang="en-US"/>
              <a:t>Data extraction and ETL jobs</a:t>
            </a:r>
            <a:endParaRPr/>
          </a:p>
          <a:p>
            <a:pPr indent="0" lvl="0" marL="342900" rtl="0" algn="l">
              <a:spcBef>
                <a:spcPts val="640"/>
              </a:spcBef>
              <a:spcAft>
                <a:spcPts val="0"/>
              </a:spcAft>
              <a:buNone/>
            </a:pPr>
            <a:r>
              <a:t/>
            </a:r>
            <a:endParaRPr/>
          </a:p>
          <a:p>
            <a:pPr indent="-327660" lvl="0" marL="342900" rtl="0" algn="l">
              <a:spcBef>
                <a:spcPts val="640"/>
              </a:spcBef>
              <a:spcAft>
                <a:spcPts val="0"/>
              </a:spcAft>
              <a:buClr>
                <a:schemeClr val="dk1"/>
              </a:buClr>
              <a:buSzPct val="100000"/>
              <a:buChar char="•"/>
            </a:pPr>
            <a:r>
              <a:rPr lang="en-US"/>
              <a:t>Automating ML training pipelines</a:t>
            </a:r>
            <a:endParaRPr/>
          </a:p>
          <a:p>
            <a:pPr indent="0" lvl="0" marL="342900" rtl="0" algn="l">
              <a:spcBef>
                <a:spcPts val="640"/>
              </a:spcBef>
              <a:spcAft>
                <a:spcPts val="0"/>
              </a:spcAft>
              <a:buNone/>
            </a:pPr>
            <a:r>
              <a:t/>
            </a:r>
            <a:endParaRPr/>
          </a:p>
          <a:p>
            <a:pPr indent="-327660" lvl="0" marL="342900" rtl="0" algn="l">
              <a:spcBef>
                <a:spcPts val="640"/>
              </a:spcBef>
              <a:spcAft>
                <a:spcPts val="0"/>
              </a:spcAft>
              <a:buClr>
                <a:schemeClr val="dk1"/>
              </a:buClr>
              <a:buSzPct val="100000"/>
              <a:buChar char="•"/>
            </a:pPr>
            <a:r>
              <a:rPr lang="en-US"/>
              <a:t>Scheduled API calls or reports</a:t>
            </a:r>
            <a:endParaRPr/>
          </a:p>
          <a:p>
            <a:pPr indent="0" lvl="0" marL="342900" rtl="0" algn="l">
              <a:spcBef>
                <a:spcPts val="640"/>
              </a:spcBef>
              <a:spcAft>
                <a:spcPts val="0"/>
              </a:spcAft>
              <a:buNone/>
            </a:pPr>
            <a:r>
              <a:t/>
            </a:r>
            <a:endParaRPr/>
          </a:p>
          <a:p>
            <a:pPr indent="-327660" lvl="0" marL="342900" rtl="0" algn="l">
              <a:spcBef>
                <a:spcPts val="640"/>
              </a:spcBef>
              <a:spcAft>
                <a:spcPts val="0"/>
              </a:spcAft>
              <a:buClr>
                <a:schemeClr val="dk1"/>
              </a:buClr>
              <a:buSzPct val="100000"/>
              <a:buChar char="•"/>
            </a:pPr>
            <a:r>
              <a:rPr lang="en-US"/>
              <a:t>Data validation &amp; quality checks</a:t>
            </a:r>
            <a:endParaRPr/>
          </a:p>
          <a:p>
            <a:pPr indent="0" lvl="0" marL="342900" rtl="0" algn="l">
              <a:spcBef>
                <a:spcPts val="640"/>
              </a:spcBef>
              <a:spcAft>
                <a:spcPts val="0"/>
              </a:spcAft>
              <a:buNone/>
            </a:pPr>
            <a:r>
              <a:t/>
            </a:r>
            <a:endParaRPr/>
          </a:p>
          <a:p>
            <a:pPr indent="-327660" lvl="0" marL="342900" rtl="0" algn="l">
              <a:spcBef>
                <a:spcPts val="640"/>
              </a:spcBef>
              <a:spcAft>
                <a:spcPts val="0"/>
              </a:spcAft>
              <a:buClr>
                <a:schemeClr val="dk1"/>
              </a:buClr>
              <a:buSzPct val="100000"/>
              <a:buChar char="•"/>
            </a:pPr>
            <a:r>
              <a:rPr lang="en-US"/>
              <a:t>Workflow monitoring dashboards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53ed453864_0_55"/>
          <p:cNvSpPr txBox="1"/>
          <p:nvPr>
            <p:ph type="title"/>
          </p:nvPr>
        </p:nvSpPr>
        <p:spPr>
          <a:xfrm>
            <a:off x="457200" y="277206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Prefect vs Airflow and Other Tools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