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Lst>
  <p:notesMasterIdLst>
    <p:notesMasterId r:id="rId4"/>
  </p:notesMasterIdLst>
  <p:handoutMasterIdLst>
    <p:handoutMasterId r:id="rId5"/>
  </p:handoutMasterIdLst>
  <p:sldIdLst>
    <p:sldId id="256" r:id="rId3"/>
  </p:sldIdLst>
  <p:sldSz cx="43891200" cy="32918400"/>
  <p:notesSz cx="7023100" cy="93091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A4"/>
    <a:srgbClr val="2F5AAB"/>
    <a:srgbClr val="656666"/>
    <a:srgbClr val="767777"/>
    <a:srgbClr val="2F5AAA"/>
    <a:srgbClr val="3D75E0"/>
    <a:srgbClr val="23437F"/>
    <a:srgbClr val="4D677C"/>
    <a:srgbClr val="6F97B1"/>
    <a:srgbClr val="184C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6424"/>
  </p:normalViewPr>
  <p:slideViewPr>
    <p:cSldViewPr snapToGrid="0" snapToObjects="1">
      <p:cViewPr>
        <p:scale>
          <a:sx n="66" d="100"/>
          <a:sy n="66" d="100"/>
        </p:scale>
        <p:origin x="-12595" y="-215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5" d="100"/>
          <a:sy n="155" d="100"/>
        </p:scale>
        <p:origin x="57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BFA32D34-E8FE-B34F-92C5-ED18ED06EEE4}" type="datetimeFigureOut">
              <a:rPr lang="en-US" smtClean="0"/>
              <a:t>4/25/2019</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C52F48A0-34A0-0042-B189-6F6549C6BEB5}" type="slidenum">
              <a:rPr lang="en-US" smtClean="0"/>
              <a:t>‹#›</a:t>
            </a:fld>
            <a:endParaRPr lang="en-US"/>
          </a:p>
        </p:txBody>
      </p:sp>
    </p:spTree>
    <p:extLst>
      <p:ext uri="{BB962C8B-B14F-4D97-AF65-F5344CB8AC3E}">
        <p14:creationId xmlns:p14="http://schemas.microsoft.com/office/powerpoint/2010/main" val="877819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D2AE838-0F48-F148-82B2-444553585B01}" type="datetimeFigureOut">
              <a:rPr lang="en-US" smtClean="0"/>
              <a:t>4/25/2019</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11BC91E-D362-0E48-B3C9-AC14ADF690C2}" type="slidenum">
              <a:rPr lang="en-US" smtClean="0"/>
              <a:t>‹#›</a:t>
            </a:fld>
            <a:endParaRPr lang="en-US"/>
          </a:p>
        </p:txBody>
      </p:sp>
    </p:spTree>
    <p:extLst>
      <p:ext uri="{BB962C8B-B14F-4D97-AF65-F5344CB8AC3E}">
        <p14:creationId xmlns:p14="http://schemas.microsoft.com/office/powerpoint/2010/main" val="177772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BC91E-D362-0E48-B3C9-AC14ADF690C2}" type="slidenum">
              <a:rPr lang="en-US" smtClean="0"/>
              <a:t>1</a:t>
            </a:fld>
            <a:endParaRPr lang="en-US"/>
          </a:p>
        </p:txBody>
      </p:sp>
    </p:spTree>
    <p:extLst>
      <p:ext uri="{BB962C8B-B14F-4D97-AF65-F5344CB8AC3E}">
        <p14:creationId xmlns:p14="http://schemas.microsoft.com/office/powerpoint/2010/main" val="26922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B12D4F-B752-1246-A283-F8D12C0BE9E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E7B3D-1D38-D14F-A2ED-FD13F0F7EC62}" type="slidenum">
              <a:rPr lang="en-US" smtClean="0"/>
              <a:t>‹#›</a:t>
            </a:fld>
            <a:endParaRPr lang="en-US"/>
          </a:p>
        </p:txBody>
      </p:sp>
      <p:sp>
        <p:nvSpPr>
          <p:cNvPr id="8" name="Picture Placeholder 7"/>
          <p:cNvSpPr>
            <a:spLocks noGrp="1"/>
          </p:cNvSpPr>
          <p:nvPr>
            <p:ph type="pic" sz="quarter" idx="13" hasCustomPrompt="1"/>
          </p:nvPr>
        </p:nvSpPr>
        <p:spPr>
          <a:xfrm>
            <a:off x="7863840" y="2544129"/>
            <a:ext cx="10058400" cy="5686425"/>
          </a:xfrm>
        </p:spPr>
        <p:txBody>
          <a:bodyPr>
            <a:normAutofit/>
          </a:bodyPr>
          <a:lstStyle>
            <a:lvl1pPr>
              <a:defRPr sz="6000" baseline="0"/>
            </a:lvl1pPr>
          </a:lstStyle>
          <a:p>
            <a:r>
              <a:rPr lang="en-US" sz="6000" baseline="0" dirty="0"/>
              <a:t>Image placeholder</a:t>
            </a:r>
            <a:endParaRPr lang="en-US" dirty="0"/>
          </a:p>
        </p:txBody>
      </p:sp>
      <p:sp>
        <p:nvSpPr>
          <p:cNvPr id="9" name="Picture Placeholder 7"/>
          <p:cNvSpPr>
            <a:spLocks noGrp="1"/>
          </p:cNvSpPr>
          <p:nvPr>
            <p:ph type="pic" sz="quarter" idx="14" hasCustomPrompt="1"/>
          </p:nvPr>
        </p:nvSpPr>
        <p:spPr>
          <a:xfrm>
            <a:off x="8016240" y="2696529"/>
            <a:ext cx="10058400" cy="5686425"/>
          </a:xfrm>
        </p:spPr>
        <p:txBody>
          <a:bodyPr>
            <a:normAutofit/>
          </a:bodyPr>
          <a:lstStyle>
            <a:lvl1pPr>
              <a:defRPr sz="6000" baseline="0"/>
            </a:lvl1pPr>
          </a:lstStyle>
          <a:p>
            <a:r>
              <a:rPr lang="en-US" sz="6000" baseline="0"/>
              <a:t>Image placeholder</a:t>
            </a:r>
            <a:endParaRPr lang="en-US" dirty="0"/>
          </a:p>
        </p:txBody>
      </p:sp>
      <p:sp>
        <p:nvSpPr>
          <p:cNvPr id="10" name="Picture Placeholder 7"/>
          <p:cNvSpPr>
            <a:spLocks noGrp="1"/>
          </p:cNvSpPr>
          <p:nvPr>
            <p:ph type="pic" sz="quarter" idx="15" hasCustomPrompt="1"/>
          </p:nvPr>
        </p:nvSpPr>
        <p:spPr>
          <a:xfrm>
            <a:off x="8168640" y="2848929"/>
            <a:ext cx="10058400" cy="5686425"/>
          </a:xfrm>
        </p:spPr>
        <p:txBody>
          <a:bodyPr>
            <a:normAutofit/>
          </a:bodyPr>
          <a:lstStyle>
            <a:lvl1pPr>
              <a:defRPr sz="6000" baseline="0"/>
            </a:lvl1pPr>
          </a:lstStyle>
          <a:p>
            <a:r>
              <a:rPr lang="en-US" sz="6000" baseline="0"/>
              <a:t>Image placeholder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12D4F-B752-1246-A283-F8D12C0BE9E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12D4F-B752-1246-A283-F8D12C0BE9E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FE2A37-F4B9-7F4A-A8C7-D7CCE81348C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996497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E2A37-F4B9-7F4A-A8C7-D7CCE81348C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206393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3" cy="1369218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994025" y="22029738"/>
            <a:ext cx="37857113" cy="72009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FE2A37-F4B9-7F4A-A8C7-D7CCE81348C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27064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838" y="8763000"/>
            <a:ext cx="18851562" cy="20886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8763000"/>
            <a:ext cx="18851563" cy="20886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FE2A37-F4B9-7F4A-A8C7-D7CCE81348C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428975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3" cy="6362700"/>
          </a:xfrm>
        </p:spPr>
        <p:txBody>
          <a:bodyPr/>
          <a:lstStyle/>
          <a:p>
            <a:r>
              <a:rPr lang="en-US"/>
              <a:t>Click to edit Master title style</a:t>
            </a:r>
          </a:p>
        </p:txBody>
      </p:sp>
      <p:sp>
        <p:nvSpPr>
          <p:cNvPr id="3" name="Text Placeholder 2"/>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2600" y="12023725"/>
            <a:ext cx="18568988" cy="17686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20238" y="12023725"/>
            <a:ext cx="18659475" cy="17686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FE2A37-F4B9-7F4A-A8C7-D7CCE81348C1}"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685583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FE2A37-F4B9-7F4A-A8C7-D7CCE81348C1}"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1351345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E2A37-F4B9-7F4A-A8C7-D7CCE81348C1}"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272112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FE2A37-F4B9-7F4A-A8C7-D7CCE81348C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139855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12D4F-B752-1246-A283-F8D12C0BE9E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FE2A37-F4B9-7F4A-A8C7-D7CCE81348C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1334948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E2A37-F4B9-7F4A-A8C7-D7CCE81348C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1724586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10275" y="1752600"/>
            <a:ext cx="9463088" cy="278971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838" y="1752600"/>
            <a:ext cx="28240037" cy="27897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E2A37-F4B9-7F4A-A8C7-D7CCE81348C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C1C7F-800E-DD4B-9D08-7309CBED5E5E}" type="slidenum">
              <a:rPr lang="en-US" smtClean="0"/>
              <a:t>‹#›</a:t>
            </a:fld>
            <a:endParaRPr lang="en-US"/>
          </a:p>
        </p:txBody>
      </p:sp>
    </p:spTree>
    <p:extLst>
      <p:ext uri="{BB962C8B-B14F-4D97-AF65-F5344CB8AC3E}">
        <p14:creationId xmlns:p14="http://schemas.microsoft.com/office/powerpoint/2010/main" val="53223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12D4F-B752-1246-A283-F8D12C0BE9E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12D4F-B752-1246-A283-F8D12C0BE9E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B12D4F-B752-1246-A283-F8D12C0BE9E1}"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B12D4F-B752-1246-A283-F8D12C0BE9E1}"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12D4F-B752-1246-A283-F8D12C0BE9E1}"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BB12D4F-B752-1246-A283-F8D12C0BE9E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BB12D4F-B752-1246-A283-F8D12C0BE9E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E7B3D-1D38-D14F-A2ED-FD13F0F7EC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BB12D4F-B752-1246-A283-F8D12C0BE9E1}" type="datetimeFigureOut">
              <a:rPr lang="en-US" smtClean="0"/>
              <a:t>4/25/2019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59E7B3D-1D38-D14F-A2ED-FD13F0F7EC62}" type="slidenum">
              <a:rPr lang="en-US" smtClean="0"/>
              <a:t>‹#›</a:t>
            </a:fld>
            <a:endParaRPr lang="en-US"/>
          </a:p>
        </p:txBody>
      </p:sp>
    </p:spTree>
    <p:extLst>
      <p:ext uri="{BB962C8B-B14F-4D97-AF65-F5344CB8AC3E}">
        <p14:creationId xmlns:p14="http://schemas.microsoft.com/office/powerpoint/2010/main" val="1309235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838" y="1752600"/>
            <a:ext cx="37855525" cy="63627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838" y="8763000"/>
            <a:ext cx="37855525" cy="20886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43FE2A37-F4B9-7F4A-A8C7-D7CCE81348C1}" type="datetimeFigureOut">
              <a:rPr lang="en-US" smtClean="0"/>
              <a:t>4/25/2019</a:t>
            </a:fld>
            <a:endParaRPr 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191C1C7F-800E-DD4B-9D08-7309CBED5E5E}" type="slidenum">
              <a:rPr lang="en-US" smtClean="0"/>
              <a:t>‹#›</a:t>
            </a:fld>
            <a:endParaRPr lang="en-US"/>
          </a:p>
        </p:txBody>
      </p:sp>
    </p:spTree>
    <p:extLst>
      <p:ext uri="{BB962C8B-B14F-4D97-AF65-F5344CB8AC3E}">
        <p14:creationId xmlns:p14="http://schemas.microsoft.com/office/powerpoint/2010/main" val="10490770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127" y="8889762"/>
            <a:ext cx="40735062" cy="21573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  </a:t>
            </a:r>
          </a:p>
        </p:txBody>
      </p:sp>
      <p:sp>
        <p:nvSpPr>
          <p:cNvPr id="19" name="object 30"/>
          <p:cNvSpPr txBox="1"/>
          <p:nvPr/>
        </p:nvSpPr>
        <p:spPr>
          <a:xfrm>
            <a:off x="1895836" y="1156194"/>
            <a:ext cx="39557683" cy="783943"/>
          </a:xfrm>
          <a:prstGeom prst="rect">
            <a:avLst/>
          </a:prstGeom>
        </p:spPr>
        <p:txBody>
          <a:bodyPr vert="horz" wrap="square" lIns="0" tIns="0" rIns="0" bIns="0" rtlCol="0" anchor="ctr" anchorCtr="0">
            <a:noAutofit/>
          </a:bodyPr>
          <a:lstStyle/>
          <a:p>
            <a:pPr marL="11113">
              <a:lnSpc>
                <a:spcPts val="2393"/>
              </a:lnSpc>
            </a:pPr>
            <a:r>
              <a:rPr lang="en-US" sz="3938" spc="-31" dirty="0">
                <a:solidFill>
                  <a:srgbClr val="656666"/>
                </a:solidFill>
                <a:latin typeface="Arial" panose="020B0604020202020204" pitchFamily="34" charset="0"/>
                <a:cs typeface="Arial" panose="020B0604020202020204" pitchFamily="34" charset="0"/>
              </a:rPr>
              <a:t>MATH 7594: Integer Programming							Professor: Steffen Borgwardt</a:t>
            </a:r>
          </a:p>
        </p:txBody>
      </p:sp>
      <p:cxnSp>
        <p:nvCxnSpPr>
          <p:cNvPr id="21" name="Straight Connector 20"/>
          <p:cNvCxnSpPr/>
          <p:nvPr/>
        </p:nvCxnSpPr>
        <p:spPr>
          <a:xfrm flipV="1">
            <a:off x="1895837" y="7193786"/>
            <a:ext cx="33232363" cy="82097"/>
          </a:xfrm>
          <a:prstGeom prst="line">
            <a:avLst/>
          </a:prstGeom>
          <a:ln w="508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object 3"/>
          <p:cNvSpPr txBox="1"/>
          <p:nvPr/>
        </p:nvSpPr>
        <p:spPr>
          <a:xfrm>
            <a:off x="1895838" y="18984347"/>
            <a:ext cx="11119119" cy="2585323"/>
          </a:xfrm>
          <a:prstGeom prst="rect">
            <a:avLst/>
          </a:prstGeom>
        </p:spPr>
        <p:txBody>
          <a:bodyPr vert="horz" wrap="square" lIns="0" tIns="0" rIns="0" bIns="0" rtlCol="0">
            <a:spAutoFit/>
          </a:bodyPr>
          <a:lstStyle/>
          <a:p>
            <a:r>
              <a:rPr lang="en-US" sz="2800" dirty="0">
                <a:latin typeface="Arial" panose="020B0604020202020204" pitchFamily="34" charset="0"/>
                <a:cs typeface="Arial" panose="020B0604020202020204" pitchFamily="34" charset="0"/>
              </a:rPr>
              <a:t>Optimizing the patrolling route for a police car is a strategy which we can apply to improve policing. By analyzing historical crime data, we can identify which locations would benefit the most using optimized patrolling routes. Using graph theory, we model those locations as vertices in a graph. Determining an optimized patrolling route can then be solved as a classical Travelling Salesman Problem (TSP).</a:t>
            </a:r>
          </a:p>
        </p:txBody>
      </p:sp>
      <p:cxnSp>
        <p:nvCxnSpPr>
          <p:cNvPr id="43" name="Straight Connector 42"/>
          <p:cNvCxnSpPr/>
          <p:nvPr/>
        </p:nvCxnSpPr>
        <p:spPr>
          <a:xfrm>
            <a:off x="28302429" y="9849547"/>
            <a:ext cx="0" cy="19597722"/>
          </a:xfrm>
          <a:prstGeom prst="line">
            <a:avLst/>
          </a:prstGeom>
          <a:ln w="76200" cmpd="sng">
            <a:solidFill>
              <a:schemeClr val="tx1">
                <a:lumMod val="50000"/>
                <a:lumOff val="5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8" name="object 25"/>
          <p:cNvSpPr txBox="1"/>
          <p:nvPr/>
        </p:nvSpPr>
        <p:spPr>
          <a:xfrm>
            <a:off x="27843680" y="11318093"/>
            <a:ext cx="8362711" cy="7540526"/>
          </a:xfrm>
          <a:prstGeom prst="rect">
            <a:avLst/>
          </a:prstGeom>
        </p:spPr>
        <p:txBody>
          <a:bodyPr vert="horz" wrap="square" lIns="0" tIns="0" rIns="0" bIns="0" rtlCol="0">
            <a:spAutoFit/>
          </a:bodyPr>
          <a:lstStyle/>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b="1" spc="-10" dirty="0">
              <a:latin typeface="Arial" panose="020B0604020202020204" pitchFamily="34" charset="0"/>
              <a:cs typeface="Arial" panose="020B0604020202020204" pitchFamily="34" charset="0"/>
            </a:endParaRPr>
          </a:p>
          <a:p>
            <a:pPr marL="12128"/>
            <a:endParaRPr lang="en-US" sz="3500" dirty="0">
              <a:latin typeface="Arial" panose="020B0604020202020204" pitchFamily="34" charset="0"/>
              <a:cs typeface="Arial" panose="020B0604020202020204" pitchFamily="34" charset="0"/>
            </a:endParaRPr>
          </a:p>
        </p:txBody>
      </p:sp>
      <p:cxnSp>
        <p:nvCxnSpPr>
          <p:cNvPr id="45" name="Straight Connector 44"/>
          <p:cNvCxnSpPr/>
          <p:nvPr/>
        </p:nvCxnSpPr>
        <p:spPr>
          <a:xfrm>
            <a:off x="14709662" y="9801511"/>
            <a:ext cx="0" cy="19597722"/>
          </a:xfrm>
          <a:prstGeom prst="line">
            <a:avLst/>
          </a:prstGeom>
          <a:ln w="76200" cmpd="sng">
            <a:solidFill>
              <a:schemeClr val="tx1">
                <a:lumMod val="50000"/>
                <a:lumOff val="5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1" name="object 30"/>
          <p:cNvSpPr txBox="1"/>
          <p:nvPr/>
        </p:nvSpPr>
        <p:spPr>
          <a:xfrm>
            <a:off x="29614444" y="26832658"/>
            <a:ext cx="10666044" cy="2169312"/>
          </a:xfrm>
          <a:prstGeom prst="rect">
            <a:avLst/>
          </a:prstGeom>
        </p:spPr>
        <p:txBody>
          <a:bodyPr vert="horz" wrap="square" lIns="0" tIns="0" rIns="0" bIns="0" rtlCol="0">
            <a:spAutoFit/>
          </a:bodyPr>
          <a:lstStyle/>
          <a:p>
            <a:pPr marR="148563" algn="just">
              <a:lnSpc>
                <a:spcPct val="101800"/>
              </a:lnSpc>
              <a:buClr>
                <a:srgbClr val="231F20"/>
              </a:buClr>
              <a:tabLst>
                <a:tab pos="161902" algn="l"/>
              </a:tabLst>
            </a:pPr>
            <a:r>
              <a:rPr lang="en-US" sz="2800" dirty="0">
                <a:latin typeface="Arial" panose="020B0604020202020204" pitchFamily="34" charset="0"/>
                <a:cs typeface="Arial" panose="020B0604020202020204" pitchFamily="34" charset="0"/>
              </a:rPr>
              <a:t>The project is finished under the kind instruction o</a:t>
            </a:r>
            <a:r>
              <a:rPr lang="en-US" altLang="zh-CN" sz="2800" dirty="0">
                <a:latin typeface="Arial" panose="020B0604020202020204" pitchFamily="34" charset="0"/>
                <a:cs typeface="Arial" panose="020B0604020202020204" pitchFamily="34" charset="0"/>
              </a:rPr>
              <a:t>f Dr. Borgwardt and generous assistance of Mr. Bin She.</a:t>
            </a:r>
          </a:p>
          <a:p>
            <a:pPr marR="148563" algn="just">
              <a:lnSpc>
                <a:spcPct val="101800"/>
              </a:lnSpc>
              <a:buClr>
                <a:srgbClr val="231F20"/>
              </a:buClr>
              <a:tabLst>
                <a:tab pos="161902" algn="l"/>
              </a:tabLst>
            </a:pPr>
            <a:r>
              <a:rPr lang="en-US" altLang="zh-CN" sz="2800" dirty="0">
                <a:latin typeface="Arial" panose="020B0604020202020204" pitchFamily="34" charset="0"/>
                <a:cs typeface="Arial" panose="020B0604020202020204" pitchFamily="34" charset="0"/>
              </a:rPr>
              <a:t>The reference will be attached at UC Denver Optimization wiki page.</a:t>
            </a:r>
          </a:p>
          <a:p>
            <a:pPr marR="148563" algn="just">
              <a:lnSpc>
                <a:spcPct val="101800"/>
              </a:lnSpc>
              <a:buClr>
                <a:srgbClr val="231F20"/>
              </a:buClr>
              <a:tabLst>
                <a:tab pos="161902" algn="l"/>
              </a:tabLst>
            </a:pPr>
            <a:endParaRPr lang="en-US" sz="2800" spc="-14" dirty="0">
              <a:latin typeface="Arial" panose="020B0604020202020204" pitchFamily="34" charset="0"/>
              <a:cs typeface="Arial" panose="020B0604020202020204" pitchFamily="34" charset="0"/>
            </a:endParaRPr>
          </a:p>
        </p:txBody>
      </p:sp>
      <p:sp>
        <p:nvSpPr>
          <p:cNvPr id="17" name="object 2"/>
          <p:cNvSpPr txBox="1">
            <a:spLocks/>
          </p:cNvSpPr>
          <p:nvPr/>
        </p:nvSpPr>
        <p:spPr>
          <a:xfrm>
            <a:off x="1895837" y="1934430"/>
            <a:ext cx="33594313" cy="4890826"/>
          </a:xfrm>
          <a:prstGeom prst="rect">
            <a:avLst/>
          </a:prstGeom>
        </p:spPr>
        <p:txBody>
          <a:bodyPr vert="horz" wrap="square" lIns="0" tIns="0" rIns="0" bIns="0" rtlCol="0" anchor="b">
            <a:norm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12128" algn="l">
              <a:spcAft>
                <a:spcPts val="1200"/>
              </a:spcAft>
            </a:pPr>
            <a:r>
              <a:rPr lang="en-US" sz="13200" b="1" dirty="0"/>
              <a:t>Optimizing the Patrolling Route</a:t>
            </a:r>
          </a:p>
        </p:txBody>
      </p:sp>
      <p:sp>
        <p:nvSpPr>
          <p:cNvPr id="3" name="TextBox 2"/>
          <p:cNvSpPr txBox="1"/>
          <p:nvPr/>
        </p:nvSpPr>
        <p:spPr>
          <a:xfrm>
            <a:off x="1746012" y="7719270"/>
            <a:ext cx="40316387" cy="1200329"/>
          </a:xfrm>
          <a:prstGeom prst="rect">
            <a:avLst/>
          </a:prstGeom>
          <a:noFill/>
        </p:spPr>
        <p:txBody>
          <a:bodyPr wrap="square" rtlCol="0">
            <a:normAutofit/>
          </a:bodyPr>
          <a:lstStyle/>
          <a:p>
            <a:r>
              <a:rPr lang="en-US" sz="7200" b="1" dirty="0">
                <a:solidFill>
                  <a:schemeClr val="tx1">
                    <a:lumMod val="50000"/>
                    <a:lumOff val="50000"/>
                  </a:schemeClr>
                </a:solidFill>
                <a:latin typeface="Arial" panose="020B0604020202020204" pitchFamily="34" charset="0"/>
                <a:ea typeface="Calibri" charset="0"/>
                <a:cs typeface="Arial" panose="020B0604020202020204" pitchFamily="34" charset="0"/>
              </a:rPr>
              <a:t>DONGDONG LU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1504" y="1934430"/>
            <a:ext cx="6100895" cy="5259356"/>
          </a:xfrm>
          <a:prstGeom prst="rect">
            <a:avLst/>
          </a:prstGeom>
        </p:spPr>
      </p:pic>
      <p:sp>
        <p:nvSpPr>
          <p:cNvPr id="10" name="TextBox 9">
            <a:extLst>
              <a:ext uri="{FF2B5EF4-FFF2-40B4-BE49-F238E27FC236}">
                <a16:creationId xmlns:a16="http://schemas.microsoft.com/office/drawing/2014/main" id="{1D2DE17A-383C-460F-BF3C-3C6A17EB1704}"/>
              </a:ext>
            </a:extLst>
          </p:cNvPr>
          <p:cNvSpPr txBox="1"/>
          <p:nvPr/>
        </p:nvSpPr>
        <p:spPr>
          <a:xfrm>
            <a:off x="1895835" y="17863800"/>
            <a:ext cx="11119122" cy="63094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500" b="1" dirty="0">
                <a:latin typeface="Arial" panose="020B0604020202020204" pitchFamily="34" charset="0"/>
                <a:cs typeface="Arial" panose="020B0604020202020204" pitchFamily="34" charset="0"/>
              </a:rPr>
              <a:t>Introduction</a:t>
            </a:r>
          </a:p>
        </p:txBody>
      </p:sp>
      <p:sp>
        <p:nvSpPr>
          <p:cNvPr id="12" name="TextBox 11">
            <a:extLst>
              <a:ext uri="{FF2B5EF4-FFF2-40B4-BE49-F238E27FC236}">
                <a16:creationId xmlns:a16="http://schemas.microsoft.com/office/drawing/2014/main" id="{8D2D4DA8-2F66-4053-AC99-362C4EB85EF3}"/>
              </a:ext>
            </a:extLst>
          </p:cNvPr>
          <p:cNvSpPr txBox="1"/>
          <p:nvPr/>
        </p:nvSpPr>
        <p:spPr>
          <a:xfrm>
            <a:off x="1895836" y="23046844"/>
            <a:ext cx="11119121" cy="63094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500" b="1" spc="-4" dirty="0">
                <a:latin typeface="Arial" panose="020B0604020202020204" pitchFamily="34" charset="0"/>
                <a:cs typeface="Arial" panose="020B0604020202020204" pitchFamily="34" charset="0"/>
              </a:rPr>
              <a:t>K-means Clustering</a:t>
            </a:r>
          </a:p>
        </p:txBody>
      </p:sp>
      <p:sp>
        <p:nvSpPr>
          <p:cNvPr id="16" name="TextBox 15">
            <a:extLst>
              <a:ext uri="{FF2B5EF4-FFF2-40B4-BE49-F238E27FC236}">
                <a16:creationId xmlns:a16="http://schemas.microsoft.com/office/drawing/2014/main" id="{AB3A1658-E3C4-4C37-BC83-E89ECF71E02E}"/>
              </a:ext>
            </a:extLst>
          </p:cNvPr>
          <p:cNvSpPr txBox="1"/>
          <p:nvPr/>
        </p:nvSpPr>
        <p:spPr>
          <a:xfrm>
            <a:off x="29259875" y="21053043"/>
            <a:ext cx="11020614" cy="63094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500" b="1" spc="-4" dirty="0">
                <a:latin typeface="Arial" panose="020B0604020202020204" pitchFamily="34" charset="0"/>
                <a:cs typeface="Arial" panose="020B0604020202020204" pitchFamily="34" charset="0"/>
              </a:rPr>
              <a:t>Policy Proposal &amp; Further thinking</a:t>
            </a:r>
            <a:endParaRPr lang="en-US" sz="1225"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D19197B-058A-4B9E-BCC8-7C288ABDA2D6}"/>
              </a:ext>
            </a:extLst>
          </p:cNvPr>
          <p:cNvSpPr txBox="1"/>
          <p:nvPr/>
        </p:nvSpPr>
        <p:spPr>
          <a:xfrm>
            <a:off x="29425443" y="25676401"/>
            <a:ext cx="10983140" cy="63094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500" b="1" spc="-10" dirty="0">
                <a:latin typeface="Arial" panose="020B0604020202020204" pitchFamily="34" charset="0"/>
                <a:cs typeface="Arial" panose="020B0604020202020204" pitchFamily="34" charset="0"/>
              </a:rPr>
              <a:t>Acknowledgement</a:t>
            </a:r>
            <a:endParaRPr lang="en-US" sz="3500" dirty="0">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4EF17D5-79F4-45D4-8B91-54420567A163}"/>
              </a:ext>
            </a:extLst>
          </p:cNvPr>
          <p:cNvPicPr>
            <a:picLocks noChangeAspect="1"/>
          </p:cNvPicPr>
          <p:nvPr/>
        </p:nvPicPr>
        <p:blipFill>
          <a:blip r:embed="rId4"/>
          <a:stretch>
            <a:fillRect/>
          </a:stretch>
        </p:blipFill>
        <p:spPr>
          <a:xfrm>
            <a:off x="14386984" y="21213"/>
            <a:ext cx="10954959" cy="3103905"/>
          </a:xfrm>
          <a:prstGeom prst="rect">
            <a:avLst/>
          </a:prstGeom>
        </p:spPr>
      </p:pic>
      <p:sp>
        <p:nvSpPr>
          <p:cNvPr id="29" name="TextBox 28">
            <a:extLst>
              <a:ext uri="{FF2B5EF4-FFF2-40B4-BE49-F238E27FC236}">
                <a16:creationId xmlns:a16="http://schemas.microsoft.com/office/drawing/2014/main" id="{C57D9AE7-7A1D-476D-B115-F8BE4457C604}"/>
              </a:ext>
            </a:extLst>
          </p:cNvPr>
          <p:cNvSpPr txBox="1"/>
          <p:nvPr/>
        </p:nvSpPr>
        <p:spPr>
          <a:xfrm>
            <a:off x="1895837" y="9562547"/>
            <a:ext cx="11119120" cy="116955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500" b="1" dirty="0">
                <a:latin typeface="Arial" panose="020B0604020202020204" pitchFamily="34" charset="0"/>
                <a:cs typeface="Arial" panose="020B0604020202020204" pitchFamily="34" charset="0"/>
              </a:rPr>
              <a:t>Question: How to design the best patrolling route for a police vehicle in Precinct 521?</a:t>
            </a:r>
          </a:p>
        </p:txBody>
      </p:sp>
      <p:pic>
        <p:nvPicPr>
          <p:cNvPr id="11" name="Picture 10" descr="A close up of a map&#10;&#10;Description automatically generated">
            <a:extLst>
              <a:ext uri="{FF2B5EF4-FFF2-40B4-BE49-F238E27FC236}">
                <a16:creationId xmlns:a16="http://schemas.microsoft.com/office/drawing/2014/main" id="{6E83066E-8425-4345-A47A-D85E8DD5C20E}"/>
              </a:ext>
            </a:extLst>
          </p:cNvPr>
          <p:cNvPicPr>
            <a:picLocks noChangeAspect="1"/>
          </p:cNvPicPr>
          <p:nvPr/>
        </p:nvPicPr>
        <p:blipFill>
          <a:blip r:embed="rId5"/>
          <a:stretch>
            <a:fillRect/>
          </a:stretch>
        </p:blipFill>
        <p:spPr>
          <a:xfrm>
            <a:off x="3524039" y="11220819"/>
            <a:ext cx="7235017" cy="6288899"/>
          </a:xfrm>
          <a:prstGeom prst="rect">
            <a:avLst/>
          </a:prstGeom>
        </p:spPr>
      </p:pic>
      <mc:AlternateContent xmlns:mc="http://schemas.openxmlformats.org/markup-compatibility/2006">
        <mc:Choice xmlns:a14="http://schemas.microsoft.com/office/drawing/2010/main" Requires="a14">
          <p:sp>
            <p:nvSpPr>
              <p:cNvPr id="40" name="object 23">
                <a:extLst>
                  <a:ext uri="{FF2B5EF4-FFF2-40B4-BE49-F238E27FC236}">
                    <a16:creationId xmlns:a16="http://schemas.microsoft.com/office/drawing/2014/main" id="{8C429706-7E30-4DB9-A96C-15ECB8F6EACB}"/>
                  </a:ext>
                </a:extLst>
              </p:cNvPr>
              <p:cNvSpPr txBox="1"/>
              <p:nvPr/>
            </p:nvSpPr>
            <p:spPr>
              <a:xfrm>
                <a:off x="15992837" y="25641861"/>
                <a:ext cx="11712674" cy="1327351"/>
              </a:xfrm>
              <a:prstGeom prst="rect">
                <a:avLst/>
              </a:prstGeom>
            </p:spPr>
            <p:txBody>
              <a:bodyPr vert="horz" wrap="square" lIns="0" tIns="0" rIns="0" bIns="0" rtlCol="0">
                <a:spAutoFit/>
              </a:bodyPr>
              <a:lstStyle/>
              <a:p>
                <a:r>
                  <a:rPr lang="en-US" sz="2800" dirty="0">
                    <a:latin typeface="Arial" panose="020B0604020202020204" pitchFamily="34" charset="0"/>
                    <a:cs typeface="Arial" panose="020B0604020202020204" pitchFamily="34" charset="0"/>
                  </a:rPr>
                  <a:t>Label the centers with the numbers 1, …,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and take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𝑖𝑗</m:t>
                        </m:r>
                      </m:sub>
                    </m:sSub>
                  </m:oMath>
                </a14:m>
                <a:r>
                  <a:rPr lang="en-US" sz="2800" dirty="0">
                    <a:latin typeface="Arial" panose="020B0604020202020204" pitchFamily="34" charset="0"/>
                    <a:cs typeface="Arial" panose="020B0604020202020204" pitchFamily="34" charset="0"/>
                  </a:rPr>
                  <a:t> to be the distance from center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to center j. Then TSP can be formulated as the following integer linear programming problem:</a:t>
                </a:r>
              </a:p>
            </p:txBody>
          </p:sp>
        </mc:Choice>
        <mc:Fallback>
          <p:sp>
            <p:nvSpPr>
              <p:cNvPr id="40" name="object 23">
                <a:extLst>
                  <a:ext uri="{FF2B5EF4-FFF2-40B4-BE49-F238E27FC236}">
                    <a16:creationId xmlns:a16="http://schemas.microsoft.com/office/drawing/2014/main" id="{8C429706-7E30-4DB9-A96C-15ECB8F6EACB}"/>
                  </a:ext>
                </a:extLst>
              </p:cNvPr>
              <p:cNvSpPr txBox="1">
                <a:spLocks noRot="1" noChangeAspect="1" noMove="1" noResize="1" noEditPoints="1" noAdjustHandles="1" noChangeArrowheads="1" noChangeShapeType="1" noTextEdit="1"/>
              </p:cNvSpPr>
              <p:nvPr/>
            </p:nvSpPr>
            <p:spPr>
              <a:xfrm>
                <a:off x="15992837" y="25641861"/>
                <a:ext cx="11712674" cy="1327351"/>
              </a:xfrm>
              <a:prstGeom prst="rect">
                <a:avLst/>
              </a:prstGeom>
              <a:blipFill>
                <a:blip r:embed="rId6"/>
                <a:stretch>
                  <a:fillRect l="-1821" t="-8716" r="-2497" b="-15138"/>
                </a:stretch>
              </a:blipFill>
            </p:spPr>
            <p:txBody>
              <a:bodyPr/>
              <a:lstStyle/>
              <a:p>
                <a:r>
                  <a:rPr lang="en-US">
                    <a:noFill/>
                  </a:rPr>
                  <a:t> </a:t>
                </a:r>
              </a:p>
            </p:txBody>
          </p:sp>
        </mc:Fallback>
      </mc:AlternateContent>
      <p:sp>
        <p:nvSpPr>
          <p:cNvPr id="41" name="object 23">
            <a:extLst>
              <a:ext uri="{FF2B5EF4-FFF2-40B4-BE49-F238E27FC236}">
                <a16:creationId xmlns:a16="http://schemas.microsoft.com/office/drawing/2014/main" id="{0FEEC3C9-AFEC-4DB4-9144-620E80158B57}"/>
              </a:ext>
            </a:extLst>
          </p:cNvPr>
          <p:cNvSpPr txBox="1"/>
          <p:nvPr/>
        </p:nvSpPr>
        <p:spPr>
          <a:xfrm>
            <a:off x="1895836" y="23736090"/>
            <a:ext cx="11119121" cy="3016210"/>
          </a:xfrm>
          <a:prstGeom prst="rect">
            <a:avLst/>
          </a:prstGeom>
        </p:spPr>
        <p:txBody>
          <a:bodyPr vert="horz" wrap="square" lIns="0" tIns="0" rIns="0" bIns="0" rtlCol="0">
            <a:spAutoFit/>
          </a:bodyPr>
          <a:lstStyle/>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Given a set of </a:t>
            </a:r>
            <a:r>
              <a:rPr lang="en-US" altLang="zh-CN" sz="2800" dirty="0">
                <a:latin typeface="Arial" panose="020B0604020202020204" pitchFamily="34" charset="0"/>
                <a:cs typeface="Arial" panose="020B0604020202020204" pitchFamily="34" charset="0"/>
              </a:rPr>
              <a:t>data points</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 </a:t>
            </a:r>
            <a:r>
              <a:rPr lang="en-US" sz="2800" b="1" dirty="0" err="1">
                <a:latin typeface="Arial" panose="020B0604020202020204" pitchFamily="34" charset="0"/>
                <a:cs typeface="Arial" panose="020B0604020202020204" pitchFamily="34" charset="0"/>
              </a:rPr>
              <a:t>x</a:t>
            </a:r>
            <a:r>
              <a:rPr lang="en-US" sz="2800" i="1" baseline="-25000" dirty="0" err="1">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-means clustering is a method to partition the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data points into </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sets </a:t>
            </a:r>
            <a:r>
              <a:rPr lang="en-US" sz="2800" b="1"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 = {</a:t>
            </a:r>
            <a:r>
              <a:rPr lang="en-US" sz="2800" i="1" dirty="0">
                <a:latin typeface="Arial" panose="020B0604020202020204" pitchFamily="34" charset="0"/>
                <a:cs typeface="Arial" panose="020B0604020202020204" pitchFamily="34" charset="0"/>
              </a:rPr>
              <a:t>S</a:t>
            </a:r>
            <a:r>
              <a:rPr lang="en-US" sz="2800" baseline="-25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S</a:t>
            </a:r>
            <a:r>
              <a:rPr lang="en-US" sz="2800" baseline="-25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 </a:t>
            </a:r>
            <a:r>
              <a:rPr lang="en-US" sz="2800" i="1" dirty="0" err="1">
                <a:latin typeface="Arial" panose="020B0604020202020204" pitchFamily="34" charset="0"/>
                <a:cs typeface="Arial" panose="020B0604020202020204" pitchFamily="34" charset="0"/>
              </a:rPr>
              <a:t>S</a:t>
            </a:r>
            <a:r>
              <a:rPr lang="en-US" sz="2800" i="1" baseline="-25000" dirty="0" err="1">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which minimize the within-cluster sum of squares. In formula, the objective is to calculate:</a:t>
            </a:r>
          </a:p>
          <a:p>
            <a:endParaRPr lang="en-US" sz="2800" dirty="0"/>
          </a:p>
          <a:p>
            <a:endParaRPr lang="en-US" sz="2800" dirty="0"/>
          </a:p>
        </p:txBody>
      </p:sp>
      <p:pic>
        <p:nvPicPr>
          <p:cNvPr id="42" name="Picture 41" descr="A screenshot of a cell phone&#10;&#10;Description automatically generated">
            <a:extLst>
              <a:ext uri="{FF2B5EF4-FFF2-40B4-BE49-F238E27FC236}">
                <a16:creationId xmlns:a16="http://schemas.microsoft.com/office/drawing/2014/main" id="{85653BB9-7A44-43C0-80A9-CA03B4C01F4E}"/>
              </a:ext>
            </a:extLst>
          </p:cNvPr>
          <p:cNvPicPr>
            <a:picLocks noChangeAspect="1"/>
          </p:cNvPicPr>
          <p:nvPr/>
        </p:nvPicPr>
        <p:blipFill>
          <a:blip r:embed="rId7"/>
          <a:stretch>
            <a:fillRect/>
          </a:stretch>
        </p:blipFill>
        <p:spPr>
          <a:xfrm>
            <a:off x="1956646" y="26116609"/>
            <a:ext cx="10002066" cy="1559231"/>
          </a:xfrm>
          <a:prstGeom prst="rect">
            <a:avLst/>
          </a:prstGeom>
        </p:spPr>
      </p:pic>
      <p:pic>
        <p:nvPicPr>
          <p:cNvPr id="44" name="Picture 2" descr="https://upload.wikimedia.org/wikipedia/commons/thumb/e/ea/K-means_convergence.gif/220px-K-means_convergence.gif">
            <a:extLst>
              <a:ext uri="{FF2B5EF4-FFF2-40B4-BE49-F238E27FC236}">
                <a16:creationId xmlns:a16="http://schemas.microsoft.com/office/drawing/2014/main" id="{10880D7B-286E-4978-BBEC-92BF3DD895A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8133851" y="9768802"/>
            <a:ext cx="6596811" cy="6416898"/>
          </a:xfrm>
          <a:prstGeom prst="rect">
            <a:avLst/>
          </a:prstGeom>
          <a:noFill/>
          <a:extLst>
            <a:ext uri="{909E8E84-426E-40DD-AFC4-6F175D3DCCD1}">
              <a14:hiddenFill xmlns:a14="http://schemas.microsoft.com/office/drawing/2010/main">
                <a:solidFill>
                  <a:srgbClr val="FFFFFF"/>
                </a:solidFill>
              </a14:hiddenFill>
            </a:ext>
          </a:extLst>
        </p:spPr>
      </p:pic>
      <p:pic>
        <p:nvPicPr>
          <p:cNvPr id="46" name="Content Placeholder 4" descr="A screenshot of a cell phone&#10;&#10;Description automatically generated">
            <a:extLst>
              <a:ext uri="{FF2B5EF4-FFF2-40B4-BE49-F238E27FC236}">
                <a16:creationId xmlns:a16="http://schemas.microsoft.com/office/drawing/2014/main" id="{C527A1ED-E078-4ECB-BFD9-2ACA944AB708}"/>
              </a:ext>
            </a:extLst>
          </p:cNvPr>
          <p:cNvPicPr>
            <a:picLocks noChangeAspect="1"/>
          </p:cNvPicPr>
          <p:nvPr/>
        </p:nvPicPr>
        <p:blipFill>
          <a:blip r:embed="rId9"/>
          <a:stretch>
            <a:fillRect/>
          </a:stretch>
        </p:blipFill>
        <p:spPr>
          <a:xfrm>
            <a:off x="29597331" y="9084428"/>
            <a:ext cx="9480201" cy="5315677"/>
          </a:xfrm>
          <a:prstGeom prst="rect">
            <a:avLst/>
          </a:prstGeom>
        </p:spPr>
      </p:pic>
      <p:pic>
        <p:nvPicPr>
          <p:cNvPr id="47" name="Content Placeholder 4" descr="A picture containing map&#10;&#10;Description automatically generated">
            <a:extLst>
              <a:ext uri="{FF2B5EF4-FFF2-40B4-BE49-F238E27FC236}">
                <a16:creationId xmlns:a16="http://schemas.microsoft.com/office/drawing/2014/main" id="{10702605-7017-4A2B-ABAD-F22AAE61861F}"/>
              </a:ext>
            </a:extLst>
          </p:cNvPr>
          <p:cNvPicPr>
            <a:picLocks noChangeAspect="1"/>
          </p:cNvPicPr>
          <p:nvPr/>
        </p:nvPicPr>
        <p:blipFill>
          <a:blip r:embed="rId10"/>
          <a:stretch>
            <a:fillRect/>
          </a:stretch>
        </p:blipFill>
        <p:spPr>
          <a:xfrm>
            <a:off x="16096095" y="18302005"/>
            <a:ext cx="10263668" cy="5180854"/>
          </a:xfrm>
          <a:prstGeom prst="rect">
            <a:avLst/>
          </a:prstGeom>
        </p:spPr>
      </p:pic>
      <p:sp>
        <p:nvSpPr>
          <p:cNvPr id="49" name="object 23">
            <a:extLst>
              <a:ext uri="{FF2B5EF4-FFF2-40B4-BE49-F238E27FC236}">
                <a16:creationId xmlns:a16="http://schemas.microsoft.com/office/drawing/2014/main" id="{B060D12A-946E-4E53-8187-A053217975A9}"/>
              </a:ext>
            </a:extLst>
          </p:cNvPr>
          <p:cNvSpPr txBox="1"/>
          <p:nvPr/>
        </p:nvSpPr>
        <p:spPr>
          <a:xfrm>
            <a:off x="16066464" y="16208763"/>
            <a:ext cx="10837785" cy="2585323"/>
          </a:xfrm>
          <a:prstGeom prst="rect">
            <a:avLst/>
          </a:prstGeom>
        </p:spPr>
        <p:txBody>
          <a:bodyPr vert="horz" wrap="square" lIns="0" tIns="0" rIns="0" bIns="0" rtlCol="0">
            <a:spAutoFit/>
          </a:bodyPr>
          <a:lstStyle/>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Results after clustering the crime point into 15 regions, and calculated the geometric center for each of them. We get the following graph:</a:t>
            </a:r>
          </a:p>
          <a:p>
            <a:endParaRPr lang="en-US" sz="2800" dirty="0"/>
          </a:p>
          <a:p>
            <a:endParaRPr lang="en-US" sz="2800" dirty="0"/>
          </a:p>
        </p:txBody>
      </p:sp>
      <p:sp>
        <p:nvSpPr>
          <p:cNvPr id="51" name="object 23">
            <a:extLst>
              <a:ext uri="{FF2B5EF4-FFF2-40B4-BE49-F238E27FC236}">
                <a16:creationId xmlns:a16="http://schemas.microsoft.com/office/drawing/2014/main" id="{1DE912AA-DB38-49CA-BB44-B405BC05E333}"/>
              </a:ext>
            </a:extLst>
          </p:cNvPr>
          <p:cNvSpPr txBox="1"/>
          <p:nvPr/>
        </p:nvSpPr>
        <p:spPr>
          <a:xfrm>
            <a:off x="29425442" y="14555433"/>
            <a:ext cx="10817573" cy="861774"/>
          </a:xfrm>
          <a:prstGeom prst="rect">
            <a:avLst/>
          </a:prstGeom>
        </p:spPr>
        <p:txBody>
          <a:bodyPr vert="horz" wrap="square" lIns="0" tIns="0" rIns="0" bIns="0" rtlCol="0">
            <a:spAutoFit/>
          </a:bodyPr>
          <a:lstStyle/>
          <a:p>
            <a:r>
              <a:rPr lang="en-US" sz="2800" dirty="0">
                <a:latin typeface="Arial" panose="020B0604020202020204" pitchFamily="34" charset="0"/>
                <a:cs typeface="Arial" panose="020B0604020202020204" pitchFamily="34" charset="0"/>
              </a:rPr>
              <a:t>Plugging the above results in to the Integer Programming model to solve for the best patrolling route:</a:t>
            </a:r>
          </a:p>
        </p:txBody>
      </p:sp>
      <p:pic>
        <p:nvPicPr>
          <p:cNvPr id="53" name="Content Placeholder 4" descr="A close up of a map&#10;&#10;Description automatically generated">
            <a:extLst>
              <a:ext uri="{FF2B5EF4-FFF2-40B4-BE49-F238E27FC236}">
                <a16:creationId xmlns:a16="http://schemas.microsoft.com/office/drawing/2014/main" id="{40CBF1B0-742C-4D23-8240-A375D00B60CC}"/>
              </a:ext>
            </a:extLst>
          </p:cNvPr>
          <p:cNvPicPr>
            <a:picLocks noChangeAspect="1"/>
          </p:cNvPicPr>
          <p:nvPr/>
        </p:nvPicPr>
        <p:blipFill>
          <a:blip r:embed="rId11"/>
          <a:stretch>
            <a:fillRect/>
          </a:stretch>
        </p:blipFill>
        <p:spPr>
          <a:xfrm>
            <a:off x="29630334" y="15665665"/>
            <a:ext cx="9854742" cy="5145973"/>
          </a:xfrm>
          <a:prstGeom prst="rect">
            <a:avLst/>
          </a:prstGeom>
        </p:spPr>
      </p:pic>
      <p:sp>
        <p:nvSpPr>
          <p:cNvPr id="54" name="object 30">
            <a:extLst>
              <a:ext uri="{FF2B5EF4-FFF2-40B4-BE49-F238E27FC236}">
                <a16:creationId xmlns:a16="http://schemas.microsoft.com/office/drawing/2014/main" id="{704D0199-8494-4095-87B3-52136D02A3F7}"/>
              </a:ext>
            </a:extLst>
          </p:cNvPr>
          <p:cNvSpPr txBox="1"/>
          <p:nvPr/>
        </p:nvSpPr>
        <p:spPr>
          <a:xfrm>
            <a:off x="29508354" y="22028827"/>
            <a:ext cx="10772136" cy="3487750"/>
          </a:xfrm>
          <a:prstGeom prst="rect">
            <a:avLst/>
          </a:prstGeom>
        </p:spPr>
        <p:txBody>
          <a:bodyPr vert="horz" wrap="square" lIns="0" tIns="0" rIns="0" bIns="0" rtlCol="0">
            <a:spAutoFit/>
          </a:bodyPr>
          <a:lstStyle/>
          <a:p>
            <a:pPr marL="457200" marR="148563" indent="-457200" algn="just">
              <a:lnSpc>
                <a:spcPct val="101800"/>
              </a:lnSpc>
              <a:buClr>
                <a:srgbClr val="231F20"/>
              </a:buClr>
              <a:buFont typeface="Arial" panose="020B0604020202020204" pitchFamily="34" charset="0"/>
              <a:buChar char="•"/>
              <a:tabLst>
                <a:tab pos="161902" algn="l"/>
              </a:tabLst>
            </a:pPr>
            <a:r>
              <a:rPr lang="en-US" sz="2800" spc="-14" dirty="0">
                <a:latin typeface="Arial" panose="020B0604020202020204" pitchFamily="34" charset="0"/>
                <a:cs typeface="Arial" panose="020B0604020202020204" pitchFamily="34" charset="0"/>
              </a:rPr>
              <a:t>For a more efficient policing, we can use K-means clustering technique to construct to precincts.</a:t>
            </a:r>
          </a:p>
          <a:p>
            <a:pPr marL="457200" marR="148563" indent="-457200" algn="just">
              <a:lnSpc>
                <a:spcPct val="101800"/>
              </a:lnSpc>
              <a:buClr>
                <a:srgbClr val="231F20"/>
              </a:buClr>
              <a:buFont typeface="Arial" panose="020B0604020202020204" pitchFamily="34" charset="0"/>
              <a:buChar char="•"/>
              <a:tabLst>
                <a:tab pos="161902" algn="l"/>
              </a:tabLst>
            </a:pPr>
            <a:r>
              <a:rPr lang="en-US" sz="2800" spc="-14" dirty="0">
                <a:latin typeface="Arial" panose="020B0604020202020204" pitchFamily="34" charset="0"/>
                <a:cs typeface="Arial" panose="020B0604020202020204" pitchFamily="34" charset="0"/>
              </a:rPr>
              <a:t>Among those precincts, the above analysis would help design better patrolling routes.</a:t>
            </a:r>
          </a:p>
          <a:p>
            <a:pPr marL="457200" marR="148563" indent="-457200" algn="just">
              <a:lnSpc>
                <a:spcPct val="101800"/>
              </a:lnSpc>
              <a:buClr>
                <a:srgbClr val="231F20"/>
              </a:buClr>
              <a:buFont typeface="Arial" panose="020B0604020202020204" pitchFamily="34" charset="0"/>
              <a:buChar char="•"/>
              <a:tabLst>
                <a:tab pos="161902" algn="l"/>
              </a:tabLst>
            </a:pPr>
            <a:r>
              <a:rPr lang="en-US" sz="2800" spc="-14" dirty="0">
                <a:latin typeface="Arial" panose="020B0604020202020204" pitchFamily="34" charset="0"/>
                <a:cs typeface="Arial" panose="020B0604020202020204" pitchFamily="34" charset="0"/>
              </a:rPr>
              <a:t>Divide the crime data into day time crimes and night time crimes and types, the above procedures may produce different patrolling routes and reveal new information on the distribution patterns of certain types of crimes.</a:t>
            </a:r>
          </a:p>
        </p:txBody>
      </p:sp>
      <p:sp>
        <p:nvSpPr>
          <p:cNvPr id="55" name="TextBox 54">
            <a:extLst>
              <a:ext uri="{FF2B5EF4-FFF2-40B4-BE49-F238E27FC236}">
                <a16:creationId xmlns:a16="http://schemas.microsoft.com/office/drawing/2014/main" id="{176A775E-6C50-4986-BC7A-6A019F5E8A09}"/>
              </a:ext>
            </a:extLst>
          </p:cNvPr>
          <p:cNvSpPr txBox="1"/>
          <p:nvPr/>
        </p:nvSpPr>
        <p:spPr>
          <a:xfrm>
            <a:off x="15992836" y="24437275"/>
            <a:ext cx="11047345" cy="63094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500" b="1" spc="-4" dirty="0">
                <a:latin typeface="Arial" panose="020B0604020202020204" pitchFamily="34" charset="0"/>
                <a:cs typeface="Arial" panose="020B0604020202020204" pitchFamily="34" charset="0"/>
              </a:rPr>
              <a:t>TSP Model</a:t>
            </a:r>
          </a:p>
        </p:txBody>
      </p:sp>
    </p:spTree>
    <p:extLst>
      <p:ext uri="{BB962C8B-B14F-4D97-AF65-F5344CB8AC3E}">
        <p14:creationId xmlns:p14="http://schemas.microsoft.com/office/powerpoint/2010/main" val="1307816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2185</TotalTime>
  <Words>275</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Cambria Math</vt:lpstr>
      <vt:lpstr>Office Theme</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Dongdong Lu</cp:lastModifiedBy>
  <cp:revision>143</cp:revision>
  <cp:lastPrinted>2019-04-25T17:50:50Z</cp:lastPrinted>
  <dcterms:created xsi:type="dcterms:W3CDTF">2016-03-30T17:30:29Z</dcterms:created>
  <dcterms:modified xsi:type="dcterms:W3CDTF">2019-04-25T18:01:02Z</dcterms:modified>
</cp:coreProperties>
</file>