
<file path=[Content_Types].xml><?xml version="1.0" encoding="utf-8"?>
<Types xmlns="http://schemas.openxmlformats.org/package/2006/content-types">
  <Default Extension="gif" ContentType="image/gif"/>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sldIdLst>
    <p:sldId id="256" r:id="rId2"/>
    <p:sldId id="259" r:id="rId3"/>
    <p:sldId id="258" r:id="rId4"/>
    <p:sldId id="260" r:id="rId5"/>
    <p:sldId id="270" r:id="rId6"/>
    <p:sldId id="271" r:id="rId7"/>
    <p:sldId id="272" r:id="rId8"/>
    <p:sldId id="261" r:id="rId9"/>
    <p:sldId id="262" r:id="rId10"/>
    <p:sldId id="273" r:id="rId11"/>
    <p:sldId id="265" r:id="rId12"/>
    <p:sldId id="263" r:id="rId13"/>
    <p:sldId id="264" r:id="rId14"/>
    <p:sldId id="266" r:id="rId15"/>
    <p:sldId id="267" r:id="rId16"/>
    <p:sldId id="269" r:id="rId17"/>
  </p:sldIdLst>
  <p:sldSz cx="12192000" cy="6858000"/>
  <p:notesSz cx="7023100" cy="93091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57" d="100"/>
          <a:sy n="57" d="100"/>
        </p:scale>
        <p:origin x="547"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4" Type="http://schemas.openxmlformats.org/officeDocument/2006/relationships/image" Target="../media/image4.svg"/></Relationships>
</file>

<file path=ppt/diagrams/_rels/drawing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4" Type="http://schemas.openxmlformats.org/officeDocument/2006/relationships/image" Target="../media/image4.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764BC1B-89BF-4B1B-956F-3BDF5C478586}"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B05DA4CD-C875-4938-962C-1347FCAC8FA3}">
      <dgm:prSet/>
      <dgm:spPr/>
      <dgm:t>
        <a:bodyPr/>
        <a:lstStyle/>
        <a:p>
          <a:r>
            <a:rPr lang="en-US" dirty="0"/>
            <a:t>An experiment done by Minneapolis PD patrolling 55 crime hotspots have shown the “treatment group” sees a significant decline in crimes and public disorders compared with the “control group”. In addition, British research has shown that targeted foot patrol can also improve public confidence in the police, perceptions of crime, and feelings of safety.</a:t>
          </a:r>
        </a:p>
      </dgm:t>
    </dgm:pt>
    <dgm:pt modelId="{4C467A0D-B136-4381-98B2-E6F81BD7CEEB}" type="parTrans" cxnId="{9F098227-3DC6-44E2-AC6E-6A6B1248E013}">
      <dgm:prSet/>
      <dgm:spPr/>
      <dgm:t>
        <a:bodyPr/>
        <a:lstStyle/>
        <a:p>
          <a:endParaRPr lang="en-US"/>
        </a:p>
      </dgm:t>
    </dgm:pt>
    <dgm:pt modelId="{605536E1-F588-4A2E-BA9F-24F62845AF58}" type="sibTrans" cxnId="{9F098227-3DC6-44E2-AC6E-6A6B1248E013}">
      <dgm:prSet/>
      <dgm:spPr/>
      <dgm:t>
        <a:bodyPr/>
        <a:lstStyle/>
        <a:p>
          <a:endParaRPr lang="en-US"/>
        </a:p>
      </dgm:t>
    </dgm:pt>
    <dgm:pt modelId="{F580956C-8CED-405A-B015-B6893001CC8D}">
      <dgm:prSet/>
      <dgm:spPr/>
      <dgm:t>
        <a:bodyPr/>
        <a:lstStyle/>
        <a:p>
          <a:r>
            <a:rPr lang="en-US" dirty="0"/>
            <a:t>So the question naturally arises, how to design the optimized patrolling route to maximize the positive effects of this practice?</a:t>
          </a:r>
        </a:p>
      </dgm:t>
    </dgm:pt>
    <dgm:pt modelId="{B891CB02-5A97-4455-9199-94AE4D0E70AA}" type="parTrans" cxnId="{16434284-CB43-463C-B68A-7A3832E7C3AF}">
      <dgm:prSet/>
      <dgm:spPr/>
      <dgm:t>
        <a:bodyPr/>
        <a:lstStyle/>
        <a:p>
          <a:endParaRPr lang="en-US"/>
        </a:p>
      </dgm:t>
    </dgm:pt>
    <dgm:pt modelId="{6EC798F6-71B7-4079-A56D-134488B5B508}" type="sibTrans" cxnId="{16434284-CB43-463C-B68A-7A3832E7C3AF}">
      <dgm:prSet/>
      <dgm:spPr/>
      <dgm:t>
        <a:bodyPr/>
        <a:lstStyle/>
        <a:p>
          <a:endParaRPr lang="en-US"/>
        </a:p>
      </dgm:t>
    </dgm:pt>
    <dgm:pt modelId="{029EFF6E-DC50-4C99-9986-9405FC20E10C}" type="pres">
      <dgm:prSet presAssocID="{1764BC1B-89BF-4B1B-956F-3BDF5C478586}" presName="root" presStyleCnt="0">
        <dgm:presLayoutVars>
          <dgm:dir/>
          <dgm:resizeHandles val="exact"/>
        </dgm:presLayoutVars>
      </dgm:prSet>
      <dgm:spPr/>
    </dgm:pt>
    <dgm:pt modelId="{7D635C5D-9253-4E76-A577-E8937EADFED6}" type="pres">
      <dgm:prSet presAssocID="{B05DA4CD-C875-4938-962C-1347FCAC8FA3}" presName="compNode" presStyleCnt="0"/>
      <dgm:spPr/>
    </dgm:pt>
    <dgm:pt modelId="{ED86E184-524D-4466-855C-E3EF6BD1D881}" type="pres">
      <dgm:prSet presAssocID="{B05DA4CD-C875-4938-962C-1347FCAC8FA3}" presName="bgRect" presStyleLbl="bgShp" presStyleIdx="0" presStyleCnt="2"/>
      <dgm:spPr/>
    </dgm:pt>
    <dgm:pt modelId="{40EF4D51-CCE3-4183-A88C-CAB5519369B3}" type="pres">
      <dgm:prSet presAssocID="{B05DA4CD-C875-4938-962C-1347FCAC8FA3}"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etective"/>
        </a:ext>
      </dgm:extLst>
    </dgm:pt>
    <dgm:pt modelId="{62A67272-8579-43BC-89C4-56BA755C15F3}" type="pres">
      <dgm:prSet presAssocID="{B05DA4CD-C875-4938-962C-1347FCAC8FA3}" presName="spaceRect" presStyleCnt="0"/>
      <dgm:spPr/>
    </dgm:pt>
    <dgm:pt modelId="{CF0DF768-15EB-4C42-8A9A-9C64D2779AD0}" type="pres">
      <dgm:prSet presAssocID="{B05DA4CD-C875-4938-962C-1347FCAC8FA3}" presName="parTx" presStyleLbl="revTx" presStyleIdx="0" presStyleCnt="2">
        <dgm:presLayoutVars>
          <dgm:chMax val="0"/>
          <dgm:chPref val="0"/>
        </dgm:presLayoutVars>
      </dgm:prSet>
      <dgm:spPr/>
    </dgm:pt>
    <dgm:pt modelId="{3BDAC94E-F60E-4D94-AB71-75E3DCBD67FC}" type="pres">
      <dgm:prSet presAssocID="{605536E1-F588-4A2E-BA9F-24F62845AF58}" presName="sibTrans" presStyleCnt="0"/>
      <dgm:spPr/>
    </dgm:pt>
    <dgm:pt modelId="{449C07D2-40E4-44A8-9E71-67FF4781678D}" type="pres">
      <dgm:prSet presAssocID="{F580956C-8CED-405A-B015-B6893001CC8D}" presName="compNode" presStyleCnt="0"/>
      <dgm:spPr/>
    </dgm:pt>
    <dgm:pt modelId="{EBB952A8-62BF-435D-825B-0E04FF8D6EA8}" type="pres">
      <dgm:prSet presAssocID="{F580956C-8CED-405A-B015-B6893001CC8D}" presName="bgRect" presStyleLbl="bgShp" presStyleIdx="1" presStyleCnt="2"/>
      <dgm:spPr/>
    </dgm:pt>
    <dgm:pt modelId="{CE9EBBF0-3EAE-405F-8956-C3A88B92AA1A}" type="pres">
      <dgm:prSet presAssocID="{F580956C-8CED-405A-B015-B6893001CC8D}"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Light Bulb and Gear"/>
        </a:ext>
      </dgm:extLst>
    </dgm:pt>
    <dgm:pt modelId="{FC812D3F-3ACE-4E2C-B693-0B96C627ECA4}" type="pres">
      <dgm:prSet presAssocID="{F580956C-8CED-405A-B015-B6893001CC8D}" presName="spaceRect" presStyleCnt="0"/>
      <dgm:spPr/>
    </dgm:pt>
    <dgm:pt modelId="{BDA7B48C-8E05-4588-B6D9-6AD469199121}" type="pres">
      <dgm:prSet presAssocID="{F580956C-8CED-405A-B015-B6893001CC8D}" presName="parTx" presStyleLbl="revTx" presStyleIdx="1" presStyleCnt="2">
        <dgm:presLayoutVars>
          <dgm:chMax val="0"/>
          <dgm:chPref val="0"/>
        </dgm:presLayoutVars>
      </dgm:prSet>
      <dgm:spPr/>
    </dgm:pt>
  </dgm:ptLst>
  <dgm:cxnLst>
    <dgm:cxn modelId="{9F098227-3DC6-44E2-AC6E-6A6B1248E013}" srcId="{1764BC1B-89BF-4B1B-956F-3BDF5C478586}" destId="{B05DA4CD-C875-4938-962C-1347FCAC8FA3}" srcOrd="0" destOrd="0" parTransId="{4C467A0D-B136-4381-98B2-E6F81BD7CEEB}" sibTransId="{605536E1-F588-4A2E-BA9F-24F62845AF58}"/>
    <dgm:cxn modelId="{1AB69E60-CA26-4EA1-ADDC-167B52E4C23D}" type="presOf" srcId="{1764BC1B-89BF-4B1B-956F-3BDF5C478586}" destId="{029EFF6E-DC50-4C99-9986-9405FC20E10C}" srcOrd="0" destOrd="0" presId="urn:microsoft.com/office/officeart/2018/2/layout/IconVerticalSolidList"/>
    <dgm:cxn modelId="{16434284-CB43-463C-B68A-7A3832E7C3AF}" srcId="{1764BC1B-89BF-4B1B-956F-3BDF5C478586}" destId="{F580956C-8CED-405A-B015-B6893001CC8D}" srcOrd="1" destOrd="0" parTransId="{B891CB02-5A97-4455-9199-94AE4D0E70AA}" sibTransId="{6EC798F6-71B7-4079-A56D-134488B5B508}"/>
    <dgm:cxn modelId="{FDEC8F89-9AFD-4D4E-9951-1C9E11FAF4F5}" type="presOf" srcId="{F580956C-8CED-405A-B015-B6893001CC8D}" destId="{BDA7B48C-8E05-4588-B6D9-6AD469199121}" srcOrd="0" destOrd="0" presId="urn:microsoft.com/office/officeart/2018/2/layout/IconVerticalSolidList"/>
    <dgm:cxn modelId="{51CCCBB2-1B1F-4652-9BA9-0E176E96CE04}" type="presOf" srcId="{B05DA4CD-C875-4938-962C-1347FCAC8FA3}" destId="{CF0DF768-15EB-4C42-8A9A-9C64D2779AD0}" srcOrd="0" destOrd="0" presId="urn:microsoft.com/office/officeart/2018/2/layout/IconVerticalSolidList"/>
    <dgm:cxn modelId="{5CC861DE-62DD-4A8A-B7BE-B55F2B72C8AB}" type="presParOf" srcId="{029EFF6E-DC50-4C99-9986-9405FC20E10C}" destId="{7D635C5D-9253-4E76-A577-E8937EADFED6}" srcOrd="0" destOrd="0" presId="urn:microsoft.com/office/officeart/2018/2/layout/IconVerticalSolidList"/>
    <dgm:cxn modelId="{B5AC2221-F4C1-4803-B2D0-4B46C2B0D669}" type="presParOf" srcId="{7D635C5D-9253-4E76-A577-E8937EADFED6}" destId="{ED86E184-524D-4466-855C-E3EF6BD1D881}" srcOrd="0" destOrd="0" presId="urn:microsoft.com/office/officeart/2018/2/layout/IconVerticalSolidList"/>
    <dgm:cxn modelId="{FE7A77CA-7CD7-4E40-8DEE-8E7BE2E56281}" type="presParOf" srcId="{7D635C5D-9253-4E76-A577-E8937EADFED6}" destId="{40EF4D51-CCE3-4183-A88C-CAB5519369B3}" srcOrd="1" destOrd="0" presId="urn:microsoft.com/office/officeart/2018/2/layout/IconVerticalSolidList"/>
    <dgm:cxn modelId="{B8BD1A42-8CDA-4785-B360-777FD130772E}" type="presParOf" srcId="{7D635C5D-9253-4E76-A577-E8937EADFED6}" destId="{62A67272-8579-43BC-89C4-56BA755C15F3}" srcOrd="2" destOrd="0" presId="urn:microsoft.com/office/officeart/2018/2/layout/IconVerticalSolidList"/>
    <dgm:cxn modelId="{C6EC8528-6799-4011-A5F2-798EC25AAC22}" type="presParOf" srcId="{7D635C5D-9253-4E76-A577-E8937EADFED6}" destId="{CF0DF768-15EB-4C42-8A9A-9C64D2779AD0}" srcOrd="3" destOrd="0" presId="urn:microsoft.com/office/officeart/2018/2/layout/IconVerticalSolidList"/>
    <dgm:cxn modelId="{3AFBEC72-A534-49FB-819B-EB7A78C5F08B}" type="presParOf" srcId="{029EFF6E-DC50-4C99-9986-9405FC20E10C}" destId="{3BDAC94E-F60E-4D94-AB71-75E3DCBD67FC}" srcOrd="1" destOrd="0" presId="urn:microsoft.com/office/officeart/2018/2/layout/IconVerticalSolidList"/>
    <dgm:cxn modelId="{C131A4F3-F67D-4EF9-A3CE-B2EBAD587C3A}" type="presParOf" srcId="{029EFF6E-DC50-4C99-9986-9405FC20E10C}" destId="{449C07D2-40E4-44A8-9E71-67FF4781678D}" srcOrd="2" destOrd="0" presId="urn:microsoft.com/office/officeart/2018/2/layout/IconVerticalSolidList"/>
    <dgm:cxn modelId="{42B96937-A931-4D43-BACB-462828787B7A}" type="presParOf" srcId="{449C07D2-40E4-44A8-9E71-67FF4781678D}" destId="{EBB952A8-62BF-435D-825B-0E04FF8D6EA8}" srcOrd="0" destOrd="0" presId="urn:microsoft.com/office/officeart/2018/2/layout/IconVerticalSolidList"/>
    <dgm:cxn modelId="{F8D4B9FF-DD62-4F59-84BA-0DCCDB5EE3DF}" type="presParOf" srcId="{449C07D2-40E4-44A8-9E71-67FF4781678D}" destId="{CE9EBBF0-3EAE-405F-8956-C3A88B92AA1A}" srcOrd="1" destOrd="0" presId="urn:microsoft.com/office/officeart/2018/2/layout/IconVerticalSolidList"/>
    <dgm:cxn modelId="{445BA2D3-DBE1-414F-ACBF-E5761C96F265}" type="presParOf" srcId="{449C07D2-40E4-44A8-9E71-67FF4781678D}" destId="{FC812D3F-3ACE-4E2C-B693-0B96C627ECA4}" srcOrd="2" destOrd="0" presId="urn:microsoft.com/office/officeart/2018/2/layout/IconVerticalSolidList"/>
    <dgm:cxn modelId="{D6D1940D-9113-4551-8D2D-6F72E98EC4B1}" type="presParOf" srcId="{449C07D2-40E4-44A8-9E71-67FF4781678D}" destId="{BDA7B48C-8E05-4588-B6D9-6AD469199121}"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48C3CA1-DB18-4AA2-B72A-7BE31AA77F68}" type="doc">
      <dgm:prSet loTypeId="urn:microsoft.com/office/officeart/2005/8/layout/vList2" loCatId="list" qsTypeId="urn:microsoft.com/office/officeart/2005/8/quickstyle/simple4" qsCatId="simple" csTypeId="urn:microsoft.com/office/officeart/2005/8/colors/colorful2" csCatId="colorful"/>
      <dgm:spPr/>
      <dgm:t>
        <a:bodyPr/>
        <a:lstStyle/>
        <a:p>
          <a:endParaRPr lang="en-US"/>
        </a:p>
      </dgm:t>
    </dgm:pt>
    <dgm:pt modelId="{0E53DB36-139B-420E-952F-D2CAEFDB4BCC}">
      <dgm:prSet/>
      <dgm:spPr/>
      <dgm:t>
        <a:bodyPr/>
        <a:lstStyle/>
        <a:p>
          <a:r>
            <a:rPr lang="en-US"/>
            <a:t>Put all the initial points in the center.</a:t>
          </a:r>
        </a:p>
      </dgm:t>
    </dgm:pt>
    <dgm:pt modelId="{1D051E5D-4089-4D2D-A168-B31096D17CBB}" type="parTrans" cxnId="{0D259558-EDB5-4B47-A412-460F825AC23A}">
      <dgm:prSet/>
      <dgm:spPr/>
      <dgm:t>
        <a:bodyPr/>
        <a:lstStyle/>
        <a:p>
          <a:endParaRPr lang="en-US"/>
        </a:p>
      </dgm:t>
    </dgm:pt>
    <dgm:pt modelId="{A6ED4517-93E9-48EE-A651-B984AFE7B90E}" type="sibTrans" cxnId="{0D259558-EDB5-4B47-A412-460F825AC23A}">
      <dgm:prSet/>
      <dgm:spPr/>
      <dgm:t>
        <a:bodyPr/>
        <a:lstStyle/>
        <a:p>
          <a:endParaRPr lang="en-US"/>
        </a:p>
      </dgm:t>
    </dgm:pt>
    <dgm:pt modelId="{91841282-78B5-40F2-A705-F9184003B0FB}">
      <dgm:prSet/>
      <dgm:spPr/>
      <dgm:t>
        <a:bodyPr/>
        <a:lstStyle/>
        <a:p>
          <a:r>
            <a:rPr lang="en-US"/>
            <a:t>Distribute the initial points evenly.</a:t>
          </a:r>
        </a:p>
      </dgm:t>
    </dgm:pt>
    <dgm:pt modelId="{19B77F0F-1E71-4D85-8A25-22FD56D608FD}" type="parTrans" cxnId="{2FC4C4D7-6B6A-4005-9C55-A97A0D993BD7}">
      <dgm:prSet/>
      <dgm:spPr/>
      <dgm:t>
        <a:bodyPr/>
        <a:lstStyle/>
        <a:p>
          <a:endParaRPr lang="en-US"/>
        </a:p>
      </dgm:t>
    </dgm:pt>
    <dgm:pt modelId="{6751D5FE-E331-40FB-9BAA-906529BD5611}" type="sibTrans" cxnId="{2FC4C4D7-6B6A-4005-9C55-A97A0D993BD7}">
      <dgm:prSet/>
      <dgm:spPr/>
      <dgm:t>
        <a:bodyPr/>
        <a:lstStyle/>
        <a:p>
          <a:endParaRPr lang="en-US"/>
        </a:p>
      </dgm:t>
    </dgm:pt>
    <dgm:pt modelId="{B3FF9F4B-2BD3-4B48-81F4-F3A34CCA0693}" type="pres">
      <dgm:prSet presAssocID="{548C3CA1-DB18-4AA2-B72A-7BE31AA77F68}" presName="linear" presStyleCnt="0">
        <dgm:presLayoutVars>
          <dgm:animLvl val="lvl"/>
          <dgm:resizeHandles val="exact"/>
        </dgm:presLayoutVars>
      </dgm:prSet>
      <dgm:spPr/>
    </dgm:pt>
    <dgm:pt modelId="{48636C5C-B7E3-41D5-BA53-A0CF8F878E00}" type="pres">
      <dgm:prSet presAssocID="{0E53DB36-139B-420E-952F-D2CAEFDB4BCC}" presName="parentText" presStyleLbl="node1" presStyleIdx="0" presStyleCnt="2">
        <dgm:presLayoutVars>
          <dgm:chMax val="0"/>
          <dgm:bulletEnabled val="1"/>
        </dgm:presLayoutVars>
      </dgm:prSet>
      <dgm:spPr/>
    </dgm:pt>
    <dgm:pt modelId="{C5937815-9262-4406-B644-944626035F45}" type="pres">
      <dgm:prSet presAssocID="{A6ED4517-93E9-48EE-A651-B984AFE7B90E}" presName="spacer" presStyleCnt="0"/>
      <dgm:spPr/>
    </dgm:pt>
    <dgm:pt modelId="{754620E8-7AF8-4B74-BFCE-4A45D3BFF93A}" type="pres">
      <dgm:prSet presAssocID="{91841282-78B5-40F2-A705-F9184003B0FB}" presName="parentText" presStyleLbl="node1" presStyleIdx="1" presStyleCnt="2">
        <dgm:presLayoutVars>
          <dgm:chMax val="0"/>
          <dgm:bulletEnabled val="1"/>
        </dgm:presLayoutVars>
      </dgm:prSet>
      <dgm:spPr/>
    </dgm:pt>
  </dgm:ptLst>
  <dgm:cxnLst>
    <dgm:cxn modelId="{39FF0F37-F702-49E6-A342-E8EFBFFA865A}" type="presOf" srcId="{548C3CA1-DB18-4AA2-B72A-7BE31AA77F68}" destId="{B3FF9F4B-2BD3-4B48-81F4-F3A34CCA0693}" srcOrd="0" destOrd="0" presId="urn:microsoft.com/office/officeart/2005/8/layout/vList2"/>
    <dgm:cxn modelId="{0D259558-EDB5-4B47-A412-460F825AC23A}" srcId="{548C3CA1-DB18-4AA2-B72A-7BE31AA77F68}" destId="{0E53DB36-139B-420E-952F-D2CAEFDB4BCC}" srcOrd="0" destOrd="0" parTransId="{1D051E5D-4089-4D2D-A168-B31096D17CBB}" sibTransId="{A6ED4517-93E9-48EE-A651-B984AFE7B90E}"/>
    <dgm:cxn modelId="{F8ED8079-9B3F-4D87-8EBC-E8BB9C151599}" type="presOf" srcId="{0E53DB36-139B-420E-952F-D2CAEFDB4BCC}" destId="{48636C5C-B7E3-41D5-BA53-A0CF8F878E00}" srcOrd="0" destOrd="0" presId="urn:microsoft.com/office/officeart/2005/8/layout/vList2"/>
    <dgm:cxn modelId="{F646ADB5-B59F-430A-AC69-BE6743BCFDD6}" type="presOf" srcId="{91841282-78B5-40F2-A705-F9184003B0FB}" destId="{754620E8-7AF8-4B74-BFCE-4A45D3BFF93A}" srcOrd="0" destOrd="0" presId="urn:microsoft.com/office/officeart/2005/8/layout/vList2"/>
    <dgm:cxn modelId="{2FC4C4D7-6B6A-4005-9C55-A97A0D993BD7}" srcId="{548C3CA1-DB18-4AA2-B72A-7BE31AA77F68}" destId="{91841282-78B5-40F2-A705-F9184003B0FB}" srcOrd="1" destOrd="0" parTransId="{19B77F0F-1E71-4D85-8A25-22FD56D608FD}" sibTransId="{6751D5FE-E331-40FB-9BAA-906529BD5611}"/>
    <dgm:cxn modelId="{CA80FD1F-7B9D-47A1-B116-AC1BE5C9B4BA}" type="presParOf" srcId="{B3FF9F4B-2BD3-4B48-81F4-F3A34CCA0693}" destId="{48636C5C-B7E3-41D5-BA53-A0CF8F878E00}" srcOrd="0" destOrd="0" presId="urn:microsoft.com/office/officeart/2005/8/layout/vList2"/>
    <dgm:cxn modelId="{642B2815-1BC9-4E1B-8C87-5C9C29880D0B}" type="presParOf" srcId="{B3FF9F4B-2BD3-4B48-81F4-F3A34CCA0693}" destId="{C5937815-9262-4406-B644-944626035F45}" srcOrd="1" destOrd="0" presId="urn:microsoft.com/office/officeart/2005/8/layout/vList2"/>
    <dgm:cxn modelId="{42900660-8800-41FE-A766-7CBADD7D8FAA}" type="presParOf" srcId="{B3FF9F4B-2BD3-4B48-81F4-F3A34CCA0693}" destId="{754620E8-7AF8-4B74-BFCE-4A45D3BFF93A}"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86E184-524D-4466-855C-E3EF6BD1D881}">
      <dsp:nvSpPr>
        <dsp:cNvPr id="0" name=""/>
        <dsp:cNvSpPr/>
      </dsp:nvSpPr>
      <dsp:spPr>
        <a:xfrm>
          <a:off x="0" y="758547"/>
          <a:ext cx="6151562" cy="1681995"/>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0EF4D51-CCE3-4183-A88C-CAB5519369B3}">
      <dsp:nvSpPr>
        <dsp:cNvPr id="0" name=""/>
        <dsp:cNvSpPr/>
      </dsp:nvSpPr>
      <dsp:spPr>
        <a:xfrm>
          <a:off x="508803" y="1136996"/>
          <a:ext cx="925097" cy="92509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F0DF768-15EB-4C42-8A9A-9C64D2779AD0}">
      <dsp:nvSpPr>
        <dsp:cNvPr id="0" name=""/>
        <dsp:cNvSpPr/>
      </dsp:nvSpPr>
      <dsp:spPr>
        <a:xfrm>
          <a:off x="1942705" y="758547"/>
          <a:ext cx="4208857" cy="16819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8011" tIns="178011" rIns="178011" bIns="178011" numCol="1" spcCol="1270" anchor="ctr" anchorCtr="0">
          <a:noAutofit/>
        </a:bodyPr>
        <a:lstStyle/>
        <a:p>
          <a:pPr marL="0" lvl="0" indent="0" algn="l" defTabSz="622300">
            <a:lnSpc>
              <a:spcPct val="90000"/>
            </a:lnSpc>
            <a:spcBef>
              <a:spcPct val="0"/>
            </a:spcBef>
            <a:spcAft>
              <a:spcPct val="35000"/>
            </a:spcAft>
            <a:buNone/>
          </a:pPr>
          <a:r>
            <a:rPr lang="en-US" sz="1400" kern="1200" dirty="0"/>
            <a:t>An experiment done by Minneapolis PD patrolling 55 crime hotspots have shown the “treatment group” sees a significant decline in crimes and public disorders compared with the “control group”. In addition, British research has shown that targeted foot patrol can also improve public confidence in the police, perceptions of crime, and feelings of safety.</a:t>
          </a:r>
        </a:p>
      </dsp:txBody>
      <dsp:txXfrm>
        <a:off x="1942705" y="758547"/>
        <a:ext cx="4208857" cy="1681995"/>
      </dsp:txXfrm>
    </dsp:sp>
    <dsp:sp modelId="{EBB952A8-62BF-435D-825B-0E04FF8D6EA8}">
      <dsp:nvSpPr>
        <dsp:cNvPr id="0" name=""/>
        <dsp:cNvSpPr/>
      </dsp:nvSpPr>
      <dsp:spPr>
        <a:xfrm>
          <a:off x="0" y="2836306"/>
          <a:ext cx="6151562" cy="1681995"/>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E9EBBF0-3EAE-405F-8956-C3A88B92AA1A}">
      <dsp:nvSpPr>
        <dsp:cNvPr id="0" name=""/>
        <dsp:cNvSpPr/>
      </dsp:nvSpPr>
      <dsp:spPr>
        <a:xfrm>
          <a:off x="508803" y="3214755"/>
          <a:ext cx="925097" cy="92509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DA7B48C-8E05-4588-B6D9-6AD469199121}">
      <dsp:nvSpPr>
        <dsp:cNvPr id="0" name=""/>
        <dsp:cNvSpPr/>
      </dsp:nvSpPr>
      <dsp:spPr>
        <a:xfrm>
          <a:off x="1942705" y="2836306"/>
          <a:ext cx="4208857" cy="16819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8011" tIns="178011" rIns="178011" bIns="178011" numCol="1" spcCol="1270" anchor="ctr" anchorCtr="0">
          <a:noAutofit/>
        </a:bodyPr>
        <a:lstStyle/>
        <a:p>
          <a:pPr marL="0" lvl="0" indent="0" algn="l" defTabSz="622300">
            <a:lnSpc>
              <a:spcPct val="90000"/>
            </a:lnSpc>
            <a:spcBef>
              <a:spcPct val="0"/>
            </a:spcBef>
            <a:spcAft>
              <a:spcPct val="35000"/>
            </a:spcAft>
            <a:buNone/>
          </a:pPr>
          <a:r>
            <a:rPr lang="en-US" sz="1400" kern="1200" dirty="0"/>
            <a:t>So the question naturally arises, how to design the optimized patrolling route to maximize the positive effects of this practice?</a:t>
          </a:r>
        </a:p>
      </dsp:txBody>
      <dsp:txXfrm>
        <a:off x="1942705" y="2836306"/>
        <a:ext cx="4208857" cy="168199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8636C5C-B7E3-41D5-BA53-A0CF8F878E00}">
      <dsp:nvSpPr>
        <dsp:cNvPr id="0" name=""/>
        <dsp:cNvSpPr/>
      </dsp:nvSpPr>
      <dsp:spPr>
        <a:xfrm>
          <a:off x="0" y="541400"/>
          <a:ext cx="5607050" cy="1853279"/>
        </a:xfrm>
        <a:prstGeom prst="roundRect">
          <a:avLst/>
        </a:prstGeom>
        <a:gradFill rotWithShape="0">
          <a:gsLst>
            <a:gs pos="0">
              <a:schemeClr val="accent2">
                <a:hueOff val="0"/>
                <a:satOff val="0"/>
                <a:lumOff val="0"/>
                <a:alphaOff val="0"/>
                <a:tint val="97000"/>
                <a:satMod val="100000"/>
                <a:lumMod val="102000"/>
              </a:schemeClr>
            </a:gs>
            <a:gs pos="50000">
              <a:schemeClr val="accent2">
                <a:hueOff val="0"/>
                <a:satOff val="0"/>
                <a:lumOff val="0"/>
                <a:alphaOff val="0"/>
                <a:shade val="100000"/>
                <a:satMod val="103000"/>
                <a:lumMod val="100000"/>
              </a:schemeClr>
            </a:gs>
            <a:gs pos="100000">
              <a:schemeClr val="accent2">
                <a:hueOff val="0"/>
                <a:satOff val="0"/>
                <a:lumOff val="0"/>
                <a:alphaOff val="0"/>
                <a:shade val="93000"/>
                <a:satMod val="11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82880" tIns="182880" rIns="182880" bIns="182880" numCol="1" spcCol="1270" anchor="ctr" anchorCtr="0">
          <a:noAutofit/>
        </a:bodyPr>
        <a:lstStyle/>
        <a:p>
          <a:pPr marL="0" lvl="0" indent="0" algn="l" defTabSz="2133600">
            <a:lnSpc>
              <a:spcPct val="90000"/>
            </a:lnSpc>
            <a:spcBef>
              <a:spcPct val="0"/>
            </a:spcBef>
            <a:spcAft>
              <a:spcPct val="35000"/>
            </a:spcAft>
            <a:buNone/>
          </a:pPr>
          <a:r>
            <a:rPr lang="en-US" sz="4800" kern="1200"/>
            <a:t>Put all the initial points in the center.</a:t>
          </a:r>
        </a:p>
      </dsp:txBody>
      <dsp:txXfrm>
        <a:off x="90470" y="631870"/>
        <a:ext cx="5426110" cy="1672339"/>
      </dsp:txXfrm>
    </dsp:sp>
    <dsp:sp modelId="{754620E8-7AF8-4B74-BFCE-4A45D3BFF93A}">
      <dsp:nvSpPr>
        <dsp:cNvPr id="0" name=""/>
        <dsp:cNvSpPr/>
      </dsp:nvSpPr>
      <dsp:spPr>
        <a:xfrm>
          <a:off x="0" y="2532920"/>
          <a:ext cx="5607050" cy="1853279"/>
        </a:xfrm>
        <a:prstGeom prst="roundRect">
          <a:avLst/>
        </a:prstGeom>
        <a:gradFill rotWithShape="0">
          <a:gsLst>
            <a:gs pos="0">
              <a:schemeClr val="accent2">
                <a:hueOff val="-10351888"/>
                <a:satOff val="45859"/>
                <a:lumOff val="-16864"/>
                <a:alphaOff val="0"/>
                <a:tint val="97000"/>
                <a:satMod val="100000"/>
                <a:lumMod val="102000"/>
              </a:schemeClr>
            </a:gs>
            <a:gs pos="50000">
              <a:schemeClr val="accent2">
                <a:hueOff val="-10351888"/>
                <a:satOff val="45859"/>
                <a:lumOff val="-16864"/>
                <a:alphaOff val="0"/>
                <a:shade val="100000"/>
                <a:satMod val="103000"/>
                <a:lumMod val="100000"/>
              </a:schemeClr>
            </a:gs>
            <a:gs pos="100000">
              <a:schemeClr val="accent2">
                <a:hueOff val="-10351888"/>
                <a:satOff val="45859"/>
                <a:lumOff val="-16864"/>
                <a:alphaOff val="0"/>
                <a:shade val="93000"/>
                <a:satMod val="11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82880" tIns="182880" rIns="182880" bIns="182880" numCol="1" spcCol="1270" anchor="ctr" anchorCtr="0">
          <a:noAutofit/>
        </a:bodyPr>
        <a:lstStyle/>
        <a:p>
          <a:pPr marL="0" lvl="0" indent="0" algn="l" defTabSz="2133600">
            <a:lnSpc>
              <a:spcPct val="90000"/>
            </a:lnSpc>
            <a:spcBef>
              <a:spcPct val="0"/>
            </a:spcBef>
            <a:spcAft>
              <a:spcPct val="35000"/>
            </a:spcAft>
            <a:buNone/>
          </a:pPr>
          <a:r>
            <a:rPr lang="en-US" sz="4800" kern="1200"/>
            <a:t>Distribute the initial points evenly.</a:t>
          </a:r>
        </a:p>
      </dsp:txBody>
      <dsp:txXfrm>
        <a:off x="90470" y="2623390"/>
        <a:ext cx="5426110" cy="1672339"/>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5/9/2019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5/9/2019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5/9/2019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5/9/2019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5/9/2019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5/9/2019</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5/9/2019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5/9/2019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5/9/2019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5/9/2019</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5/9/2019</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5/9/2019</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7D3A4E0-C908-4EA9-ABDF-E82AD6BDEF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6000" cy="6858000"/>
          </a:xfrm>
          <a:prstGeom prst="rect">
            <a:avLst/>
          </a:prstGeom>
          <a:solidFill>
            <a:schemeClr val="tx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73BE5DF-ABEA-4CE3-8DE3-2AC95DAD4D99}"/>
              </a:ext>
            </a:extLst>
          </p:cNvPr>
          <p:cNvSpPr>
            <a:spLocks noGrp="1"/>
          </p:cNvSpPr>
          <p:nvPr>
            <p:ph type="ctrTitle"/>
          </p:nvPr>
        </p:nvSpPr>
        <p:spPr>
          <a:xfrm>
            <a:off x="1600200" y="2363323"/>
            <a:ext cx="8991600" cy="1692771"/>
          </a:xfrm>
        </p:spPr>
        <p:txBody>
          <a:bodyPr>
            <a:normAutofit/>
          </a:bodyPr>
          <a:lstStyle/>
          <a:p>
            <a:r>
              <a:rPr lang="en-US" sz="3500"/>
              <a:t>Optimizing the patrolling route</a:t>
            </a:r>
            <a:br>
              <a:rPr lang="en-US" sz="3500"/>
            </a:br>
            <a:endParaRPr lang="en-US" sz="3500"/>
          </a:p>
        </p:txBody>
      </p:sp>
      <p:sp>
        <p:nvSpPr>
          <p:cNvPr id="3" name="Subtitle 2">
            <a:extLst>
              <a:ext uri="{FF2B5EF4-FFF2-40B4-BE49-F238E27FC236}">
                <a16:creationId xmlns:a16="http://schemas.microsoft.com/office/drawing/2014/main" id="{5C6C323C-9A9F-46F0-858A-0F631F113833}"/>
              </a:ext>
            </a:extLst>
          </p:cNvPr>
          <p:cNvSpPr>
            <a:spLocks noGrp="1"/>
          </p:cNvSpPr>
          <p:nvPr>
            <p:ph type="subTitle" idx="1"/>
          </p:nvPr>
        </p:nvSpPr>
        <p:spPr>
          <a:xfrm>
            <a:off x="6579220" y="5374888"/>
            <a:ext cx="3995955" cy="758282"/>
          </a:xfrm>
        </p:spPr>
        <p:txBody>
          <a:bodyPr>
            <a:normAutofit/>
          </a:bodyPr>
          <a:lstStyle/>
          <a:p>
            <a:pPr algn="r"/>
            <a:r>
              <a:rPr lang="en-US" altLang="zh-CN">
                <a:solidFill>
                  <a:schemeClr val="bg1"/>
                </a:solidFill>
              </a:rPr>
              <a:t>Dongdong</a:t>
            </a:r>
            <a:r>
              <a:rPr lang="zh-CN" altLang="en-US">
                <a:solidFill>
                  <a:schemeClr val="bg1"/>
                </a:solidFill>
              </a:rPr>
              <a:t> </a:t>
            </a:r>
            <a:r>
              <a:rPr lang="en-US" altLang="zh-CN">
                <a:solidFill>
                  <a:schemeClr val="bg1"/>
                </a:solidFill>
              </a:rPr>
              <a:t>Lu</a:t>
            </a:r>
            <a:endParaRPr lang="en-US">
              <a:solidFill>
                <a:schemeClr val="bg1"/>
              </a:solidFill>
            </a:endParaRPr>
          </a:p>
        </p:txBody>
      </p:sp>
    </p:spTree>
    <p:extLst>
      <p:ext uri="{BB962C8B-B14F-4D97-AF65-F5344CB8AC3E}">
        <p14:creationId xmlns:p14="http://schemas.microsoft.com/office/powerpoint/2010/main" val="34077517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68D681-67DB-4333-9D9B-0014019D49E1}"/>
              </a:ext>
            </a:extLst>
          </p:cNvPr>
          <p:cNvSpPr>
            <a:spLocks noGrp="1"/>
          </p:cNvSpPr>
          <p:nvPr>
            <p:ph type="title"/>
          </p:nvPr>
        </p:nvSpPr>
        <p:spPr>
          <a:xfrm>
            <a:off x="829781" y="2708804"/>
            <a:ext cx="3698803" cy="1440394"/>
          </a:xfrm>
          <a:noFill/>
          <a:ln>
            <a:solidFill>
              <a:schemeClr val="tx1"/>
            </a:solidFill>
          </a:ln>
        </p:spPr>
        <p:txBody>
          <a:bodyPr>
            <a:normAutofit/>
          </a:bodyPr>
          <a:lstStyle/>
          <a:p>
            <a:r>
              <a:rPr lang="en-US" sz="2400">
                <a:solidFill>
                  <a:schemeClr val="tx1"/>
                </a:solidFill>
              </a:rPr>
              <a:t>ADVANTAGE OF MTZ FORMULATION</a:t>
            </a:r>
          </a:p>
        </p:txBody>
      </p:sp>
      <p:sp>
        <p:nvSpPr>
          <p:cNvPr id="8" name="Rectangle 7">
            <a:extLst>
              <a:ext uri="{FF2B5EF4-FFF2-40B4-BE49-F238E27FC236}">
                <a16:creationId xmlns:a16="http://schemas.microsoft.com/office/drawing/2014/main" id="{FB403EBD-907E-4D59-98D4-A72CD1063C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5061" y="-2"/>
            <a:ext cx="6876939" cy="6858002"/>
          </a:xfrm>
          <a:prstGeom prst="rect">
            <a:avLst/>
          </a:prstGeom>
          <a:solidFill>
            <a:schemeClr val="tx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E98F1DA9-889E-4C7D-BC71-A4E788C46B8F}"/>
                  </a:ext>
                </a:extLst>
              </p:cNvPr>
              <p:cNvSpPr>
                <a:spLocks noGrp="1"/>
              </p:cNvSpPr>
              <p:nvPr>
                <p:ph idx="1"/>
              </p:nvPr>
            </p:nvSpPr>
            <p:spPr>
              <a:xfrm>
                <a:off x="6049182" y="802638"/>
                <a:ext cx="5408696" cy="5252722"/>
              </a:xfrm>
            </p:spPr>
            <p:txBody>
              <a:bodyPr anchor="ctr">
                <a:normAutofit/>
              </a:bodyPr>
              <a:lstStyle/>
              <a:p>
                <a:r>
                  <a:rPr lang="en-US" dirty="0">
                    <a:solidFill>
                      <a:schemeClr val="bg1"/>
                    </a:solidFill>
                  </a:rPr>
                  <a:t>Its small size (we need only n extra variables and roughly </a:t>
                </a:r>
                <a14:m>
                  <m:oMath xmlns:m="http://schemas.openxmlformats.org/officeDocument/2006/math">
                    <m:f>
                      <m:fPr>
                        <m:ctrlPr>
                          <a:rPr lang="en-US" i="1">
                            <a:solidFill>
                              <a:schemeClr val="bg1"/>
                            </a:solidFill>
                            <a:latin typeface="Cambria Math" panose="02040503050406030204" pitchFamily="18" charset="0"/>
                          </a:rPr>
                        </m:ctrlPr>
                      </m:fPr>
                      <m:num>
                        <m:sSup>
                          <m:sSupPr>
                            <m:ctrlPr>
                              <a:rPr lang="en-US" b="0" i="1">
                                <a:solidFill>
                                  <a:schemeClr val="bg1"/>
                                </a:solidFill>
                                <a:latin typeface="Cambria Math" panose="02040503050406030204" pitchFamily="18" charset="0"/>
                              </a:rPr>
                            </m:ctrlPr>
                          </m:sSupPr>
                          <m:e>
                            <m:r>
                              <a:rPr lang="en-US" b="0" i="1">
                                <a:solidFill>
                                  <a:schemeClr val="bg1"/>
                                </a:solidFill>
                                <a:latin typeface="Cambria Math" panose="02040503050406030204" pitchFamily="18" charset="0"/>
                              </a:rPr>
                              <m:t>𝑛</m:t>
                            </m:r>
                          </m:e>
                          <m:sup>
                            <m:r>
                              <a:rPr lang="en-US" b="0" i="1">
                                <a:solidFill>
                                  <a:schemeClr val="bg1"/>
                                </a:solidFill>
                                <a:latin typeface="Cambria Math" panose="02040503050406030204" pitchFamily="18" charset="0"/>
                              </a:rPr>
                              <m:t>2</m:t>
                            </m:r>
                          </m:sup>
                        </m:sSup>
                      </m:num>
                      <m:den>
                        <m:r>
                          <a:rPr lang="en-US" b="0" i="1">
                            <a:solidFill>
                              <a:schemeClr val="bg1"/>
                            </a:solidFill>
                            <a:latin typeface="Cambria Math" panose="02040503050406030204" pitchFamily="18" charset="0"/>
                          </a:rPr>
                          <m:t>2</m:t>
                        </m:r>
                      </m:den>
                    </m:f>
                    <m:r>
                      <a:rPr lang="en-US" i="1">
                        <a:solidFill>
                          <a:schemeClr val="bg1"/>
                        </a:solidFill>
                        <a:latin typeface="Cambria Math" panose="02040503050406030204" pitchFamily="18" charset="0"/>
                      </a:rPr>
                      <m:t> </m:t>
                    </m:r>
                  </m:oMath>
                </a14:m>
                <a:r>
                  <a:rPr lang="en-US" dirty="0">
                    <a:solidFill>
                      <a:schemeClr val="bg1"/>
                    </a:solidFill>
                  </a:rPr>
                  <a:t>extra constraints), </a:t>
                </a:r>
              </a:p>
              <a:p>
                <a:r>
                  <a:rPr lang="en-US" dirty="0">
                    <a:solidFill>
                      <a:schemeClr val="bg1"/>
                    </a:solidFill>
                  </a:rPr>
                  <a:t>If it is preferable to visit, say, city </a:t>
                </a:r>
                <a:r>
                  <a:rPr lang="en-US" dirty="0" err="1">
                    <a:solidFill>
                      <a:schemeClr val="bg1"/>
                    </a:solidFill>
                  </a:rPr>
                  <a:t>i</a:t>
                </a:r>
                <a:r>
                  <a:rPr lang="en-US" dirty="0">
                    <a:solidFill>
                      <a:schemeClr val="bg1"/>
                    </a:solidFill>
                  </a:rPr>
                  <a:t> early in the tour, one can easily model this by adding a term </a:t>
                </a:r>
                <a14:m>
                  <m:oMath xmlns:m="http://schemas.openxmlformats.org/officeDocument/2006/math">
                    <m:r>
                      <a:rPr lang="en-US" b="0" i="1">
                        <a:solidFill>
                          <a:schemeClr val="bg1"/>
                        </a:solidFill>
                        <a:latin typeface="Cambria Math" panose="02040503050406030204" pitchFamily="18" charset="0"/>
                      </a:rPr>
                      <m:t>𝛼</m:t>
                    </m:r>
                    <m:sSub>
                      <m:sSubPr>
                        <m:ctrlPr>
                          <a:rPr lang="en-US" b="0" i="1">
                            <a:solidFill>
                              <a:schemeClr val="bg1"/>
                            </a:solidFill>
                            <a:latin typeface="Cambria Math" panose="02040503050406030204" pitchFamily="18" charset="0"/>
                          </a:rPr>
                        </m:ctrlPr>
                      </m:sSubPr>
                      <m:e>
                        <m:r>
                          <a:rPr lang="en-US" b="0" i="1">
                            <a:solidFill>
                              <a:schemeClr val="bg1"/>
                            </a:solidFill>
                            <a:latin typeface="Cambria Math" panose="02040503050406030204" pitchFamily="18" charset="0"/>
                          </a:rPr>
                          <m:t>𝜇</m:t>
                        </m:r>
                      </m:e>
                      <m:sub>
                        <m:r>
                          <a:rPr lang="en-US" b="0" i="1">
                            <a:solidFill>
                              <a:schemeClr val="bg1"/>
                            </a:solidFill>
                            <a:latin typeface="Cambria Math" panose="02040503050406030204" pitchFamily="18" charset="0"/>
                          </a:rPr>
                          <m:t>𝑖</m:t>
                        </m:r>
                      </m:sub>
                    </m:sSub>
                  </m:oMath>
                </a14:m>
                <a:r>
                  <a:rPr lang="en-US" dirty="0">
                    <a:solidFill>
                      <a:schemeClr val="bg1"/>
                    </a:solidFill>
                  </a:rPr>
                  <a:t> with some α &gt; 0 to the objective - cited from Pataki’ paper</a:t>
                </a:r>
              </a:p>
            </p:txBody>
          </p:sp>
        </mc:Choice>
        <mc:Fallback>
          <p:sp>
            <p:nvSpPr>
              <p:cNvPr id="3" name="Content Placeholder 2">
                <a:extLst>
                  <a:ext uri="{FF2B5EF4-FFF2-40B4-BE49-F238E27FC236}">
                    <a16:creationId xmlns:a16="http://schemas.microsoft.com/office/drawing/2014/main" id="{E98F1DA9-889E-4C7D-BC71-A4E788C46B8F}"/>
                  </a:ext>
                </a:extLst>
              </p:cNvPr>
              <p:cNvSpPr>
                <a:spLocks noGrp="1" noRot="1" noChangeAspect="1" noMove="1" noResize="1" noEditPoints="1" noAdjustHandles="1" noChangeArrowheads="1" noChangeShapeType="1" noTextEdit="1"/>
              </p:cNvSpPr>
              <p:nvPr>
                <p:ph idx="1"/>
              </p:nvPr>
            </p:nvSpPr>
            <p:spPr>
              <a:xfrm>
                <a:off x="6049182" y="802638"/>
                <a:ext cx="5408696" cy="5252722"/>
              </a:xfrm>
              <a:blipFill>
                <a:blip r:embed="rId2"/>
                <a:stretch>
                  <a:fillRect l="-676"/>
                </a:stretch>
              </a:blipFill>
            </p:spPr>
            <p:txBody>
              <a:bodyPr/>
              <a:lstStyle/>
              <a:p>
                <a:r>
                  <a:rPr lang="en-US">
                    <a:noFill/>
                  </a:rPr>
                  <a:t> </a:t>
                </a:r>
              </a:p>
            </p:txBody>
          </p:sp>
        </mc:Fallback>
      </mc:AlternateContent>
    </p:spTree>
    <p:extLst>
      <p:ext uri="{BB962C8B-B14F-4D97-AF65-F5344CB8AC3E}">
        <p14:creationId xmlns:p14="http://schemas.microsoft.com/office/powerpoint/2010/main" val="2111805046"/>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68B76-A0C7-46ED-9DED-B98FF1380D77}"/>
              </a:ext>
            </a:extLst>
          </p:cNvPr>
          <p:cNvSpPr>
            <a:spLocks noGrp="1"/>
          </p:cNvSpPr>
          <p:nvPr>
            <p:ph type="title"/>
          </p:nvPr>
        </p:nvSpPr>
        <p:spPr>
          <a:xfrm>
            <a:off x="5498590" y="988741"/>
            <a:ext cx="5888754" cy="4880518"/>
          </a:xfrm>
          <a:noFill/>
          <a:ln>
            <a:noFill/>
          </a:ln>
        </p:spPr>
        <p:txBody>
          <a:bodyPr vert="horz" wrap="square" lIns="274320" tIns="182880" rIns="274320" bIns="182880" rtlCol="0" anchor="ctr" anchorCtr="1">
            <a:normAutofit/>
          </a:bodyPr>
          <a:lstStyle/>
          <a:p>
            <a:pPr algn="l"/>
            <a:r>
              <a:rPr lang="en-US" sz="4800" kern="1200" cap="all" spc="200" baseline="0" dirty="0">
                <a:solidFill>
                  <a:schemeClr val="tx1"/>
                </a:solidFill>
                <a:latin typeface="+mj-lt"/>
                <a:ea typeface="+mj-ea"/>
                <a:cs typeface="+mj-cs"/>
              </a:rPr>
              <a:t>Why does the subtour elimination work?</a:t>
            </a:r>
          </a:p>
        </p:txBody>
      </p:sp>
      <p:sp>
        <p:nvSpPr>
          <p:cNvPr id="8" name="Rectangle 7">
            <a:extLst>
              <a:ext uri="{FF2B5EF4-FFF2-40B4-BE49-F238E27FC236}">
                <a16:creationId xmlns:a16="http://schemas.microsoft.com/office/drawing/2014/main" id="{6E5BD17F-C95C-40ED-8D04-03295D46FD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bg2">
              <a:alpha val="8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10" name="Rectangle 9">
            <a:extLst>
              <a:ext uri="{FF2B5EF4-FFF2-40B4-BE49-F238E27FC236}">
                <a16:creationId xmlns:a16="http://schemas.microsoft.com/office/drawing/2014/main" id="{4203DEB5-0B19-4F8E-84E2-00F5861C96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38656" y="0"/>
            <a:ext cx="3215640" cy="68580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20660149"/>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9B7872-3EB2-4F68-921F-71A38D782476}"/>
              </a:ext>
            </a:extLst>
          </p:cNvPr>
          <p:cNvSpPr>
            <a:spLocks noGrp="1"/>
          </p:cNvSpPr>
          <p:nvPr>
            <p:ph type="title"/>
          </p:nvPr>
        </p:nvSpPr>
        <p:spPr>
          <a:xfrm>
            <a:off x="2231136" y="964692"/>
            <a:ext cx="7729728" cy="1188720"/>
          </a:xfrm>
        </p:spPr>
        <p:txBody>
          <a:bodyPr/>
          <a:lstStyle/>
          <a:p>
            <a:r>
              <a:rPr lang="en-US"/>
              <a:t>The optimized path</a:t>
            </a:r>
            <a:endParaRPr lang="en-US" dirty="0"/>
          </a:p>
        </p:txBody>
      </p:sp>
      <p:pic>
        <p:nvPicPr>
          <p:cNvPr id="5" name="Content Placeholder 4" descr="A close up of a map&#10;&#10;Description automatically generated">
            <a:extLst>
              <a:ext uri="{FF2B5EF4-FFF2-40B4-BE49-F238E27FC236}">
                <a16:creationId xmlns:a16="http://schemas.microsoft.com/office/drawing/2014/main" id="{40D2F24D-13BA-4F6B-A82D-F5D5DA213B38}"/>
              </a:ext>
            </a:extLst>
          </p:cNvPr>
          <p:cNvPicPr>
            <a:picLocks noGrp="1" noChangeAspect="1"/>
          </p:cNvPicPr>
          <p:nvPr>
            <p:ph idx="1"/>
          </p:nvPr>
        </p:nvPicPr>
        <p:blipFill>
          <a:blip r:embed="rId2"/>
          <a:stretch>
            <a:fillRect/>
          </a:stretch>
        </p:blipFill>
        <p:spPr>
          <a:xfrm>
            <a:off x="3023376" y="2638425"/>
            <a:ext cx="6145249" cy="3101975"/>
          </a:xfrm>
        </p:spPr>
      </p:pic>
    </p:spTree>
    <p:extLst>
      <p:ext uri="{BB962C8B-B14F-4D97-AF65-F5344CB8AC3E}">
        <p14:creationId xmlns:p14="http://schemas.microsoft.com/office/powerpoint/2010/main" val="5247867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AEFFFF2-9EB4-4B6C-B9F8-2BA3EF89A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07017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D65299F-028F-4AFC-B46A-8DB33E20F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0172" y="0"/>
            <a:ext cx="912182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23" y="1443035"/>
            <a:ext cx="3971932" cy="3971930"/>
          </a:xfrm>
          <a:prstGeom prst="ellipse">
            <a:avLst/>
          </a:prstGeom>
          <a:solidFill>
            <a:srgbClr val="FFFFFF"/>
          </a:solidFill>
          <a:ln w="317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EA6F11B-5CA6-45D6-BBA2-D04699D177D5}"/>
              </a:ext>
            </a:extLst>
          </p:cNvPr>
          <p:cNvSpPr>
            <a:spLocks noGrp="1"/>
          </p:cNvSpPr>
          <p:nvPr>
            <p:ph type="title"/>
          </p:nvPr>
        </p:nvSpPr>
        <p:spPr>
          <a:xfrm>
            <a:off x="1260873" y="1586484"/>
            <a:ext cx="3685032" cy="3685032"/>
          </a:xfrm>
          <a:prstGeom prst="ellipse">
            <a:avLst/>
          </a:prstGeom>
          <a:solidFill>
            <a:schemeClr val="accent2">
              <a:lumMod val="75000"/>
            </a:schemeClr>
          </a:solidFill>
          <a:ln>
            <a:noFill/>
          </a:ln>
        </p:spPr>
        <p:txBody>
          <a:bodyPr>
            <a:normAutofit/>
          </a:bodyPr>
          <a:lstStyle/>
          <a:p>
            <a:r>
              <a:rPr lang="en-US" sz="2300">
                <a:solidFill>
                  <a:srgbClr val="FFFFFF"/>
                </a:solidFill>
              </a:rPr>
              <a:t>Additional thinking: Design better precincts</a:t>
            </a:r>
          </a:p>
        </p:txBody>
      </p:sp>
      <p:sp>
        <p:nvSpPr>
          <p:cNvPr id="3" name="Content Placeholder 2">
            <a:extLst>
              <a:ext uri="{FF2B5EF4-FFF2-40B4-BE49-F238E27FC236}">
                <a16:creationId xmlns:a16="http://schemas.microsoft.com/office/drawing/2014/main" id="{E4DC55C8-FBD9-4033-B690-773FC11413CA}"/>
              </a:ext>
            </a:extLst>
          </p:cNvPr>
          <p:cNvSpPr>
            <a:spLocks noGrp="1"/>
          </p:cNvSpPr>
          <p:nvPr>
            <p:ph idx="1"/>
          </p:nvPr>
        </p:nvSpPr>
        <p:spPr>
          <a:xfrm>
            <a:off x="5591695" y="1402080"/>
            <a:ext cx="5320696" cy="4053840"/>
          </a:xfrm>
        </p:spPr>
        <p:txBody>
          <a:bodyPr anchor="ctr">
            <a:normAutofit/>
          </a:bodyPr>
          <a:lstStyle/>
          <a:p>
            <a:r>
              <a:rPr lang="en-US" dirty="0"/>
              <a:t>For a more efficient policing, we can group crime points to its nearest police station to construct to precincts. Further improvements can be archived by incorporating more accurate transportation information from Google Map and the capacity of each police station.</a:t>
            </a:r>
          </a:p>
        </p:txBody>
      </p:sp>
    </p:spTree>
    <p:extLst>
      <p:ext uri="{BB962C8B-B14F-4D97-AF65-F5344CB8AC3E}">
        <p14:creationId xmlns:p14="http://schemas.microsoft.com/office/powerpoint/2010/main" val="7568801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19501C6-F015-4273-AF88-E0F6C8538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A677DB7-5829-45BD-9754-5EC484CC42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654296"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9627A7A-9263-4DFE-9C01-DA46DA9BF96D}"/>
              </a:ext>
            </a:extLst>
          </p:cNvPr>
          <p:cNvSpPr>
            <a:spLocks noGrp="1"/>
          </p:cNvSpPr>
          <p:nvPr>
            <p:ph type="title"/>
          </p:nvPr>
        </p:nvSpPr>
        <p:spPr>
          <a:xfrm>
            <a:off x="804672" y="2404872"/>
            <a:ext cx="3044950" cy="1627792"/>
          </a:xfrm>
        </p:spPr>
        <p:txBody>
          <a:bodyPr vert="horz" lIns="274320" tIns="182880" rIns="274320" bIns="182880" rtlCol="0" anchor="ctr" anchorCtr="1">
            <a:normAutofit/>
          </a:bodyPr>
          <a:lstStyle/>
          <a:p>
            <a:r>
              <a:rPr lang="en-US" dirty="0"/>
              <a:t>A PRELIMINARY RESULT</a:t>
            </a:r>
          </a:p>
        </p:txBody>
      </p:sp>
      <p:pic>
        <p:nvPicPr>
          <p:cNvPr id="5" name="Content Placeholder 4" descr="A close up of a map&#10;&#10;Description automatically generated">
            <a:extLst>
              <a:ext uri="{FF2B5EF4-FFF2-40B4-BE49-F238E27FC236}">
                <a16:creationId xmlns:a16="http://schemas.microsoft.com/office/drawing/2014/main" id="{37AE9C21-901B-4B43-BF26-BE4F6314C496}"/>
              </a:ext>
            </a:extLst>
          </p:cNvPr>
          <p:cNvPicPr>
            <a:picLocks noGrp="1" noChangeAspect="1"/>
          </p:cNvPicPr>
          <p:nvPr>
            <p:ph idx="1"/>
          </p:nvPr>
        </p:nvPicPr>
        <p:blipFill>
          <a:blip r:embed="rId2"/>
          <a:stretch>
            <a:fillRect/>
          </a:stretch>
        </p:blipFill>
        <p:spPr>
          <a:xfrm>
            <a:off x="5294376" y="1699439"/>
            <a:ext cx="6257544" cy="3144415"/>
          </a:xfrm>
          <a:prstGeom prst="rect">
            <a:avLst/>
          </a:prstGeom>
        </p:spPr>
      </p:pic>
    </p:spTree>
    <p:extLst>
      <p:ext uri="{BB962C8B-B14F-4D97-AF65-F5344CB8AC3E}">
        <p14:creationId xmlns:p14="http://schemas.microsoft.com/office/powerpoint/2010/main" val="16305279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B21AB0-8B6A-4C12-A948-C4CD7A914F2A}"/>
              </a:ext>
            </a:extLst>
          </p:cNvPr>
          <p:cNvSpPr>
            <a:spLocks noGrp="1"/>
          </p:cNvSpPr>
          <p:nvPr>
            <p:ph type="title"/>
          </p:nvPr>
        </p:nvSpPr>
        <p:spPr>
          <a:xfrm>
            <a:off x="829781" y="2708804"/>
            <a:ext cx="3698803" cy="1440394"/>
          </a:xfrm>
          <a:noFill/>
          <a:ln>
            <a:solidFill>
              <a:schemeClr val="tx1"/>
            </a:solidFill>
          </a:ln>
        </p:spPr>
        <p:txBody>
          <a:bodyPr>
            <a:normAutofit/>
          </a:bodyPr>
          <a:lstStyle/>
          <a:p>
            <a:r>
              <a:rPr lang="en-US" sz="2400">
                <a:solidFill>
                  <a:schemeClr val="tx1"/>
                </a:solidFill>
              </a:rPr>
              <a:t>SUMMARY &amp; FURTHER THINKINGS</a:t>
            </a:r>
          </a:p>
        </p:txBody>
      </p:sp>
      <p:sp>
        <p:nvSpPr>
          <p:cNvPr id="8" name="Rectangle 7">
            <a:extLst>
              <a:ext uri="{FF2B5EF4-FFF2-40B4-BE49-F238E27FC236}">
                <a16:creationId xmlns:a16="http://schemas.microsoft.com/office/drawing/2014/main" id="{FB403EBD-907E-4D59-98D4-A72CD1063C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5061" y="-2"/>
            <a:ext cx="6876939" cy="6858002"/>
          </a:xfrm>
          <a:prstGeom prst="rect">
            <a:avLst/>
          </a:prstGeom>
          <a:solidFill>
            <a:schemeClr val="tx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Content Placeholder 2">
            <a:extLst>
              <a:ext uri="{FF2B5EF4-FFF2-40B4-BE49-F238E27FC236}">
                <a16:creationId xmlns:a16="http://schemas.microsoft.com/office/drawing/2014/main" id="{0342ACA6-A1DC-4F34-BC89-E3B85789536D}"/>
              </a:ext>
            </a:extLst>
          </p:cNvPr>
          <p:cNvSpPr>
            <a:spLocks noGrp="1"/>
          </p:cNvSpPr>
          <p:nvPr>
            <p:ph idx="1"/>
          </p:nvPr>
        </p:nvSpPr>
        <p:spPr>
          <a:xfrm>
            <a:off x="6049182" y="802638"/>
            <a:ext cx="5408696" cy="5252722"/>
          </a:xfrm>
        </p:spPr>
        <p:txBody>
          <a:bodyPr anchor="ctr">
            <a:normAutofit/>
          </a:bodyPr>
          <a:lstStyle/>
          <a:p>
            <a:r>
              <a:rPr lang="en-US" dirty="0">
                <a:solidFill>
                  <a:schemeClr val="bg1"/>
                </a:solidFill>
              </a:rPr>
              <a:t>Among those precincts, the above procedures would help design better patrolling routes. Since the crime data varies from period to period, for the practical purpose, a program which can automatically generate patrolling routes for every precinct by retrieving the data from the database and performing the above analysis would be applicable and more attractive.</a:t>
            </a:r>
          </a:p>
          <a:p>
            <a:r>
              <a:rPr lang="en-US" dirty="0">
                <a:solidFill>
                  <a:schemeClr val="bg1"/>
                </a:solidFill>
              </a:rPr>
              <a:t>Divide the crime data into day time crimes and nighttime crimes and types with different sensitivity to police patrolling, the above procedures may produce different patrolling routes and reveal new information on the distribution patterns of certain types of crimes. </a:t>
            </a:r>
          </a:p>
          <a:p>
            <a:endParaRPr lang="en-US" dirty="0">
              <a:solidFill>
                <a:schemeClr val="bg1"/>
              </a:solidFill>
            </a:endParaRPr>
          </a:p>
        </p:txBody>
      </p:sp>
    </p:spTree>
    <p:extLst>
      <p:ext uri="{BB962C8B-B14F-4D97-AF65-F5344CB8AC3E}">
        <p14:creationId xmlns:p14="http://schemas.microsoft.com/office/powerpoint/2010/main" val="3712487796"/>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83C1B-0CC9-45B7-ABA8-C7F6C73C1AA4}"/>
              </a:ext>
            </a:extLst>
          </p:cNvPr>
          <p:cNvSpPr>
            <a:spLocks noGrp="1"/>
          </p:cNvSpPr>
          <p:nvPr>
            <p:ph type="title"/>
          </p:nvPr>
        </p:nvSpPr>
        <p:spPr>
          <a:xfrm>
            <a:off x="5498590" y="988741"/>
            <a:ext cx="5888754" cy="4880518"/>
          </a:xfrm>
          <a:noFill/>
          <a:ln>
            <a:noFill/>
          </a:ln>
        </p:spPr>
        <p:txBody>
          <a:bodyPr vert="horz" wrap="square" lIns="274320" tIns="182880" rIns="274320" bIns="182880" rtlCol="0" anchor="ctr" anchorCtr="1">
            <a:normAutofit/>
          </a:bodyPr>
          <a:lstStyle/>
          <a:p>
            <a:pPr algn="l"/>
            <a:r>
              <a:rPr lang="en-US" sz="4800" kern="1200" cap="all" spc="200" baseline="0">
                <a:solidFill>
                  <a:schemeClr val="tx1"/>
                </a:solidFill>
                <a:latin typeface="+mj-lt"/>
                <a:ea typeface="+mj-ea"/>
                <a:cs typeface="+mj-cs"/>
              </a:rPr>
              <a:t>Thank you!</a:t>
            </a:r>
          </a:p>
        </p:txBody>
      </p:sp>
      <p:sp>
        <p:nvSpPr>
          <p:cNvPr id="7" name="Rectangle 6">
            <a:extLst>
              <a:ext uri="{FF2B5EF4-FFF2-40B4-BE49-F238E27FC236}">
                <a16:creationId xmlns:a16="http://schemas.microsoft.com/office/drawing/2014/main" id="{6E5BD17F-C95C-40ED-8D04-03295D46FD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bg2">
              <a:alpha val="8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9" name="Rectangle 8">
            <a:extLst>
              <a:ext uri="{FF2B5EF4-FFF2-40B4-BE49-F238E27FC236}">
                <a16:creationId xmlns:a16="http://schemas.microsoft.com/office/drawing/2014/main" id="{4203DEB5-0B19-4F8E-84E2-00F5861C96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38656" y="0"/>
            <a:ext cx="3215640" cy="68580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56922040"/>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E866FF9-A729-45F0-A163-10E89E8716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38255" cy="68580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09F2B2B-6F23-48EC-A57E-52670BC984E1}"/>
              </a:ext>
            </a:extLst>
          </p:cNvPr>
          <p:cNvSpPr>
            <a:spLocks noGrp="1"/>
          </p:cNvSpPr>
          <p:nvPr>
            <p:ph type="title"/>
          </p:nvPr>
        </p:nvSpPr>
        <p:spPr>
          <a:xfrm>
            <a:off x="640080" y="2681105"/>
            <a:ext cx="3401568" cy="1495794"/>
          </a:xfrm>
          <a:solidFill>
            <a:srgbClr val="FFFFFF"/>
          </a:solidFill>
          <a:ln>
            <a:solidFill>
              <a:srgbClr val="262626"/>
            </a:solidFill>
          </a:ln>
        </p:spPr>
        <p:txBody>
          <a:bodyPr>
            <a:normAutofit/>
          </a:bodyPr>
          <a:lstStyle/>
          <a:p>
            <a:r>
              <a:rPr lang="en-US" dirty="0"/>
              <a:t>Motivation</a:t>
            </a:r>
          </a:p>
        </p:txBody>
      </p:sp>
      <p:sp useBgFill="1">
        <p:nvSpPr>
          <p:cNvPr id="12" name="Rectangle 11">
            <a:extLst>
              <a:ext uri="{FF2B5EF4-FFF2-40B4-BE49-F238E27FC236}">
                <a16:creationId xmlns:a16="http://schemas.microsoft.com/office/drawing/2014/main" id="{A804366F-2366-4688-98E7-B101C7BC61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3278" y="0"/>
            <a:ext cx="7438722"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2D6E660E-2A14-4830-800E-04FE402CDA20}"/>
              </a:ext>
            </a:extLst>
          </p:cNvPr>
          <p:cNvGraphicFramePr>
            <a:graphicFrameLocks noGrp="1"/>
          </p:cNvGraphicFramePr>
          <p:nvPr>
            <p:ph idx="1"/>
            <p:extLst>
              <p:ext uri="{D42A27DB-BD31-4B8C-83A1-F6EECF244321}">
                <p14:modId xmlns:p14="http://schemas.microsoft.com/office/powerpoint/2010/main" val="2892175409"/>
              </p:ext>
            </p:extLst>
          </p:nvPr>
        </p:nvGraphicFramePr>
        <p:xfrm>
          <a:off x="5397500" y="639763"/>
          <a:ext cx="6151563" cy="52768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83989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419501C6-F015-4273-AF88-E0F6C8538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CA677DB7-5829-45BD-9754-5EC484CC42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654296"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0466F43-7001-445B-A07A-F4459E8657E6}"/>
              </a:ext>
            </a:extLst>
          </p:cNvPr>
          <p:cNvSpPr>
            <a:spLocks noGrp="1"/>
          </p:cNvSpPr>
          <p:nvPr>
            <p:ph type="title"/>
          </p:nvPr>
        </p:nvSpPr>
        <p:spPr>
          <a:xfrm>
            <a:off x="804672" y="2404872"/>
            <a:ext cx="3044950" cy="1627792"/>
          </a:xfrm>
        </p:spPr>
        <p:txBody>
          <a:bodyPr vert="horz" lIns="274320" tIns="182880" rIns="274320" bIns="182880" rtlCol="0" anchor="ctr" anchorCtr="1">
            <a:normAutofit/>
          </a:bodyPr>
          <a:lstStyle/>
          <a:p>
            <a:r>
              <a:rPr lang="en-US" dirty="0"/>
              <a:t>Question</a:t>
            </a:r>
          </a:p>
        </p:txBody>
      </p:sp>
      <p:sp>
        <p:nvSpPr>
          <p:cNvPr id="3" name="Content Placeholder 2">
            <a:extLst>
              <a:ext uri="{FF2B5EF4-FFF2-40B4-BE49-F238E27FC236}">
                <a16:creationId xmlns:a16="http://schemas.microsoft.com/office/drawing/2014/main" id="{8DE11967-4FA6-46C6-8F01-CC68CEE4BCBA}"/>
              </a:ext>
            </a:extLst>
          </p:cNvPr>
          <p:cNvSpPr>
            <a:spLocks noGrp="1"/>
          </p:cNvSpPr>
          <p:nvPr>
            <p:ph idx="1"/>
          </p:nvPr>
        </p:nvSpPr>
        <p:spPr>
          <a:xfrm>
            <a:off x="1121822" y="4352544"/>
            <a:ext cx="2410650" cy="1239894"/>
          </a:xfrm>
        </p:spPr>
        <p:txBody>
          <a:bodyPr vert="horz" lIns="91440" tIns="45720" rIns="91440" bIns="45720" rtlCol="0">
            <a:normAutofit/>
          </a:bodyPr>
          <a:lstStyle/>
          <a:p>
            <a:pPr marL="0" indent="0" algn="ctr">
              <a:buNone/>
            </a:pPr>
            <a:r>
              <a:rPr lang="en-US" kern="1200" dirty="0">
                <a:solidFill>
                  <a:srgbClr val="FFFFFF"/>
                </a:solidFill>
                <a:latin typeface="+mn-lt"/>
                <a:ea typeface="+mn-ea"/>
                <a:cs typeface="+mn-cs"/>
              </a:rPr>
              <a:t>How to design better patrolling route within those precincts, i.e. 521?</a:t>
            </a:r>
          </a:p>
        </p:txBody>
      </p:sp>
      <p:pic>
        <p:nvPicPr>
          <p:cNvPr id="6" name="Picture 5" descr="A close up of a map&#10;&#10;Description automatically generated">
            <a:extLst>
              <a:ext uri="{FF2B5EF4-FFF2-40B4-BE49-F238E27FC236}">
                <a16:creationId xmlns:a16="http://schemas.microsoft.com/office/drawing/2014/main" id="{AF5D2B39-BF69-4A23-80D4-1D7864B8209B}"/>
              </a:ext>
            </a:extLst>
          </p:cNvPr>
          <p:cNvPicPr>
            <a:picLocks noChangeAspect="1"/>
          </p:cNvPicPr>
          <p:nvPr/>
        </p:nvPicPr>
        <p:blipFill>
          <a:blip r:embed="rId2"/>
          <a:stretch>
            <a:fillRect/>
          </a:stretch>
        </p:blipFill>
        <p:spPr>
          <a:xfrm>
            <a:off x="5398358" y="640080"/>
            <a:ext cx="6049579" cy="5263134"/>
          </a:xfrm>
          <a:prstGeom prst="rect">
            <a:avLst/>
          </a:prstGeom>
        </p:spPr>
      </p:pic>
    </p:spTree>
    <p:extLst>
      <p:ext uri="{BB962C8B-B14F-4D97-AF65-F5344CB8AC3E}">
        <p14:creationId xmlns:p14="http://schemas.microsoft.com/office/powerpoint/2010/main" val="2720555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902E5D-B9C4-4E9A-8138-64A2D5FD431F}"/>
              </a:ext>
            </a:extLst>
          </p:cNvPr>
          <p:cNvSpPr>
            <a:spLocks noGrp="1"/>
          </p:cNvSpPr>
          <p:nvPr>
            <p:ph type="title"/>
          </p:nvPr>
        </p:nvSpPr>
        <p:spPr/>
        <p:txBody>
          <a:bodyPr/>
          <a:lstStyle/>
          <a:p>
            <a:r>
              <a:rPr lang="en-US" dirty="0"/>
              <a:t>Method</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0D1F9741-3BF3-47E8-A494-BB3B177A644E}"/>
                  </a:ext>
                </a:extLst>
              </p:cNvPr>
              <p:cNvSpPr>
                <a:spLocks noGrp="1"/>
              </p:cNvSpPr>
              <p:nvPr>
                <p:ph idx="1"/>
              </p:nvPr>
            </p:nvSpPr>
            <p:spPr/>
            <p:txBody>
              <a:bodyPr>
                <a:normAutofit/>
              </a:bodyPr>
              <a:lstStyle/>
              <a:p>
                <a:r>
                  <a:rPr lang="en-US" dirty="0"/>
                  <a:t> K-means clustering algorithm is particularly helpful for creating geometric centroids which can be processed as vertices on the graph.</a:t>
                </a:r>
              </a:p>
              <a:p>
                <a14:m>
                  <m:oMath xmlns:m="http://schemas.openxmlformats.org/officeDocument/2006/math">
                    <m:r>
                      <m:rPr>
                        <m:nor/>
                      </m:rPr>
                      <a:rPr lang="en-US"/>
                      <m:t>For</m:t>
                    </m:r>
                    <m:r>
                      <m:rPr>
                        <m:nor/>
                      </m:rPr>
                      <a:rPr lang="en-US"/>
                      <m:t> </m:t>
                    </m:r>
                    <m:r>
                      <m:rPr>
                        <m:nor/>
                      </m:rPr>
                      <a:rPr lang="en-US" i="1"/>
                      <m:t>n</m:t>
                    </m:r>
                    <m:r>
                      <m:rPr>
                        <m:nor/>
                      </m:rPr>
                      <a:rPr lang="en-US"/>
                      <m:t> </m:t>
                    </m:r>
                    <m:r>
                      <m:rPr>
                        <m:nor/>
                      </m:rPr>
                      <a:rPr lang="en-US"/>
                      <m:t>data</m:t>
                    </m:r>
                    <m:r>
                      <m:rPr>
                        <m:nor/>
                      </m:rPr>
                      <a:rPr lang="en-US"/>
                      <m:t> </m:t>
                    </m:r>
                    <m:r>
                      <m:rPr>
                        <m:nor/>
                      </m:rPr>
                      <a:rPr lang="en-US"/>
                      <m:t>points</m:t>
                    </m:r>
                    <m:r>
                      <m:rPr>
                        <m:nor/>
                      </m:rPr>
                      <a:rPr lang="en-US"/>
                      <m:t> (</m:t>
                    </m:r>
                    <m:r>
                      <m:rPr>
                        <m:nor/>
                      </m:rPr>
                      <a:rPr lang="en-US" b="1"/>
                      <m:t>x</m:t>
                    </m:r>
                    <m:r>
                      <m:rPr>
                        <m:nor/>
                      </m:rPr>
                      <a:rPr lang="en-US" baseline="-25000"/>
                      <m:t>1</m:t>
                    </m:r>
                    <m:r>
                      <m:rPr>
                        <m:nor/>
                      </m:rPr>
                      <a:rPr lang="en-US"/>
                      <m:t>, </m:t>
                    </m:r>
                    <m:r>
                      <m:rPr>
                        <m:nor/>
                      </m:rPr>
                      <a:rPr lang="en-US" b="1"/>
                      <m:t>x</m:t>
                    </m:r>
                    <m:r>
                      <m:rPr>
                        <m:nor/>
                      </m:rPr>
                      <a:rPr lang="en-US" baseline="-25000"/>
                      <m:t>2</m:t>
                    </m:r>
                    <m:r>
                      <m:rPr>
                        <m:nor/>
                      </m:rPr>
                      <a:rPr lang="en-US"/>
                      <m:t>, …, </m:t>
                    </m:r>
                    <m:r>
                      <m:rPr>
                        <m:nor/>
                      </m:rPr>
                      <a:rPr lang="en-US" b="1"/>
                      <m:t>x</m:t>
                    </m:r>
                    <m:r>
                      <m:rPr>
                        <m:nor/>
                      </m:rPr>
                      <a:rPr lang="en-US" i="1" baseline="-25000"/>
                      <m:t>n</m:t>
                    </m:r>
                    <m:r>
                      <m:rPr>
                        <m:nor/>
                      </m:rPr>
                      <a:rPr lang="en-US"/>
                      <m:t>), </m:t>
                    </m:r>
                    <m:r>
                      <m:rPr>
                        <m:nor/>
                      </m:rPr>
                      <a:rPr lang="en-US"/>
                      <m:t>where</m:t>
                    </m:r>
                    <m:r>
                      <m:rPr>
                        <m:nor/>
                      </m:rPr>
                      <a:rPr lang="en-US"/>
                      <m:t> </m:t>
                    </m:r>
                    <m:r>
                      <m:rPr>
                        <m:nor/>
                      </m:rPr>
                      <a:rPr lang="en-US"/>
                      <m:t>each</m:t>
                    </m:r>
                    <m:r>
                      <m:rPr>
                        <m:nor/>
                      </m:rPr>
                      <a:rPr lang="en-US"/>
                      <m:t> </m:t>
                    </m:r>
                    <m:r>
                      <m:rPr>
                        <m:nor/>
                      </m:rPr>
                      <a:rPr lang="en-US" b="1"/>
                      <m:t>x</m:t>
                    </m:r>
                    <m:r>
                      <m:rPr>
                        <m:nor/>
                      </m:rPr>
                      <a:rPr lang="en-US" i="1" baseline="-25000"/>
                      <m:t>i</m:t>
                    </m:r>
                    <m:r>
                      <m:rPr>
                        <m:nor/>
                      </m:rPr>
                      <a:rPr lang="en-US"/>
                      <m:t> </m:t>
                    </m:r>
                    <m:r>
                      <m:rPr>
                        <m:nor/>
                      </m:rPr>
                      <a:rPr lang="en-US"/>
                      <m:t>is</m:t>
                    </m:r>
                    <m:r>
                      <m:rPr>
                        <m:nor/>
                      </m:rPr>
                      <a:rPr lang="en-US"/>
                      <m:t> </m:t>
                    </m:r>
                    <m:r>
                      <m:rPr>
                        <m:nor/>
                      </m:rPr>
                      <a:rPr lang="en-US"/>
                      <m:t>a</m:t>
                    </m:r>
                    <m:r>
                      <m:rPr>
                        <m:nor/>
                      </m:rPr>
                      <a:rPr lang="en-US"/>
                      <m:t> </m:t>
                    </m:r>
                    <m:r>
                      <m:rPr>
                        <m:nor/>
                      </m:rPr>
                      <a:rPr lang="en-US"/>
                      <m:t>equally</m:t>
                    </m:r>
                    <m:r>
                      <m:rPr>
                        <m:nor/>
                      </m:rPr>
                      <a:rPr lang="en-US"/>
                      <m:t> </m:t>
                    </m:r>
                    <m:r>
                      <m:rPr>
                        <m:nor/>
                      </m:rPr>
                      <a:rPr lang="en-US"/>
                      <m:t>dimensional</m:t>
                    </m:r>
                    <m:r>
                      <m:rPr>
                        <m:nor/>
                      </m:rPr>
                      <a:rPr lang="en-US"/>
                      <m:t> </m:t>
                    </m:r>
                    <m:r>
                      <m:rPr>
                        <m:nor/>
                      </m:rPr>
                      <a:rPr lang="en-US"/>
                      <m:t>real</m:t>
                    </m:r>
                    <m:r>
                      <m:rPr>
                        <m:nor/>
                      </m:rPr>
                      <a:rPr lang="en-US"/>
                      <m:t> </m:t>
                    </m:r>
                    <m:r>
                      <m:rPr>
                        <m:nor/>
                      </m:rPr>
                      <a:rPr lang="en-US"/>
                      <m:t>vector</m:t>
                    </m:r>
                    <m:r>
                      <m:rPr>
                        <m:nor/>
                      </m:rPr>
                      <a:rPr lang="en-US"/>
                      <m:t>, </m:t>
                    </m:r>
                    <m:r>
                      <m:rPr>
                        <m:nor/>
                      </m:rPr>
                      <a:rPr lang="en-US" i="1"/>
                      <m:t>k</m:t>
                    </m:r>
                    <m:r>
                      <m:rPr>
                        <m:nor/>
                      </m:rPr>
                      <a:rPr lang="en-US"/>
                      <m:t>−</m:t>
                    </m:r>
                    <m:r>
                      <m:rPr>
                        <m:nor/>
                      </m:rPr>
                      <a:rPr lang="en-US"/>
                      <m:t>means</m:t>
                    </m:r>
                    <m:r>
                      <m:rPr>
                        <m:nor/>
                      </m:rPr>
                      <a:rPr lang="en-US"/>
                      <m:t> </m:t>
                    </m:r>
                    <m:r>
                      <m:rPr>
                        <m:nor/>
                      </m:rPr>
                      <a:rPr lang="en-US"/>
                      <m:t>clustering</m:t>
                    </m:r>
                    <m:r>
                      <m:rPr>
                        <m:nor/>
                      </m:rPr>
                      <a:rPr lang="en-US"/>
                      <m:t> </m:t>
                    </m:r>
                    <m:r>
                      <m:rPr>
                        <m:nor/>
                      </m:rPr>
                      <a:rPr lang="en-US"/>
                      <m:t>partitions</m:t>
                    </m:r>
                    <m:r>
                      <m:rPr>
                        <m:nor/>
                      </m:rPr>
                      <a:rPr lang="en-US"/>
                      <m:t> </m:t>
                    </m:r>
                    <m:r>
                      <m:rPr>
                        <m:nor/>
                      </m:rPr>
                      <a:rPr lang="en-US"/>
                      <m:t>the</m:t>
                    </m:r>
                    <m:r>
                      <m:rPr>
                        <m:nor/>
                      </m:rPr>
                      <a:rPr lang="en-US"/>
                      <m:t> </m:t>
                    </m:r>
                    <m:r>
                      <m:rPr>
                        <m:nor/>
                      </m:rPr>
                      <a:rPr lang="en-US" i="1"/>
                      <m:t>n</m:t>
                    </m:r>
                    <m:r>
                      <m:rPr>
                        <m:nor/>
                      </m:rPr>
                      <a:rPr lang="en-US"/>
                      <m:t> </m:t>
                    </m:r>
                    <m:r>
                      <m:rPr>
                        <m:nor/>
                      </m:rPr>
                      <a:rPr lang="en-US"/>
                      <m:t>data</m:t>
                    </m:r>
                    <m:r>
                      <m:rPr>
                        <m:nor/>
                      </m:rPr>
                      <a:rPr lang="en-US"/>
                      <m:t> </m:t>
                    </m:r>
                    <m:r>
                      <m:rPr>
                        <m:nor/>
                      </m:rPr>
                      <a:rPr lang="en-US"/>
                      <m:t>points</m:t>
                    </m:r>
                    <m:r>
                      <m:rPr>
                        <m:nor/>
                      </m:rPr>
                      <a:rPr lang="en-US"/>
                      <m:t> </m:t>
                    </m:r>
                    <m:r>
                      <m:rPr>
                        <m:nor/>
                      </m:rPr>
                      <a:rPr lang="en-US"/>
                      <m:t>into</m:t>
                    </m:r>
                    <m:r>
                      <m:rPr>
                        <m:nor/>
                      </m:rPr>
                      <a:rPr lang="en-US"/>
                      <m:t> </m:t>
                    </m:r>
                    <m:r>
                      <m:rPr>
                        <m:nor/>
                      </m:rPr>
                      <a:rPr lang="en-US" i="1"/>
                      <m:t>k</m:t>
                    </m:r>
                    <m:r>
                      <m:rPr>
                        <m:nor/>
                      </m:rPr>
                      <a:rPr lang="en-US"/>
                      <m:t> (≤ </m:t>
                    </m:r>
                    <m:r>
                      <m:rPr>
                        <m:nor/>
                      </m:rPr>
                      <a:rPr lang="en-US" i="1"/>
                      <m:t>n</m:t>
                    </m:r>
                    <m:r>
                      <m:rPr>
                        <m:nor/>
                      </m:rPr>
                      <a:rPr lang="en-US"/>
                      <m:t>) </m:t>
                    </m:r>
                    <m:r>
                      <m:rPr>
                        <m:nor/>
                      </m:rPr>
                      <a:rPr lang="en-US"/>
                      <m:t>sets</m:t>
                    </m:r>
                    <m:r>
                      <m:rPr>
                        <m:nor/>
                      </m:rPr>
                      <a:rPr lang="en-US"/>
                      <m:t> </m:t>
                    </m:r>
                    <m:r>
                      <m:rPr>
                        <m:nor/>
                      </m:rPr>
                      <a:rPr lang="en-US" b="1"/>
                      <m:t>S</m:t>
                    </m:r>
                    <m:r>
                      <m:rPr>
                        <m:nor/>
                      </m:rPr>
                      <a:rPr lang="en-US"/>
                      <m:t> = {</m:t>
                    </m:r>
                    <m:r>
                      <m:rPr>
                        <m:nor/>
                      </m:rPr>
                      <a:rPr lang="en-US" i="1"/>
                      <m:t>S</m:t>
                    </m:r>
                    <m:r>
                      <m:rPr>
                        <m:nor/>
                      </m:rPr>
                      <a:rPr lang="en-US" baseline="-25000"/>
                      <m:t>1</m:t>
                    </m:r>
                    <m:r>
                      <m:rPr>
                        <m:nor/>
                      </m:rPr>
                      <a:rPr lang="en-US"/>
                      <m:t>, </m:t>
                    </m:r>
                    <m:r>
                      <m:rPr>
                        <m:nor/>
                      </m:rPr>
                      <a:rPr lang="en-US" i="1"/>
                      <m:t>S</m:t>
                    </m:r>
                    <m:r>
                      <m:rPr>
                        <m:nor/>
                      </m:rPr>
                      <a:rPr lang="en-US" baseline="-25000"/>
                      <m:t>2</m:t>
                    </m:r>
                    <m:r>
                      <m:rPr>
                        <m:nor/>
                      </m:rPr>
                      <a:rPr lang="en-US"/>
                      <m:t>, …, </m:t>
                    </m:r>
                    <m:r>
                      <m:rPr>
                        <m:nor/>
                      </m:rPr>
                      <a:rPr lang="en-US" i="1"/>
                      <m:t>S</m:t>
                    </m:r>
                    <m:r>
                      <m:rPr>
                        <m:nor/>
                      </m:rPr>
                      <a:rPr lang="en-US" i="1" baseline="-25000"/>
                      <m:t>k</m:t>
                    </m:r>
                    <m:r>
                      <m:rPr>
                        <m:nor/>
                      </m:rPr>
                      <a:rPr lang="en-US"/>
                      <m:t>}, </m:t>
                    </m:r>
                    <m:r>
                      <m:rPr>
                        <m:nor/>
                      </m:rPr>
                      <a:rPr lang="en-US"/>
                      <m:t>so</m:t>
                    </m:r>
                    <m:r>
                      <m:rPr>
                        <m:nor/>
                      </m:rPr>
                      <a:rPr lang="en-US"/>
                      <m:t> </m:t>
                    </m:r>
                    <m:r>
                      <m:rPr>
                        <m:nor/>
                      </m:rPr>
                      <a:rPr lang="en-US"/>
                      <m:t>that</m:t>
                    </m:r>
                    <m:r>
                      <m:rPr>
                        <m:nor/>
                      </m:rPr>
                      <a:rPr lang="en-US"/>
                      <m:t> </m:t>
                    </m:r>
                    <m:r>
                      <m:rPr>
                        <m:nor/>
                      </m:rPr>
                      <a:rPr lang="en-US"/>
                      <m:t>the</m:t>
                    </m:r>
                    <m:r>
                      <m:rPr>
                        <m:nor/>
                      </m:rPr>
                      <a:rPr lang="en-US"/>
                      <m:t> </m:t>
                    </m:r>
                    <m:r>
                      <m:rPr>
                        <m:nor/>
                      </m:rPr>
                      <a:rPr lang="en-US"/>
                      <m:t>overall</m:t>
                    </m:r>
                    <m:r>
                      <m:rPr>
                        <m:nor/>
                      </m:rPr>
                      <a:rPr lang="en-US"/>
                      <m:t> </m:t>
                    </m:r>
                    <m:r>
                      <m:rPr>
                        <m:nor/>
                      </m:rPr>
                      <a:rPr lang="en-US"/>
                      <m:t>sum</m:t>
                    </m:r>
                    <m:r>
                      <m:rPr>
                        <m:nor/>
                      </m:rPr>
                      <a:rPr lang="en-US"/>
                      <m:t> </m:t>
                    </m:r>
                    <m:r>
                      <m:rPr>
                        <m:nor/>
                      </m:rPr>
                      <a:rPr lang="en-US"/>
                      <m:t>of</m:t>
                    </m:r>
                    <m:r>
                      <m:rPr>
                        <m:nor/>
                      </m:rPr>
                      <a:rPr lang="en-US"/>
                      <m:t> </m:t>
                    </m:r>
                    <m:r>
                      <m:rPr>
                        <m:nor/>
                      </m:rPr>
                      <a:rPr lang="en-US"/>
                      <m:t>the</m:t>
                    </m:r>
                    <m:r>
                      <m:rPr>
                        <m:nor/>
                      </m:rPr>
                      <a:rPr lang="en-US"/>
                      <m:t> </m:t>
                    </m:r>
                    <m:r>
                      <m:rPr>
                        <m:nor/>
                      </m:rPr>
                      <a:rPr lang="en-US"/>
                      <m:t>squares</m:t>
                    </m:r>
                    <m:r>
                      <m:rPr>
                        <m:nor/>
                      </m:rPr>
                      <a:rPr lang="en-US"/>
                      <m:t> </m:t>
                    </m:r>
                    <m:r>
                      <m:rPr>
                        <m:nor/>
                      </m:rPr>
                      <a:rPr lang="en-US"/>
                      <m:t>of</m:t>
                    </m:r>
                    <m:r>
                      <m:rPr>
                        <m:nor/>
                      </m:rPr>
                      <a:rPr lang="en-US"/>
                      <m:t> </m:t>
                    </m:r>
                    <m:r>
                      <m:rPr>
                        <m:nor/>
                      </m:rPr>
                      <a:rPr lang="en-US"/>
                      <m:t>the</m:t>
                    </m:r>
                    <m:r>
                      <m:rPr>
                        <m:nor/>
                      </m:rPr>
                      <a:rPr lang="en-US"/>
                      <m:t> </m:t>
                    </m:r>
                    <m:r>
                      <m:rPr>
                        <m:nor/>
                      </m:rPr>
                      <a:rPr lang="en-US"/>
                      <m:t>difference</m:t>
                    </m:r>
                    <m:r>
                      <m:rPr>
                        <m:nor/>
                      </m:rPr>
                      <a:rPr lang="en-US"/>
                      <m:t> </m:t>
                    </m:r>
                    <m:r>
                      <m:rPr>
                        <m:nor/>
                      </m:rPr>
                      <a:rPr lang="en-US"/>
                      <m:t>within</m:t>
                    </m:r>
                    <m:r>
                      <m:rPr>
                        <m:nor/>
                      </m:rPr>
                      <a:rPr lang="en-US"/>
                      <m:t> </m:t>
                    </m:r>
                    <m:r>
                      <m:rPr>
                        <m:nor/>
                      </m:rPr>
                      <a:rPr lang="en-US"/>
                      <m:t>cluster</m:t>
                    </m:r>
                    <m:r>
                      <m:rPr>
                        <m:nor/>
                      </m:rPr>
                      <a:rPr lang="en-US"/>
                      <m:t> </m:t>
                    </m:r>
                    <m:r>
                      <m:rPr>
                        <m:nor/>
                      </m:rPr>
                      <a:rPr lang="en-US"/>
                      <m:t>could</m:t>
                    </m:r>
                    <m:r>
                      <m:rPr>
                        <m:nor/>
                      </m:rPr>
                      <a:rPr lang="en-US"/>
                      <m:t> </m:t>
                    </m:r>
                    <m:r>
                      <m:rPr>
                        <m:nor/>
                      </m:rPr>
                      <a:rPr lang="en-US"/>
                      <m:t>be</m:t>
                    </m:r>
                    <m:r>
                      <m:rPr>
                        <m:nor/>
                      </m:rPr>
                      <a:rPr lang="en-US"/>
                      <m:t> </m:t>
                    </m:r>
                    <m:r>
                      <m:rPr>
                        <m:nor/>
                      </m:rPr>
                      <a:rPr lang="en-US"/>
                      <m:t>minimized</m:t>
                    </m:r>
                    <m:r>
                      <m:rPr>
                        <m:nor/>
                      </m:rPr>
                      <a:rPr lang="en-US"/>
                      <m:t>. </m:t>
                    </m:r>
                    <m:r>
                      <m:rPr>
                        <m:nor/>
                      </m:rPr>
                      <a:rPr lang="en-US"/>
                      <m:t>In</m:t>
                    </m:r>
                    <m:r>
                      <m:rPr>
                        <m:nor/>
                      </m:rPr>
                      <a:rPr lang="en-US"/>
                      <m:t> </m:t>
                    </m:r>
                    <m:r>
                      <m:rPr>
                        <m:nor/>
                      </m:rPr>
                      <a:rPr lang="en-US"/>
                      <m:t>formula</m:t>
                    </m:r>
                    <m:r>
                      <m:rPr>
                        <m:nor/>
                      </m:rPr>
                      <a:rPr lang="en-US"/>
                      <m:t>, </m:t>
                    </m:r>
                    <m:r>
                      <m:rPr>
                        <m:nor/>
                      </m:rPr>
                      <a:rPr lang="en-US"/>
                      <m:t>it</m:t>
                    </m:r>
                    <m:r>
                      <m:rPr>
                        <m:nor/>
                      </m:rPr>
                      <a:rPr lang="en-US"/>
                      <m:t> </m:t>
                    </m:r>
                    <m:r>
                      <m:rPr>
                        <m:nor/>
                      </m:rPr>
                      <a:rPr lang="en-US"/>
                      <m:t>finds</m:t>
                    </m:r>
                    <m:r>
                      <m:rPr>
                        <m:nor/>
                      </m:rPr>
                      <a:rPr lang="en-US"/>
                      <m:t>:</m:t>
                    </m:r>
                  </m:oMath>
                </a14:m>
                <a:endParaRPr lang="en-US" dirty="0"/>
              </a:p>
              <a:p>
                <a:pPr marL="0" indent="0">
                  <a:buNone/>
                </a:pPr>
                <a14:m>
                  <m:oMathPara xmlns:m="http://schemas.openxmlformats.org/officeDocument/2006/math">
                    <m:oMathParaPr>
                      <m:jc m:val="center"/>
                    </m:oMathParaPr>
                    <m:oMath xmlns:m="http://schemas.openxmlformats.org/officeDocument/2006/math">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arg</m:t>
                          </m:r>
                        </m:fName>
                        <m:e>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min</m:t>
                              </m:r>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𝑘</m:t>
                                  </m:r>
                                </m:sup>
                                <m:e>
                                  <m:nary>
                                    <m:naryPr>
                                      <m:chr m:val="∑"/>
                                      <m:supHide m:val="on"/>
                                      <m:ctrlPr>
                                        <a:rPr lang="en-US" b="0" i="1" smtClean="0">
                                          <a:latin typeface="Cambria Math" panose="02040503050406030204" pitchFamily="18" charset="0"/>
                                        </a:rPr>
                                      </m:ctrlPr>
                                    </m:naryPr>
                                    <m:sub>
                                      <m:r>
                                        <a:rPr lang="en-US" b="0" i="1" smtClean="0">
                                          <a:latin typeface="Cambria Math" panose="02040503050406030204" pitchFamily="18" charset="0"/>
                                        </a:rPr>
                                        <m:t>𝑥</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𝑖</m:t>
                                          </m:r>
                                        </m:sub>
                                      </m:sSub>
                                    </m:sub>
                                    <m:sup/>
                                    <m:e>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𝜇</m:t>
                                                      </m:r>
                                                    </m:e>
                                                    <m:sub>
                                                      <m:r>
                                                        <a:rPr lang="en-US" b="0" i="1" smtClean="0">
                                                          <a:latin typeface="Cambria Math" panose="02040503050406030204" pitchFamily="18" charset="0"/>
                                                        </a:rPr>
                                                        <m:t>𝑖</m:t>
                                                      </m:r>
                                                    </m:sub>
                                                  </m:sSub>
                                                </m:e>
                                              </m:d>
                                            </m:e>
                                          </m:d>
                                        </m:e>
                                        <m:sup>
                                          <m:r>
                                            <a:rPr lang="en-US" b="0" i="1" smtClean="0">
                                              <a:latin typeface="Cambria Math" panose="02040503050406030204" pitchFamily="18" charset="0"/>
                                            </a:rPr>
                                            <m:t>2</m:t>
                                          </m:r>
                                        </m:sup>
                                      </m:sSup>
                                    </m:e>
                                  </m:nary>
                                </m:e>
                              </m:nary>
                            </m:fName>
                            <m:e/>
                          </m:func>
                        </m:e>
                      </m:func>
                    </m:oMath>
                  </m:oMathPara>
                </a14:m>
                <a:endParaRPr lang="en-US" dirty="0"/>
              </a:p>
              <a:p>
                <a:r>
                  <a:rPr lang="en-US" dirty="0"/>
                  <a:t>where </a:t>
                </a:r>
                <a:r>
                  <a:rPr lang="en-US" b="1" i="1" dirty="0" err="1"/>
                  <a:t>μ</a:t>
                </a:r>
                <a:r>
                  <a:rPr lang="en-US" i="1" baseline="-25000" dirty="0" err="1"/>
                  <a:t>i</a:t>
                </a:r>
                <a:r>
                  <a:rPr lang="en-US" dirty="0"/>
                  <a:t> is the mean of points in </a:t>
                </a:r>
                <a:r>
                  <a:rPr lang="en-US" i="1" dirty="0"/>
                  <a:t>S</a:t>
                </a:r>
                <a:r>
                  <a:rPr lang="en-US" i="1" baseline="-25000" dirty="0"/>
                  <a:t>i</a:t>
                </a:r>
                <a:r>
                  <a:rPr lang="en-US" dirty="0"/>
                  <a:t>.</a:t>
                </a:r>
              </a:p>
            </p:txBody>
          </p:sp>
        </mc:Choice>
        <mc:Fallback>
          <p:sp>
            <p:nvSpPr>
              <p:cNvPr id="3" name="Content Placeholder 2">
                <a:extLst>
                  <a:ext uri="{FF2B5EF4-FFF2-40B4-BE49-F238E27FC236}">
                    <a16:creationId xmlns:a16="http://schemas.microsoft.com/office/drawing/2014/main" id="{0D1F9741-3BF3-47E8-A494-BB3B177A644E}"/>
                  </a:ext>
                </a:extLst>
              </p:cNvPr>
              <p:cNvSpPr>
                <a:spLocks noGrp="1" noRot="1" noChangeAspect="1" noMove="1" noResize="1" noEditPoints="1" noAdjustHandles="1" noChangeArrowheads="1" noChangeShapeType="1" noTextEdit="1"/>
              </p:cNvSpPr>
              <p:nvPr>
                <p:ph idx="1"/>
              </p:nvPr>
            </p:nvSpPr>
            <p:spPr>
              <a:blipFill>
                <a:blip r:embed="rId2"/>
                <a:stretch>
                  <a:fillRect l="-473" t="-1179" b="-1965"/>
                </a:stretch>
              </a:blipFill>
            </p:spPr>
            <p:txBody>
              <a:bodyPr/>
              <a:lstStyle/>
              <a:p>
                <a:r>
                  <a:rPr lang="en-US">
                    <a:noFill/>
                  </a:rPr>
                  <a:t> </a:t>
                </a:r>
              </a:p>
            </p:txBody>
          </p:sp>
        </mc:Fallback>
      </mc:AlternateContent>
    </p:spTree>
    <p:extLst>
      <p:ext uri="{BB962C8B-B14F-4D97-AF65-F5344CB8AC3E}">
        <p14:creationId xmlns:p14="http://schemas.microsoft.com/office/powerpoint/2010/main" val="14028646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19501C6-F015-4273-AF88-E0F6C8538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A677DB7-5829-45BD-9754-5EC484CC42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654296"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F2E6D56-4CAB-42BB-A34F-7B854FF37D4D}"/>
              </a:ext>
            </a:extLst>
          </p:cNvPr>
          <p:cNvSpPr>
            <a:spLocks noGrp="1"/>
          </p:cNvSpPr>
          <p:nvPr>
            <p:ph type="title"/>
          </p:nvPr>
        </p:nvSpPr>
        <p:spPr>
          <a:xfrm>
            <a:off x="804672" y="2404872"/>
            <a:ext cx="3044950" cy="1627792"/>
          </a:xfrm>
        </p:spPr>
        <p:txBody>
          <a:bodyPr vert="horz" lIns="274320" tIns="182880" rIns="274320" bIns="182880" rtlCol="0" anchor="ctr" anchorCtr="1">
            <a:normAutofit/>
          </a:bodyPr>
          <a:lstStyle/>
          <a:p>
            <a:r>
              <a:rPr lang="en-US" sz="2600"/>
              <a:t>Illustration of K-means clustering</a:t>
            </a:r>
          </a:p>
        </p:txBody>
      </p:sp>
      <p:pic>
        <p:nvPicPr>
          <p:cNvPr id="5" name="Content Placeholder 4" descr="A screenshot of a cell phone&#10;&#10;Description automatically generated">
            <a:extLst>
              <a:ext uri="{FF2B5EF4-FFF2-40B4-BE49-F238E27FC236}">
                <a16:creationId xmlns:a16="http://schemas.microsoft.com/office/drawing/2014/main" id="{AEA94C64-4B3E-43CE-B17D-368ED8F98BB7}"/>
              </a:ext>
            </a:extLst>
          </p:cNvPr>
          <p:cNvPicPr>
            <a:picLocks noGrp="1" noChangeAspect="1"/>
          </p:cNvPicPr>
          <p:nvPr>
            <p:ph idx="1"/>
          </p:nvPr>
        </p:nvPicPr>
        <p:blipFill>
          <a:blip r:embed="rId2"/>
          <a:stretch>
            <a:fillRect/>
          </a:stretch>
        </p:blipFill>
        <p:spPr>
          <a:xfrm>
            <a:off x="5717799" y="640080"/>
            <a:ext cx="5410698" cy="5263134"/>
          </a:xfrm>
          <a:prstGeom prst="rect">
            <a:avLst/>
          </a:prstGeom>
        </p:spPr>
      </p:pic>
    </p:spTree>
    <p:extLst>
      <p:ext uri="{BB962C8B-B14F-4D97-AF65-F5344CB8AC3E}">
        <p14:creationId xmlns:p14="http://schemas.microsoft.com/office/powerpoint/2010/main" val="29095000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3F0ADB5-A0B4-4B01-A8C4-FDC34CE22B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A6D0FDE-0241-4C21-A720-A694753582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FEBAB62-F7A8-42F0-9356-0C69D7BD7BC4}"/>
              </a:ext>
            </a:extLst>
          </p:cNvPr>
          <p:cNvSpPr>
            <a:spLocks noGrp="1"/>
          </p:cNvSpPr>
          <p:nvPr>
            <p:ph type="title"/>
          </p:nvPr>
        </p:nvSpPr>
        <p:spPr>
          <a:xfrm>
            <a:off x="643467" y="2681103"/>
            <a:ext cx="3363974" cy="1495794"/>
          </a:xfrm>
          <a:noFill/>
          <a:ln>
            <a:solidFill>
              <a:schemeClr val="bg1"/>
            </a:solidFill>
          </a:ln>
        </p:spPr>
        <p:txBody>
          <a:bodyPr wrap="square">
            <a:normAutofit fontScale="90000"/>
          </a:bodyPr>
          <a:lstStyle/>
          <a:p>
            <a:r>
              <a:rPr lang="en-US" altLang="zh-CN" sz="2000" dirty="0">
                <a:solidFill>
                  <a:schemeClr val="bg1"/>
                </a:solidFill>
              </a:rPr>
              <a:t>HOW TO CHOOSE THE INITIAL POINTS?</a:t>
            </a:r>
            <a:br>
              <a:rPr lang="en-US" altLang="zh-CN" sz="2000" dirty="0">
                <a:solidFill>
                  <a:schemeClr val="bg1"/>
                </a:solidFill>
              </a:rPr>
            </a:br>
            <a:r>
              <a:rPr lang="en-US" altLang="zh-CN" sz="2000" dirty="0">
                <a:solidFill>
                  <a:schemeClr val="bg1"/>
                </a:solidFill>
              </a:rPr>
              <a:t>Why one would you prefer?</a:t>
            </a:r>
            <a:br>
              <a:rPr lang="en-US" altLang="zh-CN" sz="2000" dirty="0">
                <a:solidFill>
                  <a:schemeClr val="bg1"/>
                </a:solidFill>
              </a:rPr>
            </a:br>
            <a:endParaRPr lang="en-US" sz="2000" dirty="0">
              <a:solidFill>
                <a:schemeClr val="bg1"/>
              </a:solidFill>
            </a:endParaRPr>
          </a:p>
        </p:txBody>
      </p:sp>
      <p:graphicFrame>
        <p:nvGraphicFramePr>
          <p:cNvPr id="5" name="Content Placeholder 2">
            <a:extLst>
              <a:ext uri="{FF2B5EF4-FFF2-40B4-BE49-F238E27FC236}">
                <a16:creationId xmlns:a16="http://schemas.microsoft.com/office/drawing/2014/main" id="{7702A918-71DB-41A7-A205-4A8F51FF4314}"/>
              </a:ext>
            </a:extLst>
          </p:cNvPr>
          <p:cNvGraphicFramePr>
            <a:graphicFrameLocks noGrp="1"/>
          </p:cNvGraphicFramePr>
          <p:nvPr>
            <p:ph idx="1"/>
            <p:extLst>
              <p:ext uri="{D42A27DB-BD31-4B8C-83A1-F6EECF244321}">
                <p14:modId xmlns:p14="http://schemas.microsoft.com/office/powerpoint/2010/main" val="39151990"/>
              </p:ext>
            </p:extLst>
          </p:nvPr>
        </p:nvGraphicFramePr>
        <p:xfrm>
          <a:off x="5619750" y="965200"/>
          <a:ext cx="5607050" cy="4927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280228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7">
            <a:extLst>
              <a:ext uri="{FF2B5EF4-FFF2-40B4-BE49-F238E27FC236}">
                <a16:creationId xmlns:a16="http://schemas.microsoft.com/office/drawing/2014/main" id="{2AEFFFF2-9EB4-4B6C-B9F8-2BA3EF89A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07017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9">
            <a:extLst>
              <a:ext uri="{FF2B5EF4-FFF2-40B4-BE49-F238E27FC236}">
                <a16:creationId xmlns:a16="http://schemas.microsoft.com/office/drawing/2014/main" id="{0D65299F-028F-4AFC-B46A-8DB33E20F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0172" y="0"/>
            <a:ext cx="912182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1">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23" y="1443035"/>
            <a:ext cx="3971932" cy="3971930"/>
          </a:xfrm>
          <a:prstGeom prst="ellipse">
            <a:avLst/>
          </a:prstGeom>
          <a:solidFill>
            <a:srgbClr val="FFFFFF"/>
          </a:solidFill>
          <a:ln w="317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3ABA874-41D4-42AD-8779-38532C3F1651}"/>
              </a:ext>
            </a:extLst>
          </p:cNvPr>
          <p:cNvSpPr>
            <a:spLocks noGrp="1"/>
          </p:cNvSpPr>
          <p:nvPr>
            <p:ph type="title"/>
          </p:nvPr>
        </p:nvSpPr>
        <p:spPr>
          <a:xfrm>
            <a:off x="1260873" y="1586484"/>
            <a:ext cx="3685032" cy="3685032"/>
          </a:xfrm>
          <a:prstGeom prst="ellipse">
            <a:avLst/>
          </a:prstGeom>
          <a:solidFill>
            <a:schemeClr val="accent2">
              <a:lumMod val="75000"/>
            </a:schemeClr>
          </a:solidFill>
          <a:ln>
            <a:noFill/>
          </a:ln>
        </p:spPr>
        <p:txBody>
          <a:bodyPr>
            <a:normAutofit/>
          </a:bodyPr>
          <a:lstStyle/>
          <a:p>
            <a:r>
              <a:rPr lang="en-US" sz="3000">
                <a:solidFill>
                  <a:srgbClr val="FFFFFF"/>
                </a:solidFill>
              </a:rPr>
              <a:t>Bradley &amp; Rayyad’s PROGRESS in 1997</a:t>
            </a:r>
          </a:p>
        </p:txBody>
      </p:sp>
      <p:sp>
        <p:nvSpPr>
          <p:cNvPr id="3" name="Content Placeholder 2">
            <a:extLst>
              <a:ext uri="{FF2B5EF4-FFF2-40B4-BE49-F238E27FC236}">
                <a16:creationId xmlns:a16="http://schemas.microsoft.com/office/drawing/2014/main" id="{619044C7-FDAA-4C98-A2F8-787D2F1015ED}"/>
              </a:ext>
            </a:extLst>
          </p:cNvPr>
          <p:cNvSpPr>
            <a:spLocks noGrp="1"/>
          </p:cNvSpPr>
          <p:nvPr>
            <p:ph idx="1"/>
          </p:nvPr>
        </p:nvSpPr>
        <p:spPr>
          <a:xfrm>
            <a:off x="5591695" y="1402080"/>
            <a:ext cx="5320696" cy="4053840"/>
          </a:xfrm>
        </p:spPr>
        <p:txBody>
          <a:bodyPr anchor="ctr">
            <a:normAutofit/>
          </a:bodyPr>
          <a:lstStyle/>
          <a:p>
            <a:r>
              <a:rPr lang="en-US"/>
              <a:t>“We present a procedure for computing a refined starting condition from a given initial one that is based on an efficient technique for estimating the modes of a distribution. The refined initial starting condition allows the iterative algorithm to converge to a “better” local minimum. “</a:t>
            </a:r>
          </a:p>
          <a:p>
            <a:r>
              <a:rPr lang="en-US"/>
              <a:t>“We assume that in addition to the observed variables for each data item, there is a hidden, unobserved variable indicating the “cluster membership” of the given data item. Hence the data is assumed to arrive from a mixture model and the mixing labels (cluster identifiers) are hidden. “-cited from their 1997 paper.</a:t>
            </a:r>
            <a:endParaRPr lang="en-US" dirty="0"/>
          </a:p>
        </p:txBody>
      </p:sp>
    </p:spTree>
    <p:extLst>
      <p:ext uri="{BB962C8B-B14F-4D97-AF65-F5344CB8AC3E}">
        <p14:creationId xmlns:p14="http://schemas.microsoft.com/office/powerpoint/2010/main" val="8568681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19501C6-F015-4273-AF88-E0F6C8538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A677DB7-5829-45BD-9754-5EC484CC42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654296"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6D98673-0366-4D3E-B08B-68650DF38872}"/>
              </a:ext>
            </a:extLst>
          </p:cNvPr>
          <p:cNvSpPr>
            <a:spLocks noGrp="1"/>
          </p:cNvSpPr>
          <p:nvPr>
            <p:ph type="title"/>
          </p:nvPr>
        </p:nvSpPr>
        <p:spPr>
          <a:xfrm>
            <a:off x="804672" y="2404872"/>
            <a:ext cx="3044950" cy="1627792"/>
          </a:xfrm>
        </p:spPr>
        <p:txBody>
          <a:bodyPr vert="horz" lIns="274320" tIns="182880" rIns="274320" bIns="182880" rtlCol="0" anchor="ctr" anchorCtr="1">
            <a:normAutofit/>
          </a:bodyPr>
          <a:lstStyle/>
          <a:p>
            <a:r>
              <a:rPr lang="en-US" dirty="0"/>
              <a:t>After K-means clustering</a:t>
            </a:r>
          </a:p>
        </p:txBody>
      </p:sp>
      <p:pic>
        <p:nvPicPr>
          <p:cNvPr id="5" name="Content Placeholder 4" descr="A picture containing map&#10;&#10;Description automatically generated">
            <a:extLst>
              <a:ext uri="{FF2B5EF4-FFF2-40B4-BE49-F238E27FC236}">
                <a16:creationId xmlns:a16="http://schemas.microsoft.com/office/drawing/2014/main" id="{54F1C667-EA24-42FB-A4EA-CA58A183E640}"/>
              </a:ext>
            </a:extLst>
          </p:cNvPr>
          <p:cNvPicPr>
            <a:picLocks noGrp="1" noChangeAspect="1"/>
          </p:cNvPicPr>
          <p:nvPr>
            <p:ph idx="1"/>
          </p:nvPr>
        </p:nvPicPr>
        <p:blipFill>
          <a:blip r:embed="rId2"/>
          <a:stretch>
            <a:fillRect/>
          </a:stretch>
        </p:blipFill>
        <p:spPr>
          <a:xfrm>
            <a:off x="5294376" y="1691617"/>
            <a:ext cx="6257544" cy="3160059"/>
          </a:xfrm>
          <a:prstGeom prst="rect">
            <a:avLst/>
          </a:prstGeom>
        </p:spPr>
      </p:pic>
    </p:spTree>
    <p:extLst>
      <p:ext uri="{BB962C8B-B14F-4D97-AF65-F5344CB8AC3E}">
        <p14:creationId xmlns:p14="http://schemas.microsoft.com/office/powerpoint/2010/main" val="33099659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useBgFill="1">
        <p:nvSpPr>
          <p:cNvPr id="39" name="Rectangle 29">
            <a:extLst>
              <a:ext uri="{FF2B5EF4-FFF2-40B4-BE49-F238E27FC236}">
                <a16:creationId xmlns:a16="http://schemas.microsoft.com/office/drawing/2014/main" id="{1660E788-AFA9-4A1B-9991-6AA74632A1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1">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AA8D278-665D-4DEE-A42C-151F62E379C2}"/>
              </a:ext>
            </a:extLst>
          </p:cNvPr>
          <p:cNvSpPr>
            <a:spLocks noGrp="1"/>
          </p:cNvSpPr>
          <p:nvPr>
            <p:ph type="title"/>
          </p:nvPr>
        </p:nvSpPr>
        <p:spPr>
          <a:xfrm>
            <a:off x="643467" y="643467"/>
            <a:ext cx="3363974" cy="1728044"/>
          </a:xfrm>
          <a:noFill/>
          <a:ln>
            <a:solidFill>
              <a:schemeClr val="bg1"/>
            </a:solidFill>
          </a:ln>
        </p:spPr>
        <p:txBody>
          <a:bodyPr wrap="square">
            <a:normAutofit/>
          </a:bodyPr>
          <a:lstStyle/>
          <a:p>
            <a:r>
              <a:rPr lang="en-US" sz="2400">
                <a:solidFill>
                  <a:schemeClr val="bg1"/>
                </a:solidFill>
              </a:rPr>
              <a:t>Solving the tsp: Miller-Tucker-Zemlin formulation</a:t>
            </a:r>
          </a:p>
        </p:txBody>
      </p:sp>
      <mc:AlternateContent xmlns:mc="http://schemas.openxmlformats.org/markup-compatibility/2006">
        <mc:Choice xmlns:a14="http://schemas.microsoft.com/office/drawing/2010/main" Requires="a14">
          <p:sp>
            <p:nvSpPr>
              <p:cNvPr id="5" name="Rectangle 2">
                <a:extLst>
                  <a:ext uri="{FF2B5EF4-FFF2-40B4-BE49-F238E27FC236}">
                    <a16:creationId xmlns:a16="http://schemas.microsoft.com/office/drawing/2014/main" id="{4E6A57CF-B9D9-4C82-8279-2B24EB425685}"/>
                  </a:ext>
                </a:extLst>
              </p:cNvPr>
              <p:cNvSpPr>
                <a:spLocks noGrp="1" noChangeArrowheads="1"/>
              </p:cNvSpPr>
              <p:nvPr>
                <p:ph idx="1"/>
              </p:nvPr>
            </p:nvSpPr>
            <p:spPr bwMode="auto">
              <a:xfrm>
                <a:off x="643468" y="2638044"/>
                <a:ext cx="3363974" cy="3415622"/>
              </a:xfrm>
              <a:prstGeom prst="rect">
                <a:avLst/>
              </a:prstGeom>
              <a:extLs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rm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rtl="0" eaLnBrk="0" fontAlgn="base" latinLnBrk="0" hangingPunct="0">
                  <a:spcBef>
                    <a:spcPct val="0"/>
                  </a:spcBef>
                  <a:spcAft>
                    <a:spcPts val="600"/>
                  </a:spcAft>
                  <a:buClrTx/>
                  <a:buSzTx/>
                  <a:buFontTx/>
                  <a:buNone/>
                  <a:tabLst/>
                </a:pPr>
                <a:r>
                  <a:rPr kumimoji="0" lang="en-US" altLang="en-US" b="0" i="0" u="none" strike="noStrike" cap="none" normalizeH="0" baseline="0" dirty="0">
                    <a:ln>
                      <a:noFill/>
                    </a:ln>
                    <a:solidFill>
                      <a:schemeClr val="bg1"/>
                    </a:solidFill>
                    <a:effectLst/>
                    <a:latin typeface="Arial" panose="020B0604020202020204" pitchFamily="34" charset="0"/>
                    <a:cs typeface="Arial" panose="020B0604020202020204" pitchFamily="34" charset="0"/>
                  </a:rPr>
                  <a:t>Denote </a:t>
                </a:r>
                <a14:m>
                  <m:oMath xmlns:m="http://schemas.openxmlformats.org/officeDocument/2006/math">
                    <m:sSub>
                      <m:sSubPr>
                        <m:ctrlPr>
                          <a:rPr kumimoji="0" lang="en-US" altLang="en-US" b="0" i="1" u="none" strike="noStrike" cap="none" normalizeH="0" baseline="0">
                            <a:ln>
                              <a:noFill/>
                            </a:ln>
                            <a:solidFill>
                              <a:schemeClr val="bg1"/>
                            </a:solidFill>
                            <a:effectLst/>
                            <a:latin typeface="Cambria Math" panose="02040503050406030204" pitchFamily="18" charset="0"/>
                            <a:cs typeface="Arial" panose="020B0604020202020204" pitchFamily="34" charset="0"/>
                          </a:rPr>
                        </m:ctrlPr>
                      </m:sSubPr>
                      <m:e>
                        <m:r>
                          <a:rPr kumimoji="0" lang="en-US" altLang="en-US" b="0" i="1" u="none" strike="noStrike" cap="none" normalizeH="0" baseline="0">
                            <a:ln>
                              <a:noFill/>
                            </a:ln>
                            <a:solidFill>
                              <a:schemeClr val="bg1"/>
                            </a:solidFill>
                            <a:effectLst/>
                            <a:latin typeface="Cambria Math" panose="02040503050406030204" pitchFamily="18" charset="0"/>
                            <a:cs typeface="Arial" panose="020B0604020202020204" pitchFamily="34" charset="0"/>
                          </a:rPr>
                          <m:t>𝑐</m:t>
                        </m:r>
                      </m:e>
                      <m:sub>
                        <m:r>
                          <a:rPr kumimoji="0" lang="en-US" altLang="en-US" b="0" i="1" u="none" strike="noStrike" cap="none" normalizeH="0" baseline="0">
                            <a:ln>
                              <a:noFill/>
                            </a:ln>
                            <a:solidFill>
                              <a:schemeClr val="bg1"/>
                            </a:solidFill>
                            <a:effectLst/>
                            <a:latin typeface="Cambria Math" panose="02040503050406030204" pitchFamily="18" charset="0"/>
                            <a:cs typeface="Arial" panose="020B0604020202020204" pitchFamily="34" charset="0"/>
                          </a:rPr>
                          <m:t>𝑖𝑗</m:t>
                        </m:r>
                      </m:sub>
                    </m:sSub>
                  </m:oMath>
                </a14:m>
                <a:r>
                  <a:rPr kumimoji="0" lang="en-US" altLang="en-US" b="0" i="0" u="none" strike="noStrike" cap="none" normalizeH="0" baseline="0" dirty="0">
                    <a:ln>
                      <a:noFill/>
                    </a:ln>
                    <a:solidFill>
                      <a:schemeClr val="bg1"/>
                    </a:solidFill>
                    <a:effectLst/>
                    <a:latin typeface="Arial" panose="020B0604020202020204" pitchFamily="34" charset="0"/>
                    <a:cs typeface="Arial" panose="020B0604020202020204" pitchFamily="34" charset="0"/>
                  </a:rPr>
                  <a:t> to be the distance from node </a:t>
                </a:r>
                <a:r>
                  <a:rPr kumimoji="0" lang="en-US" altLang="en-US" b="0" i="1" u="none" strike="noStrike" cap="none" normalizeH="0" baseline="0" dirty="0" err="1">
                    <a:ln>
                      <a:noFill/>
                    </a:ln>
                    <a:solidFill>
                      <a:schemeClr val="bg1"/>
                    </a:solidFill>
                    <a:effectLst/>
                    <a:latin typeface="Arial" panose="020B0604020202020204" pitchFamily="34" charset="0"/>
                    <a:cs typeface="Arial" panose="020B0604020202020204" pitchFamily="34" charset="0"/>
                  </a:rPr>
                  <a:t>i</a:t>
                </a:r>
                <a:r>
                  <a:rPr kumimoji="0" lang="en-US" altLang="en-US" b="0" i="0" u="none" strike="noStrike" cap="none" normalizeH="0" baseline="0" dirty="0">
                    <a:ln>
                      <a:noFill/>
                    </a:ln>
                    <a:solidFill>
                      <a:schemeClr val="bg1"/>
                    </a:solidFill>
                    <a:effectLst/>
                    <a:latin typeface="Arial" panose="020B0604020202020204" pitchFamily="34" charset="0"/>
                    <a:cs typeface="Arial" panose="020B0604020202020204" pitchFamily="34" charset="0"/>
                  </a:rPr>
                  <a:t> to node </a:t>
                </a:r>
                <a:r>
                  <a:rPr kumimoji="0" lang="en-US" altLang="en-US" b="0" i="1" u="none" strike="noStrike" cap="none" normalizeH="0" baseline="0" dirty="0">
                    <a:ln>
                      <a:noFill/>
                    </a:ln>
                    <a:solidFill>
                      <a:schemeClr val="bg1"/>
                    </a:solidFill>
                    <a:effectLst/>
                    <a:latin typeface="Arial" panose="020B0604020202020204" pitchFamily="34" charset="0"/>
                    <a:cs typeface="Arial" panose="020B0604020202020204" pitchFamily="34" charset="0"/>
                  </a:rPr>
                  <a:t>j</a:t>
                </a:r>
                <a:r>
                  <a:rPr kumimoji="0" lang="en-US" altLang="en-US" b="0" i="0" u="none" strike="noStrike" cap="none" normalizeH="0" baseline="0" dirty="0">
                    <a:ln>
                      <a:noFill/>
                    </a:ln>
                    <a:solidFill>
                      <a:schemeClr val="bg1"/>
                    </a:solidFill>
                    <a:effectLst/>
                    <a:latin typeface="Arial" panose="020B0604020202020204" pitchFamily="34" charset="0"/>
                    <a:cs typeface="Arial" panose="020B0604020202020204" pitchFamily="34" charset="0"/>
                  </a:rPr>
                  <a:t> and introduce </a:t>
                </a:r>
                <a14:m>
                  <m:oMath xmlns:m="http://schemas.openxmlformats.org/officeDocument/2006/math">
                    <m:sSub>
                      <m:sSubPr>
                        <m:ctrlPr>
                          <a:rPr kumimoji="0" lang="en-US" altLang="en-US" b="0" i="1" u="none" strike="noStrike" cap="none" normalizeH="0" baseline="0">
                            <a:ln>
                              <a:noFill/>
                            </a:ln>
                            <a:solidFill>
                              <a:schemeClr val="bg1"/>
                            </a:solidFill>
                            <a:effectLst/>
                            <a:latin typeface="Cambria Math" panose="02040503050406030204" pitchFamily="18" charset="0"/>
                            <a:cs typeface="Arial" panose="020B0604020202020204" pitchFamily="34" charset="0"/>
                          </a:rPr>
                        </m:ctrlPr>
                      </m:sSubPr>
                      <m:e>
                        <m:r>
                          <a:rPr kumimoji="0" lang="en-US" altLang="en-US" b="0" i="1" u="none" strike="noStrike" cap="none" normalizeH="0" baseline="0">
                            <a:ln>
                              <a:noFill/>
                            </a:ln>
                            <a:solidFill>
                              <a:schemeClr val="bg1"/>
                            </a:solidFill>
                            <a:effectLst/>
                            <a:latin typeface="Cambria Math" panose="02040503050406030204" pitchFamily="18" charset="0"/>
                            <a:cs typeface="Arial" panose="020B0604020202020204" pitchFamily="34" charset="0"/>
                          </a:rPr>
                          <m:t>𝜇</m:t>
                        </m:r>
                      </m:e>
                      <m:sub>
                        <m:r>
                          <a:rPr kumimoji="0" lang="en-US" altLang="en-US" b="0" i="1" u="none" strike="noStrike" cap="none" normalizeH="0" baseline="0">
                            <a:ln>
                              <a:noFill/>
                            </a:ln>
                            <a:solidFill>
                              <a:schemeClr val="bg1"/>
                            </a:solidFill>
                            <a:effectLst/>
                            <a:latin typeface="Cambria Math" panose="02040503050406030204" pitchFamily="18" charset="0"/>
                            <a:cs typeface="Arial" panose="020B0604020202020204" pitchFamily="34" charset="0"/>
                          </a:rPr>
                          <m:t>𝑖</m:t>
                        </m:r>
                      </m:sub>
                    </m:sSub>
                  </m:oMath>
                </a14:m>
                <a:r>
                  <a:rPr kumimoji="0" lang="en-US" altLang="en-US" b="0" i="0" u="none" strike="noStrike" cap="none" normalizeH="0" baseline="0" dirty="0">
                    <a:ln>
                      <a:noFill/>
                    </a:ln>
                    <a:solidFill>
                      <a:schemeClr val="bg1"/>
                    </a:solidFill>
                    <a:effectLst/>
                    <a:latin typeface="Arial" panose="020B0604020202020204" pitchFamily="34" charset="0"/>
                    <a:cs typeface="Arial" panose="020B0604020202020204" pitchFamily="34" charset="0"/>
                  </a:rPr>
                  <a:t> as a dummy variable. Then we can formulate the TSP as the right-side integer linear programming problem:</a:t>
                </a:r>
                <a:r>
                  <a:rPr kumimoji="0" lang="en-US" altLang="en-US" b="0" i="0" u="none" strike="noStrike" cap="none" normalizeH="0" baseline="0" dirty="0">
                    <a:ln>
                      <a:noFill/>
                    </a:ln>
                    <a:solidFill>
                      <a:schemeClr val="bg1"/>
                    </a:solidFill>
                    <a:effectLst/>
                  </a:rPr>
                  <a:t> </a:t>
                </a:r>
              </a:p>
              <a:p>
                <a:pPr marL="0" marR="0" lvl="0" indent="0" defTabSz="914400" rtl="0" eaLnBrk="0" fontAlgn="base" latinLnBrk="0" hangingPunct="0">
                  <a:spcBef>
                    <a:spcPct val="0"/>
                  </a:spcBef>
                  <a:spcAft>
                    <a:spcPts val="600"/>
                  </a:spcAft>
                  <a:buClrTx/>
                  <a:buSzTx/>
                  <a:buFontTx/>
                  <a:buNone/>
                  <a:tabLst/>
                </a:pPr>
                <a:endParaRPr kumimoji="0" lang="en-US" altLang="en-US" b="0" i="0" u="none" strike="noStrike" cap="none" normalizeH="0" baseline="0" dirty="0">
                  <a:ln>
                    <a:noFill/>
                  </a:ln>
                  <a:solidFill>
                    <a:schemeClr val="bg1"/>
                  </a:solidFill>
                  <a:effectLst/>
                  <a:latin typeface="Arial" panose="020B0604020202020204" pitchFamily="34" charset="0"/>
                </a:endParaRPr>
              </a:p>
            </p:txBody>
          </p:sp>
        </mc:Choice>
        <mc:Fallback>
          <p:sp>
            <p:nvSpPr>
              <p:cNvPr id="5" name="Rectangle 2">
                <a:extLst>
                  <a:ext uri="{FF2B5EF4-FFF2-40B4-BE49-F238E27FC236}">
                    <a16:creationId xmlns:a16="http://schemas.microsoft.com/office/drawing/2014/main" id="{4E6A57CF-B9D9-4C82-8279-2B24EB425685}"/>
                  </a:ext>
                </a:extLst>
              </p:cNvPr>
              <p:cNvSpPr>
                <a:spLocks noGrp="1" noRot="1" noChangeAspect="1" noMove="1" noResize="1" noEditPoints="1" noAdjustHandles="1" noChangeArrowheads="1" noChangeShapeType="1" noTextEdit="1"/>
              </p:cNvSpPr>
              <p:nvPr>
                <p:ph idx="1"/>
              </p:nvPr>
            </p:nvSpPr>
            <p:spPr bwMode="auto">
              <a:xfrm>
                <a:off x="643468" y="2638044"/>
                <a:ext cx="3363974" cy="3415622"/>
              </a:xfrm>
              <a:prstGeom prst="rect">
                <a:avLst/>
              </a:prstGeom>
              <a:blipFill>
                <a:blip r:embed="rId2"/>
                <a:stretch>
                  <a:fillRect l="-1633" t="-1071"/>
                </a:stretch>
              </a:blipFill>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pic>
        <p:nvPicPr>
          <p:cNvPr id="7" name="Picture 6">
            <a:extLst>
              <a:ext uri="{FF2B5EF4-FFF2-40B4-BE49-F238E27FC236}">
                <a16:creationId xmlns:a16="http://schemas.microsoft.com/office/drawing/2014/main" id="{35E0C30E-1EF8-46CD-89D7-D7840F37A3BB}"/>
              </a:ext>
            </a:extLst>
          </p:cNvPr>
          <p:cNvPicPr>
            <a:picLocks noChangeAspect="1"/>
          </p:cNvPicPr>
          <p:nvPr/>
        </p:nvPicPr>
        <p:blipFill>
          <a:blip r:embed="rId3"/>
          <a:stretch>
            <a:fillRect/>
          </a:stretch>
        </p:blipFill>
        <p:spPr>
          <a:xfrm>
            <a:off x="5998253" y="1595920"/>
            <a:ext cx="4849789" cy="3505293"/>
          </a:xfrm>
          <a:prstGeom prst="rect">
            <a:avLst/>
          </a:prstGeom>
        </p:spPr>
      </p:pic>
    </p:spTree>
    <p:extLst>
      <p:ext uri="{BB962C8B-B14F-4D97-AF65-F5344CB8AC3E}">
        <p14:creationId xmlns:p14="http://schemas.microsoft.com/office/powerpoint/2010/main" val="880233853"/>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otalTime>10</TotalTime>
  <Words>496</Words>
  <Application>Microsoft Office PowerPoint</Application>
  <PresentationFormat>Widescreen</PresentationFormat>
  <Paragraphs>34</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Cambria Math</vt:lpstr>
      <vt:lpstr>Gill Sans MT</vt:lpstr>
      <vt:lpstr>Parcel</vt:lpstr>
      <vt:lpstr>Optimizing the patrolling route </vt:lpstr>
      <vt:lpstr>Motivation</vt:lpstr>
      <vt:lpstr>Question</vt:lpstr>
      <vt:lpstr>Method</vt:lpstr>
      <vt:lpstr>Illustration of K-means clustering</vt:lpstr>
      <vt:lpstr>HOW TO CHOOSE THE INITIAL POINTS? Why one would you prefer? </vt:lpstr>
      <vt:lpstr>Bradley &amp; Rayyad’s PROGRESS in 1997</vt:lpstr>
      <vt:lpstr>After K-means clustering</vt:lpstr>
      <vt:lpstr>Solving the tsp: Miller-Tucker-Zemlin formulation</vt:lpstr>
      <vt:lpstr>ADVANTAGE OF MTZ FORMULATION</vt:lpstr>
      <vt:lpstr>Why does the subtour elimination work?</vt:lpstr>
      <vt:lpstr>The optimized path</vt:lpstr>
      <vt:lpstr>Additional thinking: Design better precincts</vt:lpstr>
      <vt:lpstr>A PRELIMINARY RESULT</vt:lpstr>
      <vt:lpstr>SUMMARY &amp; FURTHER THINKINGS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Optimizing the patrolling route </dc:title>
  <dc:creator>Dongdong Lu</dc:creator>
  <cp:lastModifiedBy>Dongdong Lu</cp:lastModifiedBy>
  <cp:revision>2</cp:revision>
  <dcterms:created xsi:type="dcterms:W3CDTF">2019-05-09T18:21:06Z</dcterms:created>
  <dcterms:modified xsi:type="dcterms:W3CDTF">2019-05-09T18:31:27Z</dcterms:modified>
</cp:coreProperties>
</file>