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8" r:id="rId4"/>
    <p:sldId id="260" r:id="rId5"/>
    <p:sldId id="270" r:id="rId6"/>
    <p:sldId id="261" r:id="rId7"/>
    <p:sldId id="262" r:id="rId8"/>
    <p:sldId id="265" r:id="rId9"/>
    <p:sldId id="263" r:id="rId10"/>
    <p:sldId id="264" r:id="rId11"/>
    <p:sldId id="266" r:id="rId12"/>
    <p:sldId id="267" r:id="rId13"/>
    <p:sldId id="269" r:id="rId1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4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764BC1B-89BF-4B1B-956F-3BDF5C47858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05DA4CD-C875-4938-962C-1347FCAC8FA3}">
      <dgm:prSet/>
      <dgm:spPr/>
      <dgm:t>
        <a:bodyPr/>
        <a:lstStyle/>
        <a:p>
          <a:r>
            <a:rPr lang="en-US" dirty="0"/>
            <a:t>An experiment done by Minneapolis PD patrolling 55 crime hotspots have shown the “treatment group” sees a significant decline in crimes and public disorders compared with the “control group”. In addition, British research has shown that targeted foot patrol can also improve public confidence in the police, perceptions of crime, and feelings of safety.</a:t>
          </a:r>
        </a:p>
      </dgm:t>
    </dgm:pt>
    <dgm:pt modelId="{4C467A0D-B136-4381-98B2-E6F81BD7CEEB}" type="parTrans" cxnId="{9F098227-3DC6-44E2-AC6E-6A6B1248E013}">
      <dgm:prSet/>
      <dgm:spPr/>
      <dgm:t>
        <a:bodyPr/>
        <a:lstStyle/>
        <a:p>
          <a:endParaRPr lang="en-US"/>
        </a:p>
      </dgm:t>
    </dgm:pt>
    <dgm:pt modelId="{605536E1-F588-4A2E-BA9F-24F62845AF58}" type="sibTrans" cxnId="{9F098227-3DC6-44E2-AC6E-6A6B1248E013}">
      <dgm:prSet/>
      <dgm:spPr/>
      <dgm:t>
        <a:bodyPr/>
        <a:lstStyle/>
        <a:p>
          <a:endParaRPr lang="en-US"/>
        </a:p>
      </dgm:t>
    </dgm:pt>
    <dgm:pt modelId="{F580956C-8CED-405A-B015-B6893001CC8D}">
      <dgm:prSet/>
      <dgm:spPr/>
      <dgm:t>
        <a:bodyPr/>
        <a:lstStyle/>
        <a:p>
          <a:r>
            <a:rPr lang="en-US" dirty="0"/>
            <a:t>So the question naturally arises, how to design the optimized patrolling route to maximize the positive effects of this practice?</a:t>
          </a:r>
        </a:p>
      </dgm:t>
    </dgm:pt>
    <dgm:pt modelId="{B891CB02-5A97-4455-9199-94AE4D0E70AA}" type="parTrans" cxnId="{16434284-CB43-463C-B68A-7A3832E7C3AF}">
      <dgm:prSet/>
      <dgm:spPr/>
      <dgm:t>
        <a:bodyPr/>
        <a:lstStyle/>
        <a:p>
          <a:endParaRPr lang="en-US"/>
        </a:p>
      </dgm:t>
    </dgm:pt>
    <dgm:pt modelId="{6EC798F6-71B7-4079-A56D-134488B5B508}" type="sibTrans" cxnId="{16434284-CB43-463C-B68A-7A3832E7C3AF}">
      <dgm:prSet/>
      <dgm:spPr/>
      <dgm:t>
        <a:bodyPr/>
        <a:lstStyle/>
        <a:p>
          <a:endParaRPr lang="en-US"/>
        </a:p>
      </dgm:t>
    </dgm:pt>
    <dgm:pt modelId="{029EFF6E-DC50-4C99-9986-9405FC20E10C}" type="pres">
      <dgm:prSet presAssocID="{1764BC1B-89BF-4B1B-956F-3BDF5C478586}" presName="root" presStyleCnt="0">
        <dgm:presLayoutVars>
          <dgm:dir/>
          <dgm:resizeHandles val="exact"/>
        </dgm:presLayoutVars>
      </dgm:prSet>
      <dgm:spPr/>
    </dgm:pt>
    <dgm:pt modelId="{7D635C5D-9253-4E76-A577-E8937EADFED6}" type="pres">
      <dgm:prSet presAssocID="{B05DA4CD-C875-4938-962C-1347FCAC8FA3}" presName="compNode" presStyleCnt="0"/>
      <dgm:spPr/>
    </dgm:pt>
    <dgm:pt modelId="{ED86E184-524D-4466-855C-E3EF6BD1D881}" type="pres">
      <dgm:prSet presAssocID="{B05DA4CD-C875-4938-962C-1347FCAC8FA3}" presName="bgRect" presStyleLbl="bgShp" presStyleIdx="0" presStyleCnt="2"/>
      <dgm:spPr/>
    </dgm:pt>
    <dgm:pt modelId="{40EF4D51-CCE3-4183-A88C-CAB5519369B3}" type="pres">
      <dgm:prSet presAssocID="{B05DA4CD-C875-4938-962C-1347FCAC8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62A67272-8579-43BC-89C4-56BA755C15F3}" type="pres">
      <dgm:prSet presAssocID="{B05DA4CD-C875-4938-962C-1347FCAC8FA3}" presName="spaceRect" presStyleCnt="0"/>
      <dgm:spPr/>
    </dgm:pt>
    <dgm:pt modelId="{CF0DF768-15EB-4C42-8A9A-9C64D2779AD0}" type="pres">
      <dgm:prSet presAssocID="{B05DA4CD-C875-4938-962C-1347FCAC8FA3}" presName="parTx" presStyleLbl="revTx" presStyleIdx="0" presStyleCnt="2">
        <dgm:presLayoutVars>
          <dgm:chMax val="0"/>
          <dgm:chPref val="0"/>
        </dgm:presLayoutVars>
      </dgm:prSet>
      <dgm:spPr/>
    </dgm:pt>
    <dgm:pt modelId="{3BDAC94E-F60E-4D94-AB71-75E3DCBD67FC}" type="pres">
      <dgm:prSet presAssocID="{605536E1-F588-4A2E-BA9F-24F62845AF58}" presName="sibTrans" presStyleCnt="0"/>
      <dgm:spPr/>
    </dgm:pt>
    <dgm:pt modelId="{449C07D2-40E4-44A8-9E71-67FF4781678D}" type="pres">
      <dgm:prSet presAssocID="{F580956C-8CED-405A-B015-B6893001CC8D}" presName="compNode" presStyleCnt="0"/>
      <dgm:spPr/>
    </dgm:pt>
    <dgm:pt modelId="{EBB952A8-62BF-435D-825B-0E04FF8D6EA8}" type="pres">
      <dgm:prSet presAssocID="{F580956C-8CED-405A-B015-B6893001CC8D}" presName="bgRect" presStyleLbl="bgShp" presStyleIdx="1" presStyleCnt="2"/>
      <dgm:spPr/>
    </dgm:pt>
    <dgm:pt modelId="{CE9EBBF0-3EAE-405F-8956-C3A88B92AA1A}" type="pres">
      <dgm:prSet presAssocID="{F580956C-8CED-405A-B015-B6893001CC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C812D3F-3ACE-4E2C-B693-0B96C627ECA4}" type="pres">
      <dgm:prSet presAssocID="{F580956C-8CED-405A-B015-B6893001CC8D}" presName="spaceRect" presStyleCnt="0"/>
      <dgm:spPr/>
    </dgm:pt>
    <dgm:pt modelId="{BDA7B48C-8E05-4588-B6D9-6AD469199121}" type="pres">
      <dgm:prSet presAssocID="{F580956C-8CED-405A-B015-B6893001CC8D}" presName="parTx" presStyleLbl="revTx" presStyleIdx="1" presStyleCnt="2">
        <dgm:presLayoutVars>
          <dgm:chMax val="0"/>
          <dgm:chPref val="0"/>
        </dgm:presLayoutVars>
      </dgm:prSet>
      <dgm:spPr/>
    </dgm:pt>
  </dgm:ptLst>
  <dgm:cxnLst>
    <dgm:cxn modelId="{9F098227-3DC6-44E2-AC6E-6A6B1248E013}" srcId="{1764BC1B-89BF-4B1B-956F-3BDF5C478586}" destId="{B05DA4CD-C875-4938-962C-1347FCAC8FA3}" srcOrd="0" destOrd="0" parTransId="{4C467A0D-B136-4381-98B2-E6F81BD7CEEB}" sibTransId="{605536E1-F588-4A2E-BA9F-24F62845AF58}"/>
    <dgm:cxn modelId="{1AB69E60-CA26-4EA1-ADDC-167B52E4C23D}" type="presOf" srcId="{1764BC1B-89BF-4B1B-956F-3BDF5C478586}" destId="{029EFF6E-DC50-4C99-9986-9405FC20E10C}" srcOrd="0" destOrd="0" presId="urn:microsoft.com/office/officeart/2018/2/layout/IconVerticalSolidList"/>
    <dgm:cxn modelId="{16434284-CB43-463C-B68A-7A3832E7C3AF}" srcId="{1764BC1B-89BF-4B1B-956F-3BDF5C478586}" destId="{F580956C-8CED-405A-B015-B6893001CC8D}" srcOrd="1" destOrd="0" parTransId="{B891CB02-5A97-4455-9199-94AE4D0E70AA}" sibTransId="{6EC798F6-71B7-4079-A56D-134488B5B508}"/>
    <dgm:cxn modelId="{FDEC8F89-9AFD-4D4E-9951-1C9E11FAF4F5}" type="presOf" srcId="{F580956C-8CED-405A-B015-B6893001CC8D}" destId="{BDA7B48C-8E05-4588-B6D9-6AD469199121}" srcOrd="0" destOrd="0" presId="urn:microsoft.com/office/officeart/2018/2/layout/IconVerticalSolidList"/>
    <dgm:cxn modelId="{51CCCBB2-1B1F-4652-9BA9-0E176E96CE04}" type="presOf" srcId="{B05DA4CD-C875-4938-962C-1347FCAC8FA3}" destId="{CF0DF768-15EB-4C42-8A9A-9C64D2779AD0}" srcOrd="0" destOrd="0" presId="urn:microsoft.com/office/officeart/2018/2/layout/IconVerticalSolidList"/>
    <dgm:cxn modelId="{5CC861DE-62DD-4A8A-B7BE-B55F2B72C8AB}" type="presParOf" srcId="{029EFF6E-DC50-4C99-9986-9405FC20E10C}" destId="{7D635C5D-9253-4E76-A577-E8937EADFED6}" srcOrd="0" destOrd="0" presId="urn:microsoft.com/office/officeart/2018/2/layout/IconVerticalSolidList"/>
    <dgm:cxn modelId="{B5AC2221-F4C1-4803-B2D0-4B46C2B0D669}" type="presParOf" srcId="{7D635C5D-9253-4E76-A577-E8937EADFED6}" destId="{ED86E184-524D-4466-855C-E3EF6BD1D881}" srcOrd="0" destOrd="0" presId="urn:microsoft.com/office/officeart/2018/2/layout/IconVerticalSolidList"/>
    <dgm:cxn modelId="{FE7A77CA-7CD7-4E40-8DEE-8E7BE2E56281}" type="presParOf" srcId="{7D635C5D-9253-4E76-A577-E8937EADFED6}" destId="{40EF4D51-CCE3-4183-A88C-CAB5519369B3}" srcOrd="1" destOrd="0" presId="urn:microsoft.com/office/officeart/2018/2/layout/IconVerticalSolidList"/>
    <dgm:cxn modelId="{B8BD1A42-8CDA-4785-B360-777FD130772E}" type="presParOf" srcId="{7D635C5D-9253-4E76-A577-E8937EADFED6}" destId="{62A67272-8579-43BC-89C4-56BA755C15F3}" srcOrd="2" destOrd="0" presId="urn:microsoft.com/office/officeart/2018/2/layout/IconVerticalSolidList"/>
    <dgm:cxn modelId="{C6EC8528-6799-4011-A5F2-798EC25AAC22}" type="presParOf" srcId="{7D635C5D-9253-4E76-A577-E8937EADFED6}" destId="{CF0DF768-15EB-4C42-8A9A-9C64D2779AD0}" srcOrd="3" destOrd="0" presId="urn:microsoft.com/office/officeart/2018/2/layout/IconVerticalSolidList"/>
    <dgm:cxn modelId="{3AFBEC72-A534-49FB-819B-EB7A78C5F08B}" type="presParOf" srcId="{029EFF6E-DC50-4C99-9986-9405FC20E10C}" destId="{3BDAC94E-F60E-4D94-AB71-75E3DCBD67FC}" srcOrd="1" destOrd="0" presId="urn:microsoft.com/office/officeart/2018/2/layout/IconVerticalSolidList"/>
    <dgm:cxn modelId="{C131A4F3-F67D-4EF9-A3CE-B2EBAD587C3A}" type="presParOf" srcId="{029EFF6E-DC50-4C99-9986-9405FC20E10C}" destId="{449C07D2-40E4-44A8-9E71-67FF4781678D}" srcOrd="2" destOrd="0" presId="urn:microsoft.com/office/officeart/2018/2/layout/IconVerticalSolidList"/>
    <dgm:cxn modelId="{42B96937-A931-4D43-BACB-462828787B7A}" type="presParOf" srcId="{449C07D2-40E4-44A8-9E71-67FF4781678D}" destId="{EBB952A8-62BF-435D-825B-0E04FF8D6EA8}" srcOrd="0" destOrd="0" presId="urn:microsoft.com/office/officeart/2018/2/layout/IconVerticalSolidList"/>
    <dgm:cxn modelId="{F8D4B9FF-DD62-4F59-84BA-0DCCDB5EE3DF}" type="presParOf" srcId="{449C07D2-40E4-44A8-9E71-67FF4781678D}" destId="{CE9EBBF0-3EAE-405F-8956-C3A88B92AA1A}" srcOrd="1" destOrd="0" presId="urn:microsoft.com/office/officeart/2018/2/layout/IconVerticalSolidList"/>
    <dgm:cxn modelId="{445BA2D3-DBE1-414F-ACBF-E5761C96F265}" type="presParOf" srcId="{449C07D2-40E4-44A8-9E71-67FF4781678D}" destId="{FC812D3F-3ACE-4E2C-B693-0B96C627ECA4}" srcOrd="2" destOrd="0" presId="urn:microsoft.com/office/officeart/2018/2/layout/IconVerticalSolidList"/>
    <dgm:cxn modelId="{D6D1940D-9113-4551-8D2D-6F72E98EC4B1}" type="presParOf" srcId="{449C07D2-40E4-44A8-9E71-67FF4781678D}" destId="{BDA7B48C-8E05-4588-B6D9-6AD4691991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6E184-524D-4466-855C-E3EF6BD1D881}">
      <dsp:nvSpPr>
        <dsp:cNvPr id="0" name=""/>
        <dsp:cNvSpPr/>
      </dsp:nvSpPr>
      <dsp:spPr>
        <a:xfrm>
          <a:off x="0" y="758547"/>
          <a:ext cx="6151562" cy="16819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F4D51-CCE3-4183-A88C-CAB5519369B3}">
      <dsp:nvSpPr>
        <dsp:cNvPr id="0" name=""/>
        <dsp:cNvSpPr/>
      </dsp:nvSpPr>
      <dsp:spPr>
        <a:xfrm>
          <a:off x="508803" y="1136996"/>
          <a:ext cx="925097" cy="92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0DF768-15EB-4C42-8A9A-9C64D2779AD0}">
      <dsp:nvSpPr>
        <dsp:cNvPr id="0" name=""/>
        <dsp:cNvSpPr/>
      </dsp:nvSpPr>
      <dsp:spPr>
        <a:xfrm>
          <a:off x="1942705" y="758547"/>
          <a:ext cx="4208857" cy="168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11" tIns="178011" rIns="178011" bIns="178011" numCol="1" spcCol="1270" anchor="ctr" anchorCtr="0">
          <a:noAutofit/>
        </a:bodyPr>
        <a:lstStyle/>
        <a:p>
          <a:pPr marL="0" lvl="0" indent="0" algn="l" defTabSz="622300">
            <a:lnSpc>
              <a:spcPct val="90000"/>
            </a:lnSpc>
            <a:spcBef>
              <a:spcPct val="0"/>
            </a:spcBef>
            <a:spcAft>
              <a:spcPct val="35000"/>
            </a:spcAft>
            <a:buNone/>
          </a:pPr>
          <a:r>
            <a:rPr lang="en-US" sz="1400" kern="1200" dirty="0"/>
            <a:t>An experiment done by Minneapolis PD patrolling 55 crime hotspots have shown the “treatment group” sees a significant decline in crimes and public disorders compared with the “control group”. In addition, British research has shown that targeted foot patrol can also improve public confidence in the police, perceptions of crime, and feelings of safety.</a:t>
          </a:r>
        </a:p>
      </dsp:txBody>
      <dsp:txXfrm>
        <a:off x="1942705" y="758547"/>
        <a:ext cx="4208857" cy="1681995"/>
      </dsp:txXfrm>
    </dsp:sp>
    <dsp:sp modelId="{EBB952A8-62BF-435D-825B-0E04FF8D6EA8}">
      <dsp:nvSpPr>
        <dsp:cNvPr id="0" name=""/>
        <dsp:cNvSpPr/>
      </dsp:nvSpPr>
      <dsp:spPr>
        <a:xfrm>
          <a:off x="0" y="2836306"/>
          <a:ext cx="6151562" cy="16819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EBBF0-3EAE-405F-8956-C3A88B92AA1A}">
      <dsp:nvSpPr>
        <dsp:cNvPr id="0" name=""/>
        <dsp:cNvSpPr/>
      </dsp:nvSpPr>
      <dsp:spPr>
        <a:xfrm>
          <a:off x="508803" y="3214755"/>
          <a:ext cx="925097" cy="92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A7B48C-8E05-4588-B6D9-6AD469199121}">
      <dsp:nvSpPr>
        <dsp:cNvPr id="0" name=""/>
        <dsp:cNvSpPr/>
      </dsp:nvSpPr>
      <dsp:spPr>
        <a:xfrm>
          <a:off x="1942705" y="2836306"/>
          <a:ext cx="4208857" cy="168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11" tIns="178011" rIns="178011" bIns="178011" numCol="1" spcCol="1270" anchor="ctr" anchorCtr="0">
          <a:noAutofit/>
        </a:bodyPr>
        <a:lstStyle/>
        <a:p>
          <a:pPr marL="0" lvl="0" indent="0" algn="l" defTabSz="622300">
            <a:lnSpc>
              <a:spcPct val="90000"/>
            </a:lnSpc>
            <a:spcBef>
              <a:spcPct val="0"/>
            </a:spcBef>
            <a:spcAft>
              <a:spcPct val="35000"/>
            </a:spcAft>
            <a:buNone/>
          </a:pPr>
          <a:r>
            <a:rPr lang="en-US" sz="1400" kern="1200" dirty="0"/>
            <a:t>So the question naturally arises, how to design the optimized patrolling route to maximize the positive effects of this practice?</a:t>
          </a:r>
        </a:p>
      </dsp:txBody>
      <dsp:txXfrm>
        <a:off x="1942705" y="2836306"/>
        <a:ext cx="4208857" cy="16819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5/6/2019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BE5DF-ABEA-4CE3-8DE3-2AC95DAD4D99}"/>
              </a:ext>
            </a:extLst>
          </p:cNvPr>
          <p:cNvSpPr>
            <a:spLocks noGrp="1"/>
          </p:cNvSpPr>
          <p:nvPr>
            <p:ph type="ctrTitle"/>
          </p:nvPr>
        </p:nvSpPr>
        <p:spPr>
          <a:xfrm>
            <a:off x="1600200" y="2363323"/>
            <a:ext cx="8991600" cy="1692771"/>
          </a:xfrm>
        </p:spPr>
        <p:txBody>
          <a:bodyPr>
            <a:normAutofit/>
          </a:bodyPr>
          <a:lstStyle/>
          <a:p>
            <a:r>
              <a:rPr lang="en-US" sz="3500"/>
              <a:t>Optimizing the patrolling route</a:t>
            </a:r>
            <a:br>
              <a:rPr lang="en-US" sz="3500"/>
            </a:br>
            <a:endParaRPr lang="en-US" sz="3500"/>
          </a:p>
        </p:txBody>
      </p:sp>
      <p:sp>
        <p:nvSpPr>
          <p:cNvPr id="3" name="Subtitle 2">
            <a:extLst>
              <a:ext uri="{FF2B5EF4-FFF2-40B4-BE49-F238E27FC236}">
                <a16:creationId xmlns:a16="http://schemas.microsoft.com/office/drawing/2014/main" id="{5C6C323C-9A9F-46F0-858A-0F631F113833}"/>
              </a:ext>
            </a:extLst>
          </p:cNvPr>
          <p:cNvSpPr>
            <a:spLocks noGrp="1"/>
          </p:cNvSpPr>
          <p:nvPr>
            <p:ph type="subTitle" idx="1"/>
          </p:nvPr>
        </p:nvSpPr>
        <p:spPr>
          <a:xfrm>
            <a:off x="6579220" y="5374888"/>
            <a:ext cx="3995955" cy="758282"/>
          </a:xfrm>
        </p:spPr>
        <p:txBody>
          <a:bodyPr>
            <a:normAutofit/>
          </a:bodyPr>
          <a:lstStyle/>
          <a:p>
            <a:pPr algn="r"/>
            <a:r>
              <a:rPr lang="en-US" altLang="zh-CN">
                <a:solidFill>
                  <a:schemeClr val="bg1"/>
                </a:solidFill>
              </a:rPr>
              <a:t>Dongdong</a:t>
            </a:r>
            <a:r>
              <a:rPr lang="zh-CN" altLang="en-US">
                <a:solidFill>
                  <a:schemeClr val="bg1"/>
                </a:solidFill>
              </a:rPr>
              <a:t> </a:t>
            </a:r>
            <a:r>
              <a:rPr lang="en-US" altLang="zh-CN">
                <a:solidFill>
                  <a:schemeClr val="bg1"/>
                </a:solidFill>
              </a:rPr>
              <a:t>Lu</a:t>
            </a:r>
            <a:endParaRPr lang="en-US">
              <a:solidFill>
                <a:schemeClr val="bg1"/>
              </a:solidFill>
            </a:endParaRPr>
          </a:p>
        </p:txBody>
      </p:sp>
    </p:spTree>
    <p:extLst>
      <p:ext uri="{BB962C8B-B14F-4D97-AF65-F5344CB8AC3E}">
        <p14:creationId xmlns:p14="http://schemas.microsoft.com/office/powerpoint/2010/main" val="340775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6F11B-5CA6-45D6-BBA2-D04699D177D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Additional thinking: Design better precincts</a:t>
            </a:r>
          </a:p>
        </p:txBody>
      </p:sp>
      <p:sp>
        <p:nvSpPr>
          <p:cNvPr id="3" name="Content Placeholder 2">
            <a:extLst>
              <a:ext uri="{FF2B5EF4-FFF2-40B4-BE49-F238E27FC236}">
                <a16:creationId xmlns:a16="http://schemas.microsoft.com/office/drawing/2014/main" id="{E4DC55C8-FBD9-4033-B690-773FC11413CA}"/>
              </a:ext>
            </a:extLst>
          </p:cNvPr>
          <p:cNvSpPr>
            <a:spLocks noGrp="1"/>
          </p:cNvSpPr>
          <p:nvPr>
            <p:ph idx="1"/>
          </p:nvPr>
        </p:nvSpPr>
        <p:spPr>
          <a:xfrm>
            <a:off x="5591695" y="1402080"/>
            <a:ext cx="5320696" cy="4053840"/>
          </a:xfrm>
        </p:spPr>
        <p:txBody>
          <a:bodyPr anchor="ctr">
            <a:normAutofit/>
          </a:bodyPr>
          <a:lstStyle/>
          <a:p>
            <a:r>
              <a:rPr lang="en-US" dirty="0"/>
              <a:t>For a more efficient policing, we can use the K-means clustering technique to construct to precincts. Further improvements can be archived by incorporating more accurate transportation information from Google Map and the capacity of each police station.</a:t>
            </a:r>
          </a:p>
        </p:txBody>
      </p:sp>
    </p:spTree>
    <p:extLst>
      <p:ext uri="{BB962C8B-B14F-4D97-AF65-F5344CB8AC3E}">
        <p14:creationId xmlns:p14="http://schemas.microsoft.com/office/powerpoint/2010/main" val="75688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27A7A-9263-4DFE-9C01-DA46DA9BF96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 PRELIMINARY RESULT</a:t>
            </a:r>
          </a:p>
        </p:txBody>
      </p:sp>
      <p:pic>
        <p:nvPicPr>
          <p:cNvPr id="5" name="Content Placeholder 4" descr="A close up of a map&#10;&#10;Description automatically generated">
            <a:extLst>
              <a:ext uri="{FF2B5EF4-FFF2-40B4-BE49-F238E27FC236}">
                <a16:creationId xmlns:a16="http://schemas.microsoft.com/office/drawing/2014/main" id="{37AE9C21-901B-4B43-BF26-BE4F6314C496}"/>
              </a:ext>
            </a:extLst>
          </p:cNvPr>
          <p:cNvPicPr>
            <a:picLocks noGrp="1" noChangeAspect="1"/>
          </p:cNvPicPr>
          <p:nvPr>
            <p:ph idx="1"/>
          </p:nvPr>
        </p:nvPicPr>
        <p:blipFill>
          <a:blip r:embed="rId2"/>
          <a:stretch>
            <a:fillRect/>
          </a:stretch>
        </p:blipFill>
        <p:spPr>
          <a:xfrm>
            <a:off x="5294376" y="1699439"/>
            <a:ext cx="6257544" cy="3144415"/>
          </a:xfrm>
          <a:prstGeom prst="rect">
            <a:avLst/>
          </a:prstGeom>
        </p:spPr>
      </p:pic>
    </p:spTree>
    <p:extLst>
      <p:ext uri="{BB962C8B-B14F-4D97-AF65-F5344CB8AC3E}">
        <p14:creationId xmlns:p14="http://schemas.microsoft.com/office/powerpoint/2010/main" val="16305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1AB0-8B6A-4C12-A948-C4CD7A914F2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SUMMARY &amp; FURTHER THINKINGS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0342ACA6-A1DC-4F34-BC89-E3B85789536D}"/>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Among those precincts, the above procedures would help design better patrolling routes. Since the crime data varies from period to period, for the practical purpose, a program which can automatically generate patrolling routes for every precinct by retrieving the data from the database and performing the above analysis would be applicable and more attractive.</a:t>
            </a:r>
          </a:p>
          <a:p>
            <a:r>
              <a:rPr lang="en-US" dirty="0">
                <a:solidFill>
                  <a:schemeClr val="bg1"/>
                </a:solidFill>
              </a:rPr>
              <a:t>Divide the crime data into day time crimes and nighttime crimes and types with different sensitivity to police patrolling, the above procedures may produce different patrolling routes and reveal new information on the distribution patterns of certain types of crimes. </a:t>
            </a:r>
          </a:p>
          <a:p>
            <a:endParaRPr lang="en-US" dirty="0">
              <a:solidFill>
                <a:schemeClr val="bg1"/>
              </a:solidFill>
            </a:endParaRPr>
          </a:p>
        </p:txBody>
      </p:sp>
    </p:spTree>
    <p:extLst>
      <p:ext uri="{BB962C8B-B14F-4D97-AF65-F5344CB8AC3E}">
        <p14:creationId xmlns:p14="http://schemas.microsoft.com/office/powerpoint/2010/main" val="37124877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C1B-0CC9-45B7-ABA8-C7F6C73C1AA4}"/>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Thank you!</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9220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F2B2B-6F23-48EC-A57E-52670BC984E1}"/>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Motivation</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6E660E-2A14-4830-800E-04FE402CDA20}"/>
              </a:ext>
            </a:extLst>
          </p:cNvPr>
          <p:cNvGraphicFramePr>
            <a:graphicFrameLocks noGrp="1"/>
          </p:cNvGraphicFramePr>
          <p:nvPr>
            <p:ph idx="1"/>
            <p:extLst>
              <p:ext uri="{D42A27DB-BD31-4B8C-83A1-F6EECF244321}">
                <p14:modId xmlns:p14="http://schemas.microsoft.com/office/powerpoint/2010/main" val="289217540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39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66F43-7001-445B-A07A-F4459E8657E6}"/>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Question</a:t>
            </a:r>
          </a:p>
        </p:txBody>
      </p:sp>
      <p:sp>
        <p:nvSpPr>
          <p:cNvPr id="3" name="Content Placeholder 2">
            <a:extLst>
              <a:ext uri="{FF2B5EF4-FFF2-40B4-BE49-F238E27FC236}">
                <a16:creationId xmlns:a16="http://schemas.microsoft.com/office/drawing/2014/main" id="{8DE11967-4FA6-46C6-8F01-CC68CEE4BCBA}"/>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kern="1200" dirty="0">
                <a:solidFill>
                  <a:srgbClr val="FFFFFF"/>
                </a:solidFill>
                <a:latin typeface="+mn-lt"/>
                <a:ea typeface="+mn-ea"/>
                <a:cs typeface="+mn-cs"/>
              </a:rPr>
              <a:t>How to design better patrolling route within those precincts, i.e. 521?</a:t>
            </a:r>
          </a:p>
        </p:txBody>
      </p:sp>
      <p:pic>
        <p:nvPicPr>
          <p:cNvPr id="6" name="Picture 5" descr="A close up of a map&#10;&#10;Description automatically generated">
            <a:extLst>
              <a:ext uri="{FF2B5EF4-FFF2-40B4-BE49-F238E27FC236}">
                <a16:creationId xmlns:a16="http://schemas.microsoft.com/office/drawing/2014/main" id="{AF5D2B39-BF69-4A23-80D4-1D7864B8209B}"/>
              </a:ext>
            </a:extLst>
          </p:cNvPr>
          <p:cNvPicPr>
            <a:picLocks noChangeAspect="1"/>
          </p:cNvPicPr>
          <p:nvPr/>
        </p:nvPicPr>
        <p:blipFill>
          <a:blip r:embed="rId2"/>
          <a:stretch>
            <a:fillRect/>
          </a:stretch>
        </p:blipFill>
        <p:spPr>
          <a:xfrm>
            <a:off x="5398358" y="640080"/>
            <a:ext cx="6049579" cy="5263134"/>
          </a:xfrm>
          <a:prstGeom prst="rect">
            <a:avLst/>
          </a:prstGeom>
        </p:spPr>
      </p:pic>
    </p:spTree>
    <p:extLst>
      <p:ext uri="{BB962C8B-B14F-4D97-AF65-F5344CB8AC3E}">
        <p14:creationId xmlns:p14="http://schemas.microsoft.com/office/powerpoint/2010/main" val="27205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2E5D-B9C4-4E9A-8138-64A2D5FD431F}"/>
              </a:ext>
            </a:extLst>
          </p:cNvPr>
          <p:cNvSpPr>
            <a:spLocks noGrp="1"/>
          </p:cNvSpPr>
          <p:nvPr>
            <p:ph type="title"/>
          </p:nvPr>
        </p:nvSpPr>
        <p:spPr/>
        <p:txBody>
          <a:bodyPr/>
          <a:lstStyle/>
          <a:p>
            <a:r>
              <a:rPr lang="en-US" dirty="0"/>
              <a:t>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1F9741-3BF3-47E8-A494-BB3B177A644E}"/>
                  </a:ext>
                </a:extLst>
              </p:cNvPr>
              <p:cNvSpPr>
                <a:spLocks noGrp="1"/>
              </p:cNvSpPr>
              <p:nvPr>
                <p:ph idx="1"/>
              </p:nvPr>
            </p:nvSpPr>
            <p:spPr/>
            <p:txBody>
              <a:bodyPr>
                <a:normAutofit lnSpcReduction="10000"/>
              </a:bodyPr>
              <a:lstStyle/>
              <a:p>
                <a:r>
                  <a:rPr lang="en-US" dirty="0"/>
                  <a:t> K-means clustering algorithm is particularly helpful for creating geometric centroids which can be processed as vertices on the graph.</a:t>
                </a:r>
              </a:p>
              <a:p>
                <a14:m>
                  <m:oMath xmlns:m="http://schemas.openxmlformats.org/officeDocument/2006/math">
                    <m:r>
                      <m:rPr>
                        <m:nor/>
                      </m:rPr>
                      <a:rPr lang="en-US"/>
                      <m:t>For</m:t>
                    </m:r>
                    <m:r>
                      <m:rPr>
                        <m:nor/>
                      </m:rPr>
                      <a:rPr lang="en-US"/>
                      <m:t> </m:t>
                    </m:r>
                    <m:r>
                      <m:rPr>
                        <m:nor/>
                      </m:rPr>
                      <a:rPr lang="en-US" i="1"/>
                      <m:t>n</m:t>
                    </m:r>
                    <m:r>
                      <m:rPr>
                        <m:nor/>
                      </m:rPr>
                      <a:rPr lang="en-US"/>
                      <m:t> </m:t>
                    </m:r>
                    <m:r>
                      <m:rPr>
                        <m:nor/>
                      </m:rPr>
                      <a:rPr lang="en-US"/>
                      <m:t>data</m:t>
                    </m:r>
                    <m:r>
                      <m:rPr>
                        <m:nor/>
                      </m:rPr>
                      <a:rPr lang="en-US"/>
                      <m:t> </m:t>
                    </m:r>
                    <m:r>
                      <m:rPr>
                        <m:nor/>
                      </m:rPr>
                      <a:rPr lang="en-US"/>
                      <m:t>points</m:t>
                    </m:r>
                    <m:r>
                      <m:rPr>
                        <m:nor/>
                      </m:rPr>
                      <a:rPr lang="en-US"/>
                      <m:t> (</m:t>
                    </m:r>
                    <m:r>
                      <m:rPr>
                        <m:nor/>
                      </m:rPr>
                      <a:rPr lang="en-US" b="1"/>
                      <m:t>x</m:t>
                    </m:r>
                    <m:r>
                      <m:rPr>
                        <m:nor/>
                      </m:rPr>
                      <a:rPr lang="en-US" baseline="-25000"/>
                      <m:t>1</m:t>
                    </m:r>
                    <m:r>
                      <m:rPr>
                        <m:nor/>
                      </m:rPr>
                      <a:rPr lang="en-US"/>
                      <m:t>, </m:t>
                    </m:r>
                    <m:r>
                      <m:rPr>
                        <m:nor/>
                      </m:rPr>
                      <a:rPr lang="en-US" b="1"/>
                      <m:t>x</m:t>
                    </m:r>
                    <m:r>
                      <m:rPr>
                        <m:nor/>
                      </m:rPr>
                      <a:rPr lang="en-US" baseline="-25000"/>
                      <m:t>2</m:t>
                    </m:r>
                    <m:r>
                      <m:rPr>
                        <m:nor/>
                      </m:rPr>
                      <a:rPr lang="en-US"/>
                      <m:t>, …, </m:t>
                    </m:r>
                    <m:r>
                      <m:rPr>
                        <m:nor/>
                      </m:rPr>
                      <a:rPr lang="en-US" b="1"/>
                      <m:t>x</m:t>
                    </m:r>
                    <m:r>
                      <m:rPr>
                        <m:nor/>
                      </m:rPr>
                      <a:rPr lang="en-US" i="1" baseline="-25000"/>
                      <m:t>n</m:t>
                    </m:r>
                    <m:r>
                      <m:rPr>
                        <m:nor/>
                      </m:rPr>
                      <a:rPr lang="en-US"/>
                      <m:t>), </m:t>
                    </m:r>
                    <m:r>
                      <m:rPr>
                        <m:nor/>
                      </m:rPr>
                      <a:rPr lang="en-US"/>
                      <m:t>where</m:t>
                    </m:r>
                    <m:r>
                      <m:rPr>
                        <m:nor/>
                      </m:rPr>
                      <a:rPr lang="en-US"/>
                      <m:t> </m:t>
                    </m:r>
                    <m:r>
                      <m:rPr>
                        <m:nor/>
                      </m:rPr>
                      <a:rPr lang="en-US"/>
                      <m:t>each</m:t>
                    </m:r>
                    <m:r>
                      <m:rPr>
                        <m:nor/>
                      </m:rPr>
                      <a:rPr lang="en-US"/>
                      <m:t> </m:t>
                    </m:r>
                    <m:r>
                      <m:rPr>
                        <m:nor/>
                      </m:rPr>
                      <a:rPr lang="en-US" b="1"/>
                      <m:t>x</m:t>
                    </m:r>
                    <m:r>
                      <m:rPr>
                        <m:nor/>
                      </m:rPr>
                      <a:rPr lang="en-US" i="1" baseline="-25000"/>
                      <m:t>i</m:t>
                    </m:r>
                    <m:r>
                      <m:rPr>
                        <m:nor/>
                      </m:rPr>
                      <a:rPr lang="en-US"/>
                      <m:t> </m:t>
                    </m:r>
                    <m:r>
                      <m:rPr>
                        <m:nor/>
                      </m:rPr>
                      <a:rPr lang="en-US"/>
                      <m:t>is</m:t>
                    </m:r>
                    <m:r>
                      <m:rPr>
                        <m:nor/>
                      </m:rPr>
                      <a:rPr lang="en-US"/>
                      <m:t> </m:t>
                    </m:r>
                    <m:r>
                      <m:rPr>
                        <m:nor/>
                      </m:rPr>
                      <a:rPr lang="en-US"/>
                      <m:t>a</m:t>
                    </m:r>
                    <m:r>
                      <m:rPr>
                        <m:nor/>
                      </m:rPr>
                      <a:rPr lang="en-US"/>
                      <m:t> </m:t>
                    </m:r>
                    <m:r>
                      <m:rPr>
                        <m:nor/>
                      </m:rPr>
                      <a:rPr lang="en-US"/>
                      <m:t>equally</m:t>
                    </m:r>
                    <m:r>
                      <m:rPr>
                        <m:nor/>
                      </m:rPr>
                      <a:rPr lang="en-US"/>
                      <m:t> </m:t>
                    </m:r>
                    <m:r>
                      <m:rPr>
                        <m:nor/>
                      </m:rPr>
                      <a:rPr lang="en-US"/>
                      <m:t>dimensional</m:t>
                    </m:r>
                    <m:r>
                      <m:rPr>
                        <m:nor/>
                      </m:rPr>
                      <a:rPr lang="en-US"/>
                      <m:t> </m:t>
                    </m:r>
                    <m:r>
                      <m:rPr>
                        <m:nor/>
                      </m:rPr>
                      <a:rPr lang="en-US"/>
                      <m:t>real</m:t>
                    </m:r>
                    <m:r>
                      <m:rPr>
                        <m:nor/>
                      </m:rPr>
                      <a:rPr lang="en-US"/>
                      <m:t> </m:t>
                    </m:r>
                    <m:r>
                      <m:rPr>
                        <m:nor/>
                      </m:rPr>
                      <a:rPr lang="en-US"/>
                      <m:t>vector</m:t>
                    </m:r>
                    <m:r>
                      <m:rPr>
                        <m:nor/>
                      </m:rPr>
                      <a:rPr lang="en-US"/>
                      <m:t>, </m:t>
                    </m:r>
                    <m:r>
                      <m:rPr>
                        <m:nor/>
                      </m:rPr>
                      <a:rPr lang="en-US" i="1"/>
                      <m:t>k</m:t>
                    </m:r>
                    <m:r>
                      <m:rPr>
                        <m:nor/>
                      </m:rPr>
                      <a:rPr lang="en-US"/>
                      <m:t>-</m:t>
                    </m:r>
                    <m:r>
                      <m:rPr>
                        <m:nor/>
                      </m:rPr>
                      <a:rPr lang="en-US"/>
                      <m:t>means</m:t>
                    </m:r>
                    <m:r>
                      <m:rPr>
                        <m:nor/>
                      </m:rPr>
                      <a:rPr lang="en-US"/>
                      <m:t> </m:t>
                    </m:r>
                    <m:r>
                      <m:rPr>
                        <m:nor/>
                      </m:rPr>
                      <a:rPr lang="en-US"/>
                      <m:t>clustering</m:t>
                    </m:r>
                    <m:r>
                      <m:rPr>
                        <m:nor/>
                      </m:rPr>
                      <a:rPr lang="en-US"/>
                      <m:t> </m:t>
                    </m:r>
                    <m:r>
                      <m:rPr>
                        <m:nor/>
                      </m:rPr>
                      <a:rPr lang="en-US"/>
                      <m:t>partitions</m:t>
                    </m:r>
                    <m:r>
                      <m:rPr>
                        <m:nor/>
                      </m:rPr>
                      <a:rPr lang="en-US"/>
                      <m:t> </m:t>
                    </m:r>
                    <m:r>
                      <m:rPr>
                        <m:nor/>
                      </m:rPr>
                      <a:rPr lang="en-US"/>
                      <m:t>the</m:t>
                    </m:r>
                    <m:r>
                      <m:rPr>
                        <m:nor/>
                      </m:rPr>
                      <a:rPr lang="en-US"/>
                      <m:t> </m:t>
                    </m:r>
                    <m:r>
                      <m:rPr>
                        <m:nor/>
                      </m:rPr>
                      <a:rPr lang="en-US" i="1"/>
                      <m:t>n</m:t>
                    </m:r>
                    <m:r>
                      <m:rPr>
                        <m:nor/>
                      </m:rPr>
                      <a:rPr lang="en-US"/>
                      <m:t> </m:t>
                    </m:r>
                    <m:r>
                      <m:rPr>
                        <m:nor/>
                      </m:rPr>
                      <a:rPr lang="en-US"/>
                      <m:t>data</m:t>
                    </m:r>
                    <m:r>
                      <m:rPr>
                        <m:nor/>
                      </m:rPr>
                      <a:rPr lang="en-US"/>
                      <m:t> </m:t>
                    </m:r>
                    <m:r>
                      <m:rPr>
                        <m:nor/>
                      </m:rPr>
                      <a:rPr lang="en-US"/>
                      <m:t>points</m:t>
                    </m:r>
                    <m:r>
                      <m:rPr>
                        <m:nor/>
                      </m:rPr>
                      <a:rPr lang="en-US"/>
                      <m:t> </m:t>
                    </m:r>
                    <m:r>
                      <m:rPr>
                        <m:nor/>
                      </m:rPr>
                      <a:rPr lang="en-US"/>
                      <m:t>into</m:t>
                    </m:r>
                    <m:r>
                      <m:rPr>
                        <m:nor/>
                      </m:rPr>
                      <a:rPr lang="en-US"/>
                      <m:t> </m:t>
                    </m:r>
                    <m:r>
                      <m:rPr>
                        <m:nor/>
                      </m:rPr>
                      <a:rPr lang="en-US" i="1"/>
                      <m:t>k</m:t>
                    </m:r>
                    <m:r>
                      <m:rPr>
                        <m:nor/>
                      </m:rPr>
                      <a:rPr lang="en-US"/>
                      <m:t> (≤ </m:t>
                    </m:r>
                    <m:r>
                      <m:rPr>
                        <m:nor/>
                      </m:rPr>
                      <a:rPr lang="en-US" i="1"/>
                      <m:t>n</m:t>
                    </m:r>
                    <m:r>
                      <m:rPr>
                        <m:nor/>
                      </m:rPr>
                      <a:rPr lang="en-US"/>
                      <m:t>) </m:t>
                    </m:r>
                    <m:r>
                      <m:rPr>
                        <m:nor/>
                      </m:rPr>
                      <a:rPr lang="en-US"/>
                      <m:t>sets</m:t>
                    </m:r>
                    <m:r>
                      <m:rPr>
                        <m:nor/>
                      </m:rPr>
                      <a:rPr lang="en-US"/>
                      <m:t> </m:t>
                    </m:r>
                    <m:r>
                      <m:rPr>
                        <m:nor/>
                      </m:rPr>
                      <a:rPr lang="en-US" b="1"/>
                      <m:t>S</m:t>
                    </m:r>
                    <m:r>
                      <m:rPr>
                        <m:nor/>
                      </m:rPr>
                      <a:rPr lang="en-US"/>
                      <m:t> = {</m:t>
                    </m:r>
                    <m:r>
                      <m:rPr>
                        <m:nor/>
                      </m:rPr>
                      <a:rPr lang="en-US" i="1"/>
                      <m:t>S</m:t>
                    </m:r>
                    <m:r>
                      <m:rPr>
                        <m:nor/>
                      </m:rPr>
                      <a:rPr lang="en-US" baseline="-25000"/>
                      <m:t>1</m:t>
                    </m:r>
                    <m:r>
                      <m:rPr>
                        <m:nor/>
                      </m:rPr>
                      <a:rPr lang="en-US"/>
                      <m:t>, </m:t>
                    </m:r>
                    <m:r>
                      <m:rPr>
                        <m:nor/>
                      </m:rPr>
                      <a:rPr lang="en-US" i="1"/>
                      <m:t>S</m:t>
                    </m:r>
                    <m:r>
                      <m:rPr>
                        <m:nor/>
                      </m:rPr>
                      <a:rPr lang="en-US" baseline="-25000"/>
                      <m:t>2</m:t>
                    </m:r>
                    <m:r>
                      <m:rPr>
                        <m:nor/>
                      </m:rPr>
                      <a:rPr lang="en-US"/>
                      <m:t>, …, </m:t>
                    </m:r>
                    <m:r>
                      <m:rPr>
                        <m:nor/>
                      </m:rPr>
                      <a:rPr lang="en-US" i="1"/>
                      <m:t>S</m:t>
                    </m:r>
                    <m:r>
                      <m:rPr>
                        <m:nor/>
                      </m:rPr>
                      <a:rPr lang="en-US" i="1" baseline="-25000"/>
                      <m:t>k</m:t>
                    </m:r>
                    <m:r>
                      <m:rPr>
                        <m:nor/>
                      </m:rPr>
                      <a:rPr lang="en-US"/>
                      <m:t>}, </m:t>
                    </m:r>
                    <m:r>
                      <m:rPr>
                        <m:nor/>
                      </m:rPr>
                      <a:rPr lang="en-US"/>
                      <m:t>so</m:t>
                    </m:r>
                    <m:r>
                      <m:rPr>
                        <m:nor/>
                      </m:rPr>
                      <a:rPr lang="en-US"/>
                      <m:t> </m:t>
                    </m:r>
                    <m:r>
                      <m:rPr>
                        <m:nor/>
                      </m:rPr>
                      <a:rPr lang="en-US"/>
                      <m:t>that</m:t>
                    </m:r>
                    <m:r>
                      <m:rPr>
                        <m:nor/>
                      </m:rPr>
                      <a:rPr lang="en-US"/>
                      <m:t> </m:t>
                    </m:r>
                    <m:r>
                      <m:rPr>
                        <m:nor/>
                      </m:rPr>
                      <a:rPr lang="en-US"/>
                      <m:t>the</m:t>
                    </m:r>
                    <m:r>
                      <m:rPr>
                        <m:nor/>
                      </m:rPr>
                      <a:rPr lang="en-US"/>
                      <m:t> </m:t>
                    </m:r>
                    <m:r>
                      <m:rPr>
                        <m:nor/>
                      </m:rPr>
                      <a:rPr lang="en-US"/>
                      <m:t>overall</m:t>
                    </m:r>
                    <m:r>
                      <m:rPr>
                        <m:nor/>
                      </m:rPr>
                      <a:rPr lang="en-US"/>
                      <m:t> </m:t>
                    </m:r>
                    <m:r>
                      <m:rPr>
                        <m:nor/>
                      </m:rPr>
                      <a:rPr lang="en-US"/>
                      <m:t>sum</m:t>
                    </m:r>
                    <m:r>
                      <m:rPr>
                        <m:nor/>
                      </m:rPr>
                      <a:rPr lang="en-US"/>
                      <m:t> </m:t>
                    </m:r>
                    <m:r>
                      <m:rPr>
                        <m:nor/>
                      </m:rPr>
                      <a:rPr lang="en-US"/>
                      <m:t>of</m:t>
                    </m:r>
                    <m:r>
                      <m:rPr>
                        <m:nor/>
                      </m:rPr>
                      <a:rPr lang="en-US"/>
                      <m:t> </m:t>
                    </m:r>
                    <m:r>
                      <m:rPr>
                        <m:nor/>
                      </m:rPr>
                      <a:rPr lang="en-US"/>
                      <m:t>the</m:t>
                    </m:r>
                    <m:r>
                      <m:rPr>
                        <m:nor/>
                      </m:rPr>
                      <a:rPr lang="en-US"/>
                      <m:t> </m:t>
                    </m:r>
                    <m:r>
                      <m:rPr>
                        <m:nor/>
                      </m:rPr>
                      <a:rPr lang="en-US"/>
                      <m:t>squares</m:t>
                    </m:r>
                    <m:r>
                      <m:rPr>
                        <m:nor/>
                      </m:rPr>
                      <a:rPr lang="en-US"/>
                      <m:t> </m:t>
                    </m:r>
                    <m:r>
                      <m:rPr>
                        <m:nor/>
                      </m:rPr>
                      <a:rPr lang="en-US"/>
                      <m:t>of</m:t>
                    </m:r>
                    <m:r>
                      <m:rPr>
                        <m:nor/>
                      </m:rPr>
                      <a:rPr lang="en-US"/>
                      <m:t> </m:t>
                    </m:r>
                    <m:r>
                      <m:rPr>
                        <m:nor/>
                      </m:rPr>
                      <a:rPr lang="en-US"/>
                      <m:t>the</m:t>
                    </m:r>
                    <m:r>
                      <m:rPr>
                        <m:nor/>
                      </m:rPr>
                      <a:rPr lang="en-US"/>
                      <m:t> </m:t>
                    </m:r>
                    <m:r>
                      <m:rPr>
                        <m:nor/>
                      </m:rPr>
                      <a:rPr lang="en-US"/>
                      <m:t>difference</m:t>
                    </m:r>
                    <m:r>
                      <m:rPr>
                        <m:nor/>
                      </m:rPr>
                      <a:rPr lang="en-US"/>
                      <m:t> </m:t>
                    </m:r>
                    <m:r>
                      <m:rPr>
                        <m:nor/>
                      </m:rPr>
                      <a:rPr lang="en-US"/>
                      <m:t>within</m:t>
                    </m:r>
                    <m:r>
                      <m:rPr>
                        <m:nor/>
                      </m:rPr>
                      <a:rPr lang="en-US"/>
                      <m:t> </m:t>
                    </m:r>
                    <m:r>
                      <m:rPr>
                        <m:nor/>
                      </m:rPr>
                      <a:rPr lang="en-US"/>
                      <m:t>cluster</m:t>
                    </m:r>
                    <m:r>
                      <m:rPr>
                        <m:nor/>
                      </m:rPr>
                      <a:rPr lang="en-US"/>
                      <m:t> </m:t>
                    </m:r>
                    <m:r>
                      <m:rPr>
                        <m:nor/>
                      </m:rPr>
                      <a:rPr lang="en-US"/>
                      <m:t>could</m:t>
                    </m:r>
                    <m:r>
                      <m:rPr>
                        <m:nor/>
                      </m:rPr>
                      <a:rPr lang="en-US"/>
                      <m:t> </m:t>
                    </m:r>
                    <m:r>
                      <m:rPr>
                        <m:nor/>
                      </m:rPr>
                      <a:rPr lang="en-US"/>
                      <m:t>be</m:t>
                    </m:r>
                    <m:r>
                      <m:rPr>
                        <m:nor/>
                      </m:rPr>
                      <a:rPr lang="en-US"/>
                      <m:t> </m:t>
                    </m:r>
                    <m:r>
                      <m:rPr>
                        <m:nor/>
                      </m:rPr>
                      <a:rPr lang="en-US"/>
                      <m:t>minimized</m:t>
                    </m:r>
                    <m:r>
                      <m:rPr>
                        <m:nor/>
                      </m:rPr>
                      <a:rPr lang="en-US"/>
                      <m:t>. </m:t>
                    </m:r>
                    <m:r>
                      <m:rPr>
                        <m:nor/>
                      </m:rPr>
                      <a:rPr lang="en-US"/>
                      <m:t>In</m:t>
                    </m:r>
                    <m:r>
                      <m:rPr>
                        <m:nor/>
                      </m:rPr>
                      <a:rPr lang="en-US"/>
                      <m:t> </m:t>
                    </m:r>
                    <m:r>
                      <m:rPr>
                        <m:nor/>
                      </m:rPr>
                      <a:rPr lang="en-US"/>
                      <m:t>formula</m:t>
                    </m:r>
                    <m:r>
                      <m:rPr>
                        <m:nor/>
                      </m:rPr>
                      <a:rPr lang="en-US"/>
                      <m:t>, </m:t>
                    </m:r>
                    <m:r>
                      <m:rPr>
                        <m:nor/>
                      </m:rPr>
                      <a:rPr lang="en-US"/>
                      <m:t>it</m:t>
                    </m:r>
                    <m:r>
                      <m:rPr>
                        <m:nor/>
                      </m:rPr>
                      <a:rPr lang="en-US"/>
                      <m:t> </m:t>
                    </m:r>
                    <m:r>
                      <m:rPr>
                        <m:nor/>
                      </m:rPr>
                      <a:rPr lang="en-US"/>
                      <m:t>finds</m:t>
                    </m:r>
                    <m:r>
                      <m:rPr>
                        <m:nor/>
                      </m:rPr>
                      <a:rPr lang="en-US"/>
                      <m:t>:</m:t>
                    </m:r>
                  </m:oMath>
                </a14:m>
                <a:endParaRPr lang="en-US" dirty="0"/>
              </a:p>
              <a:p>
                <a:pPr marL="0"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e>
                              </m:nary>
                            </m:fName>
                            <m:e/>
                          </m:func>
                        </m:e>
                      </m:func>
                    </m:oMath>
                  </m:oMathPara>
                </a14:m>
                <a:endParaRPr lang="en-US" dirty="0"/>
              </a:p>
              <a:p>
                <a:r>
                  <a:rPr lang="en-US" dirty="0"/>
                  <a:t>where </a:t>
                </a:r>
                <a:r>
                  <a:rPr lang="en-US" b="1" i="1" dirty="0" err="1"/>
                  <a:t>μ</a:t>
                </a:r>
                <a:r>
                  <a:rPr lang="en-US" i="1" baseline="-25000" dirty="0" err="1"/>
                  <a:t>i</a:t>
                </a:r>
                <a:r>
                  <a:rPr lang="en-US" dirty="0"/>
                  <a:t> is the mean of points in </a:t>
                </a:r>
                <a:r>
                  <a:rPr lang="en-US" i="1" dirty="0"/>
                  <a:t>S</a:t>
                </a:r>
                <a:r>
                  <a:rPr lang="en-US" i="1" baseline="-25000" dirty="0"/>
                  <a:t>i</a:t>
                </a:r>
                <a:r>
                  <a:rPr lang="en-US" dirty="0"/>
                  <a:t>.</a:t>
                </a:r>
              </a:p>
            </p:txBody>
          </p:sp>
        </mc:Choice>
        <mc:Fallback>
          <p:sp>
            <p:nvSpPr>
              <p:cNvPr id="3" name="Content Placeholder 2">
                <a:extLst>
                  <a:ext uri="{FF2B5EF4-FFF2-40B4-BE49-F238E27FC236}">
                    <a16:creationId xmlns:a16="http://schemas.microsoft.com/office/drawing/2014/main" id="{0D1F9741-3BF3-47E8-A494-BB3B177A644E}"/>
                  </a:ext>
                </a:extLst>
              </p:cNvPr>
              <p:cNvSpPr>
                <a:spLocks noGrp="1" noRot="1" noChangeAspect="1" noMove="1" noResize="1" noEditPoints="1" noAdjustHandles="1" noChangeArrowheads="1" noChangeShapeType="1" noTextEdit="1"/>
              </p:cNvSpPr>
              <p:nvPr>
                <p:ph idx="1"/>
              </p:nvPr>
            </p:nvSpPr>
            <p:spPr>
              <a:blipFill>
                <a:blip r:embed="rId2"/>
                <a:stretch>
                  <a:fillRect l="-473" t="-1965" b="-2947"/>
                </a:stretch>
              </a:blipFill>
            </p:spPr>
            <p:txBody>
              <a:bodyPr/>
              <a:lstStyle/>
              <a:p>
                <a:r>
                  <a:rPr lang="en-US">
                    <a:noFill/>
                  </a:rPr>
                  <a:t> </a:t>
                </a:r>
              </a:p>
            </p:txBody>
          </p:sp>
        </mc:Fallback>
      </mc:AlternateContent>
    </p:spTree>
    <p:extLst>
      <p:ext uri="{BB962C8B-B14F-4D97-AF65-F5344CB8AC3E}">
        <p14:creationId xmlns:p14="http://schemas.microsoft.com/office/powerpoint/2010/main" val="140286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E6D56-4CAB-42BB-A34F-7B854FF37D4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a:t>Illustration of K-means clustering</a:t>
            </a:r>
          </a:p>
        </p:txBody>
      </p:sp>
      <p:pic>
        <p:nvPicPr>
          <p:cNvPr id="5" name="Content Placeholder 4" descr="A screenshot of a cell phone&#10;&#10;Description automatically generated">
            <a:extLst>
              <a:ext uri="{FF2B5EF4-FFF2-40B4-BE49-F238E27FC236}">
                <a16:creationId xmlns:a16="http://schemas.microsoft.com/office/drawing/2014/main" id="{AEA94C64-4B3E-43CE-B17D-368ED8F98BB7}"/>
              </a:ext>
            </a:extLst>
          </p:cNvPr>
          <p:cNvPicPr>
            <a:picLocks noGrp="1" noChangeAspect="1"/>
          </p:cNvPicPr>
          <p:nvPr>
            <p:ph idx="1"/>
          </p:nvPr>
        </p:nvPicPr>
        <p:blipFill>
          <a:blip r:embed="rId2"/>
          <a:stretch>
            <a:fillRect/>
          </a:stretch>
        </p:blipFill>
        <p:spPr>
          <a:xfrm>
            <a:off x="5717799" y="640080"/>
            <a:ext cx="5410698" cy="5263134"/>
          </a:xfrm>
          <a:prstGeom prst="rect">
            <a:avLst/>
          </a:prstGeom>
        </p:spPr>
      </p:pic>
    </p:spTree>
    <p:extLst>
      <p:ext uri="{BB962C8B-B14F-4D97-AF65-F5344CB8AC3E}">
        <p14:creationId xmlns:p14="http://schemas.microsoft.com/office/powerpoint/2010/main" val="290950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98673-0366-4D3E-B08B-68650DF3887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After K-means clustering</a:t>
            </a:r>
          </a:p>
        </p:txBody>
      </p:sp>
      <p:pic>
        <p:nvPicPr>
          <p:cNvPr id="5" name="Content Placeholder 4" descr="A picture containing map&#10;&#10;Description automatically generated">
            <a:extLst>
              <a:ext uri="{FF2B5EF4-FFF2-40B4-BE49-F238E27FC236}">
                <a16:creationId xmlns:a16="http://schemas.microsoft.com/office/drawing/2014/main" id="{54F1C667-EA24-42FB-A4EA-CA58A183E640}"/>
              </a:ext>
            </a:extLst>
          </p:cNvPr>
          <p:cNvPicPr>
            <a:picLocks noGrp="1" noChangeAspect="1"/>
          </p:cNvPicPr>
          <p:nvPr>
            <p:ph idx="1"/>
          </p:nvPr>
        </p:nvPicPr>
        <p:blipFill>
          <a:blip r:embed="rId2"/>
          <a:stretch>
            <a:fillRect/>
          </a:stretch>
        </p:blipFill>
        <p:spPr>
          <a:xfrm>
            <a:off x="5294376" y="1691617"/>
            <a:ext cx="6257544" cy="3160059"/>
          </a:xfrm>
          <a:prstGeom prst="rect">
            <a:avLst/>
          </a:prstGeom>
        </p:spPr>
      </p:pic>
    </p:spTree>
    <p:extLst>
      <p:ext uri="{BB962C8B-B14F-4D97-AF65-F5344CB8AC3E}">
        <p14:creationId xmlns:p14="http://schemas.microsoft.com/office/powerpoint/2010/main" val="330996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9" name="Rectangle 2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8D278-665D-4DEE-A42C-151F62E379C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rPr>
              <a:t>Solving the tsp: Miller-Tucker-Zemlin formulation</a:t>
            </a:r>
          </a:p>
        </p:txBody>
      </p:sp>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4E6A57CF-B9D9-4C82-8279-2B24EB425685}"/>
                  </a:ext>
                </a:extLst>
              </p:cNvPr>
              <p:cNvSpPr>
                <a:spLocks noGrp="1" noChangeArrowheads="1"/>
              </p:cNvSpPr>
              <p:nvPr>
                <p:ph idx="1"/>
              </p:nvPr>
            </p:nvSpPr>
            <p:spPr bwMode="auto">
              <a:xfrm>
                <a:off x="643468" y="2638044"/>
                <a:ext cx="3363974" cy="3415622"/>
              </a:xfrm>
              <a:prstGeom prst="rect">
                <a:avLst/>
              </a:prstGeom>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Denote </a:t>
                </a:r>
                <a14:m>
                  <m:oMath xmlns:m="http://schemas.openxmlformats.org/officeDocument/2006/math">
                    <m:sSub>
                      <m:sSubPr>
                        <m:ctrlP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ctrlPr>
                      </m:sSubPr>
                      <m:e>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𝑐</m:t>
                        </m:r>
                      </m:e>
                      <m:sub>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𝑖𝑗</m:t>
                        </m:r>
                      </m:sub>
                    </m:sSub>
                  </m:oMath>
                </a14:m>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to be the distance from node </a:t>
                </a:r>
                <a:r>
                  <a:rPr kumimoji="0" lang="en-US" altLang="en-US" b="0" i="1"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to node </a:t>
                </a:r>
                <a:r>
                  <a:rPr kumimoji="0" lang="en-US" altLang="en-US" b="0" i="1" u="none" strike="noStrike" cap="none" normalizeH="0" baseline="0" dirty="0">
                    <a:ln>
                      <a:noFill/>
                    </a:ln>
                    <a:solidFill>
                      <a:schemeClr val="bg1"/>
                    </a:solidFill>
                    <a:effectLst/>
                    <a:latin typeface="Arial" panose="020B0604020202020204" pitchFamily="34" charset="0"/>
                    <a:cs typeface="Arial" panose="020B0604020202020204" pitchFamily="34" charset="0"/>
                  </a:rPr>
                  <a:t>j</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and introduce </a:t>
                </a:r>
                <a14:m>
                  <m:oMath xmlns:m="http://schemas.openxmlformats.org/officeDocument/2006/math">
                    <m:sSub>
                      <m:sSubPr>
                        <m:ctrlP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ctrlPr>
                      </m:sSubPr>
                      <m:e>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𝜇</m:t>
                        </m:r>
                      </m:e>
                      <m:sub>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𝑖</m:t>
                        </m:r>
                      </m:sub>
                    </m:sSub>
                  </m:oMath>
                </a14:m>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as a dummy variable. Then we can formulate the TSP as the </a:t>
                </a:r>
                <a:r>
                  <a:rPr kumimoji="0" lang="en-US" altLang="en-US"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rightside</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integer linear programming problem:</a:t>
                </a:r>
                <a:r>
                  <a:rPr kumimoji="0" lang="en-US" altLang="en-US" b="0" i="0" u="none" strike="noStrike" cap="none" normalizeH="0" baseline="0" dirty="0">
                    <a:ln>
                      <a:noFill/>
                    </a:ln>
                    <a:solidFill>
                      <a:schemeClr val="bg1"/>
                    </a:solidFill>
                    <a:effectLst/>
                  </a:rPr>
                  <a:t> </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mc:Choice>
        <mc:Fallback>
          <p:sp>
            <p:nvSpPr>
              <p:cNvPr id="5" name="Rectangle 2">
                <a:extLst>
                  <a:ext uri="{FF2B5EF4-FFF2-40B4-BE49-F238E27FC236}">
                    <a16:creationId xmlns:a16="http://schemas.microsoft.com/office/drawing/2014/main" id="{4E6A57CF-B9D9-4C82-8279-2B24EB425685}"/>
                  </a:ext>
                </a:extLst>
              </p:cNvPr>
              <p:cNvSpPr>
                <a:spLocks noGrp="1" noRot="1" noChangeAspect="1" noMove="1" noResize="1" noEditPoints="1" noAdjustHandles="1" noChangeArrowheads="1" noChangeShapeType="1" noTextEdit="1"/>
              </p:cNvSpPr>
              <p:nvPr>
                <p:ph idx="1"/>
              </p:nvPr>
            </p:nvSpPr>
            <p:spPr bwMode="auto">
              <a:xfrm>
                <a:off x="643468" y="2638044"/>
                <a:ext cx="3363974" cy="3415622"/>
              </a:xfrm>
              <a:prstGeom prst="rect">
                <a:avLst/>
              </a:prstGeom>
              <a:blipFill>
                <a:blip r:embed="rId2"/>
                <a:stretch>
                  <a:fillRect l="-1633" t="-1071"/>
                </a:stretch>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7" name="Picture 6" descr="A screenshot of a cell phone&#10;&#10;Description automatically generated">
            <a:extLst>
              <a:ext uri="{FF2B5EF4-FFF2-40B4-BE49-F238E27FC236}">
                <a16:creationId xmlns:a16="http://schemas.microsoft.com/office/drawing/2014/main" id="{35E0C30E-1EF8-46CD-89D7-D7840F37A3BB}"/>
              </a:ext>
            </a:extLst>
          </p:cNvPr>
          <p:cNvPicPr>
            <a:picLocks noChangeAspect="1"/>
          </p:cNvPicPr>
          <p:nvPr/>
        </p:nvPicPr>
        <p:blipFill>
          <a:blip r:embed="rId3"/>
          <a:stretch>
            <a:fillRect/>
          </a:stretch>
        </p:blipFill>
        <p:spPr>
          <a:xfrm>
            <a:off x="5297763" y="1595920"/>
            <a:ext cx="6250769" cy="3505293"/>
          </a:xfrm>
          <a:prstGeom prst="rect">
            <a:avLst/>
          </a:prstGeom>
        </p:spPr>
      </p:pic>
    </p:spTree>
    <p:extLst>
      <p:ext uri="{BB962C8B-B14F-4D97-AF65-F5344CB8AC3E}">
        <p14:creationId xmlns:p14="http://schemas.microsoft.com/office/powerpoint/2010/main" val="88023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B76-A0C7-46ED-9DED-B98FF1380D77}"/>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dirty="0">
                <a:solidFill>
                  <a:schemeClr val="tx1"/>
                </a:solidFill>
                <a:latin typeface="+mj-lt"/>
                <a:ea typeface="+mj-ea"/>
                <a:cs typeface="+mj-cs"/>
              </a:rPr>
              <a:t>Why does the subtour elimination work?</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601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7872-3EB2-4F68-921F-71A38D782476}"/>
              </a:ext>
            </a:extLst>
          </p:cNvPr>
          <p:cNvSpPr>
            <a:spLocks noGrp="1"/>
          </p:cNvSpPr>
          <p:nvPr>
            <p:ph type="title"/>
          </p:nvPr>
        </p:nvSpPr>
        <p:spPr>
          <a:xfrm>
            <a:off x="2231136" y="964692"/>
            <a:ext cx="7729728" cy="1188720"/>
          </a:xfrm>
        </p:spPr>
        <p:txBody>
          <a:bodyPr/>
          <a:lstStyle/>
          <a:p>
            <a:r>
              <a:rPr lang="en-US"/>
              <a:t>The optimized path</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40D2F24D-13BA-4F6B-A82D-F5D5DA213B38}"/>
              </a:ext>
            </a:extLst>
          </p:cNvPr>
          <p:cNvPicPr>
            <a:picLocks noGrp="1" noChangeAspect="1"/>
          </p:cNvPicPr>
          <p:nvPr>
            <p:ph idx="1"/>
          </p:nvPr>
        </p:nvPicPr>
        <p:blipFill>
          <a:blip r:embed="rId2"/>
          <a:stretch>
            <a:fillRect/>
          </a:stretch>
        </p:blipFill>
        <p:spPr>
          <a:xfrm>
            <a:off x="3023376" y="2638425"/>
            <a:ext cx="6145249" cy="3101975"/>
          </a:xfrm>
        </p:spPr>
      </p:pic>
    </p:spTree>
    <p:extLst>
      <p:ext uri="{BB962C8B-B14F-4D97-AF65-F5344CB8AC3E}">
        <p14:creationId xmlns:p14="http://schemas.microsoft.com/office/powerpoint/2010/main" val="5247867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TotalTime>
  <Words>290</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 Math</vt:lpstr>
      <vt:lpstr>Gill Sans MT</vt:lpstr>
      <vt:lpstr>Parcel</vt:lpstr>
      <vt:lpstr>Optimizing the patrolling route </vt:lpstr>
      <vt:lpstr>Motivation</vt:lpstr>
      <vt:lpstr>Question</vt:lpstr>
      <vt:lpstr>Method</vt:lpstr>
      <vt:lpstr>Illustration of K-means clustering</vt:lpstr>
      <vt:lpstr>After K-means clustering</vt:lpstr>
      <vt:lpstr>Solving the tsp: Miller-Tucker-Zemlin formulation</vt:lpstr>
      <vt:lpstr>Why does the subtour elimination work?</vt:lpstr>
      <vt:lpstr>The optimized path</vt:lpstr>
      <vt:lpstr>Additional thinking: Design better precincts</vt:lpstr>
      <vt:lpstr>A PRELIMINARY RESULT</vt:lpstr>
      <vt:lpstr>SUMMARY &amp; FURTHER THINKINGS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patrolling route </dc:title>
  <dc:creator>Dongdong Lu</dc:creator>
  <cp:lastModifiedBy>Dongdong Lu</cp:lastModifiedBy>
  <cp:revision>1</cp:revision>
  <cp:lastPrinted>2019-05-07T18:40:10Z</cp:lastPrinted>
  <dcterms:created xsi:type="dcterms:W3CDTF">2019-05-07T18:39:34Z</dcterms:created>
  <dcterms:modified xsi:type="dcterms:W3CDTF">2019-05-07T18:40:34Z</dcterms:modified>
</cp:coreProperties>
</file>