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handoutMasterIdLst>
    <p:handoutMasterId r:id="rId3"/>
  </p:handoutMasterIdLst>
  <p:sldIdLst>
    <p:sldId id="259" r:id="rId4"/>
    <p:sldId id="267" r:id="rId5"/>
    <p:sldId id="294" r:id="rId6"/>
    <p:sldId id="268" r:id="rId7"/>
    <p:sldId id="305" r:id="rId8"/>
    <p:sldId id="269" r:id="rId9"/>
    <p:sldId id="274" r:id="rId10"/>
    <p:sldId id="275" r:id="rId11"/>
    <p:sldId id="279" r:id="rId12"/>
    <p:sldId id="288" r:id="rId13"/>
    <p:sldId id="289" r:id="rId14"/>
    <p:sldId id="284" r:id="rId15"/>
    <p:sldId id="306" r:id="rId16"/>
    <p:sldId id="277" r:id="rId17"/>
    <p:sldId id="292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2022-06-11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953" y="1741810"/>
            <a:ext cx="7540164" cy="63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-300">
                <a:solidFill>
                  <a:schemeClr val="accent1">
                    <a:alpha val="70000"/>
                  </a:schemeClr>
                </a:solidFill>
              </a:rPr>
              <a:t>원격 통신을 활용한 가스벨브 제어 시스템</a:t>
            </a:r>
            <a:endParaRPr lang="ko-KR" altLang="en-US" sz="36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3"/>
          <p:cNvSpPr txBox="1"/>
          <p:nvPr/>
        </p:nvSpPr>
        <p:spPr>
          <a:xfrm>
            <a:off x="2934694" y="3109420"/>
            <a:ext cx="2329990" cy="63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spc="-300">
                <a:solidFill>
                  <a:schemeClr val="accent1">
                    <a:alpha val="70000"/>
                  </a:schemeClr>
                </a:solidFill>
              </a:rPr>
              <a:t>결과 보고서</a:t>
            </a:r>
            <a:endParaRPr lang="ko-KR" altLang="en-US" sz="36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3168645" y="4283816"/>
            <a:ext cx="2075821" cy="168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b="1" spc="-300">
                <a:solidFill>
                  <a:srgbClr val="595959"/>
                </a:solidFill>
              </a:rPr>
              <a:t>20171113</a:t>
            </a:r>
            <a:r>
              <a:rPr lang="ko-KR" altLang="en-US" sz="2100" b="1" spc="-300">
                <a:solidFill>
                  <a:srgbClr val="595959"/>
                </a:solidFill>
              </a:rPr>
              <a:t>  김회창</a:t>
            </a:r>
            <a:endParaRPr lang="ko-KR" altLang="en-US" sz="2100" b="1" spc="-300">
              <a:solidFill>
                <a:srgbClr val="595959"/>
              </a:solidFill>
            </a:endParaRPr>
          </a:p>
          <a:p>
            <a:pPr lvl="0">
              <a:defRPr/>
            </a:pPr>
            <a:r>
              <a:rPr lang="en-US" altLang="ko-KR" sz="2100" b="1" spc="-300">
                <a:solidFill>
                  <a:srgbClr val="595959"/>
                </a:solidFill>
              </a:rPr>
              <a:t>20171140</a:t>
            </a:r>
            <a:r>
              <a:rPr lang="ko-KR" altLang="en-US" sz="2100" b="1" spc="-300">
                <a:solidFill>
                  <a:srgbClr val="595959"/>
                </a:solidFill>
              </a:rPr>
              <a:t>  황요새</a:t>
            </a:r>
            <a:endParaRPr lang="ko-KR" altLang="en-US" sz="2100" b="1" spc="-300">
              <a:solidFill>
                <a:srgbClr val="595959"/>
              </a:solidFill>
            </a:endParaRPr>
          </a:p>
          <a:p>
            <a:pPr lvl="0">
              <a:defRPr/>
            </a:pPr>
            <a:r>
              <a:rPr lang="en-US" altLang="ko-KR" sz="2100" b="1" spc="-300">
                <a:solidFill>
                  <a:srgbClr val="595959"/>
                </a:solidFill>
              </a:rPr>
              <a:t>20171122</a:t>
            </a:r>
            <a:r>
              <a:rPr lang="ko-KR" altLang="en-US" sz="2100" b="1" spc="-300">
                <a:solidFill>
                  <a:srgbClr val="595959"/>
                </a:solidFill>
              </a:rPr>
              <a:t>  신성철</a:t>
            </a:r>
            <a:endParaRPr lang="ko-KR" altLang="en-US" sz="2100" b="1" spc="-300">
              <a:solidFill>
                <a:srgbClr val="595959"/>
              </a:solidFill>
            </a:endParaRPr>
          </a:p>
          <a:p>
            <a:pPr lvl="0">
              <a:defRPr/>
            </a:pPr>
            <a:r>
              <a:rPr lang="en-US" altLang="ko-KR" sz="2100" b="1" spc="-300">
                <a:solidFill>
                  <a:srgbClr val="595959"/>
                </a:solidFill>
              </a:rPr>
              <a:t>20171138</a:t>
            </a:r>
            <a:r>
              <a:rPr lang="ko-KR" altLang="en-US" sz="2100" b="1" spc="-300">
                <a:solidFill>
                  <a:srgbClr val="595959"/>
                </a:solidFill>
              </a:rPr>
              <a:t>  허민재</a:t>
            </a:r>
            <a:endParaRPr lang="ko-KR" altLang="en-US" sz="2100" b="1" spc="-300">
              <a:solidFill>
                <a:srgbClr val="595959"/>
              </a:solidFill>
            </a:endParaRPr>
          </a:p>
          <a:p>
            <a:pPr lvl="0">
              <a:defRPr/>
            </a:pPr>
            <a:r>
              <a:rPr lang="en-US" altLang="ko-KR" sz="2100" b="1" spc="-300">
                <a:solidFill>
                  <a:srgbClr val="595959"/>
                </a:solidFill>
              </a:rPr>
              <a:t>20171130</a:t>
            </a:r>
            <a:r>
              <a:rPr lang="ko-KR" altLang="en-US" sz="2100" b="1" spc="-300">
                <a:solidFill>
                  <a:srgbClr val="595959"/>
                </a:solidFill>
              </a:rPr>
              <a:t>  임도현</a:t>
            </a:r>
            <a:endParaRPr lang="ko-KR" altLang="en-US" sz="2100" b="1" spc="-3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8880" y="581361"/>
            <a:ext cx="400795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클래스 다이어그램</a:t>
            </a:r>
            <a:r>
              <a:rPr lang="en-US" altLang="ko-KR" sz="2200"/>
              <a:t>(</a:t>
            </a:r>
            <a:r>
              <a:rPr lang="ko-KR" altLang="en-US" sz="2200"/>
              <a:t>안드로이드</a:t>
            </a:r>
            <a:r>
              <a:rPr lang="en-US" altLang="ko-KR" sz="2200"/>
              <a:t>)</a:t>
            </a:r>
            <a:endParaRPr lang="en-US" altLang="ko-KR" sz="2200"/>
          </a:p>
        </p:txBody>
      </p:sp>
      <p:pic>
        <p:nvPicPr>
          <p:cNvPr id="2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05568" y="1600200"/>
            <a:ext cx="1038085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4649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시퀀스 다이어그램</a:t>
            </a:r>
            <a:endParaRPr lang="ko-KR" altLang="en-US" sz="2200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340" y="1354035"/>
            <a:ext cx="9412366" cy="499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955" y="2444713"/>
            <a:ext cx="4933283" cy="2696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en-US" sz="1900"/>
              <a:t>아두이노 우노 </a:t>
            </a:r>
            <a:r>
              <a:rPr lang="en-US" altLang="ko-KR" sz="1900"/>
              <a:t>WIFI D1 R1</a:t>
            </a:r>
            <a:r>
              <a:rPr lang="ko-KR" altLang="en-US" sz="1900"/>
              <a:t> 모델을 사용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자체적인 </a:t>
            </a:r>
            <a:r>
              <a:rPr lang="en-US" altLang="ko-KR" sz="1900"/>
              <a:t>wifi </a:t>
            </a:r>
            <a:r>
              <a:rPr lang="ko-KR" altLang="en-US" sz="1900"/>
              <a:t>모듈을 이용하여 데이터 송수신 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(</a:t>
            </a:r>
            <a:r>
              <a:rPr lang="ko-KR" altLang="en-US" sz="1900"/>
              <a:t>웹서버 개방</a:t>
            </a:r>
            <a:r>
              <a:rPr lang="en-US" altLang="ko-KR" sz="1900"/>
              <a:t>)</a:t>
            </a:r>
            <a:endParaRPr lang="en-US" altLang="ko-KR" sz="1900"/>
          </a:p>
          <a:p>
            <a:pPr marL="0" indent="0">
              <a:buNone/>
              <a:defRPr/>
            </a:pPr>
            <a:endParaRPr lang="en-US" altLang="ko-KR" sz="1900"/>
          </a:p>
          <a:p>
            <a:pPr marL="0" indent="0">
              <a:buNone/>
              <a:defRPr/>
            </a:pPr>
            <a:r>
              <a:rPr lang="ko-KR" altLang="en-US" sz="1900"/>
              <a:t>상황에 맞게 모듈들을 각각 제어함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(</a:t>
            </a:r>
            <a:r>
              <a:rPr lang="ko-KR" altLang="en-US" sz="1900"/>
              <a:t>스피커</a:t>
            </a:r>
            <a:r>
              <a:rPr lang="en-US" altLang="ko-KR" sz="1900"/>
              <a:t>,</a:t>
            </a:r>
            <a:r>
              <a:rPr lang="ko-KR" altLang="en-US" sz="1900"/>
              <a:t> 서보모터</a:t>
            </a:r>
            <a:r>
              <a:rPr lang="en-US" altLang="ko-KR" sz="1900"/>
              <a:t>,</a:t>
            </a:r>
            <a:r>
              <a:rPr lang="ko-KR" altLang="en-US" sz="1900"/>
              <a:t> </a:t>
            </a:r>
            <a:r>
              <a:rPr lang="en-US" altLang="ko-KR" sz="1900"/>
              <a:t>LED</a:t>
            </a:r>
            <a:r>
              <a:rPr lang="ko-KR" altLang="en-US" sz="1900"/>
              <a:t>신호등</a:t>
            </a:r>
            <a:r>
              <a:rPr lang="en-US" altLang="ko-KR" sz="1900"/>
              <a:t>)</a:t>
            </a:r>
            <a:endParaRPr lang="en-US" altLang="ko-KR" sz="1900"/>
          </a:p>
          <a:p>
            <a:pPr marL="0" indent="0">
              <a:buNone/>
              <a:defRPr/>
            </a:pPr>
            <a:endParaRPr lang="en-US" altLang="ko-KR" sz="1900"/>
          </a:p>
          <a:p>
            <a:pPr marL="0" indent="0">
              <a:buNone/>
              <a:defRPr/>
            </a:pPr>
            <a:r>
              <a:rPr lang="ko-KR" altLang="en-US" sz="1900"/>
              <a:t>실시간으로 감지된 가스값을 정수 처리</a:t>
            </a:r>
            <a:endParaRPr lang="en-US" altLang="ko-KR" sz="1900" b="1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581361"/>
            <a:ext cx="27411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아두이노 소프트웨어</a:t>
            </a:r>
            <a:endParaRPr lang="ko-KR" altLang="en-US" sz="2200"/>
          </a:p>
        </p:txBody>
      </p:sp>
      <p:sp>
        <p:nvSpPr>
          <p:cNvPr id="25" name="TextBox 9"/>
          <p:cNvSpPr txBox="1"/>
          <p:nvPr/>
        </p:nvSpPr>
        <p:spPr>
          <a:xfrm>
            <a:off x="7369039" y="2597113"/>
            <a:ext cx="3172664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1">
              <a:solidFill>
                <a:schemeClr val="tx2"/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633777" y="2430007"/>
            <a:ext cx="5167230" cy="27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 수신 상황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 앱으로 부터의 가스벨브 제어신호 및 초기화 신호를 처리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 송신 상황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실시간 가스센서로 부터의 가스값을 송신함</a:t>
            </a:r>
            <a:endParaRPr lang="en-US" altLang="ko-KR" sz="19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81131" y="1939711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191" y="2478134"/>
            <a:ext cx="6283160" cy="2696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en-US" sz="1900"/>
              <a:t>안드로이드 스튜디오로 제작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인터넷이 연결되어 있다면 아두이노와 서로 데이터 송수신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일반적인 상황 인 경우 가스 벨브 제어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일정 수치 이상의 가스값 발생 시 </a:t>
            </a:r>
            <a:r>
              <a:rPr lang="en-US" altLang="ko-KR" sz="1900"/>
              <a:t>(</a:t>
            </a:r>
            <a:r>
              <a:rPr lang="ko-KR" altLang="en-US" sz="1900"/>
              <a:t>열기</a:t>
            </a:r>
            <a:r>
              <a:rPr lang="en-US" altLang="ko-KR" sz="1900"/>
              <a:t>/</a:t>
            </a:r>
            <a:r>
              <a:rPr lang="ko-KR" altLang="en-US" sz="1900"/>
              <a:t>닫기</a:t>
            </a:r>
            <a:r>
              <a:rPr lang="en-US" altLang="ko-KR" sz="1900"/>
              <a:t>)</a:t>
            </a:r>
            <a:r>
              <a:rPr lang="ko-KR" altLang="en-US" sz="1900"/>
              <a:t>버튼 비활성화</a:t>
            </a:r>
            <a:endParaRPr lang="ko-KR" altLang="en-US" sz="1900"/>
          </a:p>
          <a:p>
            <a:pPr marL="0" indent="0">
              <a:buNone/>
              <a:defRPr/>
            </a:pPr>
            <a:endParaRPr lang="en-US" altLang="ko-KR" sz="1900"/>
          </a:p>
          <a:p>
            <a:pPr marL="0" indent="0">
              <a:buNone/>
              <a:defRPr/>
            </a:pPr>
            <a:r>
              <a:rPr lang="en-US" altLang="ko-KR" sz="1900"/>
              <a:t> </a:t>
            </a:r>
            <a:r>
              <a:rPr lang="ko-KR" altLang="en-US" sz="1900"/>
              <a:t>초기화 </a:t>
            </a:r>
            <a:r>
              <a:rPr lang="en-US" altLang="ko-KR" sz="1900"/>
              <a:t>:</a:t>
            </a:r>
            <a:r>
              <a:rPr lang="ko-KR" altLang="en-US" sz="1900"/>
              <a:t> 가스값 </a:t>
            </a:r>
            <a:r>
              <a:rPr lang="en-US" altLang="ko-KR" sz="1900"/>
              <a:t>&lt;</a:t>
            </a:r>
            <a:r>
              <a:rPr lang="ko-KR" altLang="en-US" sz="1900"/>
              <a:t> 기준치 </a:t>
            </a:r>
            <a:r>
              <a:rPr lang="en-US" altLang="ko-KR" sz="1900"/>
              <a:t>=&gt;</a:t>
            </a:r>
            <a:r>
              <a:rPr lang="ko-KR" altLang="en-US" sz="1900"/>
              <a:t> 가스벨브 제어 버튼 활성화</a:t>
            </a:r>
            <a:endParaRPr lang="en-US" altLang="ko-KR" sz="1900" b="1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581361"/>
            <a:ext cx="336025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안드로이드 앱 소프트웨어</a:t>
            </a:r>
            <a:endParaRPr lang="ko-KR" altLang="en-US" sz="2200"/>
          </a:p>
        </p:txBody>
      </p:sp>
      <p:sp>
        <p:nvSpPr>
          <p:cNvPr id="25" name="TextBox 9"/>
          <p:cNvSpPr txBox="1"/>
          <p:nvPr/>
        </p:nvSpPr>
        <p:spPr>
          <a:xfrm>
            <a:off x="7369039" y="2597113"/>
            <a:ext cx="3172664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1">
              <a:solidFill>
                <a:schemeClr val="tx2"/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7024769" y="2473157"/>
            <a:ext cx="5167230" cy="239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900"/>
              <a:t>1.</a:t>
            </a:r>
            <a:r>
              <a:rPr lang="ko-KR" altLang="en-US" sz="1900"/>
              <a:t> 데이터 송신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가스벨브 제어를 위한 신호 </a:t>
            </a:r>
            <a:r>
              <a:rPr lang="en-US" altLang="ko-KR" sz="1900"/>
              <a:t>(</a:t>
            </a:r>
            <a:r>
              <a:rPr lang="ko-KR" altLang="en-US" sz="1900"/>
              <a:t>열기</a:t>
            </a:r>
            <a:r>
              <a:rPr lang="en-US" altLang="ko-KR" sz="1900"/>
              <a:t>/</a:t>
            </a:r>
            <a:r>
              <a:rPr lang="ko-KR" altLang="en-US" sz="1900"/>
              <a:t>닫기</a:t>
            </a:r>
            <a:r>
              <a:rPr lang="en-US" altLang="ko-KR" sz="1900"/>
              <a:t>)</a:t>
            </a:r>
            <a:r>
              <a:rPr lang="ko-KR" altLang="en-US" sz="1900"/>
              <a:t> 및 긴급상황 초기화 신호 전송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2.</a:t>
            </a:r>
            <a:r>
              <a:rPr lang="ko-KR" altLang="en-US" sz="1900"/>
              <a:t> 데이터 수신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실시간 아두이노 측에서 감지된 가스값 받음</a:t>
            </a:r>
            <a:endParaRPr lang="en-US" altLang="ko-KR" sz="19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5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7411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애플리케이션 결과물</a:t>
            </a:r>
            <a:endParaRPr lang="ko-KR" altLang="en-US" sz="2200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5104" y="1417638"/>
            <a:ext cx="2597369" cy="471310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9"/>
          <p:cNvSpPr txBox="1"/>
          <p:nvPr/>
        </p:nvSpPr>
        <p:spPr>
          <a:xfrm>
            <a:off x="5303585" y="2230303"/>
            <a:ext cx="5167230" cy="269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900"/>
              <a:t>현재상태 </a:t>
            </a:r>
            <a:r>
              <a:rPr lang="en-US" altLang="ko-KR" sz="1900"/>
              <a:t>:</a:t>
            </a:r>
            <a:r>
              <a:rPr lang="ko-KR" altLang="en-US" sz="1900"/>
              <a:t> 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-</a:t>
            </a:r>
            <a:r>
              <a:rPr lang="ko-KR" altLang="en-US" sz="1900"/>
              <a:t> 연결없음 </a:t>
            </a:r>
            <a:r>
              <a:rPr lang="en-US" altLang="ko-KR" sz="1900"/>
              <a:t>:</a:t>
            </a:r>
            <a:r>
              <a:rPr lang="ko-KR" altLang="en-US" sz="1900"/>
              <a:t> 인터넷에 연결 안된상태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-</a:t>
            </a:r>
            <a:r>
              <a:rPr lang="ko-KR" altLang="en-US" sz="1900"/>
              <a:t> </a:t>
            </a:r>
            <a:r>
              <a:rPr lang="en-US" altLang="ko-KR" sz="1900"/>
              <a:t>ON : </a:t>
            </a:r>
            <a:r>
              <a:rPr lang="ko-KR" altLang="en-US" sz="1900"/>
              <a:t>벨브 열림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en-US" altLang="ko-KR" sz="1900"/>
              <a:t>-</a:t>
            </a:r>
            <a:r>
              <a:rPr lang="ko-KR" altLang="en-US" sz="1900"/>
              <a:t> </a:t>
            </a:r>
            <a:r>
              <a:rPr lang="en-US" altLang="ko-KR" sz="1900"/>
              <a:t>OFF : </a:t>
            </a:r>
            <a:r>
              <a:rPr lang="ko-KR" altLang="en-US" sz="1900"/>
              <a:t>벨브 닫힘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벨브 제어 버튼 </a:t>
            </a:r>
            <a:r>
              <a:rPr lang="en-US" altLang="ko-KR" sz="1900"/>
              <a:t>(</a:t>
            </a:r>
            <a:r>
              <a:rPr lang="ko-KR" altLang="en-US" sz="1900"/>
              <a:t>벨브 열기</a:t>
            </a:r>
            <a:r>
              <a:rPr lang="en-US" altLang="ko-KR" sz="1900"/>
              <a:t>,</a:t>
            </a:r>
            <a:r>
              <a:rPr lang="ko-KR" altLang="en-US" sz="1900"/>
              <a:t> 벨브 닫기</a:t>
            </a:r>
            <a:r>
              <a:rPr lang="en-US" altLang="ko-KR" sz="1900"/>
              <a:t>)</a:t>
            </a:r>
            <a:endParaRPr lang="en-US" altLang="ko-KR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초기화 버튼 </a:t>
            </a:r>
            <a:r>
              <a:rPr lang="en-US" altLang="ko-KR" sz="1900"/>
              <a:t>:</a:t>
            </a:r>
            <a:r>
              <a:rPr lang="ko-KR" altLang="en-US" sz="1900"/>
              <a:t> 비활성화 조치 해제 </a:t>
            </a:r>
            <a:r>
              <a:rPr lang="en-US" altLang="ko-KR" sz="1900"/>
              <a:t>(</a:t>
            </a:r>
            <a:r>
              <a:rPr lang="ko-KR" altLang="en-US" sz="1900"/>
              <a:t>주 목적</a:t>
            </a:r>
            <a:r>
              <a:rPr lang="en-US" altLang="ko-KR" sz="1900"/>
              <a:t>)</a:t>
            </a:r>
            <a:endParaRPr lang="en-US" altLang="ko-KR" sz="19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5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8881" y="581361"/>
            <a:ext cx="21982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하드웨어 결과물</a:t>
            </a:r>
            <a:endParaRPr lang="ko-KR" altLang="en-US" sz="2200"/>
          </a:p>
        </p:txBody>
      </p:sp>
      <p:pic>
        <p:nvPicPr>
          <p:cNvPr id="41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5783" y="1616622"/>
            <a:ext cx="6034617" cy="4525963"/>
          </a:xfrm>
          <a:prstGeom prst="rect">
            <a:avLst/>
          </a:prstGeom>
        </p:spPr>
      </p:pic>
      <p:sp>
        <p:nvSpPr>
          <p:cNvPr id="42" name="TextBox 9"/>
          <p:cNvSpPr txBox="1"/>
          <p:nvPr/>
        </p:nvSpPr>
        <p:spPr>
          <a:xfrm>
            <a:off x="6757402" y="1936507"/>
            <a:ext cx="5167230" cy="2984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900"/>
              <a:t>가장 왼쪽의 관은 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가스관 시연을 위해 제작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메인 모듈과 가스관 사이에는 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서보모터로 연결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서보모터로 관 내부 볼 벨브를 제어</a:t>
            </a:r>
            <a:endParaRPr lang="ko-KR" altLang="en-US" sz="1900"/>
          </a:p>
          <a:p>
            <a:pPr marL="0" indent="0">
              <a:buNone/>
              <a:defRPr/>
            </a:pP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 sz="1900"/>
              <a:t>가스센서와 </a:t>
            </a:r>
            <a:r>
              <a:rPr lang="en-US" altLang="ko-KR" sz="1900"/>
              <a:t>LED</a:t>
            </a:r>
            <a:r>
              <a:rPr lang="ko-KR" altLang="en-US" sz="1900"/>
              <a:t> 신호등 모듈</a:t>
            </a:r>
            <a:r>
              <a:rPr lang="en-US" altLang="ko-KR" sz="1900"/>
              <a:t>,</a:t>
            </a:r>
            <a:r>
              <a:rPr lang="ko-KR" altLang="en-US" sz="1900"/>
              <a:t> 스피커를 시스템 외부에 설치</a:t>
            </a:r>
            <a:endParaRPr lang="en-US" altLang="ko-KR" sz="19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6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81361"/>
            <a:ext cx="16552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테스트 결과</a:t>
            </a:r>
            <a:endParaRPr lang="ko-KR" altLang="en-US" sz="2200"/>
          </a:p>
        </p:txBody>
      </p:sp>
      <p:pic>
        <p:nvPicPr>
          <p:cNvPr id="3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23417" y="1218185"/>
            <a:ext cx="8545165" cy="5426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5892" y="1775409"/>
            <a:ext cx="11760215" cy="57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인터넷만 연결되어 있다면 원격으로 벨브를 제어할 수 있는 시스템</a:t>
            </a:r>
            <a:endParaRPr lang="ko-KR" altLang="en-US" sz="3200" b="1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19219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프로젝트 계획</a:t>
            </a:r>
            <a:endParaRPr lang="ko-KR" altLang="en-US" sz="2200"/>
          </a:p>
        </p:txBody>
      </p:sp>
      <p:sp>
        <p:nvSpPr>
          <p:cNvPr id="27" name="TextBox 23"/>
          <p:cNvSpPr txBox="1"/>
          <p:nvPr/>
        </p:nvSpPr>
        <p:spPr>
          <a:xfrm>
            <a:off x="215892" y="2858319"/>
            <a:ext cx="11760215" cy="57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주제분석</a:t>
            </a:r>
            <a:r>
              <a:rPr lang="en-US" altLang="ko-KR" sz="3200" b="1">
                <a:solidFill>
                  <a:schemeClr val="tx2"/>
                </a:solidFill>
              </a:rPr>
              <a:t>,</a:t>
            </a:r>
            <a:r>
              <a:rPr lang="ko-KR" altLang="en-US" sz="3200" b="1">
                <a:solidFill>
                  <a:schemeClr val="tx2"/>
                </a:solidFill>
              </a:rPr>
              <a:t> 요구분석</a:t>
            </a:r>
            <a:r>
              <a:rPr lang="en-US" altLang="ko-KR" sz="3200" b="1">
                <a:solidFill>
                  <a:schemeClr val="tx2"/>
                </a:solidFill>
              </a:rPr>
              <a:t>,</a:t>
            </a:r>
            <a:r>
              <a:rPr lang="ko-KR" altLang="en-US" sz="3200" b="1">
                <a:solidFill>
                  <a:schemeClr val="tx2"/>
                </a:solidFill>
              </a:rPr>
              <a:t> 설계</a:t>
            </a:r>
            <a:r>
              <a:rPr lang="en-US" altLang="ko-KR" sz="3200" b="1">
                <a:solidFill>
                  <a:schemeClr val="tx2"/>
                </a:solidFill>
              </a:rPr>
              <a:t>,</a:t>
            </a:r>
            <a:r>
              <a:rPr lang="ko-KR" altLang="en-US" sz="3200" b="1">
                <a:solidFill>
                  <a:schemeClr val="tx2"/>
                </a:solidFill>
              </a:rPr>
              <a:t> 구현 테스트로 나누어져 있음</a:t>
            </a:r>
            <a:endParaRPr lang="ko-KR" altLang="en-US" sz="3200" b="1">
              <a:solidFill>
                <a:schemeClr val="tx2"/>
              </a:solidFill>
            </a:endParaRPr>
          </a:p>
        </p:txBody>
      </p:sp>
      <p:sp>
        <p:nvSpPr>
          <p:cNvPr id="28" name=""/>
          <p:cNvSpPr/>
          <p:nvPr/>
        </p:nvSpPr>
        <p:spPr>
          <a:xfrm rot="16200000">
            <a:off x="5118901" y="3828799"/>
            <a:ext cx="1261177" cy="1269496"/>
          </a:xfrm>
          <a:custGeom>
            <a:avLst/>
            <a:gd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29" name=""/>
          <p:cNvSpPr/>
          <p:nvPr/>
        </p:nvSpPr>
        <p:spPr>
          <a:xfrm>
            <a:off x="3731786" y="4718728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6388760" y="4730665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ko-KR" altLang="en-US"/>
              <a:t>휴대폰 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46072" y="3378868"/>
            <a:ext cx="10250836" cy="940201"/>
            <a:chOff x="246072" y="3017361"/>
            <a:chExt cx="10250836" cy="940201"/>
          </a:xfrm>
        </p:grpSpPr>
        <p:grpSp>
          <p:nvGrpSpPr>
            <p:cNvPr id="11" name="그룹 10"/>
            <p:cNvGrpSpPr/>
            <p:nvPr/>
          </p:nvGrpSpPr>
          <p:grpSpPr>
            <a:xfrm rot="0">
              <a:off x="246072" y="3017361"/>
              <a:ext cx="1574239" cy="369332"/>
              <a:chOff x="246072" y="3066691"/>
              <a:chExt cx="157423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6072" y="3066691"/>
                <a:ext cx="54534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91414" y="3066691"/>
                <a:ext cx="102889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프로젝트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955824" y="3050781"/>
              <a:ext cx="2839962" cy="906781"/>
              <a:chOff x="1955824" y="3050781"/>
              <a:chExt cx="2839962" cy="90678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55824" y="3050781"/>
                <a:ext cx="60305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01166" y="3050781"/>
                <a:ext cx="2294621" cy="906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유스케이스 다이어그램</a:t>
                </a:r>
                <a:endParaRPr lang="ko-KR" altLang="en-US" spc="-150">
                  <a:solidFill>
                    <a:schemeClr val="bg1"/>
                  </a:solidFill>
                </a:endParaRPr>
              </a:p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요구사항 정의서</a:t>
                </a:r>
                <a:endParaRPr lang="ko-KR" altLang="en-US" spc="-150">
                  <a:solidFill>
                    <a:schemeClr val="bg1"/>
                  </a:solidFill>
                </a:endParaRPr>
              </a:p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유스케이스 명세서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0">
              <a:off x="4928293" y="3067491"/>
              <a:ext cx="2688363" cy="651946"/>
              <a:chOff x="5370189" y="3068757"/>
              <a:chExt cx="2688363" cy="65194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370189" y="3068757"/>
                <a:ext cx="5950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003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67600" y="3085469"/>
                <a:ext cx="2090953" cy="635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클래스 다이어그램</a:t>
                </a:r>
                <a:endParaRPr lang="ko-KR" altLang="en-US" spc="-150">
                  <a:solidFill>
                    <a:schemeClr val="bg1"/>
                  </a:solidFill>
                </a:endParaRPr>
              </a:p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시퀀스 다이어그램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0">
              <a:off x="7606097" y="3067492"/>
              <a:ext cx="2890811" cy="369332"/>
              <a:chOff x="7775021" y="3097587"/>
              <a:chExt cx="2890811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75021" y="3097588"/>
                <a:ext cx="595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004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37338" y="3097587"/>
                <a:ext cx="22284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소프트웨어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6"/>
          <p:cNvSpPr txBox="1"/>
          <p:nvPr/>
        </p:nvSpPr>
        <p:spPr>
          <a:xfrm>
            <a:off x="270177" y="4654252"/>
            <a:ext cx="59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005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2127051" y="4706389"/>
            <a:ext cx="59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006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850944" y="4672967"/>
            <a:ext cx="2545996" cy="36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결과물 사진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2700928" y="4725102"/>
            <a:ext cx="2545996" cy="36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테스트 결과</a:t>
            </a:r>
            <a:endParaRPr lang="ko-KR" altLang="en-US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881" y="581361"/>
            <a:ext cx="32745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프로젝트 계획</a:t>
            </a:r>
            <a:r>
              <a:rPr lang="en-US" altLang="ko-KR" sz="2200"/>
              <a:t>(</a:t>
            </a:r>
            <a:r>
              <a:rPr lang="ko-KR" altLang="en-US" sz="2200"/>
              <a:t>역할 분담</a:t>
            </a:r>
            <a:r>
              <a:rPr lang="en-US" altLang="ko-KR" sz="2200"/>
              <a:t>)</a:t>
            </a:r>
            <a:endParaRPr lang="en-US" altLang="ko-KR" sz="22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0113" y="1704734"/>
            <a:ext cx="5801534" cy="3448531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2870" y="2666894"/>
            <a:ext cx="2657845" cy="1524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880" y="581361"/>
            <a:ext cx="3198335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프로젝트 계획</a:t>
            </a:r>
            <a:r>
              <a:rPr lang="en-US" altLang="ko-KR" sz="2200"/>
              <a:t>(</a:t>
            </a:r>
            <a:r>
              <a:rPr lang="ko-KR" altLang="en-US" sz="2200"/>
              <a:t>세부사항</a:t>
            </a:r>
            <a:r>
              <a:rPr lang="en-US" altLang="ko-KR" sz="2200"/>
              <a:t>)</a:t>
            </a:r>
            <a:endParaRPr lang="en-US" altLang="ko-KR" sz="2200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33270"/>
            <a:ext cx="12192000" cy="3791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28935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요구사항 분석 및 결과</a:t>
            </a:r>
            <a:endParaRPr lang="ko-KR" altLang="en-US" sz="2200"/>
          </a:p>
        </p:txBody>
      </p:sp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1009027" y="1380169"/>
          <a:ext cx="10173946" cy="4796157"/>
        </p:xfrm>
        <a:graphic>
          <a:graphicData uri="http://schemas.openxmlformats.org/drawingml/2006/table">
            <a:tbl>
              <a:tblPr firstRow="1" bandRow="1"/>
              <a:tblGrid>
                <a:gridCol w="1980440"/>
                <a:gridCol w="4975837"/>
                <a:gridCol w="3217668"/>
              </a:tblGrid>
              <a:tr h="365154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sz="1000" b="1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51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sz="1000" b="1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내용</a:t>
                      </a:r>
                      <a:endParaRPr xmlns:mc="http://schemas.openxmlformats.org/markup-compatibility/2006" xmlns:hp="http://schemas.haansoft.com/office/presentation/8.0" sz="1000" b="1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필요 하드웨어</a:t>
                      </a:r>
                      <a:endParaRPr xmlns:mc="http://schemas.openxmlformats.org/markup-compatibility/2006" xmlns:hp="http://schemas.haansoft.com/office/presentation/8.0" sz="1000" b="1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2055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데이터 처리 및 벨브 제어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아두이노 보드를 통해 데이터를 송 수신 하고 사용자의 전용 앱을 통해 수신받은 데이터를 처리하여 모터에 신호를 주어 벨브를 개방하거나 폐쇄한다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 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또한 가스 누출시 위험 알림 데이터를 스피커나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LED 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혹은 수신자의 앱으로 전달하여 처리한다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아두이노 보드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모터 드라이브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모터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04248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데이터 처리 및 제어 애플리케이션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앱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사용자가 앱을 통해 데이터를 송 수신하고 수신받은 데이터를 처리하여 위험신호시 상단 바 알림으로 처리하고 현재 벨브의 상황을 확인한다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또한 아두이노 보드로 신호를 주어 벨브를 제어할 수 있다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ㆍ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1832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상황 알람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스피커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, LED)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가스 누출과 같은 위험상황 발생 시 아두이노 보드로 받은 위험 알림 신호를 처리하여 스피커로 소리를 출력하고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LED 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인디케이터를 출력하여 사용자가 위험상황을 인지하여야 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또한 벨브의 현재 상황을 두 가지 색상을 통해 점등하여야 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스피커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RGB LED 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등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45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가스 검출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아두이노 보드와 연결된 센서로 가스검출 시 곧바로 아두이노 보드에 신호를 주어야 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d0d0d"/>
                          </a:solidFill>
                          <a:latin typeface="함초롬바탕"/>
                          <a:ea typeface="함초롬바탕"/>
                        </a:rPr>
                        <a:t>천연가스 센서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d0d0d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81" y="581361"/>
            <a:ext cx="30078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유스케이스 다이어그램</a:t>
            </a:r>
            <a:endParaRPr lang="ko-KR" altLang="en-US" sz="2200"/>
          </a:p>
        </p:txBody>
      </p: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148" y="1304741"/>
            <a:ext cx="6096000" cy="4248517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5356" y="1317846"/>
            <a:ext cx="5706643" cy="4256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4649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유스케이스 명세서</a:t>
            </a:r>
            <a:endParaRPr lang="ko-KR" altLang="en-US" sz="2200"/>
          </a:p>
        </p:txBody>
      </p:sp>
      <p:sp>
        <p:nvSpPr>
          <p:cNvPr id="33" name="TextBox 23"/>
          <p:cNvSpPr txBox="1"/>
          <p:nvPr/>
        </p:nvSpPr>
        <p:spPr>
          <a:xfrm>
            <a:off x="249313" y="2060231"/>
            <a:ext cx="5410216" cy="1766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tx2"/>
                </a:solidFill>
              </a:rPr>
              <a:t>유스케이스 요소에 대해 세부사항들을 정의</a:t>
            </a:r>
            <a:endParaRPr lang="ko-KR" altLang="en-US" sz="2200" b="1">
              <a:solidFill>
                <a:schemeClr val="tx2"/>
              </a:solidFill>
            </a:endParaRPr>
          </a:p>
          <a:p>
            <a:pPr lvl="0">
              <a:defRPr/>
            </a:pPr>
            <a:endParaRPr lang="ko-KR" altLang="en-US" sz="2200" b="1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chemeClr val="tx2"/>
                </a:solidFill>
              </a:rPr>
              <a:t>유스케이스명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관련 액터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요약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입력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</a:t>
            </a:r>
            <a:endParaRPr lang="ko-KR" altLang="en-US" sz="2200" b="1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chemeClr val="tx2"/>
                </a:solidFill>
              </a:rPr>
              <a:t>출력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선행조건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종료조건</a:t>
            </a:r>
            <a:r>
              <a:rPr lang="en-US" altLang="ko-KR" sz="2200" b="1">
                <a:solidFill>
                  <a:schemeClr val="tx2"/>
                </a:solidFill>
              </a:rPr>
              <a:t>,</a:t>
            </a:r>
            <a:r>
              <a:rPr lang="ko-KR" altLang="en-US" sz="2200" b="1">
                <a:solidFill>
                  <a:schemeClr val="tx2"/>
                </a:solidFill>
              </a:rPr>
              <a:t> 기본흐름 </a:t>
            </a:r>
            <a:endParaRPr lang="ko-KR" altLang="en-US" sz="2200" b="1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ko-KR" altLang="en-US" sz="2200" b="1">
                <a:solidFill>
                  <a:schemeClr val="tx2"/>
                </a:solidFill>
              </a:rPr>
              <a:t>으로 이루어져 있음</a:t>
            </a:r>
            <a:endParaRPr lang="ko-KR" altLang="en-US" sz="2200" b="1">
              <a:solidFill>
                <a:schemeClr val="tx2"/>
              </a:solidFill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5927498" y="1925052"/>
          <a:ext cx="5751214" cy="3674745"/>
        </p:xfrm>
        <a:graphic>
          <a:graphicData uri="http://schemas.openxmlformats.org/drawingml/2006/table">
            <a:tbl>
              <a:tblPr firstRow="1" bandRow="1"/>
              <a:tblGrid>
                <a:gridCol w="1581757"/>
                <a:gridCol w="4169456"/>
              </a:tblGrid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유스케이스 명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데이터 송수신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관련 액터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모바일 애플리케이션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아두이노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요약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Wifi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를 통해 데이터를 송 수신한다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입력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벨브 제어신호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출력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모터동작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LED</a:t>
                      </a: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제어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선행 조건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모바일 에플리케이션으로부터 벨브 제어신호가 송신되어야 한다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종료 조건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데이터를 받거나 보내면 종료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8248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기본흐름</a:t>
                      </a:r>
                      <a:endParaRPr xmlns:mc="http://schemas.openxmlformats.org/markup-compatibility/2006" xmlns:hp="http://schemas.haansoft.com/office/presentation/8.0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457200" lvl="1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모바일 에플리케이션으로부터 벨브 제어신호를 받거나 어플리케이션으로 현재 벨브 상태를 보낸다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3741258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클래스 다이어그램</a:t>
            </a:r>
            <a:r>
              <a:rPr lang="en-US" altLang="ko-KR" sz="2200"/>
              <a:t>(</a:t>
            </a:r>
            <a:r>
              <a:rPr lang="ko-KR" altLang="en-US" sz="2200"/>
              <a:t>아두이노</a:t>
            </a:r>
            <a:r>
              <a:rPr lang="en-US" altLang="ko-KR" sz="2200"/>
              <a:t>)</a:t>
            </a:r>
            <a:endParaRPr lang="en-US" altLang="ko-KR" sz="2200"/>
          </a:p>
        </p:txBody>
      </p:sp>
      <p:pic>
        <p:nvPicPr>
          <p:cNvPr id="42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038332" y="1400927"/>
            <a:ext cx="3714282" cy="4969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와이드스크린</ep:PresentationFormat>
  <ep:Paragraphs>92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khc98</cp:lastModifiedBy>
  <dcterms:modified xsi:type="dcterms:W3CDTF">2022-06-11T10:57:09.141</dcterms:modified>
  <cp:revision>156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