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6318250"/>
  <p:notesSz cx="11430000" cy="63182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6487" y="2501900"/>
            <a:ext cx="1597025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12E2A"/>
                </a:solidFill>
                <a:latin typeface="BM HANNA Air"/>
                <a:cs typeface="BM HANNA Ai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12E2A"/>
                </a:solidFill>
                <a:latin typeface="BM HANNA Air"/>
                <a:cs typeface="BM HANNA Ai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12E2A"/>
                </a:solidFill>
                <a:latin typeface="BM HANNA Air"/>
                <a:cs typeface="BM HANNA Ai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29999" cy="6000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1177" y="2035175"/>
            <a:ext cx="2747644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312E2A"/>
                </a:solidFill>
                <a:latin typeface="BM HANNA Air"/>
                <a:cs typeface="BM HANNA Ai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0602" y="1194858"/>
            <a:ext cx="8171815" cy="389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487" y="1642744"/>
            <a:ext cx="5604510" cy="13779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95"/>
              </a:spcBef>
            </a:pPr>
            <a:r>
              <a:rPr dirty="0" sz="4050" spc="405"/>
              <a:t>딥러닝과</a:t>
            </a:r>
            <a:r>
              <a:rPr dirty="0" sz="4050" spc="-365"/>
              <a:t> </a:t>
            </a:r>
            <a:r>
              <a:rPr dirty="0" sz="4050" spc="355"/>
              <a:t>캐글의</a:t>
            </a:r>
            <a:r>
              <a:rPr dirty="0" sz="4050" spc="-360"/>
              <a:t> </a:t>
            </a:r>
            <a:r>
              <a:rPr dirty="0" sz="4050" spc="495"/>
              <a:t>기본</a:t>
            </a:r>
            <a:r>
              <a:rPr dirty="0" sz="4050" spc="-360"/>
              <a:t> </a:t>
            </a:r>
            <a:r>
              <a:rPr dirty="0" sz="4050" spc="445"/>
              <a:t>용어  </a:t>
            </a:r>
            <a:r>
              <a:rPr dirty="0" sz="4050" spc="450"/>
              <a:t>이해</a:t>
            </a:r>
            <a:endParaRPr sz="4050"/>
          </a:p>
        </p:txBody>
      </p:sp>
      <p:sp>
        <p:nvSpPr>
          <p:cNvPr id="3" name="object 3"/>
          <p:cNvSpPr/>
          <p:nvPr/>
        </p:nvSpPr>
        <p:spPr>
          <a:xfrm>
            <a:off x="5699769" y="4062041"/>
            <a:ext cx="568960" cy="203200"/>
          </a:xfrm>
          <a:custGeom>
            <a:avLst/>
            <a:gdLst/>
            <a:ahLst/>
            <a:cxnLst/>
            <a:rect l="l" t="t" r="r" b="b"/>
            <a:pathLst>
              <a:path w="568960" h="203200">
                <a:moveTo>
                  <a:pt x="161258" y="92659"/>
                </a:moveTo>
                <a:lnTo>
                  <a:pt x="23336" y="92659"/>
                </a:lnTo>
                <a:lnTo>
                  <a:pt x="23336" y="6172"/>
                </a:lnTo>
                <a:lnTo>
                  <a:pt x="49806" y="6172"/>
                </a:lnTo>
                <a:lnTo>
                  <a:pt x="49806" y="30813"/>
                </a:lnTo>
                <a:lnTo>
                  <a:pt x="161258" y="30813"/>
                </a:lnTo>
                <a:lnTo>
                  <a:pt x="161258" y="53473"/>
                </a:lnTo>
                <a:lnTo>
                  <a:pt x="49806" y="53473"/>
                </a:lnTo>
                <a:lnTo>
                  <a:pt x="49806" y="69427"/>
                </a:lnTo>
                <a:lnTo>
                  <a:pt x="161258" y="69427"/>
                </a:lnTo>
                <a:lnTo>
                  <a:pt x="161258" y="92659"/>
                </a:lnTo>
                <a:close/>
              </a:path>
              <a:path w="568960" h="203200">
                <a:moveTo>
                  <a:pt x="161258" y="30813"/>
                </a:moveTo>
                <a:lnTo>
                  <a:pt x="134778" y="30813"/>
                </a:lnTo>
                <a:lnTo>
                  <a:pt x="134778" y="6172"/>
                </a:lnTo>
                <a:lnTo>
                  <a:pt x="161258" y="6172"/>
                </a:lnTo>
                <a:lnTo>
                  <a:pt x="161258" y="30813"/>
                </a:lnTo>
                <a:close/>
              </a:path>
              <a:path w="568960" h="203200">
                <a:moveTo>
                  <a:pt x="161258" y="69427"/>
                </a:moveTo>
                <a:lnTo>
                  <a:pt x="134778" y="69427"/>
                </a:lnTo>
                <a:lnTo>
                  <a:pt x="134778" y="53473"/>
                </a:lnTo>
                <a:lnTo>
                  <a:pt x="161258" y="53473"/>
                </a:lnTo>
                <a:lnTo>
                  <a:pt x="161258" y="69427"/>
                </a:lnTo>
                <a:close/>
              </a:path>
              <a:path w="568960" h="203200">
                <a:moveTo>
                  <a:pt x="184594" y="125672"/>
                </a:moveTo>
                <a:lnTo>
                  <a:pt x="0" y="125672"/>
                </a:lnTo>
                <a:lnTo>
                  <a:pt x="0" y="102393"/>
                </a:lnTo>
                <a:lnTo>
                  <a:pt x="184594" y="102393"/>
                </a:lnTo>
                <a:lnTo>
                  <a:pt x="184594" y="125672"/>
                </a:lnTo>
                <a:close/>
              </a:path>
              <a:path w="568960" h="203200">
                <a:moveTo>
                  <a:pt x="106841" y="163191"/>
                </a:moveTo>
                <a:lnTo>
                  <a:pt x="80362" y="163191"/>
                </a:lnTo>
                <a:lnTo>
                  <a:pt x="80362" y="125672"/>
                </a:lnTo>
                <a:lnTo>
                  <a:pt x="106841" y="125672"/>
                </a:lnTo>
                <a:lnTo>
                  <a:pt x="106841" y="163191"/>
                </a:lnTo>
                <a:close/>
              </a:path>
              <a:path w="568960" h="203200">
                <a:moveTo>
                  <a:pt x="165125" y="198558"/>
                </a:moveTo>
                <a:lnTo>
                  <a:pt x="22288" y="198558"/>
                </a:lnTo>
                <a:lnTo>
                  <a:pt x="22288" y="136921"/>
                </a:lnTo>
                <a:lnTo>
                  <a:pt x="48768" y="136921"/>
                </a:lnTo>
                <a:lnTo>
                  <a:pt x="48768" y="175069"/>
                </a:lnTo>
                <a:lnTo>
                  <a:pt x="165125" y="175069"/>
                </a:lnTo>
                <a:lnTo>
                  <a:pt x="165125" y="198558"/>
                </a:lnTo>
                <a:close/>
              </a:path>
              <a:path w="568960" h="203200">
                <a:moveTo>
                  <a:pt x="218236" y="97421"/>
                </a:moveTo>
                <a:lnTo>
                  <a:pt x="206987" y="74666"/>
                </a:lnTo>
                <a:lnTo>
                  <a:pt x="235224" y="67503"/>
                </a:lnTo>
                <a:lnTo>
                  <a:pt x="257970" y="55631"/>
                </a:lnTo>
                <a:lnTo>
                  <a:pt x="273143" y="40168"/>
                </a:lnTo>
                <a:lnTo>
                  <a:pt x="278663" y="22231"/>
                </a:lnTo>
                <a:lnTo>
                  <a:pt x="278663" y="6848"/>
                </a:lnTo>
                <a:lnTo>
                  <a:pt x="305981" y="6848"/>
                </a:lnTo>
                <a:lnTo>
                  <a:pt x="305981" y="22231"/>
                </a:lnTo>
                <a:lnTo>
                  <a:pt x="311570" y="39992"/>
                </a:lnTo>
                <a:lnTo>
                  <a:pt x="326875" y="55474"/>
                </a:lnTo>
                <a:lnTo>
                  <a:pt x="329434" y="56816"/>
                </a:lnTo>
                <a:lnTo>
                  <a:pt x="292531" y="56816"/>
                </a:lnTo>
                <a:lnTo>
                  <a:pt x="281925" y="69638"/>
                </a:lnTo>
                <a:lnTo>
                  <a:pt x="264842" y="81476"/>
                </a:lnTo>
                <a:lnTo>
                  <a:pt x="243030" y="91136"/>
                </a:lnTo>
                <a:lnTo>
                  <a:pt x="218236" y="97421"/>
                </a:lnTo>
                <a:close/>
              </a:path>
              <a:path w="568960" h="203200">
                <a:moveTo>
                  <a:pt x="366617" y="97421"/>
                </a:moveTo>
                <a:lnTo>
                  <a:pt x="341887" y="91136"/>
                </a:lnTo>
                <a:lnTo>
                  <a:pt x="320159" y="81476"/>
                </a:lnTo>
                <a:lnTo>
                  <a:pt x="303137" y="69638"/>
                </a:lnTo>
                <a:lnTo>
                  <a:pt x="292531" y="56816"/>
                </a:lnTo>
                <a:lnTo>
                  <a:pt x="329434" y="56816"/>
                </a:lnTo>
                <a:lnTo>
                  <a:pt x="349704" y="67444"/>
                </a:lnTo>
                <a:lnTo>
                  <a:pt x="377866" y="74666"/>
                </a:lnTo>
                <a:lnTo>
                  <a:pt x="366617" y="97421"/>
                </a:lnTo>
                <a:close/>
              </a:path>
              <a:path w="568960" h="203200">
                <a:moveTo>
                  <a:pt x="384200" y="132740"/>
                </a:moveTo>
                <a:lnTo>
                  <a:pt x="200234" y="132740"/>
                </a:lnTo>
                <a:lnTo>
                  <a:pt x="200234" y="109042"/>
                </a:lnTo>
                <a:lnTo>
                  <a:pt x="384200" y="109042"/>
                </a:lnTo>
                <a:lnTo>
                  <a:pt x="384200" y="132740"/>
                </a:lnTo>
                <a:close/>
              </a:path>
              <a:path w="568960" h="203200">
                <a:moveTo>
                  <a:pt x="305142" y="202796"/>
                </a:moveTo>
                <a:lnTo>
                  <a:pt x="278663" y="202796"/>
                </a:lnTo>
                <a:lnTo>
                  <a:pt x="278663" y="132740"/>
                </a:lnTo>
                <a:lnTo>
                  <a:pt x="305142" y="132740"/>
                </a:lnTo>
                <a:lnTo>
                  <a:pt x="305142" y="202796"/>
                </a:lnTo>
                <a:close/>
              </a:path>
              <a:path w="568960" h="203200">
                <a:moveTo>
                  <a:pt x="568575" y="46253"/>
                </a:moveTo>
                <a:lnTo>
                  <a:pt x="541896" y="46253"/>
                </a:lnTo>
                <a:lnTo>
                  <a:pt x="541896" y="0"/>
                </a:lnTo>
                <a:lnTo>
                  <a:pt x="568575" y="0"/>
                </a:lnTo>
                <a:lnTo>
                  <a:pt x="568575" y="46253"/>
                </a:lnTo>
                <a:close/>
              </a:path>
              <a:path w="568960" h="203200">
                <a:moveTo>
                  <a:pt x="457657" y="107680"/>
                </a:moveTo>
                <a:lnTo>
                  <a:pt x="436131" y="103971"/>
                </a:lnTo>
                <a:lnTo>
                  <a:pt x="418872" y="93670"/>
                </a:lnTo>
                <a:lnTo>
                  <a:pt x="407402" y="78012"/>
                </a:lnTo>
                <a:lnTo>
                  <a:pt x="403240" y="58235"/>
                </a:lnTo>
                <a:lnTo>
                  <a:pt x="407402" y="38576"/>
                </a:lnTo>
                <a:lnTo>
                  <a:pt x="418872" y="22981"/>
                </a:lnTo>
                <a:lnTo>
                  <a:pt x="436131" y="12705"/>
                </a:lnTo>
                <a:lnTo>
                  <a:pt x="457657" y="9001"/>
                </a:lnTo>
                <a:lnTo>
                  <a:pt x="477014" y="11966"/>
                </a:lnTo>
                <a:lnTo>
                  <a:pt x="493117" y="20012"/>
                </a:lnTo>
                <a:lnTo>
                  <a:pt x="504689" y="31865"/>
                </a:lnTo>
                <a:lnTo>
                  <a:pt x="505088" y="32861"/>
                </a:lnTo>
                <a:lnTo>
                  <a:pt x="457657" y="32861"/>
                </a:lnTo>
                <a:lnTo>
                  <a:pt x="445755" y="34633"/>
                </a:lnTo>
                <a:lnTo>
                  <a:pt x="436762" y="39701"/>
                </a:lnTo>
                <a:lnTo>
                  <a:pt x="431075" y="47693"/>
                </a:lnTo>
                <a:lnTo>
                  <a:pt x="429091" y="58235"/>
                </a:lnTo>
                <a:lnTo>
                  <a:pt x="431082" y="68802"/>
                </a:lnTo>
                <a:lnTo>
                  <a:pt x="436780" y="76846"/>
                </a:lnTo>
                <a:lnTo>
                  <a:pt x="445775" y="81966"/>
                </a:lnTo>
                <a:lnTo>
                  <a:pt x="457657" y="83762"/>
                </a:lnTo>
                <a:lnTo>
                  <a:pt x="505273" y="83762"/>
                </a:lnTo>
                <a:lnTo>
                  <a:pt x="505028" y="84389"/>
                </a:lnTo>
                <a:lnTo>
                  <a:pt x="493392" y="96462"/>
                </a:lnTo>
                <a:lnTo>
                  <a:pt x="477167" y="104658"/>
                </a:lnTo>
                <a:lnTo>
                  <a:pt x="457657" y="107680"/>
                </a:lnTo>
                <a:close/>
              </a:path>
              <a:path w="568960" h="203200">
                <a:moveTo>
                  <a:pt x="505273" y="83762"/>
                </a:moveTo>
                <a:lnTo>
                  <a:pt x="457657" y="83762"/>
                </a:lnTo>
                <a:lnTo>
                  <a:pt x="469385" y="81966"/>
                </a:lnTo>
                <a:lnTo>
                  <a:pt x="478305" y="76846"/>
                </a:lnTo>
                <a:lnTo>
                  <a:pt x="483977" y="68802"/>
                </a:lnTo>
                <a:lnTo>
                  <a:pt x="485965" y="58235"/>
                </a:lnTo>
                <a:lnTo>
                  <a:pt x="483985" y="47693"/>
                </a:lnTo>
                <a:lnTo>
                  <a:pt x="478326" y="39701"/>
                </a:lnTo>
                <a:lnTo>
                  <a:pt x="469409" y="34633"/>
                </a:lnTo>
                <a:lnTo>
                  <a:pt x="457657" y="32861"/>
                </a:lnTo>
                <a:lnTo>
                  <a:pt x="505088" y="32861"/>
                </a:lnTo>
                <a:lnTo>
                  <a:pt x="510454" y="46253"/>
                </a:lnTo>
                <a:lnTo>
                  <a:pt x="568575" y="46253"/>
                </a:lnTo>
                <a:lnTo>
                  <a:pt x="568575" y="69742"/>
                </a:lnTo>
                <a:lnTo>
                  <a:pt x="510768" y="69742"/>
                </a:lnTo>
                <a:lnTo>
                  <a:pt x="505273" y="83762"/>
                </a:lnTo>
                <a:close/>
              </a:path>
              <a:path w="568960" h="203200">
                <a:moveTo>
                  <a:pt x="568575" y="113014"/>
                </a:moveTo>
                <a:lnTo>
                  <a:pt x="541896" y="113014"/>
                </a:lnTo>
                <a:lnTo>
                  <a:pt x="541896" y="69742"/>
                </a:lnTo>
                <a:lnTo>
                  <a:pt x="568575" y="69742"/>
                </a:lnTo>
                <a:lnTo>
                  <a:pt x="568575" y="113014"/>
                </a:lnTo>
                <a:close/>
              </a:path>
              <a:path w="568960" h="203200">
                <a:moveTo>
                  <a:pt x="568575" y="200234"/>
                </a:moveTo>
                <a:lnTo>
                  <a:pt x="435625" y="200234"/>
                </a:lnTo>
                <a:lnTo>
                  <a:pt x="435625" y="113795"/>
                </a:lnTo>
                <a:lnTo>
                  <a:pt x="462105" y="113795"/>
                </a:lnTo>
                <a:lnTo>
                  <a:pt x="462105" y="137969"/>
                </a:lnTo>
                <a:lnTo>
                  <a:pt x="568575" y="137969"/>
                </a:lnTo>
                <a:lnTo>
                  <a:pt x="568575" y="161048"/>
                </a:lnTo>
                <a:lnTo>
                  <a:pt x="462105" y="161048"/>
                </a:lnTo>
                <a:lnTo>
                  <a:pt x="462105" y="176793"/>
                </a:lnTo>
                <a:lnTo>
                  <a:pt x="568575" y="176793"/>
                </a:lnTo>
                <a:lnTo>
                  <a:pt x="568575" y="200234"/>
                </a:lnTo>
                <a:close/>
              </a:path>
              <a:path w="568960" h="203200">
                <a:moveTo>
                  <a:pt x="568575" y="137969"/>
                </a:moveTo>
                <a:lnTo>
                  <a:pt x="541896" y="137969"/>
                </a:lnTo>
                <a:lnTo>
                  <a:pt x="541896" y="113795"/>
                </a:lnTo>
                <a:lnTo>
                  <a:pt x="568575" y="113795"/>
                </a:lnTo>
                <a:lnTo>
                  <a:pt x="568575" y="137969"/>
                </a:lnTo>
                <a:close/>
              </a:path>
              <a:path w="568960" h="203200">
                <a:moveTo>
                  <a:pt x="568575" y="176793"/>
                </a:moveTo>
                <a:lnTo>
                  <a:pt x="541896" y="176793"/>
                </a:lnTo>
                <a:lnTo>
                  <a:pt x="541896" y="161048"/>
                </a:lnTo>
                <a:lnTo>
                  <a:pt x="568575" y="161048"/>
                </a:lnTo>
                <a:lnTo>
                  <a:pt x="568575" y="176793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38154" y="4062041"/>
            <a:ext cx="767080" cy="203200"/>
          </a:xfrm>
          <a:custGeom>
            <a:avLst/>
            <a:gdLst/>
            <a:ahLst/>
            <a:cxnLst/>
            <a:rect l="l" t="t" r="r" b="b"/>
            <a:pathLst>
              <a:path w="767079" h="203200">
                <a:moveTo>
                  <a:pt x="164449" y="123948"/>
                </a:moveTo>
                <a:lnTo>
                  <a:pt x="22498" y="123948"/>
                </a:lnTo>
                <a:lnTo>
                  <a:pt x="22498" y="15849"/>
                </a:lnTo>
                <a:lnTo>
                  <a:pt x="162563" y="15849"/>
                </a:lnTo>
                <a:lnTo>
                  <a:pt x="162563" y="39290"/>
                </a:lnTo>
                <a:lnTo>
                  <a:pt x="49396" y="39290"/>
                </a:lnTo>
                <a:lnTo>
                  <a:pt x="49396" y="57397"/>
                </a:lnTo>
                <a:lnTo>
                  <a:pt x="158276" y="57397"/>
                </a:lnTo>
                <a:lnTo>
                  <a:pt x="158276" y="80676"/>
                </a:lnTo>
                <a:lnTo>
                  <a:pt x="49396" y="80676"/>
                </a:lnTo>
                <a:lnTo>
                  <a:pt x="49396" y="100717"/>
                </a:lnTo>
                <a:lnTo>
                  <a:pt x="164449" y="100717"/>
                </a:lnTo>
                <a:lnTo>
                  <a:pt x="164449" y="123948"/>
                </a:lnTo>
                <a:close/>
              </a:path>
              <a:path w="767079" h="203200">
                <a:moveTo>
                  <a:pt x="105327" y="155133"/>
                </a:moveTo>
                <a:lnTo>
                  <a:pt x="78638" y="155133"/>
                </a:lnTo>
                <a:lnTo>
                  <a:pt x="78638" y="123948"/>
                </a:lnTo>
                <a:lnTo>
                  <a:pt x="105327" y="123948"/>
                </a:lnTo>
                <a:lnTo>
                  <a:pt x="105327" y="155133"/>
                </a:lnTo>
                <a:close/>
              </a:path>
              <a:path w="767079" h="203200">
                <a:moveTo>
                  <a:pt x="184642" y="178622"/>
                </a:moveTo>
                <a:lnTo>
                  <a:pt x="0" y="178622"/>
                </a:lnTo>
                <a:lnTo>
                  <a:pt x="0" y="155133"/>
                </a:lnTo>
                <a:lnTo>
                  <a:pt x="184642" y="155133"/>
                </a:lnTo>
                <a:lnTo>
                  <a:pt x="184642" y="178622"/>
                </a:lnTo>
                <a:close/>
              </a:path>
              <a:path w="767079" h="203200">
                <a:moveTo>
                  <a:pt x="363216" y="74666"/>
                </a:moveTo>
                <a:lnTo>
                  <a:pt x="223361" y="74666"/>
                </a:lnTo>
                <a:lnTo>
                  <a:pt x="223361" y="7477"/>
                </a:lnTo>
                <a:lnTo>
                  <a:pt x="361283" y="7477"/>
                </a:lnTo>
                <a:lnTo>
                  <a:pt x="361283" y="30975"/>
                </a:lnTo>
                <a:lnTo>
                  <a:pt x="249831" y="30975"/>
                </a:lnTo>
                <a:lnTo>
                  <a:pt x="249831" y="51435"/>
                </a:lnTo>
                <a:lnTo>
                  <a:pt x="363216" y="51435"/>
                </a:lnTo>
                <a:lnTo>
                  <a:pt x="363216" y="74666"/>
                </a:lnTo>
                <a:close/>
              </a:path>
              <a:path w="767079" h="203200">
                <a:moveTo>
                  <a:pt x="305352" y="84181"/>
                </a:moveTo>
                <a:lnTo>
                  <a:pt x="278663" y="84181"/>
                </a:lnTo>
                <a:lnTo>
                  <a:pt x="278663" y="74666"/>
                </a:lnTo>
                <a:lnTo>
                  <a:pt x="305352" y="74666"/>
                </a:lnTo>
                <a:lnTo>
                  <a:pt x="305352" y="84181"/>
                </a:lnTo>
                <a:close/>
              </a:path>
              <a:path w="767079" h="203200">
                <a:moveTo>
                  <a:pt x="383990" y="107470"/>
                </a:moveTo>
                <a:lnTo>
                  <a:pt x="200025" y="107470"/>
                </a:lnTo>
                <a:lnTo>
                  <a:pt x="200025" y="84181"/>
                </a:lnTo>
                <a:lnTo>
                  <a:pt x="383990" y="84181"/>
                </a:lnTo>
                <a:lnTo>
                  <a:pt x="383990" y="107470"/>
                </a:lnTo>
                <a:close/>
              </a:path>
              <a:path w="767079" h="203200">
                <a:moveTo>
                  <a:pt x="367303" y="200444"/>
                </a:moveTo>
                <a:lnTo>
                  <a:pt x="221637" y="200444"/>
                </a:lnTo>
                <a:lnTo>
                  <a:pt x="221637" y="145503"/>
                </a:lnTo>
                <a:lnTo>
                  <a:pt x="335222" y="145503"/>
                </a:lnTo>
                <a:lnTo>
                  <a:pt x="335222" y="137236"/>
                </a:lnTo>
                <a:lnTo>
                  <a:pt x="221218" y="137236"/>
                </a:lnTo>
                <a:lnTo>
                  <a:pt x="221218" y="114842"/>
                </a:lnTo>
                <a:lnTo>
                  <a:pt x="361492" y="114842"/>
                </a:lnTo>
                <a:lnTo>
                  <a:pt x="361492" y="167268"/>
                </a:lnTo>
                <a:lnTo>
                  <a:pt x="247897" y="167268"/>
                </a:lnTo>
                <a:lnTo>
                  <a:pt x="247897" y="177631"/>
                </a:lnTo>
                <a:lnTo>
                  <a:pt x="367303" y="177631"/>
                </a:lnTo>
                <a:lnTo>
                  <a:pt x="367303" y="200444"/>
                </a:lnTo>
                <a:close/>
              </a:path>
              <a:path w="767079" h="203200">
                <a:moveTo>
                  <a:pt x="567537" y="203063"/>
                </a:moveTo>
                <a:lnTo>
                  <a:pt x="540848" y="203063"/>
                </a:lnTo>
                <a:lnTo>
                  <a:pt x="540848" y="0"/>
                </a:lnTo>
                <a:lnTo>
                  <a:pt x="567537" y="0"/>
                </a:lnTo>
                <a:lnTo>
                  <a:pt x="567537" y="203063"/>
                </a:lnTo>
                <a:close/>
              </a:path>
              <a:path w="767079" h="203200">
                <a:moveTo>
                  <a:pt x="460848" y="159115"/>
                </a:moveTo>
                <a:lnTo>
                  <a:pt x="439409" y="153866"/>
                </a:lnTo>
                <a:lnTo>
                  <a:pt x="422388" y="139104"/>
                </a:lnTo>
                <a:lnTo>
                  <a:pt x="411165" y="116307"/>
                </a:lnTo>
                <a:lnTo>
                  <a:pt x="407117" y="86953"/>
                </a:lnTo>
                <a:lnTo>
                  <a:pt x="411165" y="57695"/>
                </a:lnTo>
                <a:lnTo>
                  <a:pt x="422388" y="34949"/>
                </a:lnTo>
                <a:lnTo>
                  <a:pt x="439409" y="20208"/>
                </a:lnTo>
                <a:lnTo>
                  <a:pt x="460848" y="14963"/>
                </a:lnTo>
                <a:lnTo>
                  <a:pt x="482171" y="20208"/>
                </a:lnTo>
                <a:lnTo>
                  <a:pt x="499132" y="34949"/>
                </a:lnTo>
                <a:lnTo>
                  <a:pt x="501476" y="39709"/>
                </a:lnTo>
                <a:lnTo>
                  <a:pt x="460848" y="39709"/>
                </a:lnTo>
                <a:lnTo>
                  <a:pt x="449503" y="42876"/>
                </a:lnTo>
                <a:lnTo>
                  <a:pt x="440768" y="52091"/>
                </a:lnTo>
                <a:lnTo>
                  <a:pt x="435153" y="66926"/>
                </a:lnTo>
                <a:lnTo>
                  <a:pt x="433168" y="86953"/>
                </a:lnTo>
                <a:lnTo>
                  <a:pt x="435153" y="107099"/>
                </a:lnTo>
                <a:lnTo>
                  <a:pt x="440768" y="121979"/>
                </a:lnTo>
                <a:lnTo>
                  <a:pt x="449503" y="131198"/>
                </a:lnTo>
                <a:lnTo>
                  <a:pt x="460848" y="134359"/>
                </a:lnTo>
                <a:lnTo>
                  <a:pt x="501463" y="134359"/>
                </a:lnTo>
                <a:lnTo>
                  <a:pt x="499132" y="139104"/>
                </a:lnTo>
                <a:lnTo>
                  <a:pt x="482171" y="153866"/>
                </a:lnTo>
                <a:lnTo>
                  <a:pt x="460848" y="159115"/>
                </a:lnTo>
                <a:close/>
              </a:path>
              <a:path w="767079" h="203200">
                <a:moveTo>
                  <a:pt x="501463" y="134359"/>
                </a:moveTo>
                <a:lnTo>
                  <a:pt x="460848" y="134359"/>
                </a:lnTo>
                <a:lnTo>
                  <a:pt x="472071" y="131198"/>
                </a:lnTo>
                <a:lnTo>
                  <a:pt x="480744" y="121979"/>
                </a:lnTo>
                <a:lnTo>
                  <a:pt x="486336" y="107099"/>
                </a:lnTo>
                <a:lnTo>
                  <a:pt x="488318" y="86953"/>
                </a:lnTo>
                <a:lnTo>
                  <a:pt x="486336" y="66926"/>
                </a:lnTo>
                <a:lnTo>
                  <a:pt x="480744" y="52091"/>
                </a:lnTo>
                <a:lnTo>
                  <a:pt x="472071" y="42876"/>
                </a:lnTo>
                <a:lnTo>
                  <a:pt x="460848" y="39709"/>
                </a:lnTo>
                <a:lnTo>
                  <a:pt x="501476" y="39709"/>
                </a:lnTo>
                <a:lnTo>
                  <a:pt x="510334" y="57695"/>
                </a:lnTo>
                <a:lnTo>
                  <a:pt x="514378" y="86953"/>
                </a:lnTo>
                <a:lnTo>
                  <a:pt x="510334" y="116307"/>
                </a:lnTo>
                <a:lnTo>
                  <a:pt x="501463" y="134359"/>
                </a:lnTo>
                <a:close/>
              </a:path>
              <a:path w="767079" h="203200">
                <a:moveTo>
                  <a:pt x="667311" y="114319"/>
                </a:moveTo>
                <a:lnTo>
                  <a:pt x="645036" y="110571"/>
                </a:lnTo>
                <a:lnTo>
                  <a:pt x="627104" y="100149"/>
                </a:lnTo>
                <a:lnTo>
                  <a:pt x="615148" y="84281"/>
                </a:lnTo>
                <a:lnTo>
                  <a:pt x="610800" y="64198"/>
                </a:lnTo>
                <a:lnTo>
                  <a:pt x="615148" y="44122"/>
                </a:lnTo>
                <a:lnTo>
                  <a:pt x="627104" y="28271"/>
                </a:lnTo>
                <a:lnTo>
                  <a:pt x="645036" y="17865"/>
                </a:lnTo>
                <a:lnTo>
                  <a:pt x="667311" y="14125"/>
                </a:lnTo>
                <a:lnTo>
                  <a:pt x="689549" y="17865"/>
                </a:lnTo>
                <a:lnTo>
                  <a:pt x="707406" y="28271"/>
                </a:lnTo>
                <a:lnTo>
                  <a:pt x="715038" y="38452"/>
                </a:lnTo>
                <a:lnTo>
                  <a:pt x="667311" y="38452"/>
                </a:lnTo>
                <a:lnTo>
                  <a:pt x="654883" y="40238"/>
                </a:lnTo>
                <a:lnTo>
                  <a:pt x="645398" y="45360"/>
                </a:lnTo>
                <a:lnTo>
                  <a:pt x="639348" y="53465"/>
                </a:lnTo>
                <a:lnTo>
                  <a:pt x="637222" y="64198"/>
                </a:lnTo>
                <a:lnTo>
                  <a:pt x="639348" y="74939"/>
                </a:lnTo>
                <a:lnTo>
                  <a:pt x="645398" y="83060"/>
                </a:lnTo>
                <a:lnTo>
                  <a:pt x="654883" y="88198"/>
                </a:lnTo>
                <a:lnTo>
                  <a:pt x="667311" y="89992"/>
                </a:lnTo>
                <a:lnTo>
                  <a:pt x="715012" y="89992"/>
                </a:lnTo>
                <a:lnTo>
                  <a:pt x="707406" y="100149"/>
                </a:lnTo>
                <a:lnTo>
                  <a:pt x="689549" y="110571"/>
                </a:lnTo>
                <a:lnTo>
                  <a:pt x="667311" y="114319"/>
                </a:lnTo>
                <a:close/>
              </a:path>
              <a:path w="767079" h="203200">
                <a:moveTo>
                  <a:pt x="715012" y="89992"/>
                </a:moveTo>
                <a:lnTo>
                  <a:pt x="667311" y="89992"/>
                </a:lnTo>
                <a:lnTo>
                  <a:pt x="679727" y="88198"/>
                </a:lnTo>
                <a:lnTo>
                  <a:pt x="689193" y="83060"/>
                </a:lnTo>
                <a:lnTo>
                  <a:pt x="695226" y="74939"/>
                </a:lnTo>
                <a:lnTo>
                  <a:pt x="697344" y="64198"/>
                </a:lnTo>
                <a:lnTo>
                  <a:pt x="695226" y="53465"/>
                </a:lnTo>
                <a:lnTo>
                  <a:pt x="689193" y="45360"/>
                </a:lnTo>
                <a:lnTo>
                  <a:pt x="679727" y="40238"/>
                </a:lnTo>
                <a:lnTo>
                  <a:pt x="667311" y="38452"/>
                </a:lnTo>
                <a:lnTo>
                  <a:pt x="715038" y="38452"/>
                </a:lnTo>
                <a:lnTo>
                  <a:pt x="719289" y="44122"/>
                </a:lnTo>
                <a:lnTo>
                  <a:pt x="723604" y="64198"/>
                </a:lnTo>
                <a:lnTo>
                  <a:pt x="719289" y="84281"/>
                </a:lnTo>
                <a:lnTo>
                  <a:pt x="715012" y="89992"/>
                </a:lnTo>
                <a:close/>
              </a:path>
              <a:path w="767079" h="203200">
                <a:moveTo>
                  <a:pt x="766933" y="203063"/>
                </a:moveTo>
                <a:lnTo>
                  <a:pt x="740244" y="203063"/>
                </a:lnTo>
                <a:lnTo>
                  <a:pt x="740244" y="0"/>
                </a:lnTo>
                <a:lnTo>
                  <a:pt x="766933" y="0"/>
                </a:lnTo>
                <a:lnTo>
                  <a:pt x="766933" y="203063"/>
                </a:lnTo>
                <a:close/>
              </a:path>
              <a:path w="767079" h="203200">
                <a:moveTo>
                  <a:pt x="604104" y="160629"/>
                </a:moveTo>
                <a:lnTo>
                  <a:pt x="600389" y="136712"/>
                </a:lnTo>
                <a:lnTo>
                  <a:pt x="632135" y="136569"/>
                </a:lnTo>
                <a:lnTo>
                  <a:pt x="665927" y="135725"/>
                </a:lnTo>
                <a:lnTo>
                  <a:pt x="700828" y="133557"/>
                </a:lnTo>
                <a:lnTo>
                  <a:pt x="735901" y="129444"/>
                </a:lnTo>
                <a:lnTo>
                  <a:pt x="738463" y="151209"/>
                </a:lnTo>
                <a:lnTo>
                  <a:pt x="702543" y="156542"/>
                </a:lnTo>
                <a:lnTo>
                  <a:pt x="667654" y="159352"/>
                </a:lnTo>
                <a:lnTo>
                  <a:pt x="634581" y="160444"/>
                </a:lnTo>
                <a:lnTo>
                  <a:pt x="604104" y="16062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16487" y="3212465"/>
            <a:ext cx="5805805" cy="1091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인공지능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기술에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5">
                <a:solidFill>
                  <a:srgbClr val="262525"/>
                </a:solidFill>
                <a:latin typeface="BM HANNA Air"/>
                <a:cs typeface="BM HANNA Air"/>
              </a:rPr>
              <a:t>대해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궁금하신가요</a:t>
            </a:r>
            <a:r>
              <a:rPr dirty="0" sz="1350" spc="140">
                <a:solidFill>
                  <a:srgbClr val="262525"/>
                </a:solidFill>
                <a:latin typeface="Lato"/>
                <a:cs typeface="Lato"/>
              </a:rPr>
              <a:t>?</a:t>
            </a:r>
            <a:r>
              <a:rPr dirty="0" sz="1350" spc="-13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이번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발표에서는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구글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0">
                <a:solidFill>
                  <a:srgbClr val="262525"/>
                </a:solidFill>
                <a:latin typeface="BM HANNA Air"/>
                <a:cs typeface="BM HANNA Air"/>
              </a:rPr>
              <a:t>코랩</a:t>
            </a:r>
            <a:r>
              <a:rPr dirty="0" sz="1350" spc="8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머신러닝</a:t>
            </a:r>
            <a:r>
              <a:rPr dirty="0" sz="1350" spc="145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4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딥러닝</a:t>
            </a:r>
            <a:r>
              <a:rPr dirty="0" sz="1350" spc="135">
                <a:solidFill>
                  <a:srgbClr val="262525"/>
                </a:solidFill>
                <a:latin typeface="Lato"/>
                <a:cs typeface="Lato"/>
              </a:rPr>
              <a:t>, 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55">
                <a:solidFill>
                  <a:srgbClr val="262525"/>
                </a:solidFill>
                <a:latin typeface="BM HANNA Air"/>
                <a:cs typeface="BM HANNA Air"/>
              </a:rPr>
              <a:t>셋</a:t>
            </a:r>
            <a:r>
              <a:rPr dirty="0" sz="1350" spc="55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그리고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0">
                <a:solidFill>
                  <a:srgbClr val="262525"/>
                </a:solidFill>
                <a:latin typeface="BM HANNA Air"/>
                <a:cs typeface="BM HANNA Air"/>
              </a:rPr>
              <a:t>캐글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웹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사이트에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5">
                <a:solidFill>
                  <a:srgbClr val="262525"/>
                </a:solidFill>
                <a:latin typeface="BM HANNA Air"/>
                <a:cs typeface="BM HANNA Air"/>
              </a:rPr>
              <a:t>대해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알아보겠습니다</a:t>
            </a:r>
            <a:r>
              <a:rPr dirty="0" sz="1350" spc="150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Lato"/>
              <a:cs typeface="Lato"/>
            </a:endParaRPr>
          </a:p>
          <a:p>
            <a:pPr marL="372110">
              <a:lnSpc>
                <a:spcPct val="100000"/>
              </a:lnSpc>
            </a:pPr>
            <a:r>
              <a:rPr dirty="0" sz="1650" spc="30" b="1">
                <a:solidFill>
                  <a:srgbClr val="262525"/>
                </a:solidFill>
                <a:latin typeface="Lato"/>
                <a:cs typeface="Lato"/>
              </a:rPr>
              <a:t>by </a:t>
            </a:r>
            <a:r>
              <a:rPr dirty="0" sz="1650" spc="190" b="1">
                <a:solidFill>
                  <a:srgbClr val="262525"/>
                </a:solidFill>
                <a:latin typeface="Lato"/>
                <a:cs typeface="Lato"/>
              </a:rPr>
              <a:t>5</a:t>
            </a:r>
            <a:r>
              <a:rPr dirty="0" sz="1650" spc="190">
                <a:latin typeface="BM HANNA Air"/>
                <a:cs typeface="BM HANNA Air"/>
              </a:rPr>
              <a:t>분수업</a:t>
            </a:r>
            <a:r>
              <a:rPr dirty="0" sz="1650" spc="-335">
                <a:latin typeface="BM HANNA Air"/>
                <a:cs typeface="BM HANNA Air"/>
              </a:rPr>
              <a:t> </a:t>
            </a:r>
            <a:r>
              <a:rPr dirty="0" sz="1650" spc="235">
                <a:latin typeface="BM HANNA Air"/>
                <a:cs typeface="BM HANNA Air"/>
              </a:rPr>
              <a:t>토돌이의</a:t>
            </a:r>
            <a:endParaRPr sz="1650">
              <a:latin typeface="BM HANNA Air"/>
              <a:cs typeface="BM HANNA Ai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95088" y="3998976"/>
            <a:ext cx="344805" cy="356870"/>
            <a:chOff x="4895088" y="3998976"/>
            <a:chExt cx="344805" cy="356870"/>
          </a:xfrm>
        </p:grpSpPr>
        <p:sp>
          <p:nvSpPr>
            <p:cNvPr id="7" name="object 7"/>
            <p:cNvSpPr/>
            <p:nvPr/>
          </p:nvSpPr>
          <p:spPr>
            <a:xfrm>
              <a:off x="4907280" y="4011168"/>
              <a:ext cx="320040" cy="332740"/>
            </a:xfrm>
            <a:custGeom>
              <a:avLst/>
              <a:gdLst/>
              <a:ahLst/>
              <a:cxnLst/>
              <a:rect l="l" t="t" r="r" b="b"/>
              <a:pathLst>
                <a:path w="320039" h="332739">
                  <a:moveTo>
                    <a:pt x="320040" y="332232"/>
                  </a:moveTo>
                  <a:lnTo>
                    <a:pt x="0" y="332232"/>
                  </a:lnTo>
                  <a:lnTo>
                    <a:pt x="0" y="0"/>
                  </a:lnTo>
                  <a:lnTo>
                    <a:pt x="320040" y="0"/>
                  </a:lnTo>
                  <a:lnTo>
                    <a:pt x="320040" y="17891"/>
                  </a:lnTo>
                  <a:lnTo>
                    <a:pt x="160019" y="17891"/>
                  </a:lnTo>
                  <a:lnTo>
                    <a:pt x="146886" y="18526"/>
                  </a:lnTo>
                  <a:lnTo>
                    <a:pt x="108996" y="28072"/>
                  </a:lnTo>
                  <a:lnTo>
                    <a:pt x="75464" y="48131"/>
                  </a:lnTo>
                  <a:lnTo>
                    <a:pt x="49118" y="77152"/>
                  </a:lnTo>
                  <a:lnTo>
                    <a:pt x="32378" y="112597"/>
                  </a:lnTo>
                  <a:lnTo>
                    <a:pt x="26669" y="151272"/>
                  </a:lnTo>
                  <a:lnTo>
                    <a:pt x="26669" y="160782"/>
                  </a:lnTo>
                  <a:lnTo>
                    <a:pt x="32378" y="199427"/>
                  </a:lnTo>
                  <a:lnTo>
                    <a:pt x="49118" y="234875"/>
                  </a:lnTo>
                  <a:lnTo>
                    <a:pt x="75464" y="263922"/>
                  </a:lnTo>
                  <a:lnTo>
                    <a:pt x="108996" y="283982"/>
                  </a:lnTo>
                  <a:lnTo>
                    <a:pt x="146886" y="293497"/>
                  </a:lnTo>
                  <a:lnTo>
                    <a:pt x="160019" y="294132"/>
                  </a:lnTo>
                  <a:lnTo>
                    <a:pt x="320040" y="294132"/>
                  </a:lnTo>
                  <a:lnTo>
                    <a:pt x="320040" y="332232"/>
                  </a:lnTo>
                  <a:close/>
                </a:path>
                <a:path w="320039" h="332739">
                  <a:moveTo>
                    <a:pt x="320040" y="294132"/>
                  </a:moveTo>
                  <a:lnTo>
                    <a:pt x="160019" y="294132"/>
                  </a:lnTo>
                  <a:lnTo>
                    <a:pt x="173152" y="293497"/>
                  </a:lnTo>
                  <a:lnTo>
                    <a:pt x="186034" y="291594"/>
                  </a:lnTo>
                  <a:lnTo>
                    <a:pt x="222936" y="278370"/>
                  </a:lnTo>
                  <a:lnTo>
                    <a:pt x="254324" y="255087"/>
                  </a:lnTo>
                  <a:lnTo>
                    <a:pt x="277607" y="223699"/>
                  </a:lnTo>
                  <a:lnTo>
                    <a:pt x="290832" y="186796"/>
                  </a:lnTo>
                  <a:lnTo>
                    <a:pt x="293369" y="160782"/>
                  </a:lnTo>
                  <a:lnTo>
                    <a:pt x="293369" y="151272"/>
                  </a:lnTo>
                  <a:lnTo>
                    <a:pt x="287660" y="112597"/>
                  </a:lnTo>
                  <a:lnTo>
                    <a:pt x="270921" y="77152"/>
                  </a:lnTo>
                  <a:lnTo>
                    <a:pt x="244574" y="48131"/>
                  </a:lnTo>
                  <a:lnTo>
                    <a:pt x="211043" y="28072"/>
                  </a:lnTo>
                  <a:lnTo>
                    <a:pt x="173152" y="18526"/>
                  </a:lnTo>
                  <a:lnTo>
                    <a:pt x="160019" y="17891"/>
                  </a:lnTo>
                  <a:lnTo>
                    <a:pt x="320040" y="17891"/>
                  </a:lnTo>
                  <a:lnTo>
                    <a:pt x="320040" y="294132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95088" y="3998976"/>
              <a:ext cx="344805" cy="356870"/>
            </a:xfrm>
            <a:custGeom>
              <a:avLst/>
              <a:gdLst/>
              <a:ahLst/>
              <a:cxnLst/>
              <a:rect l="l" t="t" r="r" b="b"/>
              <a:pathLst>
                <a:path w="344804" h="356870">
                  <a:moveTo>
                    <a:pt x="344424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344424" y="0"/>
                  </a:lnTo>
                  <a:lnTo>
                    <a:pt x="344424" y="30083"/>
                  </a:lnTo>
                  <a:lnTo>
                    <a:pt x="172211" y="30083"/>
                  </a:lnTo>
                  <a:lnTo>
                    <a:pt x="159078" y="30718"/>
                  </a:lnTo>
                  <a:lnTo>
                    <a:pt x="121188" y="40264"/>
                  </a:lnTo>
                  <a:lnTo>
                    <a:pt x="87656" y="60323"/>
                  </a:lnTo>
                  <a:lnTo>
                    <a:pt x="61310" y="89344"/>
                  </a:lnTo>
                  <a:lnTo>
                    <a:pt x="44570" y="124789"/>
                  </a:lnTo>
                  <a:lnTo>
                    <a:pt x="38861" y="163464"/>
                  </a:lnTo>
                  <a:lnTo>
                    <a:pt x="38861" y="172974"/>
                  </a:lnTo>
                  <a:lnTo>
                    <a:pt x="44570" y="211619"/>
                  </a:lnTo>
                  <a:lnTo>
                    <a:pt x="61310" y="247067"/>
                  </a:lnTo>
                  <a:lnTo>
                    <a:pt x="87656" y="276114"/>
                  </a:lnTo>
                  <a:lnTo>
                    <a:pt x="121188" y="296174"/>
                  </a:lnTo>
                  <a:lnTo>
                    <a:pt x="159078" y="305689"/>
                  </a:lnTo>
                  <a:lnTo>
                    <a:pt x="172211" y="306324"/>
                  </a:lnTo>
                  <a:lnTo>
                    <a:pt x="344424" y="306324"/>
                  </a:lnTo>
                  <a:lnTo>
                    <a:pt x="344424" y="356616"/>
                  </a:lnTo>
                  <a:close/>
                </a:path>
                <a:path w="344804" h="356870">
                  <a:moveTo>
                    <a:pt x="344424" y="306324"/>
                  </a:moveTo>
                  <a:lnTo>
                    <a:pt x="172211" y="306324"/>
                  </a:lnTo>
                  <a:lnTo>
                    <a:pt x="185344" y="305689"/>
                  </a:lnTo>
                  <a:lnTo>
                    <a:pt x="198226" y="303786"/>
                  </a:lnTo>
                  <a:lnTo>
                    <a:pt x="235128" y="290562"/>
                  </a:lnTo>
                  <a:lnTo>
                    <a:pt x="266516" y="267279"/>
                  </a:lnTo>
                  <a:lnTo>
                    <a:pt x="289799" y="235891"/>
                  </a:lnTo>
                  <a:lnTo>
                    <a:pt x="303024" y="198988"/>
                  </a:lnTo>
                  <a:lnTo>
                    <a:pt x="305561" y="172974"/>
                  </a:lnTo>
                  <a:lnTo>
                    <a:pt x="305561" y="163464"/>
                  </a:lnTo>
                  <a:lnTo>
                    <a:pt x="299852" y="124789"/>
                  </a:lnTo>
                  <a:lnTo>
                    <a:pt x="283113" y="89344"/>
                  </a:lnTo>
                  <a:lnTo>
                    <a:pt x="256766" y="60323"/>
                  </a:lnTo>
                  <a:lnTo>
                    <a:pt x="223235" y="40264"/>
                  </a:lnTo>
                  <a:lnTo>
                    <a:pt x="185344" y="30718"/>
                  </a:lnTo>
                  <a:lnTo>
                    <a:pt x="172211" y="30083"/>
                  </a:lnTo>
                  <a:lnTo>
                    <a:pt x="344424" y="30083"/>
                  </a:lnTo>
                  <a:lnTo>
                    <a:pt x="344424" y="30632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33949" y="4029074"/>
              <a:ext cx="266700" cy="276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4286249" cy="6000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730250"/>
            <a:ext cx="56261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35"/>
              <a:t>머신러닝과</a:t>
            </a:r>
            <a:r>
              <a:rPr dirty="0" spc="-350"/>
              <a:t> </a:t>
            </a:r>
            <a:r>
              <a:rPr dirty="0" spc="385"/>
              <a:t>딥러닝의</a:t>
            </a:r>
            <a:r>
              <a:rPr dirty="0" spc="-345"/>
              <a:t> </a:t>
            </a:r>
            <a:r>
              <a:rPr dirty="0" spc="275"/>
              <a:t>활용</a:t>
            </a:r>
            <a:r>
              <a:rPr dirty="0" spc="-345"/>
              <a:t> </a:t>
            </a:r>
            <a:r>
              <a:rPr dirty="0" spc="145"/>
              <a:t>사례</a:t>
            </a:r>
            <a:r>
              <a:rPr dirty="0" spc="145">
                <a:latin typeface="Aroania"/>
                <a:cs typeface="Aroania"/>
              </a:rPr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5" y="1946672"/>
            <a:ext cx="8143875" cy="381000"/>
            <a:chOff x="1647825" y="1946672"/>
            <a:chExt cx="8143875" cy="381000"/>
          </a:xfrm>
        </p:grpSpPr>
        <p:sp>
          <p:nvSpPr>
            <p:cNvPr id="4" name="object 4"/>
            <p:cNvSpPr/>
            <p:nvPr/>
          </p:nvSpPr>
          <p:spPr>
            <a:xfrm>
              <a:off x="1647825" y="2133600"/>
              <a:ext cx="8143875" cy="38100"/>
            </a:xfrm>
            <a:custGeom>
              <a:avLst/>
              <a:gdLst/>
              <a:ahLst/>
              <a:cxnLst/>
              <a:rect l="l" t="t" r="r" b="b"/>
              <a:pathLst>
                <a:path w="8143875" h="38100">
                  <a:moveTo>
                    <a:pt x="8143875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8143875" y="0"/>
                  </a:lnTo>
                  <a:lnTo>
                    <a:pt x="8143875" y="38100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05062" y="1951434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1" y="371475"/>
                  </a:moveTo>
                  <a:lnTo>
                    <a:pt x="48947" y="371475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6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1" y="0"/>
                  </a:lnTo>
                  <a:lnTo>
                    <a:pt x="368087" y="17776"/>
                  </a:lnTo>
                  <a:lnTo>
                    <a:pt x="381000" y="48947"/>
                  </a:lnTo>
                  <a:lnTo>
                    <a:pt x="381000" y="322526"/>
                  </a:lnTo>
                  <a:lnTo>
                    <a:pt x="363223" y="358562"/>
                  </a:lnTo>
                  <a:lnTo>
                    <a:pt x="335459" y="37113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05062" y="1951434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1" y="0"/>
                  </a:lnTo>
                  <a:lnTo>
                    <a:pt x="335459" y="335"/>
                  </a:lnTo>
                  <a:lnTo>
                    <a:pt x="357717" y="8828"/>
                  </a:lnTo>
                  <a:lnTo>
                    <a:pt x="360577" y="10739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1000" y="48947"/>
                  </a:lnTo>
                  <a:lnTo>
                    <a:pt x="381000" y="52387"/>
                  </a:lnTo>
                  <a:lnTo>
                    <a:pt x="381000" y="319087"/>
                  </a:lnTo>
                  <a:lnTo>
                    <a:pt x="381000" y="322526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54857" y="364556"/>
                  </a:lnTo>
                  <a:lnTo>
                    <a:pt x="338832" y="370468"/>
                  </a:lnTo>
                  <a:lnTo>
                    <a:pt x="335459" y="371139"/>
                  </a:lnTo>
                  <a:lnTo>
                    <a:pt x="332051" y="371475"/>
                  </a:lnTo>
                  <a:lnTo>
                    <a:pt x="328612" y="371475"/>
                  </a:lnTo>
                  <a:lnTo>
                    <a:pt x="52387" y="371475"/>
                  </a:lnTo>
                  <a:lnTo>
                    <a:pt x="48947" y="371475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8828" y="348192"/>
                  </a:lnTo>
                  <a:lnTo>
                    <a:pt x="6917" y="345332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6"/>
                  </a:lnTo>
                  <a:lnTo>
                    <a:pt x="0" y="319087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12615" y="1972072"/>
            <a:ext cx="16827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65">
                <a:solidFill>
                  <a:srgbClr val="262525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6340" y="2535237"/>
            <a:ext cx="1470660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6245" marR="5080" indent="-424180">
              <a:lnSpc>
                <a:spcPct val="113599"/>
              </a:lnSpc>
              <a:spcBef>
                <a:spcPts val="90"/>
              </a:spcBef>
            </a:pPr>
            <a:r>
              <a:rPr dirty="0" sz="1650" spc="180">
                <a:solidFill>
                  <a:srgbClr val="262525"/>
                </a:solidFill>
                <a:latin typeface="BM HANNA Air"/>
                <a:cs typeface="BM HANNA Air"/>
              </a:rPr>
              <a:t>병원에서의</a:t>
            </a:r>
            <a:r>
              <a:rPr dirty="0" sz="16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650" spc="254">
                <a:solidFill>
                  <a:srgbClr val="262525"/>
                </a:solidFill>
                <a:latin typeface="BM HANNA Air"/>
                <a:cs typeface="BM HANNA Air"/>
              </a:rPr>
              <a:t>질환  </a:t>
            </a:r>
            <a:r>
              <a:rPr dirty="0" sz="1650" spc="195">
                <a:solidFill>
                  <a:srgbClr val="262525"/>
                </a:solidFill>
                <a:latin typeface="BM HANNA Air"/>
                <a:cs typeface="BM HANNA Air"/>
              </a:rPr>
              <a:t>진단과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0190" y="3297237"/>
            <a:ext cx="870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95">
                <a:solidFill>
                  <a:srgbClr val="262525"/>
                </a:solidFill>
                <a:latin typeface="BM HANNA Air"/>
                <a:cs typeface="BM HANNA Air"/>
              </a:rPr>
              <a:t>환자</a:t>
            </a:r>
            <a:r>
              <a:rPr dirty="0" sz="16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650" spc="245">
                <a:solidFill>
                  <a:srgbClr val="262525"/>
                </a:solidFill>
                <a:latin typeface="BM HANNA Air"/>
                <a:cs typeface="BM HANNA Air"/>
              </a:rPr>
              <a:t>분류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2528" y="3679190"/>
            <a:ext cx="1550035" cy="1254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의료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사진을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이용하여 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머신러닝을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사용해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환  자의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질병을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진단하고  </a:t>
            </a:r>
            <a:r>
              <a:rPr dirty="0" sz="1350" spc="195">
                <a:solidFill>
                  <a:srgbClr val="262525"/>
                </a:solidFill>
                <a:latin typeface="BM HANNA Air"/>
                <a:cs typeface="BM HANNA Air"/>
              </a:rPr>
              <a:t>치료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방법을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결정하는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2128" y="5016500"/>
            <a:ext cx="3454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방</a:t>
            </a:r>
            <a:r>
              <a:rPr dirty="0" sz="1350" spc="210">
                <a:solidFill>
                  <a:srgbClr val="262525"/>
                </a:solidFill>
                <a:latin typeface="BM HANNA Air"/>
                <a:cs typeface="BM HANNA Air"/>
              </a:rPr>
              <a:t>식</a:t>
            </a:r>
            <a:endParaRPr sz="1350">
              <a:latin typeface="BM HANNA Air"/>
              <a:cs typeface="BM HANNA Ai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86290" y="1946672"/>
            <a:ext cx="381000" cy="381000"/>
            <a:chOff x="4486290" y="1946672"/>
            <a:chExt cx="381000" cy="381000"/>
          </a:xfrm>
        </p:grpSpPr>
        <p:sp>
          <p:nvSpPr>
            <p:cNvPr id="13" name="object 13"/>
            <p:cNvSpPr/>
            <p:nvPr/>
          </p:nvSpPr>
          <p:spPr>
            <a:xfrm>
              <a:off x="4491052" y="195143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6" y="371475"/>
                  </a:moveTo>
                  <a:lnTo>
                    <a:pt x="48947" y="371475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6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6" y="0"/>
                  </a:lnTo>
                  <a:lnTo>
                    <a:pt x="358562" y="17776"/>
                  </a:lnTo>
                  <a:lnTo>
                    <a:pt x="371475" y="48947"/>
                  </a:lnTo>
                  <a:lnTo>
                    <a:pt x="371475" y="322526"/>
                  </a:lnTo>
                  <a:lnTo>
                    <a:pt x="353698" y="358562"/>
                  </a:lnTo>
                  <a:lnTo>
                    <a:pt x="325934" y="37113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91052" y="195143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6" y="0"/>
                  </a:lnTo>
                  <a:lnTo>
                    <a:pt x="325934" y="335"/>
                  </a:lnTo>
                  <a:lnTo>
                    <a:pt x="348192" y="8828"/>
                  </a:lnTo>
                  <a:lnTo>
                    <a:pt x="351052" y="10739"/>
                  </a:lnTo>
                  <a:lnTo>
                    <a:pt x="370468" y="42167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71475" y="322526"/>
                  </a:lnTo>
                  <a:lnTo>
                    <a:pt x="371139" y="325934"/>
                  </a:lnTo>
                  <a:lnTo>
                    <a:pt x="370468" y="329307"/>
                  </a:lnTo>
                  <a:lnTo>
                    <a:pt x="369797" y="332681"/>
                  </a:lnTo>
                  <a:lnTo>
                    <a:pt x="345332" y="364556"/>
                  </a:lnTo>
                  <a:lnTo>
                    <a:pt x="329307" y="370468"/>
                  </a:lnTo>
                  <a:lnTo>
                    <a:pt x="325934" y="371139"/>
                  </a:lnTo>
                  <a:lnTo>
                    <a:pt x="322526" y="371475"/>
                  </a:lnTo>
                  <a:lnTo>
                    <a:pt x="319087" y="371475"/>
                  </a:lnTo>
                  <a:lnTo>
                    <a:pt x="52387" y="371475"/>
                  </a:lnTo>
                  <a:lnTo>
                    <a:pt x="48947" y="371475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8828" y="348192"/>
                  </a:lnTo>
                  <a:lnTo>
                    <a:pt x="6917" y="345332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6"/>
                  </a:lnTo>
                  <a:lnTo>
                    <a:pt x="0" y="319087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591461" y="1972072"/>
            <a:ext cx="16827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65">
                <a:solidFill>
                  <a:srgbClr val="262525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5209" y="2563812"/>
            <a:ext cx="870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15">
                <a:solidFill>
                  <a:srgbClr val="262525"/>
                </a:solidFill>
                <a:latin typeface="BM HANNA Air"/>
                <a:cs typeface="BM HANNA Air"/>
              </a:rPr>
              <a:t>자율</a:t>
            </a:r>
            <a:r>
              <a:rPr dirty="0" sz="16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650" spc="170">
                <a:solidFill>
                  <a:srgbClr val="262525"/>
                </a:solidFill>
                <a:latin typeface="BM HANNA Air"/>
                <a:cs typeface="BM HANNA Air"/>
              </a:rPr>
              <a:t>주행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2846" y="3021012"/>
            <a:ext cx="62293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80">
                <a:solidFill>
                  <a:srgbClr val="262525"/>
                </a:solidFill>
                <a:latin typeface="BM HANNA Air"/>
                <a:cs typeface="BM HANNA Air"/>
              </a:rPr>
              <a:t>자동</a:t>
            </a:r>
            <a:r>
              <a:rPr dirty="0" sz="1650" spc="180">
                <a:solidFill>
                  <a:srgbClr val="262525"/>
                </a:solidFill>
                <a:latin typeface="BM HANNA Air"/>
                <a:cs typeface="BM HANNA Air"/>
              </a:rPr>
              <a:t>차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1359" y="3402965"/>
            <a:ext cx="1564640" cy="15589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 indent="-28575">
              <a:lnSpc>
                <a:spcPct val="149300"/>
              </a:lnSpc>
              <a:spcBef>
                <a:spcPts val="80"/>
              </a:spcBef>
            </a:pPr>
            <a:r>
              <a:rPr dirty="0" sz="1350" spc="85">
                <a:solidFill>
                  <a:srgbClr val="262525"/>
                </a:solidFill>
                <a:latin typeface="BM HANNA Air"/>
                <a:cs typeface="BM HANNA Air"/>
              </a:rPr>
              <a:t>카메라</a:t>
            </a:r>
            <a:r>
              <a:rPr dirty="0" sz="1350" spc="85">
                <a:solidFill>
                  <a:srgbClr val="262525"/>
                </a:solidFill>
                <a:latin typeface="Lato"/>
                <a:cs typeface="Lato"/>
              </a:rPr>
              <a:t>,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레이더 등의 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기술을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이용하여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차량  </a:t>
            </a:r>
            <a:r>
              <a:rPr dirty="0" sz="1350" spc="200">
                <a:solidFill>
                  <a:srgbClr val="262525"/>
                </a:solidFill>
                <a:latin typeface="BM HANNA Air"/>
                <a:cs typeface="BM HANNA Air"/>
              </a:rPr>
              <a:t>이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주행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환경을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인식하 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고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스스로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운전하는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방  </a:t>
            </a:r>
            <a:r>
              <a:rPr dirty="0" sz="1350" spc="210">
                <a:solidFill>
                  <a:srgbClr val="262525"/>
                </a:solidFill>
                <a:latin typeface="BM HANNA Air"/>
                <a:cs typeface="BM HANNA Air"/>
              </a:rPr>
              <a:t>식</a:t>
            </a:r>
            <a:endParaRPr sz="1350">
              <a:latin typeface="BM HANNA Air"/>
              <a:cs typeface="BM HANNA Air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62709" y="1946672"/>
            <a:ext cx="381000" cy="381000"/>
            <a:chOff x="6562709" y="1946672"/>
            <a:chExt cx="381000" cy="381000"/>
          </a:xfrm>
        </p:grpSpPr>
        <p:sp>
          <p:nvSpPr>
            <p:cNvPr id="20" name="object 20"/>
            <p:cNvSpPr/>
            <p:nvPr/>
          </p:nvSpPr>
          <p:spPr>
            <a:xfrm>
              <a:off x="6567471" y="195143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6" y="371475"/>
                  </a:moveTo>
                  <a:lnTo>
                    <a:pt x="48947" y="371475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6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6" y="0"/>
                  </a:lnTo>
                  <a:lnTo>
                    <a:pt x="358562" y="17776"/>
                  </a:lnTo>
                  <a:lnTo>
                    <a:pt x="371475" y="48947"/>
                  </a:lnTo>
                  <a:lnTo>
                    <a:pt x="371475" y="322526"/>
                  </a:lnTo>
                  <a:lnTo>
                    <a:pt x="353698" y="358562"/>
                  </a:lnTo>
                  <a:lnTo>
                    <a:pt x="325934" y="37113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67471" y="195143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6" y="0"/>
                  </a:lnTo>
                  <a:lnTo>
                    <a:pt x="325934" y="335"/>
                  </a:lnTo>
                  <a:lnTo>
                    <a:pt x="348192" y="8828"/>
                  </a:lnTo>
                  <a:lnTo>
                    <a:pt x="351052" y="10739"/>
                  </a:lnTo>
                  <a:lnTo>
                    <a:pt x="370468" y="42167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71475" y="322526"/>
                  </a:lnTo>
                  <a:lnTo>
                    <a:pt x="371139" y="325934"/>
                  </a:lnTo>
                  <a:lnTo>
                    <a:pt x="370468" y="329307"/>
                  </a:lnTo>
                  <a:lnTo>
                    <a:pt x="369797" y="332681"/>
                  </a:lnTo>
                  <a:lnTo>
                    <a:pt x="345332" y="364556"/>
                  </a:lnTo>
                  <a:lnTo>
                    <a:pt x="329307" y="370468"/>
                  </a:lnTo>
                  <a:lnTo>
                    <a:pt x="325934" y="371139"/>
                  </a:lnTo>
                  <a:lnTo>
                    <a:pt x="322526" y="371475"/>
                  </a:lnTo>
                  <a:lnTo>
                    <a:pt x="319087" y="371475"/>
                  </a:lnTo>
                  <a:lnTo>
                    <a:pt x="52387" y="371475"/>
                  </a:lnTo>
                  <a:lnTo>
                    <a:pt x="48947" y="371475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8828" y="348192"/>
                  </a:lnTo>
                  <a:lnTo>
                    <a:pt x="6917" y="345332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6"/>
                  </a:lnTo>
                  <a:lnTo>
                    <a:pt x="0" y="319087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670262" y="1972072"/>
            <a:ext cx="16827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65">
                <a:solidFill>
                  <a:srgbClr val="262525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17840" y="2563812"/>
            <a:ext cx="107061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95">
                <a:solidFill>
                  <a:srgbClr val="262525"/>
                </a:solidFill>
                <a:latin typeface="BM HANNA Air"/>
                <a:cs typeface="BM HANNA Air"/>
              </a:rPr>
              <a:t>텍스트</a:t>
            </a:r>
            <a:r>
              <a:rPr dirty="0" sz="16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650" spc="240">
                <a:solidFill>
                  <a:srgbClr val="262525"/>
                </a:solidFill>
                <a:latin typeface="BM HANNA Air"/>
                <a:cs typeface="BM HANNA Air"/>
              </a:rPr>
              <a:t>분석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0190" y="2955290"/>
            <a:ext cx="1550035" cy="1254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 indent="-14604">
              <a:lnSpc>
                <a:spcPct val="149700"/>
              </a:lnSpc>
              <a:spcBef>
                <a:spcPts val="75"/>
              </a:spcBef>
            </a:pP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컴퓨터가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자연어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처리 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기술을</a:t>
            </a:r>
            <a:r>
              <a:rPr dirty="0" sz="1350" spc="-21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이용하여</a:t>
            </a:r>
            <a:r>
              <a:rPr dirty="0" sz="1350" spc="-204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문장 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구조와</a:t>
            </a:r>
            <a:r>
              <a:rPr dirty="0" sz="1350" spc="-204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의미를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이해하 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는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방식</a:t>
            </a:r>
            <a:endParaRPr sz="1350">
              <a:latin typeface="BM HANNA Air"/>
              <a:cs typeface="BM HANNA Air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39190" y="1946672"/>
            <a:ext cx="390525" cy="381000"/>
            <a:chOff x="8639190" y="1946672"/>
            <a:chExt cx="390525" cy="381000"/>
          </a:xfrm>
        </p:grpSpPr>
        <p:sp>
          <p:nvSpPr>
            <p:cNvPr id="26" name="object 26"/>
            <p:cNvSpPr/>
            <p:nvPr/>
          </p:nvSpPr>
          <p:spPr>
            <a:xfrm>
              <a:off x="8643953" y="1951434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1" y="371475"/>
                  </a:moveTo>
                  <a:lnTo>
                    <a:pt x="48947" y="371475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6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1" y="0"/>
                  </a:lnTo>
                  <a:lnTo>
                    <a:pt x="368087" y="17776"/>
                  </a:lnTo>
                  <a:lnTo>
                    <a:pt x="381000" y="48947"/>
                  </a:lnTo>
                  <a:lnTo>
                    <a:pt x="381000" y="322526"/>
                  </a:lnTo>
                  <a:lnTo>
                    <a:pt x="363223" y="358562"/>
                  </a:lnTo>
                  <a:lnTo>
                    <a:pt x="335459" y="37113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643953" y="1951434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1" y="0"/>
                  </a:lnTo>
                  <a:lnTo>
                    <a:pt x="335459" y="335"/>
                  </a:lnTo>
                  <a:lnTo>
                    <a:pt x="357717" y="8828"/>
                  </a:lnTo>
                  <a:lnTo>
                    <a:pt x="360577" y="10739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1000" y="48947"/>
                  </a:lnTo>
                  <a:lnTo>
                    <a:pt x="381000" y="52387"/>
                  </a:lnTo>
                  <a:lnTo>
                    <a:pt x="381000" y="319087"/>
                  </a:lnTo>
                  <a:lnTo>
                    <a:pt x="381000" y="322526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54857" y="364556"/>
                  </a:lnTo>
                  <a:lnTo>
                    <a:pt x="338832" y="370468"/>
                  </a:lnTo>
                  <a:lnTo>
                    <a:pt x="335459" y="371139"/>
                  </a:lnTo>
                  <a:lnTo>
                    <a:pt x="332051" y="371475"/>
                  </a:lnTo>
                  <a:lnTo>
                    <a:pt x="328612" y="371475"/>
                  </a:lnTo>
                  <a:lnTo>
                    <a:pt x="52387" y="371475"/>
                  </a:lnTo>
                  <a:lnTo>
                    <a:pt x="48947" y="371475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8828" y="348192"/>
                  </a:lnTo>
                  <a:lnTo>
                    <a:pt x="6917" y="345332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6"/>
                  </a:lnTo>
                  <a:lnTo>
                    <a:pt x="0" y="319087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749124" y="1972072"/>
            <a:ext cx="16827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65">
                <a:solidFill>
                  <a:srgbClr val="262525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96671" y="2563812"/>
            <a:ext cx="107061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85">
                <a:solidFill>
                  <a:srgbClr val="262525"/>
                </a:solidFill>
                <a:latin typeface="BM HANNA Air"/>
                <a:cs typeface="BM HANNA Air"/>
              </a:rPr>
              <a:t>스팸</a:t>
            </a:r>
            <a:r>
              <a:rPr dirty="0" sz="16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650" spc="250">
                <a:solidFill>
                  <a:srgbClr val="262525"/>
                </a:solidFill>
                <a:latin typeface="BM HANNA Air"/>
                <a:cs typeface="BM HANNA Air"/>
              </a:rPr>
              <a:t>필터링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49021" y="2955290"/>
            <a:ext cx="15646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3970">
              <a:lnSpc>
                <a:spcPct val="148100"/>
              </a:lnSpc>
              <a:spcBef>
                <a:spcPts val="100"/>
              </a:spcBef>
            </a:pP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머신러닝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기술을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이용 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하여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스팸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메시지를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자 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동으로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걸러내는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방식</a:t>
            </a:r>
            <a:endParaRPr sz="1350">
              <a:latin typeface="BM HANNA Air"/>
              <a:cs typeface="BM HANNA A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539750"/>
            <a:ext cx="56261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35"/>
              <a:t>머신러닝과</a:t>
            </a:r>
            <a:r>
              <a:rPr dirty="0" spc="-350"/>
              <a:t> </a:t>
            </a:r>
            <a:r>
              <a:rPr dirty="0" spc="385"/>
              <a:t>딥러닝의</a:t>
            </a:r>
            <a:r>
              <a:rPr dirty="0" spc="-345"/>
              <a:t> </a:t>
            </a:r>
            <a:r>
              <a:rPr dirty="0" spc="275"/>
              <a:t>활용</a:t>
            </a:r>
            <a:r>
              <a:rPr dirty="0" spc="-345"/>
              <a:t> </a:t>
            </a:r>
            <a:r>
              <a:rPr dirty="0" spc="145"/>
              <a:t>사례</a:t>
            </a:r>
            <a:r>
              <a:rPr dirty="0" spc="145">
                <a:latin typeface="Aroania"/>
                <a:cs typeface="Aroania"/>
              </a:rPr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5" y="1318022"/>
            <a:ext cx="8143875" cy="390525"/>
            <a:chOff x="1647825" y="1318022"/>
            <a:chExt cx="8143875" cy="390525"/>
          </a:xfrm>
        </p:grpSpPr>
        <p:sp>
          <p:nvSpPr>
            <p:cNvPr id="4" name="object 4"/>
            <p:cNvSpPr/>
            <p:nvPr/>
          </p:nvSpPr>
          <p:spPr>
            <a:xfrm>
              <a:off x="1647825" y="1514475"/>
              <a:ext cx="8143875" cy="28575"/>
            </a:xfrm>
            <a:custGeom>
              <a:avLst/>
              <a:gdLst/>
              <a:ahLst/>
              <a:cxnLst/>
              <a:rect l="l" t="t" r="r" b="b"/>
              <a:pathLst>
                <a:path w="8143875" h="28575">
                  <a:moveTo>
                    <a:pt x="8143875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8143875" y="0"/>
                  </a:lnTo>
                  <a:lnTo>
                    <a:pt x="8143875" y="28575"/>
                  </a:lnTo>
                  <a:close/>
                </a:path>
              </a:pathLst>
            </a:custGeom>
            <a:solidFill>
              <a:srgbClr val="D0D0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05062" y="132278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1" y="381000"/>
                  </a:moveTo>
                  <a:lnTo>
                    <a:pt x="48947" y="381000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1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1" y="0"/>
                  </a:lnTo>
                  <a:lnTo>
                    <a:pt x="368087" y="17776"/>
                  </a:lnTo>
                  <a:lnTo>
                    <a:pt x="381000" y="48947"/>
                  </a:lnTo>
                  <a:lnTo>
                    <a:pt x="381000" y="332051"/>
                  </a:lnTo>
                  <a:lnTo>
                    <a:pt x="363223" y="368087"/>
                  </a:lnTo>
                  <a:lnTo>
                    <a:pt x="335459" y="38066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05062" y="132278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1" y="0"/>
                  </a:lnTo>
                  <a:lnTo>
                    <a:pt x="335459" y="335"/>
                  </a:lnTo>
                  <a:lnTo>
                    <a:pt x="357717" y="8828"/>
                  </a:lnTo>
                  <a:lnTo>
                    <a:pt x="360577" y="10739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1000" y="48947"/>
                  </a:lnTo>
                  <a:lnTo>
                    <a:pt x="381000" y="52387"/>
                  </a:lnTo>
                  <a:lnTo>
                    <a:pt x="381000" y="328612"/>
                  </a:lnTo>
                  <a:lnTo>
                    <a:pt x="381000" y="332051"/>
                  </a:lnTo>
                  <a:lnTo>
                    <a:pt x="380664" y="335459"/>
                  </a:lnTo>
                  <a:lnTo>
                    <a:pt x="379993" y="338832"/>
                  </a:lnTo>
                  <a:lnTo>
                    <a:pt x="379322" y="342206"/>
                  </a:lnTo>
                  <a:lnTo>
                    <a:pt x="354857" y="374081"/>
                  </a:lnTo>
                  <a:lnTo>
                    <a:pt x="338832" y="379993"/>
                  </a:lnTo>
                  <a:lnTo>
                    <a:pt x="335459" y="380664"/>
                  </a:lnTo>
                  <a:lnTo>
                    <a:pt x="332051" y="381000"/>
                  </a:lnTo>
                  <a:lnTo>
                    <a:pt x="328612" y="381000"/>
                  </a:lnTo>
                  <a:lnTo>
                    <a:pt x="52387" y="381000"/>
                  </a:lnTo>
                  <a:lnTo>
                    <a:pt x="48947" y="381000"/>
                  </a:lnTo>
                  <a:lnTo>
                    <a:pt x="45540" y="380664"/>
                  </a:lnTo>
                  <a:lnTo>
                    <a:pt x="42167" y="379993"/>
                  </a:lnTo>
                  <a:lnTo>
                    <a:pt x="38793" y="379322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1"/>
                  </a:lnTo>
                  <a:lnTo>
                    <a:pt x="0" y="328612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91052" y="1326878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6" y="371475"/>
                  </a:moveTo>
                  <a:lnTo>
                    <a:pt x="48947" y="371475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6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6" y="0"/>
                  </a:lnTo>
                  <a:lnTo>
                    <a:pt x="358562" y="17776"/>
                  </a:lnTo>
                  <a:lnTo>
                    <a:pt x="371475" y="48947"/>
                  </a:lnTo>
                  <a:lnTo>
                    <a:pt x="371475" y="322526"/>
                  </a:lnTo>
                  <a:lnTo>
                    <a:pt x="353698" y="358562"/>
                  </a:lnTo>
                  <a:lnTo>
                    <a:pt x="325934" y="371139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91052" y="1326878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6" y="0"/>
                  </a:lnTo>
                  <a:lnTo>
                    <a:pt x="325934" y="335"/>
                  </a:lnTo>
                  <a:lnTo>
                    <a:pt x="348192" y="8828"/>
                  </a:lnTo>
                  <a:lnTo>
                    <a:pt x="351052" y="10739"/>
                  </a:lnTo>
                  <a:lnTo>
                    <a:pt x="370468" y="42167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71475" y="322526"/>
                  </a:lnTo>
                  <a:lnTo>
                    <a:pt x="371139" y="325934"/>
                  </a:lnTo>
                  <a:lnTo>
                    <a:pt x="370468" y="329307"/>
                  </a:lnTo>
                  <a:lnTo>
                    <a:pt x="369797" y="332681"/>
                  </a:lnTo>
                  <a:lnTo>
                    <a:pt x="345332" y="364556"/>
                  </a:lnTo>
                  <a:lnTo>
                    <a:pt x="329307" y="370468"/>
                  </a:lnTo>
                  <a:lnTo>
                    <a:pt x="325934" y="371139"/>
                  </a:lnTo>
                  <a:lnTo>
                    <a:pt x="322526" y="371475"/>
                  </a:lnTo>
                  <a:lnTo>
                    <a:pt x="319087" y="371475"/>
                  </a:lnTo>
                  <a:lnTo>
                    <a:pt x="52387" y="371475"/>
                  </a:lnTo>
                  <a:lnTo>
                    <a:pt x="48947" y="371475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8828" y="348192"/>
                  </a:lnTo>
                  <a:lnTo>
                    <a:pt x="6917" y="345332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6"/>
                  </a:lnTo>
                  <a:lnTo>
                    <a:pt x="0" y="319087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67472" y="1322784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6" y="381000"/>
                  </a:moveTo>
                  <a:lnTo>
                    <a:pt x="48947" y="381000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1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6" y="0"/>
                  </a:lnTo>
                  <a:lnTo>
                    <a:pt x="358562" y="17776"/>
                  </a:lnTo>
                  <a:lnTo>
                    <a:pt x="371475" y="48947"/>
                  </a:lnTo>
                  <a:lnTo>
                    <a:pt x="371475" y="332051"/>
                  </a:lnTo>
                  <a:lnTo>
                    <a:pt x="353698" y="368087"/>
                  </a:lnTo>
                  <a:lnTo>
                    <a:pt x="325934" y="38066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67472" y="1322784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6" y="0"/>
                  </a:lnTo>
                  <a:lnTo>
                    <a:pt x="325934" y="335"/>
                  </a:lnTo>
                  <a:lnTo>
                    <a:pt x="348192" y="8828"/>
                  </a:lnTo>
                  <a:lnTo>
                    <a:pt x="351052" y="10739"/>
                  </a:lnTo>
                  <a:lnTo>
                    <a:pt x="370468" y="42167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28612"/>
                  </a:lnTo>
                  <a:lnTo>
                    <a:pt x="371475" y="332051"/>
                  </a:lnTo>
                  <a:lnTo>
                    <a:pt x="371139" y="335459"/>
                  </a:lnTo>
                  <a:lnTo>
                    <a:pt x="370468" y="338832"/>
                  </a:lnTo>
                  <a:lnTo>
                    <a:pt x="369797" y="342206"/>
                  </a:lnTo>
                  <a:lnTo>
                    <a:pt x="345332" y="374081"/>
                  </a:lnTo>
                  <a:lnTo>
                    <a:pt x="329307" y="379993"/>
                  </a:lnTo>
                  <a:lnTo>
                    <a:pt x="325934" y="380664"/>
                  </a:lnTo>
                  <a:lnTo>
                    <a:pt x="322526" y="381000"/>
                  </a:lnTo>
                  <a:lnTo>
                    <a:pt x="319087" y="381000"/>
                  </a:lnTo>
                  <a:lnTo>
                    <a:pt x="52387" y="381000"/>
                  </a:lnTo>
                  <a:lnTo>
                    <a:pt x="48947" y="381000"/>
                  </a:lnTo>
                  <a:lnTo>
                    <a:pt x="45540" y="380664"/>
                  </a:lnTo>
                  <a:lnTo>
                    <a:pt x="42167" y="379993"/>
                  </a:lnTo>
                  <a:lnTo>
                    <a:pt x="38793" y="379322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1"/>
                  </a:lnTo>
                  <a:lnTo>
                    <a:pt x="0" y="328612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807765" y="2326639"/>
            <a:ext cx="1574165" cy="21780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로봇의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동작을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제어하  </a:t>
            </a:r>
            <a:r>
              <a:rPr dirty="0" sz="1350" spc="220">
                <a:solidFill>
                  <a:srgbClr val="262525"/>
                </a:solidFill>
                <a:latin typeface="BM HANNA Air"/>
                <a:cs typeface="BM HANNA Air"/>
              </a:rPr>
              <a:t>기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위해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머신러닝과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딥 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러닝을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사용한다</a:t>
            </a:r>
            <a:r>
              <a:rPr dirty="0" sz="1350" spc="120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4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머신 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러닝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알고리즘을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이용 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하여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로봇의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동작을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학  </a:t>
            </a:r>
            <a:r>
              <a:rPr dirty="0" sz="1350" spc="65">
                <a:solidFill>
                  <a:srgbClr val="262525"/>
                </a:solidFill>
                <a:latin typeface="BM HANNA Air"/>
                <a:cs typeface="BM HANNA Air"/>
              </a:rPr>
              <a:t>습</a:t>
            </a:r>
            <a:r>
              <a:rPr dirty="0" sz="1350" spc="65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2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환경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70">
                <a:solidFill>
                  <a:srgbClr val="262525"/>
                </a:solidFill>
                <a:latin typeface="BM HANNA Air"/>
                <a:cs typeface="BM HANNA Air"/>
              </a:rPr>
              <a:t>변화에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적응 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하도록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한다</a:t>
            </a:r>
            <a:r>
              <a:rPr dirty="0" sz="1350" spc="100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1409" y="1978025"/>
            <a:ext cx="73596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화장품</a:t>
            </a:r>
            <a:r>
              <a:rPr dirty="0" sz="1350" spc="10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7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옷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0643" y="2317114"/>
            <a:ext cx="1575435" cy="2482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 indent="-18415">
              <a:lnSpc>
                <a:spcPct val="149500"/>
              </a:lnSpc>
              <a:spcBef>
                <a:spcPts val="75"/>
              </a:spcBef>
            </a:pP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머신러닝과</a:t>
            </a:r>
            <a:r>
              <a:rPr dirty="0" sz="1350" spc="-204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딥러닝을 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사용하여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소비자의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취 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향과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선호도를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이해한  </a:t>
            </a:r>
            <a:r>
              <a:rPr dirty="0" sz="1350" spc="75">
                <a:solidFill>
                  <a:srgbClr val="262525"/>
                </a:solidFill>
                <a:latin typeface="BM HANNA Air"/>
                <a:cs typeface="BM HANNA Air"/>
              </a:rPr>
              <a:t>다</a:t>
            </a:r>
            <a:r>
              <a:rPr dirty="0" sz="1350" spc="75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2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예를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들면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고객의  </a:t>
            </a:r>
            <a:r>
              <a:rPr dirty="0" sz="1350" spc="185">
                <a:solidFill>
                  <a:srgbClr val="262525"/>
                </a:solidFill>
                <a:latin typeface="BM HANNA Air"/>
                <a:cs typeface="BM HANNA Air"/>
              </a:rPr>
              <a:t>얼굴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200">
                <a:solidFill>
                  <a:srgbClr val="262525"/>
                </a:solidFill>
                <a:latin typeface="BM HANNA Air"/>
                <a:cs typeface="BM HANNA Air"/>
              </a:rPr>
              <a:t>이미지를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분석하  </a:t>
            </a:r>
            <a:r>
              <a:rPr dirty="0" sz="1350" spc="90">
                <a:solidFill>
                  <a:srgbClr val="262525"/>
                </a:solidFill>
                <a:latin typeface="BM HANNA Air"/>
                <a:cs typeface="BM HANNA Air"/>
              </a:rPr>
              <a:t>여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피부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0">
                <a:solidFill>
                  <a:srgbClr val="262525"/>
                </a:solidFill>
                <a:latin typeface="BM HANNA Air"/>
                <a:cs typeface="BM HANNA Air"/>
              </a:rPr>
              <a:t>상태를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판단하  </a:t>
            </a:r>
            <a:r>
              <a:rPr dirty="0" sz="1350" spc="90">
                <a:solidFill>
                  <a:srgbClr val="262525"/>
                </a:solidFill>
                <a:latin typeface="BM HANNA Air"/>
                <a:cs typeface="BM HANNA Air"/>
              </a:rPr>
              <a:t>여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이에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맞는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화장품을 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추천한다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2615" y="1352947"/>
            <a:ext cx="4326255" cy="3340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91055" algn="l"/>
                <a:tab pos="4170045" algn="l"/>
              </a:tabLst>
            </a:pPr>
            <a:r>
              <a:rPr dirty="0" sz="2000" spc="565">
                <a:solidFill>
                  <a:srgbClr val="262525"/>
                </a:solidFill>
                <a:latin typeface="Arial"/>
                <a:cs typeface="Arial"/>
              </a:rPr>
              <a:t> </a:t>
            </a:r>
            <a:r>
              <a:rPr dirty="0" sz="2000" spc="565">
                <a:solidFill>
                  <a:srgbClr val="262525"/>
                </a:solidFill>
                <a:latin typeface="Arial"/>
                <a:cs typeface="Arial"/>
              </a:rPr>
              <a:t>	</a:t>
            </a:r>
            <a:r>
              <a:rPr dirty="0" baseline="1388" sz="3000" spc="847">
                <a:solidFill>
                  <a:srgbClr val="262525"/>
                </a:solidFill>
                <a:latin typeface="Arial"/>
                <a:cs typeface="Arial"/>
              </a:rPr>
              <a:t> </a:t>
            </a:r>
            <a:r>
              <a:rPr dirty="0" baseline="1388" sz="3000" spc="847">
                <a:solidFill>
                  <a:srgbClr val="262525"/>
                </a:solidFill>
                <a:latin typeface="Arial"/>
                <a:cs typeface="Arial"/>
              </a:rPr>
              <a:t>	</a:t>
            </a:r>
            <a:r>
              <a:rPr dirty="0" sz="2000" spc="565">
                <a:solidFill>
                  <a:srgbClr val="262525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4028" y="1944687"/>
            <a:ext cx="4680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69715" algn="l"/>
              </a:tabLst>
            </a:pPr>
            <a:r>
              <a:rPr dirty="0" sz="1650" spc="225">
                <a:solidFill>
                  <a:srgbClr val="262525"/>
                </a:solidFill>
                <a:latin typeface="BM HANNA Air"/>
                <a:cs typeface="BM HANNA Air"/>
              </a:rPr>
              <a:t>로</a:t>
            </a:r>
            <a:r>
              <a:rPr dirty="0" sz="1650" spc="160">
                <a:solidFill>
                  <a:srgbClr val="262525"/>
                </a:solidFill>
                <a:latin typeface="BM HANNA Air"/>
                <a:cs typeface="BM HANNA Air"/>
              </a:rPr>
              <a:t>봇</a:t>
            </a:r>
            <a:r>
              <a:rPr dirty="0" sz="1650">
                <a:solidFill>
                  <a:srgbClr val="262525"/>
                </a:solidFill>
                <a:latin typeface="BM HANNA Air"/>
                <a:cs typeface="BM HANNA Air"/>
              </a:rPr>
              <a:t>	</a:t>
            </a:r>
            <a:r>
              <a:rPr dirty="0" sz="1650" spc="240">
                <a:solidFill>
                  <a:srgbClr val="262525"/>
                </a:solidFill>
                <a:latin typeface="BM HANNA Air"/>
                <a:cs typeface="BM HANNA Air"/>
              </a:rPr>
              <a:t>반</a:t>
            </a:r>
            <a:r>
              <a:rPr dirty="0" sz="1650" spc="215">
                <a:solidFill>
                  <a:srgbClr val="262525"/>
                </a:solidFill>
                <a:latin typeface="BM HANNA Air"/>
                <a:cs typeface="BM HANNA Air"/>
              </a:rPr>
              <a:t>도</a:t>
            </a:r>
            <a:r>
              <a:rPr dirty="0" sz="1650" spc="100">
                <a:solidFill>
                  <a:srgbClr val="262525"/>
                </a:solidFill>
                <a:latin typeface="BM HANNA Air"/>
                <a:cs typeface="BM HANNA Air"/>
              </a:rPr>
              <a:t>체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0190" y="2326639"/>
            <a:ext cx="1564640" cy="31019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 indent="-28575">
              <a:lnSpc>
                <a:spcPct val="149700"/>
              </a:lnSpc>
              <a:spcBef>
                <a:spcPts val="75"/>
              </a:spcBef>
            </a:pP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머신러닝과</a:t>
            </a:r>
            <a:r>
              <a:rPr dirty="0" sz="1350" spc="-204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딥러닝을 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사용하여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공정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0">
                <a:solidFill>
                  <a:srgbClr val="262525"/>
                </a:solidFill>
                <a:latin typeface="BM HANNA Air"/>
                <a:cs typeface="BM HANNA Air"/>
              </a:rPr>
              <a:t>제어</a:t>
            </a:r>
            <a:r>
              <a:rPr dirty="0" sz="1350" spc="80">
                <a:solidFill>
                  <a:srgbClr val="262525"/>
                </a:solidFill>
                <a:latin typeface="Lato"/>
                <a:cs typeface="Lato"/>
              </a:rPr>
              <a:t>, 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품질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검사</a:t>
            </a:r>
            <a:r>
              <a:rPr dirty="0" sz="1350" spc="114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2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고장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진단 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등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다양한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작업에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활용 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된다</a:t>
            </a:r>
            <a:r>
              <a:rPr dirty="0" sz="1350" spc="105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2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예를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들어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공정 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데이터를</a:t>
            </a:r>
            <a:r>
              <a:rPr dirty="0" sz="1350" spc="-204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수집하여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머 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신러닝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모델을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학습시 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켜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생산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공정을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최적화 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하거나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결함을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예측하  </a:t>
            </a:r>
            <a:r>
              <a:rPr dirty="0" sz="1350" spc="90">
                <a:solidFill>
                  <a:srgbClr val="262525"/>
                </a:solidFill>
                <a:latin typeface="BM HANNA Air"/>
                <a:cs typeface="BM HANNA Air"/>
              </a:rPr>
              <a:t>여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예방할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수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있다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39190" y="1318022"/>
            <a:ext cx="390525" cy="390525"/>
            <a:chOff x="8639190" y="1318022"/>
            <a:chExt cx="390525" cy="390525"/>
          </a:xfrm>
        </p:grpSpPr>
        <p:sp>
          <p:nvSpPr>
            <p:cNvPr id="18" name="object 18"/>
            <p:cNvSpPr/>
            <p:nvPr/>
          </p:nvSpPr>
          <p:spPr>
            <a:xfrm>
              <a:off x="8643953" y="132278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1" y="381000"/>
                  </a:moveTo>
                  <a:lnTo>
                    <a:pt x="48947" y="381000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1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1" y="0"/>
                  </a:lnTo>
                  <a:lnTo>
                    <a:pt x="368087" y="17776"/>
                  </a:lnTo>
                  <a:lnTo>
                    <a:pt x="381000" y="48947"/>
                  </a:lnTo>
                  <a:lnTo>
                    <a:pt x="381000" y="332051"/>
                  </a:lnTo>
                  <a:lnTo>
                    <a:pt x="363223" y="368087"/>
                  </a:lnTo>
                  <a:lnTo>
                    <a:pt x="335459" y="380664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43953" y="132278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1" y="0"/>
                  </a:lnTo>
                  <a:lnTo>
                    <a:pt x="335459" y="335"/>
                  </a:lnTo>
                  <a:lnTo>
                    <a:pt x="357717" y="8828"/>
                  </a:lnTo>
                  <a:lnTo>
                    <a:pt x="360577" y="10739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1000" y="48947"/>
                  </a:lnTo>
                  <a:lnTo>
                    <a:pt x="381000" y="52387"/>
                  </a:lnTo>
                  <a:lnTo>
                    <a:pt x="381000" y="328612"/>
                  </a:lnTo>
                  <a:lnTo>
                    <a:pt x="381000" y="332051"/>
                  </a:lnTo>
                  <a:lnTo>
                    <a:pt x="380664" y="335459"/>
                  </a:lnTo>
                  <a:lnTo>
                    <a:pt x="379993" y="338832"/>
                  </a:lnTo>
                  <a:lnTo>
                    <a:pt x="379322" y="342206"/>
                  </a:lnTo>
                  <a:lnTo>
                    <a:pt x="354857" y="374081"/>
                  </a:lnTo>
                  <a:lnTo>
                    <a:pt x="338832" y="379993"/>
                  </a:lnTo>
                  <a:lnTo>
                    <a:pt x="335459" y="380664"/>
                  </a:lnTo>
                  <a:lnTo>
                    <a:pt x="332051" y="381000"/>
                  </a:lnTo>
                  <a:lnTo>
                    <a:pt x="328612" y="381000"/>
                  </a:lnTo>
                  <a:lnTo>
                    <a:pt x="52387" y="381000"/>
                  </a:lnTo>
                  <a:lnTo>
                    <a:pt x="48947" y="381000"/>
                  </a:lnTo>
                  <a:lnTo>
                    <a:pt x="45540" y="380664"/>
                  </a:lnTo>
                  <a:lnTo>
                    <a:pt x="42167" y="379993"/>
                  </a:lnTo>
                  <a:lnTo>
                    <a:pt x="38793" y="379322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1"/>
                  </a:lnTo>
                  <a:lnTo>
                    <a:pt x="0" y="328612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749124" y="1352947"/>
            <a:ext cx="16827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65">
                <a:solidFill>
                  <a:srgbClr val="262525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20521" y="1944687"/>
            <a:ext cx="422909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35">
                <a:solidFill>
                  <a:srgbClr val="262525"/>
                </a:solidFill>
                <a:latin typeface="BM HANNA Air"/>
                <a:cs typeface="BM HANNA Air"/>
              </a:rPr>
              <a:t>게</a:t>
            </a:r>
            <a:r>
              <a:rPr dirty="0" sz="1650" spc="280">
                <a:solidFill>
                  <a:srgbClr val="262525"/>
                </a:solidFill>
                <a:latin typeface="BM HANNA Air"/>
                <a:cs typeface="BM HANNA Air"/>
              </a:rPr>
              <a:t>임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38306" y="2326639"/>
            <a:ext cx="1575435" cy="31019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 indent="10160">
              <a:lnSpc>
                <a:spcPct val="149700"/>
              </a:lnSpc>
              <a:spcBef>
                <a:spcPts val="75"/>
              </a:spcBef>
            </a:pP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인공지능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캐릭터를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5">
                <a:solidFill>
                  <a:srgbClr val="262525"/>
                </a:solidFill>
                <a:latin typeface="BM HANNA Air"/>
                <a:cs typeface="BM HANNA Air"/>
              </a:rPr>
              <a:t>개 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선하기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위해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머신러닝  </a:t>
            </a:r>
            <a:r>
              <a:rPr dirty="0" sz="1350" spc="50">
                <a:solidFill>
                  <a:srgbClr val="262525"/>
                </a:solidFill>
                <a:latin typeface="BM HANNA Air"/>
                <a:cs typeface="BM HANNA Air"/>
              </a:rPr>
              <a:t>과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딥러닝을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90">
                <a:solidFill>
                  <a:srgbClr val="262525"/>
                </a:solidFill>
                <a:latin typeface="BM HANNA Air"/>
                <a:cs typeface="BM HANNA Air"/>
              </a:rPr>
              <a:t>사용</a:t>
            </a:r>
            <a:r>
              <a:rPr dirty="0" sz="1350" spc="90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2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머 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신러닝과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딥러닝을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사 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용하여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게임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플레이를 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개선하기도</a:t>
            </a:r>
            <a:r>
              <a:rPr dirty="0" sz="1350" spc="-20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한다</a:t>
            </a:r>
            <a:r>
              <a:rPr dirty="0" sz="1350" spc="100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4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또한  </a:t>
            </a:r>
            <a:r>
              <a:rPr dirty="0" sz="1350" spc="-15">
                <a:solidFill>
                  <a:srgbClr val="262525"/>
                </a:solidFill>
                <a:latin typeface="Lato"/>
                <a:cs typeface="Lato"/>
              </a:rPr>
              <a:t>GAN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등의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활용하여 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게임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캐릭터</a:t>
            </a:r>
            <a:r>
              <a:rPr dirty="0" sz="1350" spc="114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2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40">
                <a:solidFill>
                  <a:srgbClr val="262525"/>
                </a:solidFill>
                <a:latin typeface="BM HANNA Air"/>
                <a:cs typeface="BM HANNA Air"/>
              </a:rPr>
              <a:t>맵</a:t>
            </a:r>
            <a:r>
              <a:rPr dirty="0" sz="1350" spc="4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3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85">
                <a:solidFill>
                  <a:srgbClr val="262525"/>
                </a:solidFill>
                <a:latin typeface="BM HANNA Air"/>
                <a:cs typeface="BM HANNA Air"/>
              </a:rPr>
              <a:t>아이  </a:t>
            </a:r>
            <a:r>
              <a:rPr dirty="0" sz="1350" spc="90">
                <a:solidFill>
                  <a:srgbClr val="262525"/>
                </a:solidFill>
                <a:latin typeface="BM HANNA Air"/>
                <a:cs typeface="BM HANNA Air"/>
              </a:rPr>
              <a:t>템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등을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자동으로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생성 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할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수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있다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625600"/>
            <a:ext cx="543941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75"/>
              <a:t>데이터</a:t>
            </a:r>
            <a:r>
              <a:rPr dirty="0" spc="-340"/>
              <a:t> </a:t>
            </a:r>
            <a:r>
              <a:rPr dirty="0" spc="270"/>
              <a:t>셋</a:t>
            </a:r>
            <a:r>
              <a:rPr dirty="0" spc="-340"/>
              <a:t> </a:t>
            </a:r>
            <a:r>
              <a:rPr dirty="0" spc="370"/>
              <a:t>이해</a:t>
            </a:r>
            <a:r>
              <a:rPr dirty="0" spc="-340"/>
              <a:t> </a:t>
            </a:r>
            <a:r>
              <a:rPr dirty="0" spc="5">
                <a:latin typeface="Noto Sans CJK HK"/>
                <a:cs typeface="Noto Sans CJK HK"/>
              </a:rPr>
              <a:t>-</a:t>
            </a:r>
            <a:r>
              <a:rPr dirty="0" spc="15">
                <a:latin typeface="Noto Sans CJK HK"/>
                <a:cs typeface="Noto Sans CJK HK"/>
              </a:rPr>
              <a:t> </a:t>
            </a:r>
            <a:r>
              <a:rPr dirty="0" spc="5">
                <a:latin typeface="Noto Sans CJK HK"/>
                <a:cs typeface="Noto Sans CJK HK"/>
              </a:rPr>
              <a:t>IRIS</a:t>
            </a:r>
            <a:r>
              <a:rPr dirty="0">
                <a:latin typeface="Noto Sans CJK HK"/>
                <a:cs typeface="Noto Sans CJK HK"/>
              </a:rPr>
              <a:t> </a:t>
            </a:r>
            <a:r>
              <a:rPr dirty="0" spc="375"/>
              <a:t>데이터</a:t>
            </a:r>
            <a:r>
              <a:rPr dirty="0" spc="-340"/>
              <a:t> </a:t>
            </a:r>
            <a:r>
              <a:rPr dirty="0" spc="270"/>
              <a:t>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5" y="2343150"/>
            <a:ext cx="2600325" cy="2047875"/>
            <a:chOff x="1647825" y="2343150"/>
            <a:chExt cx="2600325" cy="2047875"/>
          </a:xfrm>
        </p:grpSpPr>
        <p:sp>
          <p:nvSpPr>
            <p:cNvPr id="4" name="object 4"/>
            <p:cNvSpPr/>
            <p:nvPr/>
          </p:nvSpPr>
          <p:spPr>
            <a:xfrm>
              <a:off x="1652587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2541851" y="2038350"/>
                  </a:moveTo>
                  <a:lnTo>
                    <a:pt x="48948" y="2038350"/>
                  </a:lnTo>
                  <a:lnTo>
                    <a:pt x="45539" y="2038016"/>
                  </a:lnTo>
                  <a:lnTo>
                    <a:pt x="10744" y="2017928"/>
                  </a:lnTo>
                  <a:lnTo>
                    <a:pt x="0" y="1989401"/>
                  </a:lnTo>
                  <a:lnTo>
                    <a:pt x="0" y="48948"/>
                  </a:lnTo>
                  <a:lnTo>
                    <a:pt x="17773" y="12915"/>
                  </a:lnTo>
                  <a:lnTo>
                    <a:pt x="48948" y="0"/>
                  </a:lnTo>
                  <a:lnTo>
                    <a:pt x="2541851" y="0"/>
                  </a:lnTo>
                  <a:lnTo>
                    <a:pt x="2577884" y="17773"/>
                  </a:lnTo>
                  <a:lnTo>
                    <a:pt x="2590800" y="48948"/>
                  </a:lnTo>
                  <a:lnTo>
                    <a:pt x="2590800" y="1989401"/>
                  </a:lnTo>
                  <a:lnTo>
                    <a:pt x="2573026" y="2025434"/>
                  </a:lnTo>
                  <a:lnTo>
                    <a:pt x="2545260" y="2038016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2587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0" y="19859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3" y="45539"/>
                  </a:lnTo>
                  <a:lnTo>
                    <a:pt x="1009" y="42167"/>
                  </a:lnTo>
                  <a:lnTo>
                    <a:pt x="1676" y="38795"/>
                  </a:lnTo>
                  <a:lnTo>
                    <a:pt x="2667" y="35518"/>
                  </a:lnTo>
                  <a:lnTo>
                    <a:pt x="3990" y="32337"/>
                  </a:lnTo>
                  <a:lnTo>
                    <a:pt x="5305" y="29165"/>
                  </a:lnTo>
                  <a:lnTo>
                    <a:pt x="6915" y="26146"/>
                  </a:lnTo>
                  <a:lnTo>
                    <a:pt x="32337" y="3990"/>
                  </a:lnTo>
                  <a:lnTo>
                    <a:pt x="35518" y="2667"/>
                  </a:lnTo>
                  <a:lnTo>
                    <a:pt x="38795" y="1676"/>
                  </a:lnTo>
                  <a:lnTo>
                    <a:pt x="42167" y="1009"/>
                  </a:lnTo>
                  <a:lnTo>
                    <a:pt x="45539" y="333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2538412" y="0"/>
                  </a:lnTo>
                  <a:lnTo>
                    <a:pt x="2541851" y="0"/>
                  </a:lnTo>
                  <a:lnTo>
                    <a:pt x="2545260" y="333"/>
                  </a:lnTo>
                  <a:lnTo>
                    <a:pt x="2548632" y="1009"/>
                  </a:lnTo>
                  <a:lnTo>
                    <a:pt x="2552004" y="1676"/>
                  </a:lnTo>
                  <a:lnTo>
                    <a:pt x="2555281" y="2667"/>
                  </a:lnTo>
                  <a:lnTo>
                    <a:pt x="2558462" y="3990"/>
                  </a:lnTo>
                  <a:lnTo>
                    <a:pt x="2561634" y="5305"/>
                  </a:lnTo>
                  <a:lnTo>
                    <a:pt x="2575455" y="15344"/>
                  </a:lnTo>
                  <a:lnTo>
                    <a:pt x="2577884" y="17773"/>
                  </a:lnTo>
                  <a:lnTo>
                    <a:pt x="2589790" y="42167"/>
                  </a:lnTo>
                  <a:lnTo>
                    <a:pt x="2590466" y="45539"/>
                  </a:lnTo>
                  <a:lnTo>
                    <a:pt x="2590800" y="48948"/>
                  </a:lnTo>
                  <a:lnTo>
                    <a:pt x="2590800" y="52387"/>
                  </a:lnTo>
                  <a:lnTo>
                    <a:pt x="2590800" y="1985962"/>
                  </a:lnTo>
                  <a:lnTo>
                    <a:pt x="2590800" y="1989401"/>
                  </a:lnTo>
                  <a:lnTo>
                    <a:pt x="2590466" y="1992810"/>
                  </a:lnTo>
                  <a:lnTo>
                    <a:pt x="2589790" y="1996182"/>
                  </a:lnTo>
                  <a:lnTo>
                    <a:pt x="2589123" y="1999554"/>
                  </a:lnTo>
                  <a:lnTo>
                    <a:pt x="2575455" y="2023005"/>
                  </a:lnTo>
                  <a:lnTo>
                    <a:pt x="2573026" y="2025434"/>
                  </a:lnTo>
                  <a:lnTo>
                    <a:pt x="2558462" y="2034359"/>
                  </a:lnTo>
                  <a:lnTo>
                    <a:pt x="2555281" y="2035683"/>
                  </a:lnTo>
                  <a:lnTo>
                    <a:pt x="2552004" y="2036673"/>
                  </a:lnTo>
                  <a:lnTo>
                    <a:pt x="2548632" y="2037340"/>
                  </a:lnTo>
                  <a:lnTo>
                    <a:pt x="2545260" y="2038016"/>
                  </a:lnTo>
                  <a:lnTo>
                    <a:pt x="2541851" y="2038350"/>
                  </a:lnTo>
                  <a:lnTo>
                    <a:pt x="2538412" y="2038350"/>
                  </a:lnTo>
                  <a:lnTo>
                    <a:pt x="52387" y="2038350"/>
                  </a:lnTo>
                  <a:lnTo>
                    <a:pt x="48948" y="2038350"/>
                  </a:lnTo>
                  <a:lnTo>
                    <a:pt x="45539" y="2038016"/>
                  </a:lnTo>
                  <a:lnTo>
                    <a:pt x="42167" y="2037340"/>
                  </a:lnTo>
                  <a:lnTo>
                    <a:pt x="38795" y="2036673"/>
                  </a:lnTo>
                  <a:lnTo>
                    <a:pt x="35518" y="2035683"/>
                  </a:lnTo>
                  <a:lnTo>
                    <a:pt x="32337" y="2034359"/>
                  </a:lnTo>
                  <a:lnTo>
                    <a:pt x="29165" y="2033044"/>
                  </a:lnTo>
                  <a:lnTo>
                    <a:pt x="15344" y="2023005"/>
                  </a:lnTo>
                  <a:lnTo>
                    <a:pt x="12915" y="2020576"/>
                  </a:lnTo>
                  <a:lnTo>
                    <a:pt x="3990" y="2006012"/>
                  </a:lnTo>
                  <a:lnTo>
                    <a:pt x="2667" y="2002831"/>
                  </a:lnTo>
                  <a:lnTo>
                    <a:pt x="1676" y="1999554"/>
                  </a:lnTo>
                  <a:lnTo>
                    <a:pt x="1009" y="1996182"/>
                  </a:lnTo>
                  <a:lnTo>
                    <a:pt x="333" y="1992810"/>
                  </a:lnTo>
                  <a:lnTo>
                    <a:pt x="0" y="1989401"/>
                  </a:lnTo>
                  <a:lnTo>
                    <a:pt x="0" y="1985962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811337" y="2907665"/>
            <a:ext cx="2240915" cy="1254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80">
                <a:solidFill>
                  <a:srgbClr val="262525"/>
                </a:solidFill>
                <a:latin typeface="BM HANNA Air"/>
                <a:cs typeface="BM HANNA Air"/>
              </a:rPr>
              <a:t>붓꽃</a:t>
            </a:r>
            <a:r>
              <a:rPr dirty="0" sz="1350" spc="80">
                <a:solidFill>
                  <a:srgbClr val="262525"/>
                </a:solidFill>
                <a:latin typeface="Lato"/>
                <a:cs typeface="Lato"/>
              </a:rPr>
              <a:t>(IRIS)</a:t>
            </a:r>
            <a:r>
              <a:rPr dirty="0" sz="1350" spc="80">
                <a:solidFill>
                  <a:srgbClr val="262525"/>
                </a:solidFill>
                <a:latin typeface="BM HANNA Air"/>
                <a:cs typeface="BM HANNA Air"/>
              </a:rPr>
              <a:t>의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꽃잎과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꽃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받침의  </a:t>
            </a:r>
            <a:r>
              <a:rPr dirty="0" sz="1350" spc="90">
                <a:solidFill>
                  <a:srgbClr val="262525"/>
                </a:solidFill>
                <a:latin typeface="BM HANNA Air"/>
                <a:cs typeface="BM HANNA Air"/>
              </a:rPr>
              <a:t>폭과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길이에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대한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측정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값으로부  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터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어떤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210">
                <a:solidFill>
                  <a:srgbClr val="262525"/>
                </a:solidFill>
                <a:latin typeface="BM HANNA Air"/>
                <a:cs typeface="BM HANNA Air"/>
              </a:rPr>
              <a:t>꽃인지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예측하는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머신러  </a:t>
            </a:r>
            <a:r>
              <a:rPr dirty="0" sz="1350" spc="210">
                <a:solidFill>
                  <a:srgbClr val="262525"/>
                </a:solidFill>
                <a:latin typeface="BM HANNA Air"/>
                <a:cs typeface="BM HANNA Air"/>
              </a:rPr>
              <a:t>닝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95">
                <a:solidFill>
                  <a:srgbClr val="262525"/>
                </a:solidFill>
                <a:latin typeface="BM HANNA Air"/>
                <a:cs typeface="BM HANNA Air"/>
              </a:rPr>
              <a:t>문제</a:t>
            </a:r>
            <a:endParaRPr sz="1350">
              <a:latin typeface="BM HANNA Air"/>
              <a:cs typeface="BM HANNA Ai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19600" y="2343150"/>
            <a:ext cx="2600325" cy="2047875"/>
            <a:chOff x="4419600" y="2343150"/>
            <a:chExt cx="2600325" cy="2047875"/>
          </a:xfrm>
        </p:grpSpPr>
        <p:sp>
          <p:nvSpPr>
            <p:cNvPr id="8" name="object 8"/>
            <p:cNvSpPr/>
            <p:nvPr/>
          </p:nvSpPr>
          <p:spPr>
            <a:xfrm>
              <a:off x="4424362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2541851" y="2038350"/>
                  </a:moveTo>
                  <a:lnTo>
                    <a:pt x="48948" y="2038350"/>
                  </a:lnTo>
                  <a:lnTo>
                    <a:pt x="45539" y="2038016"/>
                  </a:lnTo>
                  <a:lnTo>
                    <a:pt x="10734" y="2017928"/>
                  </a:lnTo>
                  <a:lnTo>
                    <a:pt x="0" y="1989401"/>
                  </a:lnTo>
                  <a:lnTo>
                    <a:pt x="0" y="48948"/>
                  </a:lnTo>
                  <a:lnTo>
                    <a:pt x="17773" y="12915"/>
                  </a:lnTo>
                  <a:lnTo>
                    <a:pt x="48948" y="0"/>
                  </a:lnTo>
                  <a:lnTo>
                    <a:pt x="2541851" y="0"/>
                  </a:lnTo>
                  <a:lnTo>
                    <a:pt x="2577884" y="17773"/>
                  </a:lnTo>
                  <a:lnTo>
                    <a:pt x="2590800" y="48948"/>
                  </a:lnTo>
                  <a:lnTo>
                    <a:pt x="2590800" y="1989401"/>
                  </a:lnTo>
                  <a:lnTo>
                    <a:pt x="2573026" y="2025434"/>
                  </a:lnTo>
                  <a:lnTo>
                    <a:pt x="2545260" y="2038016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24362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0" y="19859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3" y="45539"/>
                  </a:lnTo>
                  <a:lnTo>
                    <a:pt x="1009" y="42167"/>
                  </a:lnTo>
                  <a:lnTo>
                    <a:pt x="1676" y="38795"/>
                  </a:lnTo>
                  <a:lnTo>
                    <a:pt x="2666" y="35518"/>
                  </a:lnTo>
                  <a:lnTo>
                    <a:pt x="3990" y="32337"/>
                  </a:lnTo>
                  <a:lnTo>
                    <a:pt x="5305" y="29165"/>
                  </a:lnTo>
                  <a:lnTo>
                    <a:pt x="6915" y="26146"/>
                  </a:lnTo>
                  <a:lnTo>
                    <a:pt x="8829" y="23279"/>
                  </a:lnTo>
                  <a:lnTo>
                    <a:pt x="10734" y="20421"/>
                  </a:lnTo>
                  <a:lnTo>
                    <a:pt x="12906" y="17773"/>
                  </a:lnTo>
                  <a:lnTo>
                    <a:pt x="15344" y="15344"/>
                  </a:lnTo>
                  <a:lnTo>
                    <a:pt x="17773" y="12915"/>
                  </a:lnTo>
                  <a:lnTo>
                    <a:pt x="20421" y="10744"/>
                  </a:lnTo>
                  <a:lnTo>
                    <a:pt x="23279" y="8829"/>
                  </a:lnTo>
                  <a:lnTo>
                    <a:pt x="26146" y="6915"/>
                  </a:lnTo>
                  <a:lnTo>
                    <a:pt x="29165" y="5305"/>
                  </a:lnTo>
                  <a:lnTo>
                    <a:pt x="32337" y="3990"/>
                  </a:lnTo>
                  <a:lnTo>
                    <a:pt x="35518" y="2667"/>
                  </a:lnTo>
                  <a:lnTo>
                    <a:pt x="38795" y="1676"/>
                  </a:lnTo>
                  <a:lnTo>
                    <a:pt x="42167" y="1009"/>
                  </a:lnTo>
                  <a:lnTo>
                    <a:pt x="45539" y="333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2538412" y="0"/>
                  </a:lnTo>
                  <a:lnTo>
                    <a:pt x="2541851" y="0"/>
                  </a:lnTo>
                  <a:lnTo>
                    <a:pt x="2545260" y="333"/>
                  </a:lnTo>
                  <a:lnTo>
                    <a:pt x="2548632" y="1009"/>
                  </a:lnTo>
                  <a:lnTo>
                    <a:pt x="2552004" y="1676"/>
                  </a:lnTo>
                  <a:lnTo>
                    <a:pt x="2555281" y="2667"/>
                  </a:lnTo>
                  <a:lnTo>
                    <a:pt x="2558462" y="3990"/>
                  </a:lnTo>
                  <a:lnTo>
                    <a:pt x="2561634" y="5305"/>
                  </a:lnTo>
                  <a:lnTo>
                    <a:pt x="2586809" y="32337"/>
                  </a:lnTo>
                  <a:lnTo>
                    <a:pt x="2588132" y="35518"/>
                  </a:lnTo>
                  <a:lnTo>
                    <a:pt x="2589123" y="38795"/>
                  </a:lnTo>
                  <a:lnTo>
                    <a:pt x="2589790" y="42167"/>
                  </a:lnTo>
                  <a:lnTo>
                    <a:pt x="2590466" y="45539"/>
                  </a:lnTo>
                  <a:lnTo>
                    <a:pt x="2590800" y="48948"/>
                  </a:lnTo>
                  <a:lnTo>
                    <a:pt x="2590800" y="52387"/>
                  </a:lnTo>
                  <a:lnTo>
                    <a:pt x="2590800" y="1985962"/>
                  </a:lnTo>
                  <a:lnTo>
                    <a:pt x="2590800" y="1989401"/>
                  </a:lnTo>
                  <a:lnTo>
                    <a:pt x="2590466" y="1992810"/>
                  </a:lnTo>
                  <a:lnTo>
                    <a:pt x="2589790" y="1996182"/>
                  </a:lnTo>
                  <a:lnTo>
                    <a:pt x="2589123" y="1999554"/>
                  </a:lnTo>
                  <a:lnTo>
                    <a:pt x="2588132" y="2002831"/>
                  </a:lnTo>
                  <a:lnTo>
                    <a:pt x="2586809" y="2006012"/>
                  </a:lnTo>
                  <a:lnTo>
                    <a:pt x="2585494" y="2009184"/>
                  </a:lnTo>
                  <a:lnTo>
                    <a:pt x="2575455" y="2023005"/>
                  </a:lnTo>
                  <a:lnTo>
                    <a:pt x="2573026" y="2025434"/>
                  </a:lnTo>
                  <a:lnTo>
                    <a:pt x="2558462" y="2034359"/>
                  </a:lnTo>
                  <a:lnTo>
                    <a:pt x="2555281" y="2035683"/>
                  </a:lnTo>
                  <a:lnTo>
                    <a:pt x="2552004" y="2036673"/>
                  </a:lnTo>
                  <a:lnTo>
                    <a:pt x="2548632" y="2037340"/>
                  </a:lnTo>
                  <a:lnTo>
                    <a:pt x="2545260" y="2038016"/>
                  </a:lnTo>
                  <a:lnTo>
                    <a:pt x="2541851" y="2038350"/>
                  </a:lnTo>
                  <a:lnTo>
                    <a:pt x="2538412" y="2038350"/>
                  </a:lnTo>
                  <a:lnTo>
                    <a:pt x="52387" y="2038350"/>
                  </a:lnTo>
                  <a:lnTo>
                    <a:pt x="48948" y="2038350"/>
                  </a:lnTo>
                  <a:lnTo>
                    <a:pt x="45539" y="2038016"/>
                  </a:lnTo>
                  <a:lnTo>
                    <a:pt x="42167" y="2037340"/>
                  </a:lnTo>
                  <a:lnTo>
                    <a:pt x="38795" y="2036673"/>
                  </a:lnTo>
                  <a:lnTo>
                    <a:pt x="35518" y="2035683"/>
                  </a:lnTo>
                  <a:lnTo>
                    <a:pt x="32337" y="2034359"/>
                  </a:lnTo>
                  <a:lnTo>
                    <a:pt x="29165" y="2033044"/>
                  </a:lnTo>
                  <a:lnTo>
                    <a:pt x="15344" y="2023005"/>
                  </a:lnTo>
                  <a:lnTo>
                    <a:pt x="12906" y="2020576"/>
                  </a:lnTo>
                  <a:lnTo>
                    <a:pt x="10734" y="2017928"/>
                  </a:lnTo>
                  <a:lnTo>
                    <a:pt x="8829" y="2015070"/>
                  </a:lnTo>
                  <a:lnTo>
                    <a:pt x="6915" y="2012203"/>
                  </a:lnTo>
                  <a:lnTo>
                    <a:pt x="5305" y="2009184"/>
                  </a:lnTo>
                  <a:lnTo>
                    <a:pt x="3990" y="2006012"/>
                  </a:lnTo>
                  <a:lnTo>
                    <a:pt x="2666" y="2002831"/>
                  </a:lnTo>
                  <a:lnTo>
                    <a:pt x="1676" y="1999554"/>
                  </a:lnTo>
                  <a:lnTo>
                    <a:pt x="1009" y="1996182"/>
                  </a:lnTo>
                  <a:lnTo>
                    <a:pt x="333" y="1992810"/>
                  </a:lnTo>
                  <a:lnTo>
                    <a:pt x="0" y="1989401"/>
                  </a:lnTo>
                  <a:lnTo>
                    <a:pt x="0" y="1985962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811337" y="2525712"/>
            <a:ext cx="339471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83840" algn="l"/>
              </a:tabLst>
            </a:pPr>
            <a:r>
              <a:rPr dirty="0" sz="1650" spc="40">
                <a:solidFill>
                  <a:srgbClr val="262525"/>
                </a:solidFill>
                <a:latin typeface="Noto Sans CJK HK"/>
                <a:cs typeface="Noto Sans CJK HK"/>
              </a:rPr>
              <a:t>I</a:t>
            </a:r>
            <a:r>
              <a:rPr dirty="0" sz="1650" spc="-5">
                <a:solidFill>
                  <a:srgbClr val="262525"/>
                </a:solidFill>
                <a:latin typeface="Noto Sans CJK HK"/>
                <a:cs typeface="Noto Sans CJK HK"/>
              </a:rPr>
              <a:t>R</a:t>
            </a:r>
            <a:r>
              <a:rPr dirty="0" sz="1650" spc="40">
                <a:solidFill>
                  <a:srgbClr val="262525"/>
                </a:solidFill>
                <a:latin typeface="Noto Sans CJK HK"/>
                <a:cs typeface="Noto Sans CJK HK"/>
              </a:rPr>
              <a:t>I</a:t>
            </a:r>
            <a:r>
              <a:rPr dirty="0" sz="1650" spc="20">
                <a:solidFill>
                  <a:srgbClr val="262525"/>
                </a:solidFill>
                <a:latin typeface="Noto Sans CJK HK"/>
                <a:cs typeface="Noto Sans CJK HK"/>
              </a:rPr>
              <a:t>S</a:t>
            </a:r>
            <a:r>
              <a:rPr dirty="0" sz="1650" spc="-30">
                <a:solidFill>
                  <a:srgbClr val="262525"/>
                </a:solidFill>
                <a:latin typeface="Noto Sans CJK HK"/>
                <a:cs typeface="Noto Sans CJK HK"/>
              </a:rPr>
              <a:t> </a:t>
            </a:r>
            <a:r>
              <a:rPr dirty="0" sz="1650" spc="150">
                <a:solidFill>
                  <a:srgbClr val="262525"/>
                </a:solidFill>
                <a:latin typeface="BM HANNA Air"/>
                <a:cs typeface="BM HANNA Air"/>
              </a:rPr>
              <a:t>데</a:t>
            </a:r>
            <a:r>
              <a:rPr dirty="0" sz="1650" spc="300">
                <a:solidFill>
                  <a:srgbClr val="262525"/>
                </a:solidFill>
                <a:latin typeface="BM HANNA Air"/>
                <a:cs typeface="BM HANNA Air"/>
              </a:rPr>
              <a:t>이</a:t>
            </a:r>
            <a:r>
              <a:rPr dirty="0" sz="1650" spc="235">
                <a:solidFill>
                  <a:srgbClr val="262525"/>
                </a:solidFill>
                <a:latin typeface="BM HANNA Air"/>
                <a:cs typeface="BM HANNA Air"/>
              </a:rPr>
              <a:t>터</a:t>
            </a:r>
            <a:r>
              <a:rPr dirty="0" sz="1650" spc="-12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650" spc="155">
                <a:solidFill>
                  <a:srgbClr val="262525"/>
                </a:solidFill>
                <a:latin typeface="BM HANNA Air"/>
                <a:cs typeface="BM HANNA Air"/>
              </a:rPr>
              <a:t>셋</a:t>
            </a:r>
            <a:r>
              <a:rPr dirty="0" sz="1650">
                <a:solidFill>
                  <a:srgbClr val="262525"/>
                </a:solidFill>
                <a:latin typeface="BM HANNA Air"/>
                <a:cs typeface="BM HANNA Air"/>
              </a:rPr>
              <a:t>	</a:t>
            </a:r>
            <a:r>
              <a:rPr dirty="0" sz="1650" spc="150">
                <a:solidFill>
                  <a:srgbClr val="262525"/>
                </a:solidFill>
                <a:latin typeface="BM HANNA Air"/>
                <a:cs typeface="BM HANNA Air"/>
              </a:rPr>
              <a:t>데</a:t>
            </a:r>
            <a:r>
              <a:rPr dirty="0" sz="1650" spc="300">
                <a:solidFill>
                  <a:srgbClr val="262525"/>
                </a:solidFill>
                <a:latin typeface="BM HANNA Air"/>
                <a:cs typeface="BM HANNA Air"/>
              </a:rPr>
              <a:t>이</a:t>
            </a:r>
            <a:r>
              <a:rPr dirty="0" sz="1650" spc="235">
                <a:solidFill>
                  <a:srgbClr val="262525"/>
                </a:solidFill>
                <a:latin typeface="BM HANNA Air"/>
                <a:cs typeface="BM HANNA Air"/>
              </a:rPr>
              <a:t>터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3112" y="2907665"/>
            <a:ext cx="2136140" cy="1254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총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30">
                <a:solidFill>
                  <a:srgbClr val="262525"/>
                </a:solidFill>
                <a:latin typeface="Lato"/>
                <a:cs typeface="Lato"/>
              </a:rPr>
              <a:t>150</a:t>
            </a:r>
            <a:r>
              <a:rPr dirty="0" sz="1350" spc="30">
                <a:solidFill>
                  <a:srgbClr val="262525"/>
                </a:solidFill>
                <a:latin typeface="BM HANNA Air"/>
                <a:cs typeface="BM HANNA Air"/>
              </a:rPr>
              <a:t>개의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행이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있다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. 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붓꽃의</a:t>
            </a:r>
            <a:r>
              <a:rPr dirty="0" sz="1350" spc="-19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세가지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종류</a:t>
            </a:r>
            <a:r>
              <a:rPr dirty="0" sz="1350" spc="100">
                <a:solidFill>
                  <a:srgbClr val="262525"/>
                </a:solidFill>
                <a:latin typeface="Lato"/>
                <a:cs typeface="Lato"/>
              </a:rPr>
              <a:t>(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세토사</a:t>
            </a:r>
            <a:r>
              <a:rPr dirty="0" sz="1350" spc="10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3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버 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시컬러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3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버지니카</a:t>
            </a:r>
            <a:r>
              <a:rPr dirty="0" sz="1350" spc="165">
                <a:solidFill>
                  <a:srgbClr val="262525"/>
                </a:solidFill>
                <a:latin typeface="Lato"/>
                <a:cs typeface="Lato"/>
              </a:rPr>
              <a:t>)</a:t>
            </a:r>
            <a:r>
              <a:rPr dirty="0" sz="1350" spc="165">
                <a:solidFill>
                  <a:srgbClr val="262525"/>
                </a:solidFill>
                <a:latin typeface="BM HANNA Air"/>
                <a:cs typeface="BM HANNA Air"/>
              </a:rPr>
              <a:t>를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가지고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5">
                <a:solidFill>
                  <a:srgbClr val="262525"/>
                </a:solidFill>
                <a:latin typeface="BM HANNA Air"/>
                <a:cs typeface="BM HANNA Air"/>
              </a:rPr>
              <a:t>있  </a:t>
            </a:r>
            <a:r>
              <a:rPr dirty="0" sz="1350" spc="75">
                <a:solidFill>
                  <a:srgbClr val="262525"/>
                </a:solidFill>
                <a:latin typeface="BM HANNA Air"/>
                <a:cs typeface="BM HANNA Air"/>
              </a:rPr>
              <a:t>다</a:t>
            </a:r>
            <a:r>
              <a:rPr dirty="0" sz="1350" spc="7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1375" y="2343150"/>
            <a:ext cx="2600325" cy="2047875"/>
            <a:chOff x="7191375" y="2343150"/>
            <a:chExt cx="2600325" cy="2047875"/>
          </a:xfrm>
        </p:grpSpPr>
        <p:sp>
          <p:nvSpPr>
            <p:cNvPr id="13" name="object 13"/>
            <p:cNvSpPr/>
            <p:nvPr/>
          </p:nvSpPr>
          <p:spPr>
            <a:xfrm>
              <a:off x="7196137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2541841" y="2038350"/>
                  </a:moveTo>
                  <a:lnTo>
                    <a:pt x="48948" y="2038350"/>
                  </a:lnTo>
                  <a:lnTo>
                    <a:pt x="45539" y="2038016"/>
                  </a:lnTo>
                  <a:lnTo>
                    <a:pt x="10744" y="2017928"/>
                  </a:lnTo>
                  <a:lnTo>
                    <a:pt x="0" y="1989401"/>
                  </a:lnTo>
                  <a:lnTo>
                    <a:pt x="0" y="48948"/>
                  </a:lnTo>
                  <a:lnTo>
                    <a:pt x="17773" y="12915"/>
                  </a:lnTo>
                  <a:lnTo>
                    <a:pt x="48948" y="0"/>
                  </a:lnTo>
                  <a:lnTo>
                    <a:pt x="2541841" y="0"/>
                  </a:lnTo>
                  <a:lnTo>
                    <a:pt x="2577846" y="17773"/>
                  </a:lnTo>
                  <a:lnTo>
                    <a:pt x="2590800" y="48948"/>
                  </a:lnTo>
                  <a:lnTo>
                    <a:pt x="2590800" y="1989401"/>
                  </a:lnTo>
                  <a:lnTo>
                    <a:pt x="2572988" y="2025434"/>
                  </a:lnTo>
                  <a:lnTo>
                    <a:pt x="2545270" y="2038016"/>
                  </a:lnTo>
                  <a:close/>
                </a:path>
              </a:pathLst>
            </a:custGeom>
            <a:solidFill>
              <a:srgbClr val="E7E7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96137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0" y="19859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3" y="45539"/>
                  </a:lnTo>
                  <a:lnTo>
                    <a:pt x="1009" y="42167"/>
                  </a:lnTo>
                  <a:lnTo>
                    <a:pt x="1676" y="38795"/>
                  </a:lnTo>
                  <a:lnTo>
                    <a:pt x="2667" y="35518"/>
                  </a:lnTo>
                  <a:lnTo>
                    <a:pt x="3990" y="32337"/>
                  </a:lnTo>
                  <a:lnTo>
                    <a:pt x="5305" y="29165"/>
                  </a:lnTo>
                  <a:lnTo>
                    <a:pt x="6915" y="26146"/>
                  </a:lnTo>
                  <a:lnTo>
                    <a:pt x="8829" y="23279"/>
                  </a:lnTo>
                  <a:lnTo>
                    <a:pt x="10734" y="20421"/>
                  </a:lnTo>
                  <a:lnTo>
                    <a:pt x="12915" y="17773"/>
                  </a:lnTo>
                  <a:lnTo>
                    <a:pt x="32337" y="3990"/>
                  </a:lnTo>
                  <a:lnTo>
                    <a:pt x="35518" y="2667"/>
                  </a:lnTo>
                  <a:lnTo>
                    <a:pt x="38795" y="1676"/>
                  </a:lnTo>
                  <a:lnTo>
                    <a:pt x="42167" y="1009"/>
                  </a:lnTo>
                  <a:lnTo>
                    <a:pt x="45539" y="333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2538412" y="0"/>
                  </a:lnTo>
                  <a:lnTo>
                    <a:pt x="2541841" y="0"/>
                  </a:lnTo>
                  <a:lnTo>
                    <a:pt x="2545270" y="333"/>
                  </a:lnTo>
                  <a:lnTo>
                    <a:pt x="2548604" y="1009"/>
                  </a:lnTo>
                  <a:lnTo>
                    <a:pt x="2552033" y="1676"/>
                  </a:lnTo>
                  <a:lnTo>
                    <a:pt x="2555271" y="2667"/>
                  </a:lnTo>
                  <a:lnTo>
                    <a:pt x="2558414" y="3990"/>
                  </a:lnTo>
                  <a:lnTo>
                    <a:pt x="2561653" y="5305"/>
                  </a:lnTo>
                  <a:lnTo>
                    <a:pt x="2588132" y="35518"/>
                  </a:lnTo>
                  <a:lnTo>
                    <a:pt x="2590800" y="48948"/>
                  </a:lnTo>
                  <a:lnTo>
                    <a:pt x="2590800" y="52387"/>
                  </a:lnTo>
                  <a:lnTo>
                    <a:pt x="2590800" y="1985962"/>
                  </a:lnTo>
                  <a:lnTo>
                    <a:pt x="2590800" y="1989401"/>
                  </a:lnTo>
                  <a:lnTo>
                    <a:pt x="2590419" y="1992810"/>
                  </a:lnTo>
                  <a:lnTo>
                    <a:pt x="2570416" y="2027605"/>
                  </a:lnTo>
                  <a:lnTo>
                    <a:pt x="2567558" y="2029520"/>
                  </a:lnTo>
                  <a:lnTo>
                    <a:pt x="2564701" y="2031434"/>
                  </a:lnTo>
                  <a:lnTo>
                    <a:pt x="2561653" y="2033044"/>
                  </a:lnTo>
                  <a:lnTo>
                    <a:pt x="2558414" y="2034359"/>
                  </a:lnTo>
                  <a:lnTo>
                    <a:pt x="2555271" y="2035683"/>
                  </a:lnTo>
                  <a:lnTo>
                    <a:pt x="2552033" y="2036673"/>
                  </a:lnTo>
                  <a:lnTo>
                    <a:pt x="2548604" y="2037340"/>
                  </a:lnTo>
                  <a:lnTo>
                    <a:pt x="2545270" y="2038016"/>
                  </a:lnTo>
                  <a:lnTo>
                    <a:pt x="2541841" y="2038350"/>
                  </a:lnTo>
                  <a:lnTo>
                    <a:pt x="2538412" y="2038350"/>
                  </a:lnTo>
                  <a:lnTo>
                    <a:pt x="52387" y="2038350"/>
                  </a:lnTo>
                  <a:lnTo>
                    <a:pt x="48948" y="2038350"/>
                  </a:lnTo>
                  <a:lnTo>
                    <a:pt x="45539" y="2038016"/>
                  </a:lnTo>
                  <a:lnTo>
                    <a:pt x="42167" y="2037340"/>
                  </a:lnTo>
                  <a:lnTo>
                    <a:pt x="38795" y="2036673"/>
                  </a:lnTo>
                  <a:lnTo>
                    <a:pt x="35518" y="2035683"/>
                  </a:lnTo>
                  <a:lnTo>
                    <a:pt x="32337" y="2034359"/>
                  </a:lnTo>
                  <a:lnTo>
                    <a:pt x="29156" y="2033044"/>
                  </a:lnTo>
                  <a:lnTo>
                    <a:pt x="15344" y="2023005"/>
                  </a:lnTo>
                  <a:lnTo>
                    <a:pt x="12915" y="2020576"/>
                  </a:lnTo>
                  <a:lnTo>
                    <a:pt x="3990" y="2006012"/>
                  </a:lnTo>
                  <a:lnTo>
                    <a:pt x="2667" y="2002831"/>
                  </a:lnTo>
                  <a:lnTo>
                    <a:pt x="1676" y="1999554"/>
                  </a:lnTo>
                  <a:lnTo>
                    <a:pt x="1009" y="1996182"/>
                  </a:lnTo>
                  <a:lnTo>
                    <a:pt x="333" y="1992810"/>
                  </a:lnTo>
                  <a:lnTo>
                    <a:pt x="0" y="1989401"/>
                  </a:lnTo>
                  <a:lnTo>
                    <a:pt x="0" y="1985962"/>
                  </a:lnTo>
                  <a:close/>
                </a:path>
              </a:pathLst>
            </a:custGeom>
            <a:ln w="9525">
              <a:solidFill>
                <a:srgbClr val="D0D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354887" y="2525712"/>
            <a:ext cx="422909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4">
                <a:solidFill>
                  <a:srgbClr val="262525"/>
                </a:solidFill>
                <a:latin typeface="BM HANNA Air"/>
                <a:cs typeface="BM HANNA Air"/>
              </a:rPr>
              <a:t>특</a:t>
            </a:r>
            <a:r>
              <a:rPr dirty="0" sz="1650" spc="280">
                <a:solidFill>
                  <a:srgbClr val="262525"/>
                </a:solidFill>
                <a:latin typeface="BM HANNA Air"/>
                <a:cs typeface="BM HANNA Air"/>
              </a:rPr>
              <a:t>징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4887" y="2907665"/>
            <a:ext cx="2250440" cy="1254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데이터의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수가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적지만</a:t>
            </a:r>
            <a:r>
              <a:rPr dirty="0" sz="1350" spc="14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3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85">
                <a:solidFill>
                  <a:srgbClr val="262525"/>
                </a:solidFill>
                <a:latin typeface="BM HANNA Air"/>
                <a:cs typeface="BM HANNA Air"/>
              </a:rPr>
              <a:t>분류하기  </a:t>
            </a:r>
            <a:r>
              <a:rPr dirty="0" sz="1350" spc="5">
                <a:solidFill>
                  <a:srgbClr val="262525"/>
                </a:solidFill>
                <a:latin typeface="BM HANNA Air"/>
                <a:cs typeface="BM HANNA Air"/>
              </a:rPr>
              <a:t>에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충분한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양이며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,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머신러닝을 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처음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적용하는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사람들이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사용하  </a:t>
            </a:r>
            <a:r>
              <a:rPr dirty="0" sz="1350" spc="220">
                <a:solidFill>
                  <a:srgbClr val="262525"/>
                </a:solidFill>
                <a:latin typeface="BM HANNA Air"/>
                <a:cs typeface="BM HANNA Air"/>
              </a:rPr>
              <a:t>기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적합한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셋</a:t>
            </a:r>
            <a:endParaRPr sz="1350">
              <a:latin typeface="BM HANNA Air"/>
              <a:cs typeface="BM HANNA A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635000"/>
            <a:ext cx="58299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75"/>
              <a:t>데이터</a:t>
            </a:r>
            <a:r>
              <a:rPr dirty="0" spc="-345"/>
              <a:t> </a:t>
            </a:r>
            <a:r>
              <a:rPr dirty="0" spc="270"/>
              <a:t>셋</a:t>
            </a:r>
            <a:r>
              <a:rPr dirty="0" spc="-340"/>
              <a:t> </a:t>
            </a:r>
            <a:r>
              <a:rPr dirty="0" spc="370"/>
              <a:t>이해</a:t>
            </a:r>
            <a:r>
              <a:rPr dirty="0" spc="-340"/>
              <a:t> </a:t>
            </a:r>
            <a:r>
              <a:rPr dirty="0" spc="5">
                <a:latin typeface="Noto Sans CJK HK"/>
                <a:cs typeface="Noto Sans CJK HK"/>
              </a:rPr>
              <a:t>-</a:t>
            </a:r>
            <a:r>
              <a:rPr dirty="0" spc="15">
                <a:latin typeface="Noto Sans CJK HK"/>
                <a:cs typeface="Noto Sans CJK HK"/>
              </a:rPr>
              <a:t> </a:t>
            </a:r>
            <a:r>
              <a:rPr dirty="0" spc="350"/>
              <a:t>유방암</a:t>
            </a:r>
            <a:r>
              <a:rPr dirty="0" spc="-345"/>
              <a:t> </a:t>
            </a:r>
            <a:r>
              <a:rPr dirty="0" spc="375"/>
              <a:t>데이터</a:t>
            </a:r>
            <a:r>
              <a:rPr dirty="0" spc="-340"/>
              <a:t> </a:t>
            </a:r>
            <a:r>
              <a:rPr dirty="0" spc="270"/>
              <a:t>셋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343025"/>
            <a:ext cx="2228849" cy="2228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82812" y="3706812"/>
            <a:ext cx="15182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20">
                <a:solidFill>
                  <a:srgbClr val="312E2A"/>
                </a:solidFill>
                <a:latin typeface="BM HANNA Air"/>
                <a:cs typeface="BM HANNA Air"/>
              </a:rPr>
              <a:t>유방암</a:t>
            </a:r>
            <a:r>
              <a:rPr dirty="0" sz="1650" spc="-165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1650" spc="229">
                <a:solidFill>
                  <a:srgbClr val="312E2A"/>
                </a:solidFill>
                <a:latin typeface="BM HANNA Air"/>
                <a:cs typeface="BM HANNA Air"/>
              </a:rPr>
              <a:t>데이터</a:t>
            </a:r>
            <a:r>
              <a:rPr dirty="0" sz="1650" spc="-160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1650" spc="155">
                <a:solidFill>
                  <a:srgbClr val="312E2A"/>
                </a:solidFill>
                <a:latin typeface="BM HANNA Air"/>
                <a:cs typeface="BM HANNA Air"/>
              </a:rPr>
              <a:t>셋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0362" y="4088765"/>
            <a:ext cx="2593340" cy="1254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위험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요소와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유방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조직의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세포학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차이 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등을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이용하여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악성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종양</a:t>
            </a:r>
            <a:r>
              <a:rPr dirty="0" sz="1350" spc="100">
                <a:solidFill>
                  <a:srgbClr val="262525"/>
                </a:solidFill>
                <a:latin typeface="Lato"/>
                <a:cs typeface="Lato"/>
              </a:rPr>
              <a:t>(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암</a:t>
            </a:r>
            <a:r>
              <a:rPr dirty="0" sz="1350" spc="100">
                <a:solidFill>
                  <a:srgbClr val="262525"/>
                </a:solidFill>
                <a:latin typeface="Lato"/>
                <a:cs typeface="Lato"/>
              </a:rPr>
              <a:t>)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과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양성 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종양</a:t>
            </a:r>
            <a:r>
              <a:rPr dirty="0" sz="1350" spc="150">
                <a:solidFill>
                  <a:srgbClr val="262525"/>
                </a:solidFill>
                <a:latin typeface="Lato"/>
                <a:cs typeface="Lato"/>
              </a:rPr>
              <a:t>(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암이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아님</a:t>
            </a:r>
            <a:r>
              <a:rPr dirty="0" sz="1350" spc="140">
                <a:solidFill>
                  <a:srgbClr val="262525"/>
                </a:solidFill>
                <a:latin typeface="Lato"/>
                <a:cs typeface="Lato"/>
              </a:rPr>
              <a:t>)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을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구분하는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머신러  </a:t>
            </a:r>
            <a:r>
              <a:rPr dirty="0" sz="1350" spc="210">
                <a:solidFill>
                  <a:srgbClr val="262525"/>
                </a:solidFill>
                <a:latin typeface="BM HANNA Air"/>
                <a:cs typeface="BM HANNA Air"/>
              </a:rPr>
              <a:t>닝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95">
                <a:solidFill>
                  <a:srgbClr val="262525"/>
                </a:solidFill>
                <a:latin typeface="BM HANNA Air"/>
                <a:cs typeface="BM HANNA Air"/>
              </a:rPr>
              <a:t>문제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0559" y="1343040"/>
            <a:ext cx="2228849" cy="2228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78437" y="3706812"/>
            <a:ext cx="870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0">
                <a:solidFill>
                  <a:srgbClr val="312E2A"/>
                </a:solidFill>
                <a:latin typeface="BM HANNA Air"/>
                <a:cs typeface="BM HANNA Air"/>
              </a:rPr>
              <a:t>적용</a:t>
            </a:r>
            <a:r>
              <a:rPr dirty="0" sz="1650" spc="-195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1650" spc="254">
                <a:solidFill>
                  <a:srgbClr val="312E2A"/>
                </a:solidFill>
                <a:latin typeface="BM HANNA Air"/>
                <a:cs typeface="BM HANNA Air"/>
              </a:rPr>
              <a:t>분야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2137" y="4088765"/>
            <a:ext cx="2621915" cy="9493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ctr" marL="12700" marR="5080" indent="-28575">
              <a:lnSpc>
                <a:spcPct val="150500"/>
              </a:lnSpc>
              <a:spcBef>
                <a:spcPts val="60"/>
              </a:spcBef>
            </a:pP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머신러닝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및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마이닝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분야에서 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유방암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진단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및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분류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문제를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다루는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0">
                <a:solidFill>
                  <a:srgbClr val="262525"/>
                </a:solidFill>
                <a:latin typeface="BM HANNA Air"/>
                <a:cs typeface="BM HANNA Air"/>
              </a:rPr>
              <a:t>데 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널리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사용됨</a:t>
            </a:r>
            <a:r>
              <a:rPr dirty="0" sz="1350" spc="10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2350" y="1343040"/>
            <a:ext cx="2228849" cy="2228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50212" y="3706812"/>
            <a:ext cx="87058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29">
                <a:solidFill>
                  <a:srgbClr val="312E2A"/>
                </a:solidFill>
                <a:latin typeface="BM HANNA Air"/>
                <a:cs typeface="BM HANNA Air"/>
              </a:rPr>
              <a:t>데이터</a:t>
            </a:r>
            <a:r>
              <a:rPr dirty="0" sz="1650" spc="-195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1650" spc="155">
                <a:solidFill>
                  <a:srgbClr val="312E2A"/>
                </a:solidFill>
                <a:latin typeface="BM HANNA Air"/>
                <a:cs typeface="BM HANNA Air"/>
              </a:rPr>
              <a:t>셋</a:t>
            </a:r>
            <a:endParaRPr sz="1650">
              <a:latin typeface="BM HANNA Air"/>
              <a:cs typeface="BM HANNA Ai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8200" y="4088765"/>
            <a:ext cx="2593340" cy="9493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ctr" marL="12700" marR="5080">
              <a:lnSpc>
                <a:spcPct val="150500"/>
              </a:lnSpc>
              <a:spcBef>
                <a:spcPts val="60"/>
              </a:spcBef>
            </a:pP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셋은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30">
                <a:solidFill>
                  <a:srgbClr val="262525"/>
                </a:solidFill>
                <a:latin typeface="Lato"/>
                <a:cs typeface="Lato"/>
              </a:rPr>
              <a:t>569</a:t>
            </a:r>
            <a:r>
              <a:rPr dirty="0" sz="1350" spc="30">
                <a:solidFill>
                  <a:srgbClr val="262525"/>
                </a:solidFill>
                <a:latin typeface="BM HANNA Air"/>
                <a:cs typeface="BM HANNA Air"/>
              </a:rPr>
              <a:t>개의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행이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있다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2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양성  </a:t>
            </a:r>
            <a:r>
              <a:rPr dirty="0" sz="1350" spc="50">
                <a:solidFill>
                  <a:srgbClr val="262525"/>
                </a:solidFill>
                <a:latin typeface="BM HANNA Air"/>
                <a:cs typeface="BM HANNA Air"/>
              </a:rPr>
              <a:t>과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악성은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">
                <a:solidFill>
                  <a:srgbClr val="262525"/>
                </a:solidFill>
                <a:latin typeface="Lato"/>
                <a:cs typeface="Lato"/>
              </a:rPr>
              <a:t>0,1</a:t>
            </a:r>
            <a:r>
              <a:rPr dirty="0" sz="1350" spc="15">
                <a:solidFill>
                  <a:srgbClr val="262525"/>
                </a:solidFill>
                <a:latin typeface="BM HANNA Air"/>
                <a:cs typeface="BM HANNA Air"/>
              </a:rPr>
              <a:t>로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표현되어</a:t>
            </a:r>
            <a:r>
              <a:rPr dirty="0" sz="1350" spc="135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2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40">
                <a:solidFill>
                  <a:srgbClr val="262525"/>
                </a:solidFill>
                <a:latin typeface="Lato"/>
                <a:cs typeface="Lato"/>
              </a:rPr>
              <a:t>0</a:t>
            </a:r>
            <a:r>
              <a:rPr dirty="0" sz="1350" spc="40">
                <a:solidFill>
                  <a:srgbClr val="262525"/>
                </a:solidFill>
                <a:latin typeface="BM HANNA Air"/>
                <a:cs typeface="BM HANNA Air"/>
              </a:rPr>
              <a:t>은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양성 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종양</a:t>
            </a:r>
            <a:r>
              <a:rPr dirty="0" sz="1350" spc="10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2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40">
                <a:solidFill>
                  <a:srgbClr val="262525"/>
                </a:solidFill>
                <a:latin typeface="Lato"/>
                <a:cs typeface="Lato"/>
              </a:rPr>
              <a:t>1</a:t>
            </a:r>
            <a:r>
              <a:rPr dirty="0" sz="1350" spc="40">
                <a:solidFill>
                  <a:srgbClr val="262525"/>
                </a:solidFill>
                <a:latin typeface="BM HANNA Air"/>
                <a:cs typeface="BM HANNA Air"/>
              </a:rPr>
              <a:t>은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악성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종양을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나타낸다</a:t>
            </a:r>
            <a:r>
              <a:rPr dirty="0" sz="1350" spc="120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29999" cy="6305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362" y="492125"/>
            <a:ext cx="53441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75"/>
              <a:t>데이터</a:t>
            </a:r>
            <a:r>
              <a:rPr dirty="0" spc="-345"/>
              <a:t> </a:t>
            </a:r>
            <a:r>
              <a:rPr dirty="0" spc="270"/>
              <a:t>셋</a:t>
            </a:r>
            <a:r>
              <a:rPr dirty="0" spc="-340"/>
              <a:t> </a:t>
            </a:r>
            <a:r>
              <a:rPr dirty="0" spc="370"/>
              <a:t>이해</a:t>
            </a:r>
            <a:r>
              <a:rPr dirty="0" spc="-340"/>
              <a:t> </a:t>
            </a:r>
            <a:r>
              <a:rPr dirty="0" spc="5">
                <a:latin typeface="Noto Sans CJK HK"/>
                <a:cs typeface="Noto Sans CJK HK"/>
              </a:rPr>
              <a:t>-</a:t>
            </a:r>
            <a:r>
              <a:rPr dirty="0" spc="10">
                <a:latin typeface="Noto Sans CJK HK"/>
                <a:cs typeface="Noto Sans CJK HK"/>
              </a:rPr>
              <a:t> </a:t>
            </a:r>
            <a:r>
              <a:rPr dirty="0" spc="415"/>
              <a:t>타이타닉</a:t>
            </a:r>
            <a:r>
              <a:rPr dirty="0" spc="-340"/>
              <a:t> </a:t>
            </a:r>
            <a:r>
              <a:rPr dirty="0" spc="215"/>
              <a:t>대회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0602" y="1194858"/>
          <a:ext cx="8171815" cy="389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920"/>
                <a:gridCol w="2038350"/>
                <a:gridCol w="2028825"/>
                <a:gridCol w="2038350"/>
              </a:tblGrid>
              <a:tr h="557212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650" spc="18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생존</a:t>
                      </a:r>
                      <a:r>
                        <a:rPr dirty="0" sz="1650" spc="-12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650" spc="18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여부</a:t>
                      </a:r>
                      <a:endParaRPr sz="1650">
                        <a:latin typeface="BM HANNA Air"/>
                        <a:cs typeface="BM HANNA Air"/>
                      </a:endParaRPr>
                    </a:p>
                  </a:txBody>
                  <a:tcPr marL="0" marR="0" marB="0" marT="16637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650" spc="17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성별</a:t>
                      </a:r>
                      <a:endParaRPr sz="1650">
                        <a:latin typeface="BM HANNA Air"/>
                        <a:cs typeface="BM HANNA Air"/>
                      </a:endParaRPr>
                    </a:p>
                  </a:txBody>
                  <a:tcPr marL="0" marR="0" marB="0" marT="16637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650" spc="24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나이</a:t>
                      </a:r>
                      <a:endParaRPr sz="1650">
                        <a:latin typeface="BM HANNA Air"/>
                        <a:cs typeface="BM HANNA Air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650" spc="21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객실</a:t>
                      </a:r>
                      <a:r>
                        <a:rPr dirty="0" sz="1650" spc="-12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650" spc="17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등급</a:t>
                      </a:r>
                      <a:endParaRPr sz="1650">
                        <a:latin typeface="BM HANNA Air"/>
                        <a:cs typeface="BM HANNA Air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93370" indent="-124460">
                        <a:lnSpc>
                          <a:spcPct val="100000"/>
                        </a:lnSpc>
                        <a:buAutoNum type="arabicPlain"/>
                        <a:tabLst>
                          <a:tab pos="294005" algn="l"/>
                        </a:tabLst>
                      </a:pPr>
                      <a:r>
                        <a:rPr dirty="0" sz="1350" spc="-3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- </a:t>
                      </a:r>
                      <a:r>
                        <a:rPr dirty="0" sz="1350" spc="16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생존하지</a:t>
                      </a:r>
                      <a:r>
                        <a:rPr dirty="0" sz="1350" spc="-28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13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못한</a:t>
                      </a:r>
                      <a:endParaRPr sz="1350">
                        <a:latin typeface="BM HANNA Air"/>
                        <a:cs typeface="BM HANNA Ai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Clr>
                          <a:srgbClr val="262525"/>
                        </a:buClr>
                        <a:buFont typeface="Lato"/>
                        <a:buAutoNum type="arabicPlain"/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93370" indent="-124460">
                        <a:lnSpc>
                          <a:spcPct val="100000"/>
                        </a:lnSpc>
                        <a:buAutoNum type="arabicPlain"/>
                        <a:tabLst>
                          <a:tab pos="294005" algn="l"/>
                        </a:tabLst>
                      </a:pPr>
                      <a:r>
                        <a:rPr dirty="0" sz="1350" spc="-3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-</a:t>
                      </a:r>
                      <a:r>
                        <a:rPr dirty="0" sz="1350" spc="-14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350" spc="14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생존한</a:t>
                      </a:r>
                      <a:endParaRPr sz="1350">
                        <a:latin typeface="BM HANNA Air"/>
                        <a:cs typeface="BM HANNA Air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78435" marR="1532255">
                        <a:lnSpc>
                          <a:spcPts val="3450"/>
                        </a:lnSpc>
                        <a:spcBef>
                          <a:spcPts val="90"/>
                        </a:spcBef>
                      </a:pPr>
                      <a:r>
                        <a:rPr dirty="0" sz="1350" spc="3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남</a:t>
                      </a:r>
                      <a:r>
                        <a:rPr dirty="0" sz="135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성  </a:t>
                      </a:r>
                      <a:r>
                        <a:rPr dirty="0" sz="1350" spc="3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여</a:t>
                      </a:r>
                      <a:r>
                        <a:rPr dirty="0" sz="135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성</a:t>
                      </a:r>
                      <a:endParaRPr sz="1350">
                        <a:latin typeface="BM HANNA Air"/>
                        <a:cs typeface="BM HANNA Air"/>
                      </a:endParaRPr>
                    </a:p>
                  </a:txBody>
                  <a:tcPr marL="0" marR="0" marB="0" marT="1143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350" spc="-2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0.33</a:t>
                      </a:r>
                      <a:r>
                        <a:rPr dirty="0" sz="1350" spc="-2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세</a:t>
                      </a:r>
                      <a:r>
                        <a:rPr dirty="0" sz="1350" spc="-28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-3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- </a:t>
                      </a:r>
                      <a:r>
                        <a:rPr dirty="0" sz="1350" spc="6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80</a:t>
                      </a:r>
                      <a:r>
                        <a:rPr dirty="0" sz="1350" spc="6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세까지</a:t>
                      </a:r>
                      <a:endParaRPr sz="1350">
                        <a:latin typeface="BM HANNA Air"/>
                        <a:cs typeface="BM HANNA Air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dirty="0" sz="1350" spc="7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1</a:t>
                      </a:r>
                      <a:r>
                        <a:rPr dirty="0" sz="1350" spc="7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등급</a:t>
                      </a:r>
                      <a:r>
                        <a:rPr dirty="0" sz="1350" spc="-28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-3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- </a:t>
                      </a:r>
                      <a:r>
                        <a:rPr dirty="0" sz="1350" spc="7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3</a:t>
                      </a:r>
                      <a:r>
                        <a:rPr dirty="0" sz="1350" spc="7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등급</a:t>
                      </a:r>
                      <a:endParaRPr sz="1350">
                        <a:latin typeface="BM HANNA Air"/>
                        <a:cs typeface="BM HANNA Air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650" spc="204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승선</a:t>
                      </a:r>
                      <a:r>
                        <a:rPr dirty="0" sz="1650" spc="-12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650" spc="204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항구</a:t>
                      </a:r>
                      <a:endParaRPr sz="1650">
                        <a:latin typeface="BM HANNA Air"/>
                        <a:cs typeface="BM HANNA Air"/>
                      </a:endParaRPr>
                    </a:p>
                  </a:txBody>
                  <a:tcPr marL="0" marR="0" marB="0" marT="15240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marR="359410">
                        <a:lnSpc>
                          <a:spcPct val="109800"/>
                        </a:lnSpc>
                        <a:spcBef>
                          <a:spcPts val="1005"/>
                        </a:spcBef>
                      </a:pPr>
                      <a:r>
                        <a:rPr dirty="0" sz="1650" spc="14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형제자매</a:t>
                      </a:r>
                      <a:r>
                        <a:rPr dirty="0" sz="1650" spc="-16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650" spc="23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및</a:t>
                      </a:r>
                      <a:r>
                        <a:rPr dirty="0" sz="1650" spc="-16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650" spc="16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배우  </a:t>
                      </a:r>
                      <a:r>
                        <a:rPr dirty="0" sz="1650" spc="16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자</a:t>
                      </a:r>
                      <a:r>
                        <a:rPr dirty="0" sz="1650" spc="-12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650" spc="21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수</a:t>
                      </a:r>
                      <a:endParaRPr sz="1650">
                        <a:latin typeface="BM HANNA Air"/>
                        <a:cs typeface="BM HANNA Air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650" spc="22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부모자식</a:t>
                      </a:r>
                      <a:r>
                        <a:rPr dirty="0" sz="1650" spc="-13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650" spc="210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수</a:t>
                      </a:r>
                      <a:endParaRPr sz="1650">
                        <a:latin typeface="BM HANNA Air"/>
                        <a:cs typeface="BM HANNA Air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650" spc="265">
                          <a:solidFill>
                            <a:srgbClr val="312E2A"/>
                          </a:solidFill>
                          <a:latin typeface="BM HANNA Air"/>
                          <a:cs typeface="BM HANNA Air"/>
                        </a:rPr>
                        <a:t>운임</a:t>
                      </a:r>
                      <a:endParaRPr sz="1650">
                        <a:latin typeface="BM HANNA Air"/>
                        <a:cs typeface="BM HANNA Air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462087">
                <a:tc>
                  <a:txBody>
                    <a:bodyPr/>
                    <a:lstStyle/>
                    <a:p>
                      <a:pPr marL="169545" marR="887094">
                        <a:lnSpc>
                          <a:spcPts val="3379"/>
                        </a:lnSpc>
                        <a:spcBef>
                          <a:spcPts val="145"/>
                        </a:spcBef>
                      </a:pPr>
                      <a:r>
                        <a:rPr dirty="0" sz="1350" spc="-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Cherbourg  </a:t>
                      </a:r>
                      <a:r>
                        <a:rPr dirty="0" sz="1350" spc="-3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Q</a:t>
                      </a:r>
                      <a:r>
                        <a:rPr dirty="0" sz="1350" spc="-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u</a:t>
                      </a:r>
                      <a:r>
                        <a:rPr dirty="0" sz="1350" spc="-3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ee</a:t>
                      </a:r>
                      <a:r>
                        <a:rPr dirty="0" sz="1350" spc="-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n</a:t>
                      </a:r>
                      <a:r>
                        <a:rPr dirty="0" sz="1350" spc="1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s</a:t>
                      </a:r>
                      <a:r>
                        <a:rPr dirty="0" sz="1350" spc="2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t</a:t>
                      </a:r>
                      <a:r>
                        <a:rPr dirty="0" sz="1350" spc="-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o</a:t>
                      </a:r>
                      <a:r>
                        <a:rPr dirty="0" sz="1350" spc="1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w</a:t>
                      </a:r>
                      <a:r>
                        <a:rPr dirty="0" sz="135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n</a:t>
                      </a:r>
                      <a:endParaRPr sz="1350">
                        <a:latin typeface="Lato"/>
                        <a:cs typeface="Lato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35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Southampton</a:t>
                      </a:r>
                      <a:endParaRPr sz="1350">
                        <a:latin typeface="Lato"/>
                        <a:cs typeface="Lato"/>
                      </a:endParaRPr>
                    </a:p>
                  </a:txBody>
                  <a:tcPr marL="0" marR="0" marB="0" marT="18415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78435" marR="198755">
                        <a:lnSpc>
                          <a:spcPct val="148100"/>
                        </a:lnSpc>
                        <a:spcBef>
                          <a:spcPts val="720"/>
                        </a:spcBef>
                      </a:pPr>
                      <a:r>
                        <a:rPr dirty="0" sz="1350" spc="2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0</a:t>
                      </a:r>
                      <a:r>
                        <a:rPr dirty="0" sz="1350" spc="2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명</a:t>
                      </a:r>
                      <a:r>
                        <a:rPr dirty="0" sz="1350" spc="-18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-3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-</a:t>
                      </a:r>
                      <a:r>
                        <a:rPr dirty="0" sz="1350" spc="-15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350" spc="10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8</a:t>
                      </a:r>
                      <a:r>
                        <a:rPr dirty="0" sz="1350" spc="10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명까지</a:t>
                      </a:r>
                      <a:r>
                        <a:rPr dirty="0" sz="1350" spc="-18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15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포함된</a:t>
                      </a:r>
                      <a:r>
                        <a:rPr dirty="0" sz="1350" spc="-18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17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경  </a:t>
                      </a:r>
                      <a:r>
                        <a:rPr dirty="0" sz="1350" spc="13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우</a:t>
                      </a:r>
                      <a:endParaRPr sz="1350">
                        <a:latin typeface="BM HANNA Air"/>
                        <a:cs typeface="BM HANNA Air"/>
                      </a:endParaRPr>
                    </a:p>
                  </a:txBody>
                  <a:tcPr marL="0" marR="0" marB="0" marT="9144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196215">
                        <a:lnSpc>
                          <a:spcPct val="148100"/>
                        </a:lnSpc>
                        <a:spcBef>
                          <a:spcPts val="720"/>
                        </a:spcBef>
                      </a:pPr>
                      <a:r>
                        <a:rPr dirty="0" sz="1350" spc="2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0</a:t>
                      </a:r>
                      <a:r>
                        <a:rPr dirty="0" sz="1350" spc="2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명</a:t>
                      </a:r>
                      <a:r>
                        <a:rPr dirty="0" sz="1350" spc="-18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-3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-</a:t>
                      </a:r>
                      <a:r>
                        <a:rPr dirty="0" sz="1350" spc="-155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dirty="0" sz="1350" spc="100">
                          <a:solidFill>
                            <a:srgbClr val="262525"/>
                          </a:solidFill>
                          <a:latin typeface="Lato"/>
                          <a:cs typeface="Lato"/>
                        </a:rPr>
                        <a:t>6</a:t>
                      </a:r>
                      <a:r>
                        <a:rPr dirty="0" sz="1350" spc="10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명까지</a:t>
                      </a:r>
                      <a:r>
                        <a:rPr dirty="0" sz="1350" spc="-18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15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포함된</a:t>
                      </a:r>
                      <a:r>
                        <a:rPr dirty="0" sz="1350" spc="-18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17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경  </a:t>
                      </a:r>
                      <a:r>
                        <a:rPr dirty="0" sz="1350" spc="13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우</a:t>
                      </a:r>
                      <a:endParaRPr sz="1350">
                        <a:latin typeface="BM HANNA Air"/>
                        <a:cs typeface="BM HANNA Air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dirty="0" sz="1350" spc="14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산정된</a:t>
                      </a:r>
                      <a:r>
                        <a:rPr dirty="0" sz="1350" spc="-170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 </a:t>
                      </a:r>
                      <a:r>
                        <a:rPr dirty="0" sz="1350" spc="195">
                          <a:solidFill>
                            <a:srgbClr val="262525"/>
                          </a:solidFill>
                          <a:latin typeface="BM HANNA Air"/>
                          <a:cs typeface="BM HANNA Air"/>
                        </a:rPr>
                        <a:t>운임</a:t>
                      </a:r>
                      <a:endParaRPr sz="1350">
                        <a:latin typeface="BM HANNA Air"/>
                        <a:cs typeface="BM HANNA Air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30362" y="5155565"/>
            <a:ext cx="80702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타이타닉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75">
                <a:solidFill>
                  <a:srgbClr val="262525"/>
                </a:solidFill>
                <a:latin typeface="BM HANNA Air"/>
                <a:cs typeface="BM HANNA Air"/>
              </a:rPr>
              <a:t>호에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탑승한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사람들에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대한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정보로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5">
                <a:solidFill>
                  <a:srgbClr val="262525"/>
                </a:solidFill>
                <a:latin typeface="BM HANNA Air"/>
                <a:cs typeface="BM HANNA Air"/>
              </a:rPr>
              <a:t>이루어진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45">
                <a:solidFill>
                  <a:srgbClr val="262525"/>
                </a:solidFill>
                <a:latin typeface="BM HANNA Air"/>
                <a:cs typeface="BM HANNA Air"/>
              </a:rPr>
              <a:t>셋</a:t>
            </a:r>
            <a:r>
              <a:rPr dirty="0" sz="1350" spc="45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해당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대회에서는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객실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5">
                <a:solidFill>
                  <a:srgbClr val="262525"/>
                </a:solidFill>
                <a:latin typeface="BM HANNA Air"/>
                <a:cs typeface="BM HANNA Air"/>
              </a:rPr>
              <a:t>등급</a:t>
            </a:r>
            <a:r>
              <a:rPr dirty="0" sz="1350" spc="85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0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80">
                <a:solidFill>
                  <a:srgbClr val="262525"/>
                </a:solidFill>
                <a:latin typeface="BM HANNA Air"/>
                <a:cs typeface="BM HANNA Air"/>
              </a:rPr>
              <a:t>성별</a:t>
            </a:r>
            <a:r>
              <a:rPr dirty="0" sz="1350" spc="8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나이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95">
                <a:solidFill>
                  <a:srgbClr val="262525"/>
                </a:solidFill>
                <a:latin typeface="BM HANNA Air"/>
                <a:cs typeface="BM HANNA Air"/>
              </a:rPr>
              <a:t>등과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같은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정 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보로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승객의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생존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여부를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예측하는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머신러닝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모델을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0">
                <a:solidFill>
                  <a:srgbClr val="262525"/>
                </a:solidFill>
                <a:latin typeface="BM HANNA Air"/>
                <a:cs typeface="BM HANNA Air"/>
              </a:rPr>
              <a:t>개발하는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210">
                <a:solidFill>
                  <a:srgbClr val="262525"/>
                </a:solidFill>
                <a:latin typeface="BM HANNA Air"/>
                <a:cs typeface="BM HANNA Air"/>
              </a:rPr>
              <a:t>것이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주된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95">
                <a:solidFill>
                  <a:srgbClr val="262525"/>
                </a:solidFill>
                <a:latin typeface="BM HANNA Air"/>
                <a:cs typeface="BM HANNA Air"/>
              </a:rPr>
              <a:t>목적</a:t>
            </a:r>
            <a:r>
              <a:rPr dirty="0" sz="1350" spc="9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568450"/>
            <a:ext cx="597281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45"/>
              <a:t>캐글</a:t>
            </a:r>
            <a:r>
              <a:rPr dirty="0" spc="-345"/>
              <a:t> </a:t>
            </a:r>
            <a:r>
              <a:rPr dirty="0" spc="280"/>
              <a:t>웹</a:t>
            </a:r>
            <a:r>
              <a:rPr dirty="0" spc="-345"/>
              <a:t> </a:t>
            </a:r>
            <a:r>
              <a:rPr dirty="0" spc="320"/>
              <a:t>사이트와</a:t>
            </a:r>
            <a:r>
              <a:rPr dirty="0" spc="-340"/>
              <a:t> </a:t>
            </a:r>
            <a:r>
              <a:rPr dirty="0" spc="459"/>
              <a:t>경진</a:t>
            </a:r>
            <a:r>
              <a:rPr dirty="0" spc="-345"/>
              <a:t> </a:t>
            </a:r>
            <a:r>
              <a:rPr dirty="0" spc="265"/>
              <a:t>대회의</a:t>
            </a:r>
            <a:r>
              <a:rPr dirty="0" spc="-340"/>
              <a:t> </a:t>
            </a:r>
            <a:r>
              <a:rPr dirty="0" spc="295"/>
              <a:t>장점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0362" y="2898140"/>
            <a:ext cx="24314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캐글은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분석을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주제로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한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커  </a:t>
            </a:r>
            <a:r>
              <a:rPr dirty="0" sz="1350" spc="204">
                <a:solidFill>
                  <a:srgbClr val="262525"/>
                </a:solidFill>
                <a:latin typeface="BM HANNA Air"/>
                <a:cs typeface="BM HANNA Air"/>
              </a:rPr>
              <a:t>뮤니티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사이트로</a:t>
            </a:r>
            <a:r>
              <a:rPr dirty="0" sz="1350" spc="145">
                <a:solidFill>
                  <a:srgbClr val="262525"/>
                </a:solidFill>
                <a:latin typeface="Lato"/>
                <a:cs typeface="Lato"/>
              </a:rPr>
              <a:t>,</a:t>
            </a:r>
            <a:endParaRPr sz="135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362" y="3641090"/>
            <a:ext cx="23742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데이터셋을</a:t>
            </a:r>
            <a:r>
              <a:rPr dirty="0" sz="1350" spc="-19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0">
                <a:solidFill>
                  <a:srgbClr val="262525"/>
                </a:solidFill>
                <a:latin typeface="BM HANNA Air"/>
                <a:cs typeface="BM HANNA Air"/>
              </a:rPr>
              <a:t>제공하고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5">
                <a:solidFill>
                  <a:srgbClr val="262525"/>
                </a:solidFill>
                <a:latin typeface="BM HANNA Air"/>
                <a:cs typeface="BM HANNA Air"/>
              </a:rPr>
              <a:t>경진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대회를  </a:t>
            </a:r>
            <a:r>
              <a:rPr dirty="0" sz="1350" spc="110">
                <a:solidFill>
                  <a:srgbClr val="262525"/>
                </a:solidFill>
                <a:latin typeface="BM HANNA Air"/>
                <a:cs typeface="BM HANNA Air"/>
              </a:rPr>
              <a:t>개최한다</a:t>
            </a:r>
            <a:r>
              <a:rPr dirty="0" sz="1350" spc="110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3520" y="2898140"/>
            <a:ext cx="24314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110">
                <a:solidFill>
                  <a:srgbClr val="262525"/>
                </a:solidFill>
                <a:latin typeface="BM HANNA Air"/>
                <a:cs typeface="BM HANNA Air"/>
              </a:rPr>
              <a:t>실제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데이터를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다루는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것에서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더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많  </a:t>
            </a:r>
            <a:r>
              <a:rPr dirty="0" sz="1350" spc="120">
                <a:solidFill>
                  <a:srgbClr val="262525"/>
                </a:solidFill>
                <a:latin typeface="BM HANNA Air"/>
                <a:cs typeface="BM HANNA Air"/>
              </a:rPr>
              <a:t>은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경험을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할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수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있고</a:t>
            </a:r>
            <a:r>
              <a:rPr dirty="0" sz="1350" spc="114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4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자신의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능력 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을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보여줄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수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있다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0362" y="2454275"/>
            <a:ext cx="6760209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5280" algn="l"/>
                <a:tab pos="5738495" algn="l"/>
              </a:tabLst>
            </a:pPr>
            <a:r>
              <a:rPr dirty="0" sz="2000" spc="170">
                <a:solidFill>
                  <a:srgbClr val="312E2A"/>
                </a:solidFill>
                <a:latin typeface="BM HANNA Air"/>
                <a:cs typeface="BM HANNA Air"/>
              </a:rPr>
              <a:t>캐글</a:t>
            </a:r>
            <a:r>
              <a:rPr dirty="0" sz="2000" spc="-165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2000" spc="175">
                <a:solidFill>
                  <a:srgbClr val="312E2A"/>
                </a:solidFill>
                <a:latin typeface="BM HANNA Air"/>
                <a:cs typeface="BM HANNA Air"/>
              </a:rPr>
              <a:t>웹</a:t>
            </a:r>
            <a:r>
              <a:rPr dirty="0" sz="2000" spc="-165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2000" spc="270">
                <a:solidFill>
                  <a:srgbClr val="312E2A"/>
                </a:solidFill>
                <a:latin typeface="BM HANNA Air"/>
                <a:cs typeface="BM HANNA Air"/>
              </a:rPr>
              <a:t>사이트	</a:t>
            </a:r>
            <a:r>
              <a:rPr dirty="0" sz="2000" spc="170">
                <a:solidFill>
                  <a:srgbClr val="312E2A"/>
                </a:solidFill>
                <a:latin typeface="BM HANNA Air"/>
                <a:cs typeface="BM HANNA Air"/>
              </a:rPr>
              <a:t>실제</a:t>
            </a:r>
            <a:r>
              <a:rPr dirty="0" sz="2000" spc="-165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2000" spc="250">
                <a:solidFill>
                  <a:srgbClr val="312E2A"/>
                </a:solidFill>
                <a:latin typeface="BM HANNA Air"/>
                <a:cs typeface="BM HANNA Air"/>
              </a:rPr>
              <a:t>데이터</a:t>
            </a:r>
            <a:r>
              <a:rPr dirty="0" sz="2000" spc="-165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2000" spc="190">
                <a:solidFill>
                  <a:srgbClr val="312E2A"/>
                </a:solidFill>
                <a:latin typeface="BM HANNA Air"/>
                <a:cs typeface="BM HANNA Air"/>
              </a:rPr>
              <a:t>활용	</a:t>
            </a:r>
            <a:r>
              <a:rPr dirty="0" sz="2000" spc="265">
                <a:solidFill>
                  <a:srgbClr val="312E2A"/>
                </a:solidFill>
                <a:latin typeface="BM HANNA Air"/>
                <a:cs typeface="BM HANNA Air"/>
              </a:rPr>
              <a:t>경력</a:t>
            </a:r>
            <a:r>
              <a:rPr dirty="0" sz="2000" spc="-235">
                <a:solidFill>
                  <a:srgbClr val="312E2A"/>
                </a:solidFill>
                <a:latin typeface="BM HANNA Air"/>
                <a:cs typeface="BM HANNA Air"/>
              </a:rPr>
              <a:t> </a:t>
            </a:r>
            <a:r>
              <a:rPr dirty="0" sz="2000" spc="245">
                <a:solidFill>
                  <a:srgbClr val="312E2A"/>
                </a:solidFill>
                <a:latin typeface="BM HANNA Air"/>
                <a:cs typeface="BM HANNA Air"/>
              </a:rPr>
              <a:t>구축</a:t>
            </a:r>
            <a:endParaRPr sz="2000">
              <a:latin typeface="BM HANNA Air"/>
              <a:cs typeface="BM HANNA Ai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6678" y="2898140"/>
            <a:ext cx="2412365" cy="1254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85">
                <a:solidFill>
                  <a:srgbClr val="262525"/>
                </a:solidFill>
                <a:latin typeface="BM HANNA Air"/>
                <a:cs typeface="BM HANNA Air"/>
              </a:rPr>
              <a:t>캐글에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참가하고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우수한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결과를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보  </a:t>
            </a:r>
            <a:r>
              <a:rPr dirty="0" sz="1350" spc="110">
                <a:solidFill>
                  <a:srgbClr val="262525"/>
                </a:solidFill>
                <a:latin typeface="BM HANNA Air"/>
                <a:cs typeface="BM HANNA Air"/>
              </a:rPr>
              <a:t>여주면</a:t>
            </a:r>
            <a:r>
              <a:rPr dirty="0" sz="1350" spc="11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3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85">
                <a:solidFill>
                  <a:srgbClr val="262525"/>
                </a:solidFill>
                <a:latin typeface="BM HANNA Air"/>
                <a:cs typeface="BM HANNA Air"/>
              </a:rPr>
              <a:t>이를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포트폴리오에</a:t>
            </a:r>
            <a:r>
              <a:rPr dirty="0" sz="1350" spc="-18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추가할 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수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204">
                <a:solidFill>
                  <a:srgbClr val="262525"/>
                </a:solidFill>
                <a:latin typeface="BM HANNA Air"/>
                <a:cs typeface="BM HANNA Air"/>
              </a:rPr>
              <a:t>있어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회사에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입사하거나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프리랜 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서로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일할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25">
                <a:solidFill>
                  <a:srgbClr val="262525"/>
                </a:solidFill>
                <a:latin typeface="BM HANNA Air"/>
                <a:cs typeface="BM HANNA Air"/>
              </a:rPr>
              <a:t>때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0">
                <a:solidFill>
                  <a:srgbClr val="262525"/>
                </a:solidFill>
                <a:latin typeface="BM HANNA Air"/>
                <a:cs typeface="BM HANNA Air"/>
              </a:rPr>
              <a:t>큰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도움이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5">
                <a:solidFill>
                  <a:srgbClr val="262525"/>
                </a:solidFill>
                <a:latin typeface="BM HANNA Air"/>
                <a:cs typeface="BM HANNA Air"/>
              </a:rPr>
              <a:t>된다</a:t>
            </a:r>
            <a:r>
              <a:rPr dirty="0" sz="1350" spc="10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87375">
              <a:lnSpc>
                <a:spcPct val="100000"/>
              </a:lnSpc>
              <a:spcBef>
                <a:spcPts val="125"/>
              </a:spcBef>
            </a:pPr>
            <a:r>
              <a:rPr dirty="0" spc="415"/>
              <a:t>결론</a:t>
            </a:r>
            <a:r>
              <a:rPr dirty="0" spc="-375"/>
              <a:t> </a:t>
            </a:r>
            <a:r>
              <a:rPr dirty="0" spc="430"/>
              <a:t>및</a:t>
            </a:r>
            <a:r>
              <a:rPr dirty="0" spc="-375"/>
              <a:t> </a:t>
            </a:r>
            <a:r>
              <a:rPr dirty="0" spc="400"/>
              <a:t>요약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6487" y="2669540"/>
            <a:ext cx="5860415" cy="12731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51200"/>
              </a:lnSpc>
              <a:spcBef>
                <a:spcPts val="125"/>
              </a:spcBef>
            </a:pPr>
            <a:r>
              <a:rPr dirty="0" sz="1350" spc="180">
                <a:solidFill>
                  <a:srgbClr val="262525"/>
                </a:solidFill>
                <a:latin typeface="BM HANNA Air"/>
                <a:cs typeface="BM HANNA Air"/>
              </a:rPr>
              <a:t>인공지능의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발달로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머신러닝과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딥러닝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210">
                <a:solidFill>
                  <a:srgbClr val="262525"/>
                </a:solidFill>
                <a:latin typeface="BM HANNA Air"/>
                <a:cs typeface="BM HANNA Air"/>
              </a:rPr>
              <a:t>기술이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널리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활용되고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있다</a:t>
            </a:r>
            <a:r>
              <a:rPr dirty="0" sz="1350" spc="125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이번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발표에서는 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구글</a:t>
            </a:r>
            <a:r>
              <a:rPr dirty="0" sz="1350" spc="-17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0">
                <a:solidFill>
                  <a:srgbClr val="262525"/>
                </a:solidFill>
                <a:latin typeface="BM HANNA Air"/>
                <a:cs typeface="BM HANNA Air"/>
              </a:rPr>
              <a:t>코랩</a:t>
            </a:r>
            <a:r>
              <a:rPr dirty="0" sz="1350" spc="8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60">
                <a:solidFill>
                  <a:srgbClr val="262525"/>
                </a:solidFill>
                <a:latin typeface="BM HANNA Air"/>
                <a:cs typeface="BM HANNA Air"/>
              </a:rPr>
              <a:t>머신러닝과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75">
                <a:solidFill>
                  <a:srgbClr val="262525"/>
                </a:solidFill>
                <a:latin typeface="BM HANNA Air"/>
                <a:cs typeface="BM HANNA Air"/>
              </a:rPr>
              <a:t>딥러닝의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90">
                <a:solidFill>
                  <a:srgbClr val="262525"/>
                </a:solidFill>
                <a:latin typeface="BM HANNA Air"/>
                <a:cs typeface="BM HANNA Air"/>
              </a:rPr>
              <a:t>개념</a:t>
            </a:r>
            <a:r>
              <a:rPr dirty="0" sz="1350" spc="90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데이터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55">
                <a:solidFill>
                  <a:srgbClr val="262525"/>
                </a:solidFill>
                <a:latin typeface="BM HANNA Air"/>
                <a:cs typeface="BM HANNA Air"/>
              </a:rPr>
              <a:t>셋</a:t>
            </a:r>
            <a:r>
              <a:rPr dirty="0" sz="1350" spc="55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10">
                <a:solidFill>
                  <a:srgbClr val="262525"/>
                </a:solidFill>
                <a:latin typeface="BM HANNA Air"/>
                <a:cs typeface="BM HANNA Air"/>
              </a:rPr>
              <a:t>캐글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00">
                <a:solidFill>
                  <a:srgbClr val="262525"/>
                </a:solidFill>
                <a:latin typeface="BM HANNA Air"/>
                <a:cs typeface="BM HANNA Air"/>
              </a:rPr>
              <a:t>웹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사이트</a:t>
            </a:r>
            <a:r>
              <a:rPr dirty="0" sz="1350" spc="135">
                <a:solidFill>
                  <a:srgbClr val="262525"/>
                </a:solidFill>
                <a:latin typeface="Lato"/>
                <a:cs typeface="Lato"/>
              </a:rPr>
              <a:t>,</a:t>
            </a:r>
            <a:r>
              <a:rPr dirty="0" sz="1350" spc="-11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70">
                <a:solidFill>
                  <a:srgbClr val="262525"/>
                </a:solidFill>
                <a:latin typeface="BM HANNA Air"/>
                <a:cs typeface="BM HANNA Air"/>
              </a:rPr>
              <a:t>그리고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5">
                <a:solidFill>
                  <a:srgbClr val="262525"/>
                </a:solidFill>
                <a:latin typeface="BM HANNA Air"/>
                <a:cs typeface="BM HANNA Air"/>
              </a:rPr>
              <a:t>경진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75">
                <a:solidFill>
                  <a:srgbClr val="262525"/>
                </a:solidFill>
                <a:latin typeface="BM HANNA Air"/>
                <a:cs typeface="BM HANNA Air"/>
              </a:rPr>
              <a:t>대회에  </a:t>
            </a:r>
            <a:r>
              <a:rPr dirty="0" sz="1350" spc="85">
                <a:solidFill>
                  <a:srgbClr val="262525"/>
                </a:solidFill>
                <a:latin typeface="BM HANNA Air"/>
                <a:cs typeface="BM HANNA Air"/>
              </a:rPr>
              <a:t>대해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35">
                <a:solidFill>
                  <a:srgbClr val="262525"/>
                </a:solidFill>
                <a:latin typeface="BM HANNA Air"/>
                <a:cs typeface="BM HANNA Air"/>
              </a:rPr>
              <a:t>알아보았다</a:t>
            </a:r>
            <a:r>
              <a:rPr dirty="0" sz="1350" spc="135">
                <a:solidFill>
                  <a:srgbClr val="262525"/>
                </a:solidFill>
                <a:latin typeface="Lato"/>
                <a:cs typeface="Lato"/>
              </a:rPr>
              <a:t>.</a:t>
            </a:r>
            <a:r>
              <a:rPr dirty="0" sz="1350" spc="-105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유용한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데이터와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머신러닝</a:t>
            </a:r>
            <a:r>
              <a:rPr dirty="0" sz="1350" spc="145">
                <a:solidFill>
                  <a:srgbClr val="262525"/>
                </a:solidFill>
                <a:latin typeface="Lato"/>
                <a:cs typeface="Lato"/>
              </a:rPr>
              <a:t>/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딥러닝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기술을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활용하여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여러분들도</a:t>
            </a:r>
            <a:r>
              <a:rPr dirty="0" sz="1350" spc="-16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다 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양한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5">
                <a:solidFill>
                  <a:srgbClr val="262525"/>
                </a:solidFill>
                <a:latin typeface="BM HANNA Air"/>
                <a:cs typeface="BM HANNA Air"/>
              </a:rPr>
              <a:t>분야에서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진보적인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연구나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5">
                <a:solidFill>
                  <a:srgbClr val="262525"/>
                </a:solidFill>
                <a:latin typeface="BM HANNA Air"/>
                <a:cs typeface="BM HANNA Air"/>
              </a:rPr>
              <a:t>새로운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아이디어를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200">
                <a:solidFill>
                  <a:srgbClr val="262525"/>
                </a:solidFill>
                <a:latin typeface="BM HANNA Air"/>
                <a:cs typeface="BM HANNA Air"/>
              </a:rPr>
              <a:t>실현시키기를</a:t>
            </a:r>
            <a:r>
              <a:rPr dirty="0" sz="1350" spc="-16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40">
                <a:solidFill>
                  <a:srgbClr val="262525"/>
                </a:solidFill>
                <a:latin typeface="BM HANNA Air"/>
                <a:cs typeface="BM HANNA Air"/>
              </a:rPr>
              <a:t>기원한다</a:t>
            </a:r>
            <a:r>
              <a:rPr dirty="0" sz="1350" spc="140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286249" cy="600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6487" y="2501900"/>
            <a:ext cx="159131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500">
                <a:solidFill>
                  <a:srgbClr val="312E2A"/>
                </a:solidFill>
                <a:latin typeface="BM HANNA Air"/>
                <a:cs typeface="BM HANNA Air"/>
              </a:rPr>
              <a:t>질</a:t>
            </a:r>
            <a:r>
              <a:rPr dirty="0" sz="3350" spc="360">
                <a:solidFill>
                  <a:srgbClr val="312E2A"/>
                </a:solidFill>
                <a:latin typeface="BM HANNA Air"/>
                <a:cs typeface="BM HANNA Air"/>
              </a:rPr>
              <a:t>의</a:t>
            </a:r>
            <a:r>
              <a:rPr dirty="0" sz="3350" spc="270">
                <a:solidFill>
                  <a:srgbClr val="312E2A"/>
                </a:solidFill>
                <a:latin typeface="BM HANNA Air"/>
                <a:cs typeface="BM HANNA Air"/>
              </a:rPr>
              <a:t>응</a:t>
            </a:r>
            <a:r>
              <a:rPr dirty="0" sz="3350" spc="360">
                <a:solidFill>
                  <a:srgbClr val="312E2A"/>
                </a:solidFill>
                <a:latin typeface="BM HANNA Air"/>
                <a:cs typeface="BM HANNA Air"/>
              </a:rPr>
              <a:t>답</a:t>
            </a:r>
            <a:endParaRPr sz="3350">
              <a:latin typeface="BM HANNA Air"/>
              <a:cs typeface="BM HANNA Ai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6487" y="3244850"/>
            <a:ext cx="3500754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25">
                <a:solidFill>
                  <a:srgbClr val="262525"/>
                </a:solidFill>
                <a:latin typeface="BM HANNA Air"/>
                <a:cs typeface="BM HANNA Air"/>
              </a:rPr>
              <a:t>이제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90">
                <a:solidFill>
                  <a:srgbClr val="262525"/>
                </a:solidFill>
                <a:latin typeface="BM HANNA Air"/>
                <a:cs typeface="BM HANNA Air"/>
              </a:rPr>
              <a:t>질문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210">
                <a:solidFill>
                  <a:srgbClr val="262525"/>
                </a:solidFill>
                <a:latin typeface="BM HANNA Air"/>
                <a:cs typeface="BM HANNA Air"/>
              </a:rPr>
              <a:t>시간입니다</a:t>
            </a:r>
            <a:r>
              <a:rPr dirty="0" sz="1350" spc="210">
                <a:solidFill>
                  <a:srgbClr val="262525"/>
                </a:solidFill>
                <a:latin typeface="Lato"/>
                <a:cs typeface="Lato"/>
              </a:rPr>
              <a:t>!</a:t>
            </a:r>
            <a:r>
              <a:rPr dirty="0" sz="1350" spc="-140">
                <a:solidFill>
                  <a:srgbClr val="262525"/>
                </a:solidFill>
                <a:latin typeface="Lato"/>
                <a:cs typeface="Lato"/>
              </a:rPr>
              <a:t> </a:t>
            </a:r>
            <a:r>
              <a:rPr dirty="0" sz="1350" spc="150">
                <a:solidFill>
                  <a:srgbClr val="262525"/>
                </a:solidFill>
                <a:latin typeface="BM HANNA Air"/>
                <a:cs typeface="BM HANNA Air"/>
              </a:rPr>
              <a:t>적극적으로</a:t>
            </a:r>
            <a:r>
              <a:rPr dirty="0" sz="1350" spc="-180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114">
                <a:solidFill>
                  <a:srgbClr val="262525"/>
                </a:solidFill>
                <a:latin typeface="BM HANNA Air"/>
                <a:cs typeface="BM HANNA Air"/>
              </a:rPr>
              <a:t>참여해</a:t>
            </a:r>
            <a:r>
              <a:rPr dirty="0" sz="1350" spc="-175">
                <a:solidFill>
                  <a:srgbClr val="262525"/>
                </a:solidFill>
                <a:latin typeface="BM HANNA Air"/>
                <a:cs typeface="BM HANNA Air"/>
              </a:rPr>
              <a:t> </a:t>
            </a:r>
            <a:r>
              <a:rPr dirty="0" sz="1350" spc="85">
                <a:solidFill>
                  <a:srgbClr val="262525"/>
                </a:solidFill>
                <a:latin typeface="BM HANNA Air"/>
                <a:cs typeface="BM HANNA Air"/>
              </a:rPr>
              <a:t>주세요</a:t>
            </a:r>
            <a:r>
              <a:rPr dirty="0" sz="1350" spc="85">
                <a:solidFill>
                  <a:srgbClr val="262525"/>
                </a:solidFill>
                <a:latin typeface="Lato"/>
                <a:cs typeface="Lato"/>
              </a:rPr>
              <a:t>.</a:t>
            </a:r>
            <a:endParaRPr sz="135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286249" cy="600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2023-06-02T15:49:47Z</dcterms:created>
  <dcterms:modified xsi:type="dcterms:W3CDTF">2023-06-02T15:49:47Z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2023-06-02T00:00:00Z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2023-06-02T00:00:00Z</vt:filetime>
  </property>
</Properties>
</file>