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3741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1976-2008 올림픽 금메달 분석 보고서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38709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 보고서는 1976년부터 2008년까지의 올림픽 데이터를 분석하여 각국의 금메달 획득 현황, 성별 금메달 분포, 최고의 성과를 낸 국가에 대한 통계를 제공합니다. 이를 통해 올림픽 스포츠의 역사와 변화 추이를 심도 있게 탐구할 수 있습니다.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71988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72750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703213"/>
            <a:ext cx="234731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5분수업 토돌이의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목차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1. 서론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연구의 배경 및 목적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데이터 설명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데이터 출처 및 구조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2. 결과 및 해석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연도별 데이터 범위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금메달 다수 획득 국가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성별 금메달 분포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국가별 최고 성과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3. 결론 및 제안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종합적인 결론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향후 연구 및 정책 제안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54365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834521" y="518755"/>
            <a:ext cx="4716423" cy="589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642"/>
              </a:lnSpc>
              <a:buNone/>
            </a:pPr>
            <a:r>
              <a:rPr lang="en-US" sz="371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연도별 데이터 범위</a:t>
            </a:r>
            <a:endParaRPr lang="en-US" sz="3714" dirty="0"/>
          </a:p>
        </p:txBody>
      </p:sp>
      <p:sp>
        <p:nvSpPr>
          <p:cNvPr id="5" name="Text 3"/>
          <p:cNvSpPr/>
          <p:nvPr/>
        </p:nvSpPr>
        <p:spPr>
          <a:xfrm>
            <a:off x="3023116" y="1606272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연도</a:t>
            </a:r>
            <a:endParaRPr lang="en-US" sz="1486" dirty="0"/>
          </a:p>
        </p:txBody>
      </p:sp>
      <p:sp>
        <p:nvSpPr>
          <p:cNvPr id="6" name="Text 4"/>
          <p:cNvSpPr/>
          <p:nvPr/>
        </p:nvSpPr>
        <p:spPr>
          <a:xfrm>
            <a:off x="7507486" y="1606272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데이터 포함 여부</a:t>
            </a:r>
            <a:endParaRPr lang="en-US" sz="1486" dirty="0"/>
          </a:p>
        </p:txBody>
      </p:sp>
      <p:sp>
        <p:nvSpPr>
          <p:cNvPr id="7" name="Shape 5"/>
          <p:cNvSpPr/>
          <p:nvPr/>
        </p:nvSpPr>
        <p:spPr>
          <a:xfrm>
            <a:off x="2834521" y="2028944"/>
            <a:ext cx="8961239" cy="543401"/>
          </a:xfrm>
          <a:prstGeom prst="rect">
            <a:avLst/>
          </a:prstGeom>
          <a:solidFill>
            <a:srgbClr val="F6F0E4"/>
          </a:solidFill>
          <a:ln/>
        </p:spPr>
      </p:sp>
      <p:sp>
        <p:nvSpPr>
          <p:cNvPr id="8" name="Text 6"/>
          <p:cNvSpPr/>
          <p:nvPr/>
        </p:nvSpPr>
        <p:spPr>
          <a:xfrm>
            <a:off x="3023116" y="2149673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1976</a:t>
            </a:r>
            <a:endParaRPr lang="en-US" sz="1486" dirty="0"/>
          </a:p>
        </p:txBody>
      </p:sp>
      <p:sp>
        <p:nvSpPr>
          <p:cNvPr id="9" name="Text 7"/>
          <p:cNvSpPr/>
          <p:nvPr/>
        </p:nvSpPr>
        <p:spPr>
          <a:xfrm>
            <a:off x="7507486" y="2149673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✓</a:t>
            </a:r>
            <a:endParaRPr lang="en-US" sz="1486" dirty="0"/>
          </a:p>
        </p:txBody>
      </p:sp>
      <p:sp>
        <p:nvSpPr>
          <p:cNvPr id="10" name="Text 8"/>
          <p:cNvSpPr/>
          <p:nvPr/>
        </p:nvSpPr>
        <p:spPr>
          <a:xfrm>
            <a:off x="3023116" y="2693075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1980</a:t>
            </a:r>
            <a:endParaRPr lang="en-US" sz="1486" dirty="0"/>
          </a:p>
        </p:txBody>
      </p:sp>
      <p:sp>
        <p:nvSpPr>
          <p:cNvPr id="11" name="Text 9"/>
          <p:cNvSpPr/>
          <p:nvPr/>
        </p:nvSpPr>
        <p:spPr>
          <a:xfrm>
            <a:off x="7507486" y="2693075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✓</a:t>
            </a:r>
            <a:endParaRPr lang="en-US" sz="1486" dirty="0"/>
          </a:p>
        </p:txBody>
      </p:sp>
      <p:sp>
        <p:nvSpPr>
          <p:cNvPr id="12" name="Shape 10"/>
          <p:cNvSpPr/>
          <p:nvPr/>
        </p:nvSpPr>
        <p:spPr>
          <a:xfrm>
            <a:off x="2834521" y="3115747"/>
            <a:ext cx="8961239" cy="543401"/>
          </a:xfrm>
          <a:prstGeom prst="rect">
            <a:avLst/>
          </a:prstGeom>
          <a:solidFill>
            <a:srgbClr val="F6F0E4"/>
          </a:solidFill>
          <a:ln/>
        </p:spPr>
      </p:sp>
      <p:sp>
        <p:nvSpPr>
          <p:cNvPr id="13" name="Text 11"/>
          <p:cNvSpPr/>
          <p:nvPr/>
        </p:nvSpPr>
        <p:spPr>
          <a:xfrm>
            <a:off x="3023116" y="3236476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1984</a:t>
            </a:r>
            <a:endParaRPr lang="en-US" sz="1486" dirty="0"/>
          </a:p>
        </p:txBody>
      </p:sp>
      <p:sp>
        <p:nvSpPr>
          <p:cNvPr id="14" name="Text 12"/>
          <p:cNvSpPr/>
          <p:nvPr/>
        </p:nvSpPr>
        <p:spPr>
          <a:xfrm>
            <a:off x="7507486" y="3236476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✓</a:t>
            </a:r>
            <a:endParaRPr lang="en-US" sz="1486" dirty="0"/>
          </a:p>
        </p:txBody>
      </p:sp>
      <p:sp>
        <p:nvSpPr>
          <p:cNvPr id="15" name="Text 13"/>
          <p:cNvSpPr/>
          <p:nvPr/>
        </p:nvSpPr>
        <p:spPr>
          <a:xfrm>
            <a:off x="3023116" y="3779877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1988</a:t>
            </a:r>
            <a:endParaRPr lang="en-US" sz="1486" dirty="0"/>
          </a:p>
        </p:txBody>
      </p:sp>
      <p:sp>
        <p:nvSpPr>
          <p:cNvPr id="16" name="Text 14"/>
          <p:cNvSpPr/>
          <p:nvPr/>
        </p:nvSpPr>
        <p:spPr>
          <a:xfrm>
            <a:off x="7507486" y="3779877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✓</a:t>
            </a:r>
            <a:endParaRPr lang="en-US" sz="1486" dirty="0"/>
          </a:p>
        </p:txBody>
      </p:sp>
      <p:sp>
        <p:nvSpPr>
          <p:cNvPr id="17" name="Shape 15"/>
          <p:cNvSpPr/>
          <p:nvPr/>
        </p:nvSpPr>
        <p:spPr>
          <a:xfrm>
            <a:off x="2834521" y="4202549"/>
            <a:ext cx="8961239" cy="543401"/>
          </a:xfrm>
          <a:prstGeom prst="rect">
            <a:avLst/>
          </a:prstGeom>
          <a:solidFill>
            <a:srgbClr val="F6F0E4"/>
          </a:solidFill>
          <a:ln/>
        </p:spPr>
      </p:sp>
      <p:sp>
        <p:nvSpPr>
          <p:cNvPr id="18" name="Text 16"/>
          <p:cNvSpPr/>
          <p:nvPr/>
        </p:nvSpPr>
        <p:spPr>
          <a:xfrm>
            <a:off x="3023116" y="4323278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1992</a:t>
            </a:r>
            <a:endParaRPr lang="en-US" sz="1486" dirty="0"/>
          </a:p>
        </p:txBody>
      </p:sp>
      <p:sp>
        <p:nvSpPr>
          <p:cNvPr id="19" name="Text 17"/>
          <p:cNvSpPr/>
          <p:nvPr/>
        </p:nvSpPr>
        <p:spPr>
          <a:xfrm>
            <a:off x="7507486" y="4323278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✓</a:t>
            </a:r>
            <a:endParaRPr lang="en-US" sz="1486" dirty="0"/>
          </a:p>
        </p:txBody>
      </p:sp>
      <p:sp>
        <p:nvSpPr>
          <p:cNvPr id="20" name="Text 18"/>
          <p:cNvSpPr/>
          <p:nvPr/>
        </p:nvSpPr>
        <p:spPr>
          <a:xfrm>
            <a:off x="3023116" y="4866680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1996</a:t>
            </a:r>
            <a:endParaRPr lang="en-US" sz="1486" dirty="0"/>
          </a:p>
        </p:txBody>
      </p:sp>
      <p:sp>
        <p:nvSpPr>
          <p:cNvPr id="21" name="Text 19"/>
          <p:cNvSpPr/>
          <p:nvPr/>
        </p:nvSpPr>
        <p:spPr>
          <a:xfrm>
            <a:off x="7507486" y="4866680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✓</a:t>
            </a:r>
            <a:endParaRPr lang="en-US" sz="1486" dirty="0"/>
          </a:p>
        </p:txBody>
      </p:sp>
      <p:sp>
        <p:nvSpPr>
          <p:cNvPr id="22" name="Shape 20"/>
          <p:cNvSpPr/>
          <p:nvPr/>
        </p:nvSpPr>
        <p:spPr>
          <a:xfrm>
            <a:off x="2834521" y="5289352"/>
            <a:ext cx="8961239" cy="543401"/>
          </a:xfrm>
          <a:prstGeom prst="rect">
            <a:avLst/>
          </a:prstGeom>
          <a:solidFill>
            <a:srgbClr val="F6F0E4"/>
          </a:solidFill>
          <a:ln/>
        </p:spPr>
      </p:sp>
      <p:sp>
        <p:nvSpPr>
          <p:cNvPr id="23" name="Text 21"/>
          <p:cNvSpPr/>
          <p:nvPr/>
        </p:nvSpPr>
        <p:spPr>
          <a:xfrm>
            <a:off x="3023116" y="5410081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2000</a:t>
            </a:r>
            <a:endParaRPr lang="en-US" sz="1486" dirty="0"/>
          </a:p>
        </p:txBody>
      </p:sp>
      <p:sp>
        <p:nvSpPr>
          <p:cNvPr id="24" name="Text 22"/>
          <p:cNvSpPr/>
          <p:nvPr/>
        </p:nvSpPr>
        <p:spPr>
          <a:xfrm>
            <a:off x="7507486" y="5410081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✓</a:t>
            </a:r>
            <a:endParaRPr lang="en-US" sz="1486" dirty="0"/>
          </a:p>
        </p:txBody>
      </p:sp>
      <p:sp>
        <p:nvSpPr>
          <p:cNvPr id="25" name="Text 23"/>
          <p:cNvSpPr/>
          <p:nvPr/>
        </p:nvSpPr>
        <p:spPr>
          <a:xfrm>
            <a:off x="3023116" y="5953482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2004</a:t>
            </a:r>
            <a:endParaRPr lang="en-US" sz="1486" dirty="0"/>
          </a:p>
        </p:txBody>
      </p:sp>
      <p:sp>
        <p:nvSpPr>
          <p:cNvPr id="26" name="Text 24"/>
          <p:cNvSpPr/>
          <p:nvPr/>
        </p:nvSpPr>
        <p:spPr>
          <a:xfrm>
            <a:off x="7507486" y="5953482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✓</a:t>
            </a:r>
            <a:endParaRPr lang="en-US" sz="1486" dirty="0"/>
          </a:p>
        </p:txBody>
      </p:sp>
      <p:sp>
        <p:nvSpPr>
          <p:cNvPr id="27" name="Shape 25"/>
          <p:cNvSpPr/>
          <p:nvPr/>
        </p:nvSpPr>
        <p:spPr>
          <a:xfrm>
            <a:off x="2834521" y="6376154"/>
            <a:ext cx="8961239" cy="543401"/>
          </a:xfrm>
          <a:prstGeom prst="rect">
            <a:avLst/>
          </a:prstGeom>
          <a:solidFill>
            <a:srgbClr val="F6F0E4"/>
          </a:solidFill>
          <a:ln/>
        </p:spPr>
      </p:sp>
      <p:sp>
        <p:nvSpPr>
          <p:cNvPr id="28" name="Text 26"/>
          <p:cNvSpPr/>
          <p:nvPr/>
        </p:nvSpPr>
        <p:spPr>
          <a:xfrm>
            <a:off x="3023116" y="6496883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2008</a:t>
            </a:r>
            <a:endParaRPr lang="en-US" sz="1486" dirty="0"/>
          </a:p>
        </p:txBody>
      </p:sp>
      <p:sp>
        <p:nvSpPr>
          <p:cNvPr id="29" name="Text 27"/>
          <p:cNvSpPr/>
          <p:nvPr/>
        </p:nvSpPr>
        <p:spPr>
          <a:xfrm>
            <a:off x="7507486" y="6496883"/>
            <a:ext cx="409956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✓</a:t>
            </a:r>
            <a:endParaRPr lang="en-US" sz="1486" dirty="0"/>
          </a:p>
        </p:txBody>
      </p:sp>
      <p:sp>
        <p:nvSpPr>
          <p:cNvPr id="30" name="Text 28"/>
          <p:cNvSpPr/>
          <p:nvPr/>
        </p:nvSpPr>
        <p:spPr>
          <a:xfrm>
            <a:off x="2834521" y="7131725"/>
            <a:ext cx="8961239" cy="603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77"/>
              </a:lnSpc>
              <a:buNone/>
            </a:pPr>
            <a:r>
              <a:rPr lang="en-US" sz="1486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본 보고서에서는 1976년부터 2008년까지의 올림픽 금메달 데이터를 분석하였습니다. 이 기간 동안의 총 9개 대회에 대한 데이터가 포함되어 있어, 올림픽 역사의 핵심 시기를 깊이있게 살펴볼 수 있습니다.</a:t>
            </a:r>
            <a:endParaRPr lang="en-US" sz="1486" dirty="0"/>
          </a:p>
        </p:txBody>
      </p:sp>
      <p:pic>
        <p:nvPicPr>
          <p:cNvPr id="3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906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금메달 다수 획득 국가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1위 미국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압도적인 금메달 1위로, 총 1,021개의 금메달을 획득했습니다. 미국은 지난 대회에서도 꾸준히 상위권을 유지하며 올림픽 강국의 위상을 공고히 해왔습니다.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2위 소련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소련은 총 838개의 금메달을 획득하며 미국에 이어 2위를 차지했습니다. 1991년 소련 해체 전까지 사회주의 체제를 바탕으로 월등한 경기력을 보여주었습니다.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3위 동독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동독은 1976년부터 1988년까지의 기간 동안 총 407개의 금메달을 획득하며 세계 3위의 강국으로 부상했습니다. 체계적인 선수 육성 시스템과 집중적인 투자가 이 결과를 이끌어냈습니다.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171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성별 금메달 분포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04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6" name="Text 4"/>
          <p:cNvSpPr/>
          <p:nvPr/>
        </p:nvSpPr>
        <p:spPr>
          <a:xfrm>
            <a:off x="2209800" y="3645694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68034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남성 우위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16075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전체 금메달의 약 58%가 남성 선수에게 돌아갔습니다. 이는 전통적으로 남성 중심의 스포츠 문화와 기회의 불평등이 반영된 결과로 볼 수 있습니다.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604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0" name="Text 8"/>
          <p:cNvSpPr/>
          <p:nvPr/>
        </p:nvSpPr>
        <p:spPr>
          <a:xfrm>
            <a:off x="5787509" y="3645694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68034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여성 참여 증가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16075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하지만 여성 선수들의 금메달 비중은 점차 증가하는 추세입니다. 이는 여성 스포츠에 대한 관심과 투자가 높아지고 있음을 보여줍니다.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604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4" name="Text 12"/>
          <p:cNvSpPr/>
          <p:nvPr/>
        </p:nvSpPr>
        <p:spPr>
          <a:xfrm>
            <a:off x="9378672" y="3645694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68034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형평성 제고 필요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16075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향후 다양한 분야에서 성 평등을 실현하고 여성 선수들의 참여를 더욱 확대하는 노력이 필요할 것으로 보입니다.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46114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국가별 최고 성과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488775"/>
            <a:ext cx="3370064" cy="3057168"/>
          </a:xfrm>
          <a:prstGeom prst="roundRect">
            <a:avLst>
              <a:gd name="adj" fmla="val 2180"/>
            </a:avLst>
          </a:prstGeom>
          <a:solidFill>
            <a:srgbClr val="F6F0E4"/>
          </a:solidFill>
          <a:ln/>
        </p:spPr>
      </p:sp>
      <p:sp>
        <p:nvSpPr>
          <p:cNvPr id="7" name="Text 4"/>
          <p:cNvSpPr/>
          <p:nvPr/>
        </p:nvSpPr>
        <p:spPr>
          <a:xfrm>
            <a:off x="2260163" y="47109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미국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0163" y="5191363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미국은 올림픽에서 가장 뛰어난 성과를 거두어왔습니다. 1976년부터 2008년까지 33년간 지속적으로 종합순위 1위를 차지하며, 최다 금메달 획득 기록을 경신했습니다.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488775"/>
            <a:ext cx="3370064" cy="3057168"/>
          </a:xfrm>
          <a:prstGeom prst="roundRect">
            <a:avLst>
              <a:gd name="adj" fmla="val 2180"/>
            </a:avLst>
          </a:prstGeom>
          <a:solidFill>
            <a:srgbClr val="F6F0E4"/>
          </a:solidFill>
          <a:ln/>
        </p:spPr>
      </p:sp>
      <p:sp>
        <p:nvSpPr>
          <p:cNvPr id="10" name="Text 7"/>
          <p:cNvSpPr/>
          <p:nvPr/>
        </p:nvSpPr>
        <p:spPr>
          <a:xfrm>
            <a:off x="5852398" y="47109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소련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52398" y="5191363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소련은 미국에 이어 2위의 금메달 획득 실적을 보였습니다. 1970년대와 1980년대에는 동유럽 사회주의 국가들과의 경쟁에서 우위를 점하며 독보적인 올림픽 강국의 지위를 유지했습니다.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4488775"/>
            <a:ext cx="3370064" cy="3057168"/>
          </a:xfrm>
          <a:prstGeom prst="roundRect">
            <a:avLst>
              <a:gd name="adj" fmla="val 2180"/>
            </a:avLst>
          </a:prstGeom>
          <a:solidFill>
            <a:srgbClr val="F6F0E4"/>
          </a:solidFill>
          <a:ln/>
        </p:spPr>
      </p:sp>
      <p:sp>
        <p:nvSpPr>
          <p:cNvPr id="13" name="Text 10"/>
          <p:cNvSpPr/>
          <p:nvPr/>
        </p:nvSpPr>
        <p:spPr>
          <a:xfrm>
            <a:off x="9444633" y="47109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동독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44633" y="5191363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동독은 인구 대비 압도적인 금메달 성과를 보여주었습니다. 작은 국가 규모에도 불구하고, 철저한 선수 육성 시스템과 국가적 지원을 통해 단기간에 올림픽 강국으로 부상할 수 있었습니다.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056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결과 요약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133249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1. 데이터 범위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835604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1976년부터 2008년까지 총 9개 대회에 걸친 올림픽 금메달 데이터를 분석했습니다.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52" y="3133249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355187"/>
            <a:ext cx="28135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2. 금메달 다수 획득 국가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835604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미국, 소련, 동독이 각각 1, 2, 3위를 기록했습니다.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29" y="3133249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3. 성별 금메달 분포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83560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남성 선수가 전체의 약 58%의 금메달을 차지했지만, 여성 선수의 참여가 점차 늘어나는 추세입니다.</a:t>
            </a:r>
            <a:endParaRPr lang="en-US" sz="1750" dirty="0"/>
          </a:p>
        </p:txBody>
      </p:sp>
      <p:pic>
        <p:nvPicPr>
          <p:cNvPr id="16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3206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결론 및 제언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25969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이번 분석을 통해 올림픽 스포츠 역사의 주요 변화와 국가 간 경쟁 구도를 확인할 수 있었습니다. 미국, 소련, 동독의 지속적인 강세와 함께 여성 선수들의 참여 증가 등 주목할 만한 변화도 있었습니다.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57581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향후에는 보다 포괄적인 데이터 수집과 분석을 통해 스포츠 분야의 균형과 형평성 제고 방안을 모색할 필요가 있습니다. 또한 데이터 기반의 선수 육성과 투자 전략 수립에도 활용할 수 있을 것입니다. 이를 통해 더욱 공정하고 역동적인 올림픽 무대를 만들어갈 수 있을 것으로 기대됩니다.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2024-04-16T05:27:56Z</dcterms:created>
  <dcterms:modified xsi:type="dcterms:W3CDTF">2024-04-16T05:27:56Z</dcterms:modified>
</cp:coreProperties>
</file>