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355" r:id="rId3"/>
    <p:sldId id="257" r:id="rId4"/>
    <p:sldId id="260" r:id="rId5"/>
    <p:sldId id="357" r:id="rId6"/>
    <p:sldId id="358" r:id="rId7"/>
    <p:sldId id="350" r:id="rId8"/>
    <p:sldId id="351" r:id="rId9"/>
    <p:sldId id="359" r:id="rId10"/>
    <p:sldId id="259" r:id="rId11"/>
    <p:sldId id="361" r:id="rId12"/>
    <p:sldId id="353" r:id="rId13"/>
    <p:sldId id="356" r:id="rId14"/>
    <p:sldId id="362" r:id="rId15"/>
    <p:sldId id="352" r:id="rId16"/>
    <p:sldId id="261" r:id="rId17"/>
    <p:sldId id="262" r:id="rId18"/>
    <p:sldId id="263" r:id="rId19"/>
    <p:sldId id="270" r:id="rId20"/>
    <p:sldId id="265" r:id="rId21"/>
    <p:sldId id="266" r:id="rId22"/>
    <p:sldId id="267" r:id="rId23"/>
    <p:sldId id="268" r:id="rId24"/>
    <p:sldId id="269" r:id="rId25"/>
    <p:sldId id="345" r:id="rId26"/>
    <p:sldId id="346" r:id="rId27"/>
    <p:sldId id="347" r:id="rId28"/>
    <p:sldId id="348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78517" autoAdjust="0"/>
  </p:normalViewPr>
  <p:slideViewPr>
    <p:cSldViewPr snapToGrid="0">
      <p:cViewPr varScale="1">
        <p:scale>
          <a:sx n="54" d="100"/>
          <a:sy n="54" d="100"/>
        </p:scale>
        <p:origin x="9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q.opengenus.org/association-in-unsupervised-learnin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tpoint.com/association-rule-learning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46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240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48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101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9406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60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문제를 해결하기 위한 절차나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79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레이블이 없다는 것을 빼고, </a:t>
            </a: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군집모델은</a:t>
            </a:r>
            <a:r>
              <a:rPr lang="ko-KR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ko-KR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지도학습의 분류 모델과 그 목적이 동일하다.</a:t>
            </a: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Apriori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Söhne"/>
              </a:rPr>
              <a:t>알고리즘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1994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년에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R. Agrawal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R. Srikant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가 제안한 이 알고리즘은 빈번한 항목 집합을 찾아내고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이를 기반으로 연관 규칙을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빈번한 항목 집합은 최소 지지도 이상의 빈도를 가진 항목의 집합을 의미합니다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 알고리즘은 지지도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(Support)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와 신뢰도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(Confidence)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를 사용하여 항목 집합을 필터링하고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반복적으로 크기를 증가시켜 나가면서 빈번한 항목 집합을 찾아냅니다​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ko-KR" b="0" i="0" u="none" strike="noStrike" dirty="0" err="1">
                <a:solidFill>
                  <a:srgbClr val="0D0D0D"/>
                </a:solidFill>
                <a:effectLst/>
                <a:latin typeface="Söhne"/>
                <a:hlinkClick r:id="rId3"/>
              </a:rPr>
              <a:t>OpenGenus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 IQ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)​.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FP-Growth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Söhne"/>
              </a:rPr>
              <a:t>알고리즘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latin typeface="Söhne"/>
              </a:rPr>
              <a:t>Apriori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의 대안으로 제안된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FP-Growth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알고리즘은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FP-tree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라는 압축된 트랜잭션 데이터베이스 표현을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 알고리즘은 전체 데이터베이스를 단 한 번만 스캔하고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각 항목의 빈도수를 계산하면서 트리를 구성합니다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이후 빈번한 항목 집합을 효율적으로 찾아내기 위해 깊이 우선 탐색을 수행합니다​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ko-KR" b="0" i="0" u="none" strike="noStrike" dirty="0" err="1">
                <a:solidFill>
                  <a:srgbClr val="0D0D0D"/>
                </a:solidFill>
                <a:effectLst/>
                <a:latin typeface="Söhne"/>
                <a:hlinkClick r:id="rId3"/>
              </a:rPr>
              <a:t>OpenGenus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 IQ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)​.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Eclat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Söhne"/>
              </a:rPr>
              <a:t>알고리즘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 알고리즘은 공통적으로 항목을 포함하는 트랜잭션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ID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들의 집합을 사용하여 빈번한 항목 집합을 찾아냅니다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Eclat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은 교집합을 구하는 방식으로 빈번한 항목 집합을 식별하고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상대적으로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latin typeface="Söhne"/>
              </a:rPr>
              <a:t>Apriori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알고리즘보다 빠르게 작동할 수 있습니다​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Söhne"/>
                <a:hlinkClick r:id="rId4"/>
              </a:rPr>
              <a:t>www.javatpoint.com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)​.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1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1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문제를 해결하기 위한 절차나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10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문제를 해결하기 위한 절차나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46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문제를 해결하기 위한 절차나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56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문제를 해결하기 위한 절차나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4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09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496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44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240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893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8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728686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1523999" y="2373549"/>
            <a:ext cx="9579429" cy="177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ko-KR" sz="5400" dirty="0" err="1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머신러닝</a:t>
            </a:r>
            <a:r>
              <a:rPr lang="ko-KR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sz="5400" dirty="0" err="1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Machine</a:t>
            </a:r>
            <a:r>
              <a:rPr lang="ko-KR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sz="5400" dirty="0" err="1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Learning</a:t>
            </a:r>
            <a:r>
              <a:rPr lang="ko-KR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br>
              <a:rPr lang="en-US" altLang="ko-KR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딥러닝</a:t>
            </a:r>
            <a:r>
              <a:rPr lang="en-US" altLang="ko-KR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(Deep Learning)</a:t>
            </a:r>
            <a:endParaRPr sz="5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1709778" y="6422214"/>
            <a:ext cx="340057" cy="37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 dirty="0"/>
          </a:p>
        </p:txBody>
      </p:sp>
      <p:sp>
        <p:nvSpPr>
          <p:cNvPr id="5" name="Google Shape;314;p26">
            <a:extLst>
              <a:ext uri="{FF2B5EF4-FFF2-40B4-BE49-F238E27FC236}">
                <a16:creationId xmlns:a16="http://schemas.microsoft.com/office/drawing/2014/main" id="{BE9D3595-754A-468C-ADE3-46AB2BA40CC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용어 이해하기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33374" y="1145530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▶ 모델, 모델링(</a:t>
            </a:r>
            <a:r>
              <a:rPr lang="en-US" alt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Model</a:t>
            </a:r>
            <a:r>
              <a:rPr 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, </a:t>
            </a:r>
            <a:r>
              <a:rPr lang="ko-KR" sz="3000" i="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Modeling</a:t>
            </a:r>
            <a:r>
              <a:rPr 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</a:t>
            </a:r>
            <a:endParaRPr sz="3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843547" y="1949912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(가)</a:t>
            </a:r>
            <a:r>
              <a:rPr lang="ko-KR" sz="3000" i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모델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364009" y="2551097"/>
            <a:ext cx="9888747" cy="15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데이터를 기반으로 만들어진 추상화된 수학적 또는 계산적 표현</a:t>
            </a:r>
            <a:endParaRPr lang="en-US" altLang="ko-KR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딥러닝에서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모델은 </a:t>
            </a:r>
            <a:r>
              <a:rPr lang="ko-KR" altLang="en-US" sz="20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데이터로부터 출력 값을 예측하거나 매핑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수학적 함수 또는 알고리즘을 의미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예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선형 회귀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의사결정트리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심층 신경망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2" name="Google Shape;129;p16">
            <a:extLst>
              <a:ext uri="{FF2B5EF4-FFF2-40B4-BE49-F238E27FC236}">
                <a16:creationId xmlns:a16="http://schemas.microsoft.com/office/drawing/2014/main" id="{FDE34834-E458-90CF-ED8E-0A6986ABF844}"/>
              </a:ext>
            </a:extLst>
          </p:cNvPr>
          <p:cNvSpPr txBox="1"/>
          <p:nvPr/>
        </p:nvSpPr>
        <p:spPr>
          <a:xfrm>
            <a:off x="843547" y="4439988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</a:t>
            </a:r>
            <a:r>
              <a:rPr lang="ko-KR" altLang="en-US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나</a:t>
            </a:r>
            <a:r>
              <a:rPr 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r>
              <a:rPr lang="ko-KR" sz="3000" i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모델링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Google Shape;130;p16">
            <a:extLst>
              <a:ext uri="{FF2B5EF4-FFF2-40B4-BE49-F238E27FC236}">
                <a16:creationId xmlns:a16="http://schemas.microsoft.com/office/drawing/2014/main" id="{EAD61AEA-0399-1E64-B5BF-4E9B19E6296B}"/>
              </a:ext>
            </a:extLst>
          </p:cNvPr>
          <p:cNvSpPr txBox="1"/>
          <p:nvPr/>
        </p:nvSpPr>
        <p:spPr>
          <a:xfrm>
            <a:off x="1364009" y="5026816"/>
            <a:ext cx="9888747" cy="144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실제 문제를 해결하기 위해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적절한 </a:t>
            </a:r>
            <a:r>
              <a:rPr lang="ko-KR" alt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모델을 선택하고 구축하는 전체 과정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모델링은 주어진 데이터를 분석하고 이해한 후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그것을 수학적 또는 계산적 모델로 표현하는 과정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" name="Google Shape;314;p26">
            <a:extLst>
              <a:ext uri="{FF2B5EF4-FFF2-40B4-BE49-F238E27FC236}">
                <a16:creationId xmlns:a16="http://schemas.microsoft.com/office/drawing/2014/main" id="{E64D9561-F6A2-3D59-1C28-BA4FA19CBB2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용어 이해하기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33374" y="1145530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▶ </a:t>
            </a:r>
            <a:r>
              <a:rPr lang="ko-KR" altLang="en-US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데이터 셋</a:t>
            </a:r>
            <a:r>
              <a:rPr lang="en-US" alt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(Dataset), </a:t>
            </a:r>
            <a:r>
              <a:rPr lang="ko-KR" altLang="en-US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학습 데이터</a:t>
            </a:r>
            <a:r>
              <a:rPr lang="en-US" altLang="ko-KR" sz="3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데이터</a:t>
            </a:r>
            <a:r>
              <a:rPr lang="en-US" alt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endParaRPr sz="3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843547" y="1949912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(가)</a:t>
            </a:r>
            <a:r>
              <a:rPr lang="ko-KR" sz="3000" i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i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셋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364009" y="2586167"/>
            <a:ext cx="988874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모델 학습에 사용되는 입력 데이터와 해당 데이터에 해당하는 출력의 집합을 말한다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43547" y="3916735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i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(나) </a:t>
            </a:r>
            <a:r>
              <a:rPr lang="ko-KR" altLang="en-US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학습 데이터</a:t>
            </a:r>
            <a:r>
              <a:rPr lang="en-US" alt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 </a:t>
            </a:r>
            <a:r>
              <a:rPr lang="ko-KR" altLang="en-US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테스트 데이터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388374" y="4617100"/>
            <a:ext cx="10319991" cy="62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학습 데이터 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: </a:t>
            </a:r>
            <a:r>
              <a:rPr lang="ko-KR" alt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머신러닝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/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딥러닝 모델을 학습 시키는데 사용되는 데이터 집합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2" name="Google Shape;132;p16">
            <a:extLst>
              <a:ext uri="{FF2B5EF4-FFF2-40B4-BE49-F238E27FC236}">
                <a16:creationId xmlns:a16="http://schemas.microsoft.com/office/drawing/2014/main" id="{2C4CCFFE-30EB-0EC5-A4EB-50AA66493968}"/>
              </a:ext>
            </a:extLst>
          </p:cNvPr>
          <p:cNvSpPr txBox="1"/>
          <p:nvPr/>
        </p:nvSpPr>
        <p:spPr>
          <a:xfrm>
            <a:off x="1364009" y="5205443"/>
            <a:ext cx="10319991" cy="62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테스트 데이터 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: </a:t>
            </a:r>
            <a:r>
              <a:rPr lang="ko-KR" alt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머신러닝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/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딥러닝 모델의 성능을 평가하는데 사용되는 데이터 집합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Google Shape;314;p26">
            <a:extLst>
              <a:ext uri="{FF2B5EF4-FFF2-40B4-BE49-F238E27FC236}">
                <a16:creationId xmlns:a16="http://schemas.microsoft.com/office/drawing/2014/main" id="{D79BBC5B-8F86-4101-B702-07F0ACBCA4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5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31" grpId="0"/>
      <p:bldP spid="13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용어 이해하기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4" name="Google Shape;147;p5">
            <a:extLst>
              <a:ext uri="{FF2B5EF4-FFF2-40B4-BE49-F238E27FC236}">
                <a16:creationId xmlns:a16="http://schemas.microsoft.com/office/drawing/2014/main" id="{CAF9BBE2-D4EE-4F50-AE69-E933AE08D200}"/>
              </a:ext>
            </a:extLst>
          </p:cNvPr>
          <p:cNvSpPr txBox="1"/>
          <p:nvPr/>
        </p:nvSpPr>
        <p:spPr>
          <a:xfrm>
            <a:off x="433374" y="1145530"/>
            <a:ext cx="1052443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▶ 샘플(</a:t>
            </a:r>
            <a:r>
              <a:rPr lang="ko-KR" sz="3000" i="0" u="none" strike="noStrike" cap="none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sample</a:t>
            </a:r>
            <a:r>
              <a:rPr lang="ko-KR" sz="30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), 데이터 포인트(</a:t>
            </a:r>
            <a:r>
              <a:rPr lang="ko-KR" sz="3000" i="0" u="none" strike="noStrike" cap="none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data</a:t>
            </a:r>
            <a:r>
              <a:rPr lang="ko-KR" sz="30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r>
              <a:rPr lang="ko-KR" sz="3000" i="0" u="none" strike="noStrike" cap="none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point</a:t>
            </a:r>
            <a:r>
              <a:rPr lang="ko-KR" sz="30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), </a:t>
            </a:r>
            <a:r>
              <a:rPr lang="ko-KR" altLang="en-US" sz="30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레이블</a:t>
            </a:r>
            <a:r>
              <a:rPr lang="en-US" altLang="ko-KR" sz="30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(Label)</a:t>
            </a:r>
            <a:endParaRPr sz="3000" i="0" u="none" strike="noStrike" cap="none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5" name="Google Shape;148;p5">
            <a:extLst>
              <a:ext uri="{FF2B5EF4-FFF2-40B4-BE49-F238E27FC236}">
                <a16:creationId xmlns:a16="http://schemas.microsoft.com/office/drawing/2014/main" id="{51C616D0-E32A-4291-82CA-37AF2D30D69B}"/>
              </a:ext>
            </a:extLst>
          </p:cNvPr>
          <p:cNvSpPr txBox="1"/>
          <p:nvPr/>
        </p:nvSpPr>
        <p:spPr>
          <a:xfrm>
            <a:off x="843547" y="1949912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(가) 샘플(</a:t>
            </a:r>
            <a:r>
              <a:rPr lang="ko-KR" sz="3000" i="0" u="none" strike="noStrike" cap="none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sample</a:t>
            </a: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 또는 데이터 포인트</a:t>
            </a:r>
            <a:endParaRPr sz="140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6" name="Google Shape;149;p5">
            <a:extLst>
              <a:ext uri="{FF2B5EF4-FFF2-40B4-BE49-F238E27FC236}">
                <a16:creationId xmlns:a16="http://schemas.microsoft.com/office/drawing/2014/main" id="{75D8518A-2444-4987-88BA-03A87AD7E513}"/>
              </a:ext>
            </a:extLst>
          </p:cNvPr>
          <p:cNvSpPr txBox="1"/>
          <p:nvPr/>
        </p:nvSpPr>
        <p:spPr>
          <a:xfrm>
            <a:off x="1502228" y="2665511"/>
            <a:ext cx="1022433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하나의 개체 또는 행을 샘플이라고 말한다.</a:t>
            </a:r>
            <a:endParaRPr sz="2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7" name="Google Shape;152;p5">
            <a:extLst>
              <a:ext uri="{FF2B5EF4-FFF2-40B4-BE49-F238E27FC236}">
                <a16:creationId xmlns:a16="http://schemas.microsoft.com/office/drawing/2014/main" id="{F3D0B16B-2CC4-489F-A50A-D89AEF364638}"/>
              </a:ext>
            </a:extLst>
          </p:cNvPr>
          <p:cNvSpPr txBox="1"/>
          <p:nvPr/>
        </p:nvSpPr>
        <p:spPr>
          <a:xfrm>
            <a:off x="843547" y="3433938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(나) 특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징 </a:t>
            </a:r>
            <a:r>
              <a:rPr lang="en-US" alt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</a:t>
            </a:r>
            <a:r>
              <a:rPr lang="ko-KR" altLang="en-US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특성</a:t>
            </a:r>
            <a:r>
              <a:rPr lang="ko-KR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(</a:t>
            </a:r>
            <a:r>
              <a:rPr lang="ko-KR" altLang="ko-KR" sz="3000" i="0" u="none" strike="noStrike" cap="none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feature</a:t>
            </a:r>
            <a:r>
              <a:rPr lang="en-US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or variable</a:t>
            </a:r>
            <a:r>
              <a:rPr lang="ko-KR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r>
              <a:rPr lang="en-US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endParaRPr sz="300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8" name="Google Shape;153;p5">
            <a:extLst>
              <a:ext uri="{FF2B5EF4-FFF2-40B4-BE49-F238E27FC236}">
                <a16:creationId xmlns:a16="http://schemas.microsoft.com/office/drawing/2014/main" id="{104F62BD-14F5-492C-BCB4-B4111F240B34}"/>
              </a:ext>
            </a:extLst>
          </p:cNvPr>
          <p:cNvSpPr txBox="1"/>
          <p:nvPr/>
        </p:nvSpPr>
        <p:spPr>
          <a:xfrm>
            <a:off x="1502228" y="4107352"/>
            <a:ext cx="1022433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학습 데이터에서 추출된 정보로 모델이 예측을 수행하는 데 사용되는 입력 데이터의 일부</a:t>
            </a:r>
            <a:endParaRPr sz="2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" name="Google Shape;154;p5">
            <a:extLst>
              <a:ext uri="{FF2B5EF4-FFF2-40B4-BE49-F238E27FC236}">
                <a16:creationId xmlns:a16="http://schemas.microsoft.com/office/drawing/2014/main" id="{B5DD6EEE-34B2-4EC7-AD3C-27ECF7CBC18C}"/>
              </a:ext>
            </a:extLst>
          </p:cNvPr>
          <p:cNvSpPr txBox="1"/>
          <p:nvPr/>
        </p:nvSpPr>
        <p:spPr>
          <a:xfrm>
            <a:off x="843547" y="4932955"/>
            <a:ext cx="110065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(다) 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레이블</a:t>
            </a:r>
            <a:r>
              <a:rPr lang="en-US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(Label)</a:t>
            </a:r>
            <a:endParaRPr sz="140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2" name="Google Shape;155;p5">
            <a:extLst>
              <a:ext uri="{FF2B5EF4-FFF2-40B4-BE49-F238E27FC236}">
                <a16:creationId xmlns:a16="http://schemas.microsoft.com/office/drawing/2014/main" id="{29B22989-FC4D-4F30-9352-0DE4D8884059}"/>
              </a:ext>
            </a:extLst>
          </p:cNvPr>
          <p:cNvSpPr txBox="1"/>
          <p:nvPr/>
        </p:nvSpPr>
        <p:spPr>
          <a:xfrm>
            <a:off x="1502227" y="5501773"/>
            <a:ext cx="1022433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학습 데이터의 원하는 </a:t>
            </a:r>
            <a:r>
              <a:rPr lang="ko-KR" altLang="en-US" sz="220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출력값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 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레이블은 숫자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(0,1)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는 범주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고양이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개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와 같은 형태일 수 있음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48B4688E-9161-7E2C-1C0E-83E148662A1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용어 이해하기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4" name="Google Shape;147;p5">
            <a:extLst>
              <a:ext uri="{FF2B5EF4-FFF2-40B4-BE49-F238E27FC236}">
                <a16:creationId xmlns:a16="http://schemas.microsoft.com/office/drawing/2014/main" id="{CAF9BBE2-D4EE-4F50-AE69-E933AE08D200}"/>
              </a:ext>
            </a:extLst>
          </p:cNvPr>
          <p:cNvSpPr txBox="1"/>
          <p:nvPr/>
        </p:nvSpPr>
        <p:spPr>
          <a:xfrm>
            <a:off x="433374" y="1232029"/>
            <a:ext cx="1052443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3000" b="1" i="0" u="none" strike="noStrike" cap="none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피처</a:t>
            </a:r>
            <a:r>
              <a:rPr lang="en-US" altLang="ko-KR" sz="3000" b="1" i="0" u="none" strike="noStrike" cap="none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</a:t>
            </a:r>
            <a:r>
              <a:rPr lang="en-US" altLang="ko-KR" sz="3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features)</a:t>
            </a:r>
            <a:endParaRPr sz="3000" b="1" i="0" u="none" strike="noStrike" cap="none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6" name="Google Shape;149;p5">
            <a:extLst>
              <a:ext uri="{FF2B5EF4-FFF2-40B4-BE49-F238E27FC236}">
                <a16:creationId xmlns:a16="http://schemas.microsoft.com/office/drawing/2014/main" id="{75D8518A-2444-4987-88BA-03A87AD7E513}"/>
              </a:ext>
            </a:extLst>
          </p:cNvPr>
          <p:cNvSpPr txBox="1"/>
          <p:nvPr/>
        </p:nvSpPr>
        <p:spPr>
          <a:xfrm>
            <a:off x="820328" y="1748418"/>
            <a:ext cx="108197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비슷한 다른 용어 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인자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(Predictors),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독립변수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(independent variables),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인풋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(Input)</a:t>
            </a:r>
            <a:endParaRPr sz="25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4" name="Google Shape;147;p5">
            <a:extLst>
              <a:ext uri="{FF2B5EF4-FFF2-40B4-BE49-F238E27FC236}">
                <a16:creationId xmlns:a16="http://schemas.microsoft.com/office/drawing/2014/main" id="{A4B1D9FD-8E75-4B4C-4254-B437BF259FEC}"/>
              </a:ext>
            </a:extLst>
          </p:cNvPr>
          <p:cNvSpPr txBox="1"/>
          <p:nvPr/>
        </p:nvSpPr>
        <p:spPr>
          <a:xfrm>
            <a:off x="433374" y="3569821"/>
            <a:ext cx="1052443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3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</a:t>
            </a:r>
            <a:r>
              <a:rPr lang="en-US" altLang="ko-KR" sz="3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(Label), </a:t>
            </a:r>
            <a:r>
              <a:rPr lang="ko-KR" altLang="en-US" sz="3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sz="3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(Class)</a:t>
            </a:r>
            <a:endParaRPr sz="3000" b="1" i="0" u="none" strike="noStrike" cap="none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6" name="Google Shape;149;p5">
            <a:extLst>
              <a:ext uri="{FF2B5EF4-FFF2-40B4-BE49-F238E27FC236}">
                <a16:creationId xmlns:a16="http://schemas.microsoft.com/office/drawing/2014/main" id="{7875BF9D-B4DE-2454-C4C3-7FD86DCE351C}"/>
              </a:ext>
            </a:extLst>
          </p:cNvPr>
          <p:cNvSpPr txBox="1"/>
          <p:nvPr/>
        </p:nvSpPr>
        <p:spPr>
          <a:xfrm>
            <a:off x="820328" y="4899146"/>
            <a:ext cx="1100508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비슷한 다른 용어 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(outcome),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타깃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(target),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종속변수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(dependent variable)</a:t>
            </a:r>
            <a:endParaRPr sz="25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Google Shape;149;p5">
            <a:extLst>
              <a:ext uri="{FF2B5EF4-FFF2-40B4-BE49-F238E27FC236}">
                <a16:creationId xmlns:a16="http://schemas.microsoft.com/office/drawing/2014/main" id="{86303CBB-7043-BCF5-CE95-E427C7BA7E56}"/>
              </a:ext>
            </a:extLst>
          </p:cNvPr>
          <p:cNvSpPr txBox="1"/>
          <p:nvPr/>
        </p:nvSpPr>
        <p:spPr>
          <a:xfrm>
            <a:off x="843547" y="4265979"/>
            <a:ext cx="975052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altLang="ko-KR" sz="25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</a:t>
            </a:r>
            <a:r>
              <a:rPr lang="ko-KR" altLang="en-US" sz="25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레이블은 원하는 답이며</a:t>
            </a:r>
            <a:r>
              <a:rPr lang="en-US" altLang="ko-KR" sz="25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5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레이블의 범주를 클래스라고 한다</a:t>
            </a:r>
            <a:r>
              <a:rPr lang="en-US" altLang="ko-KR" sz="25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5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" name="Google Shape;314;p26">
            <a:extLst>
              <a:ext uri="{FF2B5EF4-FFF2-40B4-BE49-F238E27FC236}">
                <a16:creationId xmlns:a16="http://schemas.microsoft.com/office/drawing/2014/main" id="{CEA174DE-9D3D-0023-D289-5F61D439C4E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25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용어 이해하기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4" name="Google Shape;147;p5">
            <a:extLst>
              <a:ext uri="{FF2B5EF4-FFF2-40B4-BE49-F238E27FC236}">
                <a16:creationId xmlns:a16="http://schemas.microsoft.com/office/drawing/2014/main" id="{CAF9BBE2-D4EE-4F50-AE69-E933AE08D200}"/>
              </a:ext>
            </a:extLst>
          </p:cNvPr>
          <p:cNvSpPr txBox="1"/>
          <p:nvPr/>
        </p:nvSpPr>
        <p:spPr>
          <a:xfrm>
            <a:off x="433374" y="1145530"/>
            <a:ext cx="117586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8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▶ </a:t>
            </a:r>
            <a:r>
              <a:rPr lang="ko-KR" altLang="en-US" sz="28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특성 추출</a:t>
            </a:r>
            <a:r>
              <a:rPr lang="en-US" altLang="ko-KR" sz="2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특성 엔지니어링</a:t>
            </a:r>
            <a:endParaRPr sz="2800" i="0" u="none" strike="noStrike" cap="none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5" name="Google Shape;148;p5">
            <a:extLst>
              <a:ext uri="{FF2B5EF4-FFF2-40B4-BE49-F238E27FC236}">
                <a16:creationId xmlns:a16="http://schemas.microsoft.com/office/drawing/2014/main" id="{51C616D0-E32A-4291-82CA-37AF2D30D69B}"/>
              </a:ext>
            </a:extLst>
          </p:cNvPr>
          <p:cNvSpPr txBox="1"/>
          <p:nvPr/>
        </p:nvSpPr>
        <p:spPr>
          <a:xfrm>
            <a:off x="818834" y="3079394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나</a:t>
            </a: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 </a:t>
            </a:r>
            <a:r>
              <a:rPr lang="ko-KR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특성 추출(</a:t>
            </a:r>
            <a:r>
              <a:rPr lang="ko-KR" altLang="ko-KR" sz="3000" i="0" u="none" strike="noStrike" cap="none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feature</a:t>
            </a:r>
            <a:r>
              <a:rPr lang="ko-KR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ko-KR" sz="3000" i="0" u="none" strike="noStrike" cap="none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extraction</a:t>
            </a:r>
            <a:r>
              <a:rPr lang="en-US" alt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sz="140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6" name="Google Shape;149;p5">
            <a:extLst>
              <a:ext uri="{FF2B5EF4-FFF2-40B4-BE49-F238E27FC236}">
                <a16:creationId xmlns:a16="http://schemas.microsoft.com/office/drawing/2014/main" id="{75D8518A-2444-4987-88BA-03A87AD7E513}"/>
              </a:ext>
            </a:extLst>
          </p:cNvPr>
          <p:cNvSpPr txBox="1"/>
          <p:nvPr/>
        </p:nvSpPr>
        <p:spPr>
          <a:xfrm>
            <a:off x="1477515" y="3535495"/>
            <a:ext cx="10224334" cy="106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기존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데이터로부터 새로운 특징을 추출하는 과정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 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예를 들어 이미지 데이터에서 모서리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블록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텍스처 등의 패턴을 찾는 것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7" name="Google Shape;152;p5">
            <a:extLst>
              <a:ext uri="{FF2B5EF4-FFF2-40B4-BE49-F238E27FC236}">
                <a16:creationId xmlns:a16="http://schemas.microsoft.com/office/drawing/2014/main" id="{F3D0B16B-2CC4-489F-A50A-D89AEF364638}"/>
              </a:ext>
            </a:extLst>
          </p:cNvPr>
          <p:cNvSpPr txBox="1"/>
          <p:nvPr/>
        </p:nvSpPr>
        <p:spPr>
          <a:xfrm>
            <a:off x="818834" y="4909405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다</a:t>
            </a: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 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특성</a:t>
            </a:r>
            <a:r>
              <a:rPr lang="en-US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엔지니어링</a:t>
            </a:r>
            <a:r>
              <a:rPr lang="en-US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(feature engineering)</a:t>
            </a:r>
            <a:endParaRPr sz="140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8" name="Google Shape;153;p5">
            <a:extLst>
              <a:ext uri="{FF2B5EF4-FFF2-40B4-BE49-F238E27FC236}">
                <a16:creationId xmlns:a16="http://schemas.microsoft.com/office/drawing/2014/main" id="{104F62BD-14F5-492C-BCB4-B4111F240B34}"/>
              </a:ext>
            </a:extLst>
          </p:cNvPr>
          <p:cNvSpPr txBox="1"/>
          <p:nvPr/>
        </p:nvSpPr>
        <p:spPr>
          <a:xfrm>
            <a:off x="1477515" y="5398780"/>
            <a:ext cx="10224334" cy="113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기존의 데이터를 변형하거나 새로운 정보를 추가하여 나은 변수를 생성하는 작업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2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자체 뿐이 아닌 문제와 관련된 지식과 경험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바탕으로 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2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Google Shape;148;p5">
            <a:extLst>
              <a:ext uri="{FF2B5EF4-FFF2-40B4-BE49-F238E27FC236}">
                <a16:creationId xmlns:a16="http://schemas.microsoft.com/office/drawing/2014/main" id="{4C01F832-598C-9DA4-14F7-96C1114A41E0}"/>
              </a:ext>
            </a:extLst>
          </p:cNvPr>
          <p:cNvSpPr txBox="1"/>
          <p:nvPr/>
        </p:nvSpPr>
        <p:spPr>
          <a:xfrm>
            <a:off x="818834" y="1781935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(가) 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특성 추출과 특성 엔지니어링</a:t>
            </a:r>
            <a:endParaRPr sz="140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3" name="Google Shape;149;p5">
            <a:extLst>
              <a:ext uri="{FF2B5EF4-FFF2-40B4-BE49-F238E27FC236}">
                <a16:creationId xmlns:a16="http://schemas.microsoft.com/office/drawing/2014/main" id="{A6BEAA28-3313-C654-A2D7-AA8871C7889B}"/>
              </a:ext>
            </a:extLst>
          </p:cNvPr>
          <p:cNvSpPr txBox="1"/>
          <p:nvPr/>
        </p:nvSpPr>
        <p:spPr>
          <a:xfrm>
            <a:off x="1477515" y="2373964"/>
            <a:ext cx="1022433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기계 학습 모델에 사용할 데이터의 특징을 만드는 과정을 의미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9" name="Google Shape;314;p26">
            <a:extLst>
              <a:ext uri="{FF2B5EF4-FFF2-40B4-BE49-F238E27FC236}">
                <a16:creationId xmlns:a16="http://schemas.microsoft.com/office/drawing/2014/main" id="{687FC329-7226-1732-1148-31F19AAB1DA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296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용어 이해하기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33374" y="1214794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▶ </a:t>
            </a:r>
            <a:r>
              <a:rPr lang="ko-KR" alt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데이터 마이닝</a:t>
            </a:r>
            <a:endParaRPr sz="3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1446931" y="5627485"/>
            <a:ext cx="34879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(정보통신기술용어해설 참조)</a:t>
            </a:r>
            <a:endParaRPr sz="17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2" name="Google Shape;116;p15">
            <a:extLst>
              <a:ext uri="{FF2B5EF4-FFF2-40B4-BE49-F238E27FC236}">
                <a16:creationId xmlns:a16="http://schemas.microsoft.com/office/drawing/2014/main" id="{D928C1E0-328C-42FD-809C-AAFB80201913}"/>
              </a:ext>
            </a:extLst>
          </p:cNvPr>
          <p:cNvSpPr txBox="1"/>
          <p:nvPr/>
        </p:nvSpPr>
        <p:spPr>
          <a:xfrm>
            <a:off x="564003" y="1763652"/>
            <a:ext cx="11105483" cy="179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  (가) 대용량의 데이터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로부터 데이터 내에 존재하는 </a:t>
            </a:r>
            <a:r>
              <a:rPr 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관계, 패턴, 규칙 등을</a:t>
            </a:r>
            <a:endParaRPr sz="2500" b="1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       </a:t>
            </a:r>
            <a:r>
              <a:rPr lang="en-US" alt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</a:t>
            </a:r>
            <a:r>
              <a:rPr 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탐색하고 모형화</a:t>
            </a:r>
            <a:r>
              <a:rPr lang="ko-KR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하여 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유용한 지식을 추출하는 일련의 과정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으로 데이터 </a:t>
            </a:r>
            <a:endParaRPr lang="en-US" altLang="ko-KR" sz="2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마이닝은 데이터 속에서 의미 있는 통찰력을 찾아내는 것에 초점을 둔다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Google Shape;117;p15">
            <a:extLst>
              <a:ext uri="{FF2B5EF4-FFF2-40B4-BE49-F238E27FC236}">
                <a16:creationId xmlns:a16="http://schemas.microsoft.com/office/drawing/2014/main" id="{B87E7404-7498-4FD1-B339-536430B17CDE}"/>
              </a:ext>
            </a:extLst>
          </p:cNvPr>
          <p:cNvSpPr txBox="1"/>
          <p:nvPr/>
        </p:nvSpPr>
        <p:spPr>
          <a:xfrm>
            <a:off x="564003" y="3765778"/>
            <a:ext cx="11105483" cy="181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  (나) </a:t>
            </a:r>
            <a:r>
              <a:rPr lang="ko-KR" altLang="en-US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마이닝이 소개되기 전의 데이터 분석과 구분 짓는다면</a:t>
            </a:r>
            <a:r>
              <a:rPr lang="en-US" altLang="ko-KR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ko-KR" altLang="en-US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복잡성 높은 데이터 분석에 </a:t>
            </a:r>
            <a:r>
              <a:rPr lang="ko-KR" altLang="en-US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기계학습</a:t>
            </a:r>
            <a:r>
              <a:rPr lang="en-US" alt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(machine learning) </a:t>
            </a:r>
            <a:r>
              <a:rPr lang="ko-KR" altLang="en-US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이론이 </a:t>
            </a:r>
            <a:endParaRPr lang="en-US" altLang="ko-KR" sz="2500" b="1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ko-KR" altLang="en-US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적용</a:t>
            </a:r>
            <a:r>
              <a:rPr lang="ko-KR" altLang="en-US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되기 시작함</a:t>
            </a:r>
            <a:r>
              <a:rPr lang="en-US" altLang="ko-KR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" name="Google Shape;314;p26">
            <a:extLst>
              <a:ext uri="{FF2B5EF4-FFF2-40B4-BE49-F238E27FC236}">
                <a16:creationId xmlns:a16="http://schemas.microsoft.com/office/drawing/2014/main" id="{DE46FDA3-1167-7787-8671-25563C01612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22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머신러닝과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마이닝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779253" y="1431982"/>
            <a:ext cx="988874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▶ 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머신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러닝과 데이터 마이닝은 종종 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같은 방법을 사용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9758215" y="4659258"/>
            <a:ext cx="34879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(위키 백과 참조)</a:t>
            </a:r>
            <a:endParaRPr sz="17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779253" y="2562380"/>
            <a:ext cx="11036827" cy="1233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▶ 머신</a:t>
            </a:r>
            <a:r>
              <a:rPr lang="en-US" alt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러닝은 훈련 데이터를 통해 학습된 알려진 속성을 기반으로</a:t>
            </a:r>
            <a:r>
              <a:rPr lang="en-US" alt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2500" b="1" i="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예측에 </a:t>
            </a:r>
            <a:endParaRPr lang="en-US" altLang="ko-KR" sz="2500" b="1" i="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i="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  </a:t>
            </a:r>
            <a:r>
              <a:rPr lang="ko-KR" sz="2500" b="1" i="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초점</a:t>
            </a: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을 두고 있다. </a:t>
            </a:r>
            <a:endParaRPr sz="2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779253" y="3985828"/>
            <a:ext cx="11036828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▶ 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마이닝은 데이터의 미처 </a:t>
            </a:r>
            <a:r>
              <a:rPr lang="ko-KR" sz="2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몰랐던 속성을</a:t>
            </a:r>
            <a:r>
              <a:rPr lang="en-US" altLang="ko-KR" sz="2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2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발견하는 것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에 집중한다.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087BFF71-D0C2-0417-BEC7-893425E87E4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머신러닝의 구분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79253" y="1431982"/>
            <a:ext cx="9888747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지도학습(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supervised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learning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endParaRPr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79253" y="3993895"/>
            <a:ext cx="9888747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비지도학습(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unsupervised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learning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 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or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자율학습</a:t>
            </a:r>
            <a:endParaRPr sz="30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1314090" y="2162475"/>
            <a:ext cx="9888747" cy="173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(가) </a:t>
            </a:r>
            <a:r>
              <a:rPr lang="ko-KR" altLang="en-US" sz="22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예측하고자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</a:t>
            </a:r>
            <a:r>
              <a:rPr lang="ko-KR" sz="2200" b="1" i="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목표(Target)</a:t>
            </a:r>
            <a:r>
              <a:rPr lang="ko-KR" sz="22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</a:t>
            </a:r>
            <a:r>
              <a:rPr lang="ko-KR" sz="2200" b="1" i="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존재</a:t>
            </a:r>
            <a:r>
              <a:rPr lang="ko-KR" sz="22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한다. </a:t>
            </a:r>
            <a:r>
              <a:rPr 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lang="en-US" altLang="ko-KR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학습하고자 하는 데이터의 정답이 있다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우리는 이 정답을 레이블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(label)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 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교사의 역할이 존재.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314091" y="4784249"/>
            <a:ext cx="9888747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(나) </a:t>
            </a:r>
            <a:r>
              <a:rPr lang="ko-KR" sz="22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목표(Target)가 존재</a:t>
            </a:r>
            <a:r>
              <a:rPr 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하지 않는다. </a:t>
            </a:r>
            <a:r>
              <a:rPr lang="ko-KR" sz="22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교사 역할이 없음.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1141D33B-E785-C3AF-33CB-78FF803B1FB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머신러닝의 구분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948330" y="1846778"/>
            <a:ext cx="9888747" cy="129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(가) 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Regression 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–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회귀</a:t>
            </a:r>
            <a:r>
              <a:rPr lang="en-US" alt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 – </a:t>
            </a:r>
            <a:r>
              <a:rPr lang="ko-KR" altLang="en-US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레이블이 수치형 변수 </a:t>
            </a: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(나) Classification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– (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분류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 –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레이블이 범주형 변수 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290639" y="3713019"/>
            <a:ext cx="9023230" cy="191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공통점 : 입력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및 </a:t>
            </a:r>
            <a:r>
              <a:rPr lang="ko-KR" altLang="en-US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특성</a:t>
            </a:r>
            <a:r>
              <a:rPr lang="en-US" alt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(feature) 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값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을 이용하여</a:t>
            </a:r>
            <a:endParaRPr sz="2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주어진 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입력변수에 대한 </a:t>
            </a:r>
            <a:r>
              <a:rPr lang="ko-KR" altLang="en-US" sz="25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타깃</a:t>
            </a:r>
            <a:r>
              <a:rPr lang="en-US" altLang="ko-KR" sz="25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(target, </a:t>
            </a:r>
            <a:r>
              <a:rPr lang="ko-KR" sz="25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목표변수</a:t>
            </a:r>
            <a:r>
              <a:rPr lang="en-US" altLang="ko-KR" sz="25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</a:t>
            </a:r>
            <a:r>
              <a:rPr lang="ko-KR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의 값을 예측</a:t>
            </a:r>
            <a:r>
              <a:rPr lang="ko-KR" sz="25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하는 모</a:t>
            </a:r>
            <a:r>
              <a:rPr lang="ko-KR" altLang="en-US" sz="25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델</a:t>
            </a:r>
            <a:r>
              <a:rPr lang="ko-KR" sz="25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을 </a:t>
            </a:r>
            <a:r>
              <a:rPr lang="ko-KR" altLang="en-US" sz="25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구축한다</a:t>
            </a:r>
            <a:r>
              <a:rPr lang="en-US" altLang="ko-KR" sz="25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1065535" y="3812185"/>
            <a:ext cx="1000664" cy="6728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433374" y="1145530"/>
            <a:ext cx="9888747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지도학습(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supervised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learning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r>
              <a:rPr lang="en-US" alt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구분</a:t>
            </a:r>
            <a:endParaRPr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08C7CC7B-33A7-3943-18DF-24822919BF4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머신러닝의 구분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1065535" y="3812185"/>
            <a:ext cx="1000664" cy="6728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433374" y="1145530"/>
            <a:ext cx="9888747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지도학습(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supervised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learning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endParaRPr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9" name="Google Shape;196;p21">
            <a:extLst>
              <a:ext uri="{FF2B5EF4-FFF2-40B4-BE49-F238E27FC236}">
                <a16:creationId xmlns:a16="http://schemas.microsoft.com/office/drawing/2014/main" id="{D925DEAF-FFE4-4940-B0EE-B1DAA638877E}"/>
              </a:ext>
            </a:extLst>
          </p:cNvPr>
          <p:cNvSpPr txBox="1"/>
          <p:nvPr/>
        </p:nvSpPr>
        <p:spPr>
          <a:xfrm>
            <a:off x="2209397" y="3695207"/>
            <a:ext cx="9023230" cy="208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차이점 : 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A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 목표 변수의 형태가 회귀의 경우 </a:t>
            </a:r>
            <a:r>
              <a:rPr lang="ko-KR" sz="2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연속형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이다.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B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 분류의 경우는 </a:t>
            </a:r>
            <a:r>
              <a:rPr lang="ko-KR" sz="2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범주형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이다.(고정되어 있음)</a:t>
            </a:r>
            <a:endParaRPr sz="2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Google Shape;180;p20">
            <a:extLst>
              <a:ext uri="{FF2B5EF4-FFF2-40B4-BE49-F238E27FC236}">
                <a16:creationId xmlns:a16="http://schemas.microsoft.com/office/drawing/2014/main" id="{80329321-9316-4233-AB7F-519557C70DFF}"/>
              </a:ext>
            </a:extLst>
          </p:cNvPr>
          <p:cNvSpPr txBox="1"/>
          <p:nvPr/>
        </p:nvSpPr>
        <p:spPr>
          <a:xfrm>
            <a:off x="948330" y="1846778"/>
            <a:ext cx="9888747" cy="138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(가) 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Regression 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–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회귀</a:t>
            </a:r>
            <a:r>
              <a:rPr lang="en-US" alt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 – </a:t>
            </a:r>
            <a:r>
              <a:rPr lang="ko-KR" altLang="en-US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레이블이 수치형 변수 </a:t>
            </a: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(나) Classification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– (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분류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 –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레이블이 범주형 변수 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Google Shape;314;p26">
            <a:extLst>
              <a:ext uri="{FF2B5EF4-FFF2-40B4-BE49-F238E27FC236}">
                <a16:creationId xmlns:a16="http://schemas.microsoft.com/office/drawing/2014/main" id="{9255CFC1-4E3E-C1AB-E0AA-1B021118D5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907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62118-658A-4699-B7D8-EC331532AA8E}"/>
              </a:ext>
            </a:extLst>
          </p:cNvPr>
          <p:cNvSpPr/>
          <p:nvPr/>
        </p:nvSpPr>
        <p:spPr>
          <a:xfrm>
            <a:off x="0" y="158024"/>
            <a:ext cx="12125865" cy="814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 History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22FC3CB-02F9-4DD6-804E-DE3FBFD8A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88788"/>
              </p:ext>
            </p:extLst>
          </p:nvPr>
        </p:nvGraphicFramePr>
        <p:xfrm>
          <a:off x="588241" y="1992774"/>
          <a:ext cx="5507760" cy="400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613">
                  <a:extLst>
                    <a:ext uri="{9D8B030D-6E8A-4147-A177-3AD203B41FA5}">
                      <a16:colId xmlns:a16="http://schemas.microsoft.com/office/drawing/2014/main" val="2868865376"/>
                    </a:ext>
                  </a:extLst>
                </a:gridCol>
                <a:gridCol w="3981147">
                  <a:extLst>
                    <a:ext uri="{9D8B030D-6E8A-4147-A177-3AD203B41FA5}">
                      <a16:colId xmlns:a16="http://schemas.microsoft.com/office/drawing/2014/main" val="3310159576"/>
                    </a:ext>
                  </a:extLst>
                </a:gridCol>
              </a:tblGrid>
              <a:tr h="5002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44655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2019.09.01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06 </a:t>
                      </a:r>
                      <a:r>
                        <a:rPr lang="ko-KR" altLang="en-US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수행 절차 내용 추가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3451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2020.10.21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전반적인 내용 업데이트</a:t>
                      </a:r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용어 이해 추가</a:t>
                      </a:r>
                      <a:endParaRPr lang="en-US" altLang="ko-KR" sz="15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04083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2021.07.13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세부 사항 업데이트 및 폰트 변경</a:t>
                      </a:r>
                      <a:endParaRPr lang="en-US" altLang="ko-KR" sz="15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69524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2021.10.11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세부 사항 업데이트</a:t>
                      </a:r>
                      <a:endParaRPr lang="en-US" altLang="ko-KR" sz="15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50036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2022.05.05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최신 업데이트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20143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2024.04.18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최신 업데이트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29360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418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ED4880-FF04-48C3-952E-254D4F69FB98}"/>
              </a:ext>
            </a:extLst>
          </p:cNvPr>
          <p:cNvSpPr txBox="1"/>
          <p:nvPr/>
        </p:nvSpPr>
        <p:spPr>
          <a:xfrm flipH="1">
            <a:off x="507071" y="1190382"/>
            <a:ext cx="4238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이력</a:t>
            </a:r>
          </a:p>
        </p:txBody>
      </p:sp>
      <p:sp>
        <p:nvSpPr>
          <p:cNvPr id="3" name="Google Shape;314;p26">
            <a:extLst>
              <a:ext uri="{FF2B5EF4-FFF2-40B4-BE49-F238E27FC236}">
                <a16:creationId xmlns:a16="http://schemas.microsoft.com/office/drawing/2014/main" id="{7B38F600-00BF-ACCD-E45A-7ECD9B99986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p:sp>
        <p:nvSpPr>
          <p:cNvPr id="5" name="Google Shape;91;p13">
            <a:extLst>
              <a:ext uri="{FF2B5EF4-FFF2-40B4-BE49-F238E27FC236}">
                <a16:creationId xmlns:a16="http://schemas.microsoft.com/office/drawing/2014/main" id="{1664442B-BC27-44FA-07A3-7F21ED625C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09778" y="6422214"/>
            <a:ext cx="340057" cy="37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189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머신러닝의 구분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433374" y="1145530"/>
            <a:ext cx="11437783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en-US" alt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Classification(</a:t>
            </a:r>
            <a:r>
              <a:rPr lang="ko-KR" altLang="en-US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분류</a:t>
            </a:r>
            <a:r>
              <a:rPr lang="en-US" alt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r>
              <a:rPr lang="ko-KR" altLang="en-US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의</a:t>
            </a:r>
            <a:r>
              <a:rPr lang="en-US" alt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구분 </a:t>
            </a:r>
            <a:r>
              <a:rPr lang="en-US" alt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- 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이항분류와 다항분류</a:t>
            </a:r>
            <a:endParaRPr sz="30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1191127" y="2286000"/>
            <a:ext cx="1600200" cy="3429000"/>
          </a:xfrm>
          <a:prstGeom prst="rect">
            <a:avLst/>
          </a:prstGeom>
          <a:solidFill>
            <a:srgbClr val="C9C9C9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분류 </a:t>
            </a:r>
            <a:endParaRPr sz="300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모델</a:t>
            </a:r>
            <a:endParaRPr sz="150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4333615" y="2694432"/>
            <a:ext cx="381000" cy="318257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4878638" y="2694432"/>
            <a:ext cx="381000" cy="318257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4388480" y="4563115"/>
            <a:ext cx="381000" cy="318257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4933503" y="4563115"/>
            <a:ext cx="381000" cy="318257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4388480" y="5093467"/>
            <a:ext cx="381000" cy="318257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4933503" y="5093467"/>
            <a:ext cx="381000" cy="318257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4025766" y="2373874"/>
            <a:ext cx="1600202" cy="91187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3945949" y="4162185"/>
            <a:ext cx="1828801" cy="1579382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5933817" y="2453372"/>
            <a:ext cx="295351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이항분류</a:t>
            </a:r>
            <a:endParaRPr sz="20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목표값이</a:t>
            </a:r>
            <a:r>
              <a:rPr lang="ko-KR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2개</a:t>
            </a:r>
            <a:endParaRPr sz="20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5933816" y="4355324"/>
            <a:ext cx="399845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다항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(or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다중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</a:t>
            </a:r>
            <a:r>
              <a:rPr 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분류</a:t>
            </a:r>
            <a:endParaRPr sz="20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목표값이</a:t>
            </a:r>
            <a:r>
              <a:rPr lang="ko-KR" altLang="en-US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3개 이상</a:t>
            </a:r>
            <a:endParaRPr sz="20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8" name="Google Shape;218;p22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 dirty="0"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D51BDC57-C179-884E-8FFA-7408059C5B7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머신러닝의 구분 – 비지도학습(unsupervised learning)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5160805" y="3657600"/>
            <a:ext cx="1600200" cy="2672543"/>
          </a:xfrm>
          <a:prstGeom prst="rect">
            <a:avLst/>
          </a:prstGeom>
          <a:solidFill>
            <a:srgbClr val="C9C9C9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군집</a:t>
            </a:r>
            <a:endParaRPr sz="3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모델</a:t>
            </a:r>
            <a:endParaRPr sz="1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417576" y="1116109"/>
            <a:ext cx="4916424" cy="110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군집은 레이블이 없다.</a:t>
            </a:r>
            <a:endParaRPr lang="en-US" altLang="ko-KR" sz="20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레이블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변수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없다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20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432884" y="2363337"/>
            <a:ext cx="491642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군집은 레이블 없이 확보된 데이터의 특성을 분석</a:t>
            </a:r>
            <a:endParaRPr sz="3000" b="1" dirty="0">
              <a:solidFill>
                <a:srgbClr val="323F4F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658201" y="4607312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037475" y="4013844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1279791" y="4526820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23"/>
          <p:cNvCxnSpPr/>
          <p:nvPr/>
        </p:nvCxnSpPr>
        <p:spPr>
          <a:xfrm>
            <a:off x="2927685" y="4904654"/>
            <a:ext cx="185005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4" name="Google Shape;234;p23"/>
          <p:cNvSpPr/>
          <p:nvPr/>
        </p:nvSpPr>
        <p:spPr>
          <a:xfrm>
            <a:off x="2971799" y="4662801"/>
            <a:ext cx="1969577" cy="4772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7360934" y="2246340"/>
            <a:ext cx="430069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서로 유사한 특성을 가진 데이터끼리 그룹화</a:t>
            </a:r>
            <a:endParaRPr sz="3000" b="1" dirty="0">
              <a:solidFill>
                <a:srgbClr val="323F4F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658201" y="5082800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1463816" y="5343078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2341641" y="5187956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2341641" y="4694180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1706133" y="4909966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1847865" y="4310132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7438143" y="4607312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7817417" y="4013844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8568112" y="4389635"/>
            <a:ext cx="484633" cy="21031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7438143" y="5082800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8391142" y="5498506"/>
            <a:ext cx="484633" cy="280205"/>
          </a:xfrm>
          <a:prstGeom prst="rect">
            <a:avLst/>
          </a:prstGeom>
          <a:solidFill>
            <a:srgbClr val="A8D08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9268967" y="5343384"/>
            <a:ext cx="484633" cy="280205"/>
          </a:xfrm>
          <a:prstGeom prst="rect">
            <a:avLst/>
          </a:prstGeom>
          <a:solidFill>
            <a:srgbClr val="A8D08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9169771" y="4597029"/>
            <a:ext cx="484633" cy="28020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8633459" y="5065394"/>
            <a:ext cx="484633" cy="280205"/>
          </a:xfrm>
          <a:prstGeom prst="rect">
            <a:avLst/>
          </a:prstGeom>
          <a:solidFill>
            <a:srgbClr val="A8D08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9136186" y="4172947"/>
            <a:ext cx="484633" cy="21031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EEDF075A-FA82-E170-6213-180424A81B2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지도학습, 비지도학습, 비정형분석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0" name="Google Shape;260;p24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22</a:t>
            </a:fld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355087" y="4883714"/>
            <a:ext cx="5883414" cy="1902096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348099" y="1820866"/>
            <a:ext cx="5883414" cy="3013841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6693900" y="2325253"/>
            <a:ext cx="5089783" cy="4109525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413869" y="1030230"/>
            <a:ext cx="5883414" cy="707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지도학습</a:t>
            </a:r>
            <a:r>
              <a:rPr lang="en-US" altLang="ko-KR" sz="3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(supervised learning)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6688347" y="1030230"/>
            <a:ext cx="5089783" cy="122100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비지도학습</a:t>
            </a:r>
            <a:endParaRPr lang="en-US" altLang="ko-KR" sz="3000" b="1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(unsupervised learning)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457751" y="1939121"/>
            <a:ext cx="3134100" cy="7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Classification</a:t>
            </a:r>
            <a:endParaRPr sz="30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490898" y="4924710"/>
            <a:ext cx="2657309" cy="68630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Regression</a:t>
            </a:r>
            <a:endParaRPr sz="3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6802231" y="2527798"/>
            <a:ext cx="2947250" cy="52004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Clustering</a:t>
            </a:r>
            <a:r>
              <a:rPr lang="en-US" altLang="ko-KR" sz="3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altLang="en-US" sz="3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군집</a:t>
            </a:r>
            <a:r>
              <a:rPr lang="en-US" altLang="ko-KR" sz="3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</a:t>
            </a:r>
            <a:endParaRPr sz="3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513753" y="2731353"/>
            <a:ext cx="2623350" cy="428164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Logistic Regression</a:t>
            </a:r>
            <a:endParaRPr sz="15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3333292" y="2731353"/>
            <a:ext cx="2793242" cy="399899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k-NN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- </a:t>
            </a: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최근접이웃기법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342683" y="3211877"/>
            <a:ext cx="2783851" cy="381439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Decision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Tree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536734" y="3798584"/>
            <a:ext cx="2614935" cy="42816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Naïve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Bayes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Classification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533869" y="4284785"/>
            <a:ext cx="2626789" cy="367666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Neural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Net(신경망)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513753" y="3216264"/>
            <a:ext cx="2626789" cy="509842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SVM</a:t>
            </a:r>
            <a:endParaRPr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Support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Vector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machine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515548" y="5800908"/>
            <a:ext cx="2657309" cy="35813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Regression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525606" y="6208053"/>
            <a:ext cx="2681639" cy="387862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knn</a:t>
            </a:r>
            <a:r>
              <a:rPr lang="ko-KR" altLang="en-US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k-</a:t>
            </a:r>
            <a:r>
              <a:rPr lang="ko-KR" altLang="en-US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최근접이웃기법</a:t>
            </a:r>
            <a:endParaRPr lang="ko-KR" altLang="en-US"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3414360" y="5052178"/>
            <a:ext cx="2681639" cy="38786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Neural Net(신경망)</a:t>
            </a:r>
            <a:endParaRPr sz="15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7030720" y="3130942"/>
            <a:ext cx="2104548" cy="298058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k-</a:t>
            </a:r>
            <a:r>
              <a:rPr lang="ko-KR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mean</a:t>
            </a:r>
            <a:r>
              <a:rPr 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(K 평균)</a:t>
            </a:r>
            <a:endParaRPr sz="1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7041738" y="3511958"/>
            <a:ext cx="2104548" cy="298058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계층적 군집분석</a:t>
            </a:r>
            <a:endParaRPr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7020766" y="4829302"/>
            <a:ext cx="2266072" cy="327804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Apriori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알고리즘</a:t>
            </a:r>
            <a:endParaRPr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9402224" y="4829302"/>
            <a:ext cx="2266072" cy="327804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Eclat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알고리즘</a:t>
            </a:r>
            <a:endParaRPr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7029381" y="5253417"/>
            <a:ext cx="2266072" cy="327804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FP-Growth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알고리즘</a:t>
            </a:r>
            <a:endParaRPr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Google Shape;273;p24">
            <a:extLst>
              <a:ext uri="{FF2B5EF4-FFF2-40B4-BE49-F238E27FC236}">
                <a16:creationId xmlns:a16="http://schemas.microsoft.com/office/drawing/2014/main" id="{6245B2A4-63DA-4B0E-8E75-C9B97C09528E}"/>
              </a:ext>
            </a:extLst>
          </p:cNvPr>
          <p:cNvSpPr/>
          <p:nvPr/>
        </p:nvSpPr>
        <p:spPr>
          <a:xfrm>
            <a:off x="3414360" y="5499801"/>
            <a:ext cx="2631106" cy="32796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Decision Tree</a:t>
            </a:r>
            <a:endParaRPr sz="15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0" name="Google Shape;280;p24">
            <a:extLst>
              <a:ext uri="{FF2B5EF4-FFF2-40B4-BE49-F238E27FC236}">
                <a16:creationId xmlns:a16="http://schemas.microsoft.com/office/drawing/2014/main" id="{70541F97-7B32-4897-AABA-F48E5DEED9F6}"/>
              </a:ext>
            </a:extLst>
          </p:cNvPr>
          <p:cNvSpPr/>
          <p:nvPr/>
        </p:nvSpPr>
        <p:spPr>
          <a:xfrm>
            <a:off x="9318077" y="3143381"/>
            <a:ext cx="2042818" cy="327804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DBSCAN</a:t>
            </a:r>
            <a:endParaRPr sz="1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1" name="Google Shape;273;p24">
            <a:extLst>
              <a:ext uri="{FF2B5EF4-FFF2-40B4-BE49-F238E27FC236}">
                <a16:creationId xmlns:a16="http://schemas.microsoft.com/office/drawing/2014/main" id="{2415D7C7-A8E4-4FCE-8B69-1CD816F09A04}"/>
              </a:ext>
            </a:extLst>
          </p:cNvPr>
          <p:cNvSpPr/>
          <p:nvPr/>
        </p:nvSpPr>
        <p:spPr>
          <a:xfrm>
            <a:off x="3414360" y="5900634"/>
            <a:ext cx="2631106" cy="32796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앙상블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RandomForest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" name="Google Shape;273;p24">
            <a:extLst>
              <a:ext uri="{FF2B5EF4-FFF2-40B4-BE49-F238E27FC236}">
                <a16:creationId xmlns:a16="http://schemas.microsoft.com/office/drawing/2014/main" id="{A919F112-5B4C-408C-9F95-5E077F798DDD}"/>
              </a:ext>
            </a:extLst>
          </p:cNvPr>
          <p:cNvSpPr/>
          <p:nvPr/>
        </p:nvSpPr>
        <p:spPr>
          <a:xfrm>
            <a:off x="3414360" y="6276414"/>
            <a:ext cx="2631106" cy="445061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XGBoost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alt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LightGBM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en-US" alt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CatBoost</a:t>
            </a:r>
            <a:endParaRPr lang="en-US" altLang="ko-KR"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3" name="Google Shape;273;p24">
            <a:extLst>
              <a:ext uri="{FF2B5EF4-FFF2-40B4-BE49-F238E27FC236}">
                <a16:creationId xmlns:a16="http://schemas.microsoft.com/office/drawing/2014/main" id="{4512CC9A-3F6C-4499-869B-21F5AD2D09D3}"/>
              </a:ext>
            </a:extLst>
          </p:cNvPr>
          <p:cNvSpPr/>
          <p:nvPr/>
        </p:nvSpPr>
        <p:spPr>
          <a:xfrm>
            <a:off x="3342085" y="3698245"/>
            <a:ext cx="2775655" cy="35457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앙상블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RandomForest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4" name="Google Shape;273;p24">
            <a:extLst>
              <a:ext uri="{FF2B5EF4-FFF2-40B4-BE49-F238E27FC236}">
                <a16:creationId xmlns:a16="http://schemas.microsoft.com/office/drawing/2014/main" id="{BB091570-1B05-4978-9145-72EC93C769E9}"/>
              </a:ext>
            </a:extLst>
          </p:cNvPr>
          <p:cNvSpPr/>
          <p:nvPr/>
        </p:nvSpPr>
        <p:spPr>
          <a:xfrm>
            <a:off x="3333292" y="4137557"/>
            <a:ext cx="2775655" cy="367666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XGBoost</a:t>
            </a:r>
            <a:r>
              <a:rPr lang="en-US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LightGBM</a:t>
            </a:r>
            <a:r>
              <a:rPr lang="en-US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en-US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CatBoost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Google Shape;269;p24">
            <a:extLst>
              <a:ext uri="{FF2B5EF4-FFF2-40B4-BE49-F238E27FC236}">
                <a16:creationId xmlns:a16="http://schemas.microsoft.com/office/drawing/2014/main" id="{3383E9D6-B496-AC96-9C22-8BE4439F392B}"/>
              </a:ext>
            </a:extLst>
          </p:cNvPr>
          <p:cNvSpPr/>
          <p:nvPr/>
        </p:nvSpPr>
        <p:spPr>
          <a:xfrm>
            <a:off x="6802231" y="4233030"/>
            <a:ext cx="2947250" cy="52004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연관성 분석</a:t>
            </a:r>
            <a:endParaRPr sz="3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" name="Google Shape;314;p26">
            <a:extLst>
              <a:ext uri="{FF2B5EF4-FFF2-40B4-BE49-F238E27FC236}">
                <a16:creationId xmlns:a16="http://schemas.microsoft.com/office/drawing/2014/main" id="{58C2AADE-7359-C960-D039-2B32825BA6B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지도학습, 비지도학습, 비정형분석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468733" y="2012716"/>
            <a:ext cx="11220759" cy="4407500"/>
          </a:xfrm>
          <a:prstGeom prst="rect">
            <a:avLst/>
          </a:prstGeom>
          <a:ln>
            <a:headEnd type="none" w="sm" len="sm"/>
            <a:tailEnd type="none" w="sm" len="sm"/>
          </a:ln>
          <a:effectLst>
            <a:outerShdw blurRad="40000" dist="20000" dir="18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468733" y="1231398"/>
            <a:ext cx="2756074" cy="707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비정형 분석</a:t>
            </a:r>
            <a:endParaRPr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1408670" y="2246440"/>
            <a:ext cx="4015946" cy="777314"/>
          </a:xfrm>
          <a:prstGeom prst="roundRect">
            <a:avLst>
              <a:gd name="adj" fmla="val 16667"/>
            </a:avLst>
          </a:prstGeom>
          <a:solidFill>
            <a:srgbClr val="E8F90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텍스트 마이닝</a:t>
            </a:r>
            <a:r>
              <a:rPr lang="en-US" altLang="ko-KR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(Text mining)</a:t>
            </a:r>
            <a:endParaRPr sz="2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Google Shape;260;p24">
            <a:extLst>
              <a:ext uri="{FF2B5EF4-FFF2-40B4-BE49-F238E27FC236}">
                <a16:creationId xmlns:a16="http://schemas.microsoft.com/office/drawing/2014/main" id="{74C3929B-9357-4B50-B1C8-5F76DE6A19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2" name="Google Shape;299;p25">
            <a:extLst>
              <a:ext uri="{FF2B5EF4-FFF2-40B4-BE49-F238E27FC236}">
                <a16:creationId xmlns:a16="http://schemas.microsoft.com/office/drawing/2014/main" id="{B07C25C1-2924-187E-E149-CF750A839D68}"/>
              </a:ext>
            </a:extLst>
          </p:cNvPr>
          <p:cNvSpPr/>
          <p:nvPr/>
        </p:nvSpPr>
        <p:spPr>
          <a:xfrm>
            <a:off x="1408670" y="4333328"/>
            <a:ext cx="4015946" cy="777314"/>
          </a:xfrm>
          <a:prstGeom prst="roundRect">
            <a:avLst>
              <a:gd name="adj" fmla="val 16667"/>
            </a:avLst>
          </a:prstGeom>
          <a:solidFill>
            <a:srgbClr val="E8F90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이미지</a:t>
            </a:r>
            <a:r>
              <a:rPr lang="en-US" altLang="ko-KR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비디오 분석</a:t>
            </a:r>
            <a:endParaRPr sz="2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Google Shape;299;p25">
            <a:extLst>
              <a:ext uri="{FF2B5EF4-FFF2-40B4-BE49-F238E27FC236}">
                <a16:creationId xmlns:a16="http://schemas.microsoft.com/office/drawing/2014/main" id="{6BF1374A-9FF1-A640-8D1B-38AAFFFC12EE}"/>
              </a:ext>
            </a:extLst>
          </p:cNvPr>
          <p:cNvSpPr/>
          <p:nvPr/>
        </p:nvSpPr>
        <p:spPr>
          <a:xfrm>
            <a:off x="6676096" y="2246440"/>
            <a:ext cx="4107233" cy="777314"/>
          </a:xfrm>
          <a:prstGeom prst="roundRect">
            <a:avLst>
              <a:gd name="adj" fmla="val 16667"/>
            </a:avLst>
          </a:prstGeom>
          <a:solidFill>
            <a:srgbClr val="E8F90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오디오</a:t>
            </a:r>
            <a:r>
              <a:rPr lang="en-US" altLang="ko-KR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/</a:t>
            </a: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음성 분석</a:t>
            </a:r>
            <a:endParaRPr sz="2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Google Shape;299;p25">
            <a:extLst>
              <a:ext uri="{FF2B5EF4-FFF2-40B4-BE49-F238E27FC236}">
                <a16:creationId xmlns:a16="http://schemas.microsoft.com/office/drawing/2014/main" id="{984403C6-5279-0E11-846F-1406650A7C56}"/>
              </a:ext>
            </a:extLst>
          </p:cNvPr>
          <p:cNvSpPr/>
          <p:nvPr/>
        </p:nvSpPr>
        <p:spPr>
          <a:xfrm>
            <a:off x="6676096" y="4333328"/>
            <a:ext cx="4107232" cy="777314"/>
          </a:xfrm>
          <a:prstGeom prst="roundRect">
            <a:avLst>
              <a:gd name="adj" fmla="val 16667"/>
            </a:avLst>
          </a:prstGeom>
          <a:solidFill>
            <a:srgbClr val="E8F90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네트워크</a:t>
            </a:r>
            <a:r>
              <a:rPr lang="en-US" altLang="ko-KR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/</a:t>
            </a: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그래프 분석</a:t>
            </a:r>
            <a:endParaRPr sz="2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Google Shape;299;p25">
            <a:extLst>
              <a:ext uri="{FF2B5EF4-FFF2-40B4-BE49-F238E27FC236}">
                <a16:creationId xmlns:a16="http://schemas.microsoft.com/office/drawing/2014/main" id="{B6A1FD4D-E5C9-F5E1-11D3-D1F36FA56503}"/>
              </a:ext>
            </a:extLst>
          </p:cNvPr>
          <p:cNvSpPr/>
          <p:nvPr/>
        </p:nvSpPr>
        <p:spPr>
          <a:xfrm>
            <a:off x="761720" y="3097185"/>
            <a:ext cx="4662895" cy="77731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토픽모델링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(LDA),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감성 분석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(LSTM, BERT),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클러스터링</a:t>
            </a:r>
            <a:endParaRPr sz="1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Google Shape;299;p25">
            <a:extLst>
              <a:ext uri="{FF2B5EF4-FFF2-40B4-BE49-F238E27FC236}">
                <a16:creationId xmlns:a16="http://schemas.microsoft.com/office/drawing/2014/main" id="{B431E092-6033-BCCF-F00A-263BE9A30C66}"/>
              </a:ext>
            </a:extLst>
          </p:cNvPr>
          <p:cNvSpPr/>
          <p:nvPr/>
        </p:nvSpPr>
        <p:spPr>
          <a:xfrm>
            <a:off x="6025699" y="3097185"/>
            <a:ext cx="4798820" cy="77731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음성 인식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은닉 </a:t>
            </a:r>
            <a:r>
              <a:rPr lang="ko-KR" altLang="en-US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마르코프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-HMM),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트랜스포머 등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음성 감정 분석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(CNN, LSTM, </a:t>
            </a:r>
            <a:r>
              <a:rPr lang="ko-KR" altLang="en-US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어텐션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메커니즘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신호 처리 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웨이블렛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변환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FFT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</a:t>
            </a:r>
            <a:endParaRPr sz="1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Google Shape;299;p25">
            <a:extLst>
              <a:ext uri="{FF2B5EF4-FFF2-40B4-BE49-F238E27FC236}">
                <a16:creationId xmlns:a16="http://schemas.microsoft.com/office/drawing/2014/main" id="{F6515A18-FAB8-B3AF-A710-C747B2844B77}"/>
              </a:ext>
            </a:extLst>
          </p:cNvPr>
          <p:cNvSpPr/>
          <p:nvPr/>
        </p:nvSpPr>
        <p:spPr>
          <a:xfrm>
            <a:off x="724650" y="5185477"/>
            <a:ext cx="4699966" cy="77731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객체 탐지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(YOLO, Faster R-CNN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등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이미지 분류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(VGG, </a:t>
            </a:r>
            <a:r>
              <a:rPr lang="en-US" altLang="ko-KR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ResNet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en-US" altLang="ko-KR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EfficientNet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등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Google Shape;299;p25">
            <a:extLst>
              <a:ext uri="{FF2B5EF4-FFF2-40B4-BE49-F238E27FC236}">
                <a16:creationId xmlns:a16="http://schemas.microsoft.com/office/drawing/2014/main" id="{D6121EBB-A5EA-BC6F-C940-A2E201EFB218}"/>
              </a:ext>
            </a:extLst>
          </p:cNvPr>
          <p:cNvSpPr/>
          <p:nvPr/>
        </p:nvSpPr>
        <p:spPr>
          <a:xfrm>
            <a:off x="6025699" y="5185477"/>
            <a:ext cx="4798820" cy="77731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링크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예측 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: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노드 </a:t>
            </a:r>
            <a:r>
              <a:rPr lang="ko-KR" altLang="en-US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임베딩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그래프 신경망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GNN)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 탐지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중심성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분석</a:t>
            </a:r>
            <a:endParaRPr sz="1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FE39C-2A61-3DE9-C23C-AF6E0C05A9BB}"/>
              </a:ext>
            </a:extLst>
          </p:cNvPr>
          <p:cNvSpPr txBox="1"/>
          <p:nvPr/>
        </p:nvSpPr>
        <p:spPr>
          <a:xfrm>
            <a:off x="468733" y="6550223"/>
            <a:ext cx="609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777777"/>
                </a:solidFill>
                <a:effectLst/>
                <a:latin typeface="Inter"/>
              </a:rPr>
              <a:t>'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Inter"/>
              </a:rPr>
              <a:t>이미지</a:t>
            </a:r>
            <a:r>
              <a:rPr lang="ko-KR" altLang="en-US" dirty="0">
                <a:solidFill>
                  <a:srgbClr val="777777"/>
                </a:solidFill>
                <a:latin typeface="Inter"/>
              </a:rPr>
              <a:t> 아이콘은 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Inter"/>
              </a:rPr>
              <a:t>flaticon.com'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Inter"/>
              </a:rPr>
              <a:t>의 자료를 </a:t>
            </a:r>
            <a:r>
              <a:rPr lang="ko-KR" altLang="en-US" dirty="0">
                <a:solidFill>
                  <a:srgbClr val="777777"/>
                </a:solidFill>
                <a:latin typeface="Inter"/>
              </a:rPr>
              <a:t>참고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5649E69-6F81-9A7D-694E-C96121DEB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2" y="2348686"/>
            <a:ext cx="685306" cy="5863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58A7680-4DC9-60A3-5E7F-49392ED5F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260" y="2348686"/>
            <a:ext cx="596984" cy="6098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AA52C4C-0D81-4265-12EB-3B951C379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71" y="4434347"/>
            <a:ext cx="593767" cy="575276"/>
          </a:xfrm>
          <a:prstGeom prst="rect">
            <a:avLst/>
          </a:prstGeom>
        </p:spPr>
      </p:pic>
      <p:sp>
        <p:nvSpPr>
          <p:cNvPr id="31" name="Google Shape;314;p26">
            <a:extLst>
              <a:ext uri="{FF2B5EF4-FFF2-40B4-BE49-F238E27FC236}">
                <a16:creationId xmlns:a16="http://schemas.microsoft.com/office/drawing/2014/main" id="{91239789-A3D1-B46F-91A4-B3EB4B1A879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03468FA-4DE4-26F2-C805-069C6024D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178" y="4434347"/>
            <a:ext cx="561147" cy="57631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수행단계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602478" y="2100707"/>
            <a:ext cx="1985447" cy="12155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목적결정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3207656" y="2100707"/>
            <a:ext cx="1985447" cy="12155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</a:t>
            </a:r>
            <a:endParaRPr sz="2000" b="1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수집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6002615" y="2100707"/>
            <a:ext cx="1985447" cy="12155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탐색 및 전처리</a:t>
            </a:r>
            <a:endParaRPr sz="2000" b="1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8825574" y="2100707"/>
            <a:ext cx="2160477" cy="121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머신러닝</a:t>
            </a:r>
            <a:r>
              <a:rPr lang="en-US" altLang="ko-KR" sz="2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/</a:t>
            </a:r>
            <a:r>
              <a:rPr lang="ko-KR" altLang="en-US" sz="2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딥러닝 </a:t>
            </a:r>
            <a:endParaRPr lang="en-US" altLang="ko-KR" sz="20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방법 결정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2221368" y="4012895"/>
            <a:ext cx="1985447" cy="12155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모</a:t>
            </a:r>
            <a:r>
              <a:rPr lang="ko-KR" altLang="en-US" sz="2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델</a:t>
            </a:r>
            <a:r>
              <a:rPr lang="ko-KR" sz="2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선택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5131346" y="4012895"/>
            <a:ext cx="1985400" cy="121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성능평가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8078705" y="4012895"/>
            <a:ext cx="1985400" cy="121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적용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2587925" y="2441817"/>
            <a:ext cx="690113" cy="5175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5279367" y="2441817"/>
            <a:ext cx="690113" cy="5175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8054197" y="2441817"/>
            <a:ext cx="690000" cy="51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5" name="Google Shape;325;p26"/>
          <p:cNvSpPr/>
          <p:nvPr/>
        </p:nvSpPr>
        <p:spPr>
          <a:xfrm>
            <a:off x="1549880" y="4371258"/>
            <a:ext cx="690113" cy="5175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6" name="Google Shape;326;p26"/>
          <p:cNvSpPr/>
          <p:nvPr/>
        </p:nvSpPr>
        <p:spPr>
          <a:xfrm>
            <a:off x="4376469" y="4371258"/>
            <a:ext cx="690000" cy="51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7220310" y="4371258"/>
            <a:ext cx="690000" cy="51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8" name="Google Shape;260;p24">
            <a:extLst>
              <a:ext uri="{FF2B5EF4-FFF2-40B4-BE49-F238E27FC236}">
                <a16:creationId xmlns:a16="http://schemas.microsoft.com/office/drawing/2014/main" id="{AD67229C-253D-4E86-A420-1B2E4CB5EC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74BBFC1B-0701-824B-9EC9-1E851F83ED8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62118-658A-4699-B7D8-EC331532AA8E}"/>
              </a:ext>
            </a:extLst>
          </p:cNvPr>
          <p:cNvSpPr/>
          <p:nvPr/>
        </p:nvSpPr>
        <p:spPr>
          <a:xfrm>
            <a:off x="32658" y="158024"/>
            <a:ext cx="12125865" cy="814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ko-Kore-KR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수행단계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33C5E64-5183-46BA-B606-BD8BDD06703A}"/>
              </a:ext>
            </a:extLst>
          </p:cNvPr>
          <p:cNvSpPr/>
          <p:nvPr/>
        </p:nvSpPr>
        <p:spPr>
          <a:xfrm>
            <a:off x="358849" y="1256769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목적결정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3E5DF76-E196-411F-BD4D-5BE63C726FA5}"/>
              </a:ext>
            </a:extLst>
          </p:cNvPr>
          <p:cNvSpPr/>
          <p:nvPr/>
        </p:nvSpPr>
        <p:spPr>
          <a:xfrm>
            <a:off x="1992477" y="1256769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0DC0F6-A868-422C-B8A8-883D5608FF7F}"/>
              </a:ext>
            </a:extLst>
          </p:cNvPr>
          <p:cNvSpPr/>
          <p:nvPr/>
        </p:nvSpPr>
        <p:spPr>
          <a:xfrm>
            <a:off x="3625386" y="1256769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및 정제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B8C917E-5301-41A1-A74A-C49868710227}"/>
              </a:ext>
            </a:extLst>
          </p:cNvPr>
          <p:cNvSpPr/>
          <p:nvPr/>
        </p:nvSpPr>
        <p:spPr>
          <a:xfrm>
            <a:off x="5191046" y="1256769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결정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FC13978-2972-4CA2-8A6B-578D8ED16959}"/>
              </a:ext>
            </a:extLst>
          </p:cNvPr>
          <p:cNvSpPr/>
          <p:nvPr/>
        </p:nvSpPr>
        <p:spPr>
          <a:xfrm>
            <a:off x="6812127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435B61-47F1-4AA1-A4CD-6E3204B47920}"/>
              </a:ext>
            </a:extLst>
          </p:cNvPr>
          <p:cNvSpPr/>
          <p:nvPr/>
        </p:nvSpPr>
        <p:spPr>
          <a:xfrm>
            <a:off x="8387885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성능평가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AAF0B2E-CA5D-4CE8-9233-862DF0DC666F}"/>
              </a:ext>
            </a:extLst>
          </p:cNvPr>
          <p:cNvSpPr/>
          <p:nvPr/>
        </p:nvSpPr>
        <p:spPr>
          <a:xfrm>
            <a:off x="9941568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684E38C-6A45-43A3-B156-1F0EEB18F657}"/>
              </a:ext>
            </a:extLst>
          </p:cNvPr>
          <p:cNvSpPr/>
          <p:nvPr/>
        </p:nvSpPr>
        <p:spPr>
          <a:xfrm>
            <a:off x="1525147" y="146453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F6479E0-8B23-4122-99DF-6A9BCE4D5A85}"/>
              </a:ext>
            </a:extLst>
          </p:cNvPr>
          <p:cNvSpPr/>
          <p:nvPr/>
        </p:nvSpPr>
        <p:spPr>
          <a:xfrm>
            <a:off x="3130739" y="14454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CF2468C-2275-46B0-BB89-B1484079C0F4}"/>
              </a:ext>
            </a:extLst>
          </p:cNvPr>
          <p:cNvSpPr/>
          <p:nvPr/>
        </p:nvSpPr>
        <p:spPr>
          <a:xfrm>
            <a:off x="4743519" y="14835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22BA91D-D5D4-4F6B-9073-2DD25051524B}"/>
              </a:ext>
            </a:extLst>
          </p:cNvPr>
          <p:cNvSpPr/>
          <p:nvPr/>
        </p:nvSpPr>
        <p:spPr>
          <a:xfrm>
            <a:off x="6344797" y="1506552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A005509-7551-47B4-8253-9FA6C65260BA}"/>
              </a:ext>
            </a:extLst>
          </p:cNvPr>
          <p:cNvSpPr/>
          <p:nvPr/>
        </p:nvSpPr>
        <p:spPr>
          <a:xfrm>
            <a:off x="7947188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A40A889-1D91-4FDF-B912-9C83F89EE80B}"/>
              </a:ext>
            </a:extLst>
          </p:cNvPr>
          <p:cNvSpPr/>
          <p:nvPr/>
        </p:nvSpPr>
        <p:spPr>
          <a:xfrm>
            <a:off x="9506019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90CB2E6-A93A-4B86-885B-DC9B433F858E}"/>
              </a:ext>
            </a:extLst>
          </p:cNvPr>
          <p:cNvSpPr/>
          <p:nvPr/>
        </p:nvSpPr>
        <p:spPr>
          <a:xfrm>
            <a:off x="358849" y="2644298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목적결정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A9CFB-F2E6-4749-9B87-9D46A4DE7578}"/>
              </a:ext>
            </a:extLst>
          </p:cNvPr>
          <p:cNvSpPr txBox="1"/>
          <p:nvPr/>
        </p:nvSpPr>
        <p:spPr>
          <a:xfrm>
            <a:off x="2531919" y="2574920"/>
            <a:ext cx="90543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목적을 계획하고 설정하는 단계</a:t>
            </a: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목적을 정하고 관련 데이터를 수집하기도 하지만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때로는 데이터 수집 후 탐색 과정을 거쳐 문제가 설정되기도 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318D8CA-4630-4D97-8A0E-0484A0E40DCF}"/>
              </a:ext>
            </a:extLst>
          </p:cNvPr>
          <p:cNvSpPr/>
          <p:nvPr/>
        </p:nvSpPr>
        <p:spPr>
          <a:xfrm>
            <a:off x="358849" y="4716526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endParaRPr lang="en-US" altLang="ko-KR" sz="2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BFEB5-0E86-4B73-BAA3-5AED1B0B84B8}"/>
              </a:ext>
            </a:extLst>
          </p:cNvPr>
          <p:cNvSpPr txBox="1"/>
          <p:nvPr/>
        </p:nvSpPr>
        <p:spPr>
          <a:xfrm>
            <a:off x="2531918" y="4609048"/>
            <a:ext cx="9888747" cy="141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베이스 또는 분산된 데이터 베이스 이용</a:t>
            </a: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외부 데이터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데이터</a:t>
            </a: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Google Shape;260;p24">
            <a:extLst>
              <a:ext uri="{FF2B5EF4-FFF2-40B4-BE49-F238E27FC236}">
                <a16:creationId xmlns:a16="http://schemas.microsoft.com/office/drawing/2014/main" id="{AB9D81AB-1887-194F-DA5F-F70DAF2635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3" name="Google Shape;314;p26">
            <a:extLst>
              <a:ext uri="{FF2B5EF4-FFF2-40B4-BE49-F238E27FC236}">
                <a16:creationId xmlns:a16="http://schemas.microsoft.com/office/drawing/2014/main" id="{E165D8EC-E2B4-03A6-2D68-7549D652DF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14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62118-658A-4699-B7D8-EC331532AA8E}"/>
              </a:ext>
            </a:extLst>
          </p:cNvPr>
          <p:cNvSpPr/>
          <p:nvPr/>
        </p:nvSpPr>
        <p:spPr>
          <a:xfrm>
            <a:off x="0" y="158024"/>
            <a:ext cx="12125865" cy="814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ko-Kore-KR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수행단계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A9CFB-F2E6-4749-9B87-9D46A4DE7578}"/>
              </a:ext>
            </a:extLst>
          </p:cNvPr>
          <p:cNvSpPr txBox="1"/>
          <p:nvPr/>
        </p:nvSpPr>
        <p:spPr>
          <a:xfrm>
            <a:off x="2848841" y="2306256"/>
            <a:ext cx="8271741" cy="211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표준화 및 점검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결측치가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존재하는지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이상치가 존재하는지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(2)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값에 상식적인 범위 내에 있는지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(3)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딥러닝에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적용 가능한 데이터로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BFEB5-0E86-4B73-BAA3-5AED1B0B84B8}"/>
              </a:ext>
            </a:extLst>
          </p:cNvPr>
          <p:cNvSpPr txBox="1"/>
          <p:nvPr/>
        </p:nvSpPr>
        <p:spPr>
          <a:xfrm>
            <a:off x="2848841" y="4695654"/>
            <a:ext cx="8271741" cy="175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 러닝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도전 과제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5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결정 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알고리즘 선택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로지스틱 회귀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계층 군집 등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선택하는 단계 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668F407-18E3-49DC-AA52-C7EAD23540BE}"/>
              </a:ext>
            </a:extLst>
          </p:cNvPr>
          <p:cNvSpPr/>
          <p:nvPr/>
        </p:nvSpPr>
        <p:spPr>
          <a:xfrm>
            <a:off x="358849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목적결정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1BF63A6-D402-4707-91E6-9518CE8BA864}"/>
              </a:ext>
            </a:extLst>
          </p:cNvPr>
          <p:cNvSpPr/>
          <p:nvPr/>
        </p:nvSpPr>
        <p:spPr>
          <a:xfrm>
            <a:off x="1992477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150A11A-4140-4AAE-A99C-6E4DB7E02BA7}"/>
              </a:ext>
            </a:extLst>
          </p:cNvPr>
          <p:cNvSpPr/>
          <p:nvPr/>
        </p:nvSpPr>
        <p:spPr>
          <a:xfrm>
            <a:off x="3625386" y="1256769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및 정제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7266FB6-D0FE-447C-9330-0346AEE787F9}"/>
              </a:ext>
            </a:extLst>
          </p:cNvPr>
          <p:cNvSpPr/>
          <p:nvPr/>
        </p:nvSpPr>
        <p:spPr>
          <a:xfrm>
            <a:off x="5191046" y="1256769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결정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99A25DE-3ADE-459B-AFAA-19D3604F0978}"/>
              </a:ext>
            </a:extLst>
          </p:cNvPr>
          <p:cNvSpPr/>
          <p:nvPr/>
        </p:nvSpPr>
        <p:spPr>
          <a:xfrm>
            <a:off x="6812127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9EB3883-04E6-41B7-9513-286D797CFF7B}"/>
              </a:ext>
            </a:extLst>
          </p:cNvPr>
          <p:cNvSpPr/>
          <p:nvPr/>
        </p:nvSpPr>
        <p:spPr>
          <a:xfrm>
            <a:off x="8387885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성능평가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3BE86D6-9024-4AAF-AB54-E28694C6CB86}"/>
              </a:ext>
            </a:extLst>
          </p:cNvPr>
          <p:cNvSpPr/>
          <p:nvPr/>
        </p:nvSpPr>
        <p:spPr>
          <a:xfrm>
            <a:off x="9941568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0420C29-A46B-4296-BA5C-DE7A4A567BB8}"/>
              </a:ext>
            </a:extLst>
          </p:cNvPr>
          <p:cNvSpPr/>
          <p:nvPr/>
        </p:nvSpPr>
        <p:spPr>
          <a:xfrm>
            <a:off x="1525147" y="146453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45F6A78-F82C-42D3-952C-79889BD66378}"/>
              </a:ext>
            </a:extLst>
          </p:cNvPr>
          <p:cNvSpPr/>
          <p:nvPr/>
        </p:nvSpPr>
        <p:spPr>
          <a:xfrm>
            <a:off x="3130739" y="14454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F09B891F-A057-4486-B697-C219CC79F648}"/>
              </a:ext>
            </a:extLst>
          </p:cNvPr>
          <p:cNvSpPr/>
          <p:nvPr/>
        </p:nvSpPr>
        <p:spPr>
          <a:xfrm>
            <a:off x="4743519" y="14835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E3E57AD-20DE-4058-8739-7CAD91066B45}"/>
              </a:ext>
            </a:extLst>
          </p:cNvPr>
          <p:cNvSpPr/>
          <p:nvPr/>
        </p:nvSpPr>
        <p:spPr>
          <a:xfrm>
            <a:off x="6344797" y="1506552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C9EB409-7003-4272-B60A-95D80E8ABA9A}"/>
              </a:ext>
            </a:extLst>
          </p:cNvPr>
          <p:cNvSpPr/>
          <p:nvPr/>
        </p:nvSpPr>
        <p:spPr>
          <a:xfrm>
            <a:off x="7947188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B2623166-07F1-4E3E-8AA2-C864FC10AFCC}"/>
              </a:ext>
            </a:extLst>
          </p:cNvPr>
          <p:cNvSpPr/>
          <p:nvPr/>
        </p:nvSpPr>
        <p:spPr>
          <a:xfrm>
            <a:off x="9506019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10A6B66-B6D9-4801-9689-049C26FAB719}"/>
              </a:ext>
            </a:extLst>
          </p:cNvPr>
          <p:cNvSpPr/>
          <p:nvPr/>
        </p:nvSpPr>
        <p:spPr>
          <a:xfrm>
            <a:off x="358849" y="2644298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데이터탐색 </a:t>
            </a:r>
            <a:endParaRPr lang="en-US" altLang="ko-KR" sz="2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정제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58AF9A0-984B-4805-B3B5-30B3E93923F1}"/>
              </a:ext>
            </a:extLst>
          </p:cNvPr>
          <p:cNvSpPr/>
          <p:nvPr/>
        </p:nvSpPr>
        <p:spPr>
          <a:xfrm>
            <a:off x="358849" y="4716526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 러닝 방법 결정</a:t>
            </a:r>
          </a:p>
        </p:txBody>
      </p:sp>
      <p:sp>
        <p:nvSpPr>
          <p:cNvPr id="30" name="Google Shape;260;p24">
            <a:extLst>
              <a:ext uri="{FF2B5EF4-FFF2-40B4-BE49-F238E27FC236}">
                <a16:creationId xmlns:a16="http://schemas.microsoft.com/office/drawing/2014/main" id="{BD237904-E7E5-B45E-B6B5-F22978E141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69E70103-7312-322D-2520-BBD15C95CC6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887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62118-658A-4699-B7D8-EC331532AA8E}"/>
              </a:ext>
            </a:extLst>
          </p:cNvPr>
          <p:cNvSpPr/>
          <p:nvPr/>
        </p:nvSpPr>
        <p:spPr>
          <a:xfrm>
            <a:off x="0" y="158024"/>
            <a:ext cx="12125865" cy="814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ko-Kore-KR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수행단계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A9CFB-F2E6-4749-9B87-9D46A4DE7578}"/>
              </a:ext>
            </a:extLst>
          </p:cNvPr>
          <p:cNvSpPr txBox="1"/>
          <p:nvPr/>
        </p:nvSpPr>
        <p:spPr>
          <a:xfrm>
            <a:off x="2735633" y="2471565"/>
            <a:ext cx="93154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가장 좋은 모형을 찾는 단계</a:t>
            </a:r>
            <a:endParaRPr lang="en-US" altLang="ko-KR" sz="3000" i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 프로세스의 여러 단계를 반복적으로 수행하여 가장 좋은 모형을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찾는 단계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000" b="1" i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BFEB5-0E86-4B73-BAA3-5AED1B0B84B8}"/>
              </a:ext>
            </a:extLst>
          </p:cNvPr>
          <p:cNvSpPr txBox="1"/>
          <p:nvPr/>
        </p:nvSpPr>
        <p:spPr>
          <a:xfrm>
            <a:off x="2723188" y="4548497"/>
            <a:ext cx="9315451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검증 데이터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데이터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구축된 모형의 성능을 평가하여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효율적인 모형을 찾는다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C1A024-3F73-4033-95B7-6EF8ADC2263F}"/>
              </a:ext>
            </a:extLst>
          </p:cNvPr>
          <p:cNvSpPr txBox="1"/>
          <p:nvPr/>
        </p:nvSpPr>
        <p:spPr>
          <a:xfrm>
            <a:off x="2723189" y="5500997"/>
            <a:ext cx="911145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예측력이 가장 우수한 것을 선택하여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모형 선정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7AE1D6B-CA74-4788-AC1C-4E023A197D44}"/>
              </a:ext>
            </a:extLst>
          </p:cNvPr>
          <p:cNvSpPr/>
          <p:nvPr/>
        </p:nvSpPr>
        <p:spPr>
          <a:xfrm>
            <a:off x="358849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목적결정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4C7B6-77D6-4691-89BB-65D3491E050F}"/>
              </a:ext>
            </a:extLst>
          </p:cNvPr>
          <p:cNvSpPr/>
          <p:nvPr/>
        </p:nvSpPr>
        <p:spPr>
          <a:xfrm>
            <a:off x="1992477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803743-7F9C-45D4-8765-43189048DFF1}"/>
              </a:ext>
            </a:extLst>
          </p:cNvPr>
          <p:cNvSpPr/>
          <p:nvPr/>
        </p:nvSpPr>
        <p:spPr>
          <a:xfrm>
            <a:off x="3625386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및 정제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EA9274B-8D12-4709-9DF0-680D298C6200}"/>
              </a:ext>
            </a:extLst>
          </p:cNvPr>
          <p:cNvSpPr/>
          <p:nvPr/>
        </p:nvSpPr>
        <p:spPr>
          <a:xfrm>
            <a:off x="6812127" y="1286465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3FCD6C-1B7F-43C2-A424-58275BCE02FC}"/>
              </a:ext>
            </a:extLst>
          </p:cNvPr>
          <p:cNvSpPr/>
          <p:nvPr/>
        </p:nvSpPr>
        <p:spPr>
          <a:xfrm>
            <a:off x="8387885" y="1286465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성능평가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1247EC6-6080-4F25-81F3-52851925C30C}"/>
              </a:ext>
            </a:extLst>
          </p:cNvPr>
          <p:cNvSpPr/>
          <p:nvPr/>
        </p:nvSpPr>
        <p:spPr>
          <a:xfrm>
            <a:off x="9941568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F98C458-6A28-4926-8B0B-3BFDD562720E}"/>
              </a:ext>
            </a:extLst>
          </p:cNvPr>
          <p:cNvSpPr/>
          <p:nvPr/>
        </p:nvSpPr>
        <p:spPr>
          <a:xfrm>
            <a:off x="1525147" y="146453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6B504EA-99E3-4FD7-A4F4-A274123BA44B}"/>
              </a:ext>
            </a:extLst>
          </p:cNvPr>
          <p:cNvSpPr/>
          <p:nvPr/>
        </p:nvSpPr>
        <p:spPr>
          <a:xfrm>
            <a:off x="3130739" y="14454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E4EFF57-2F86-455A-897E-6B2E108794B8}"/>
              </a:ext>
            </a:extLst>
          </p:cNvPr>
          <p:cNvSpPr/>
          <p:nvPr/>
        </p:nvSpPr>
        <p:spPr>
          <a:xfrm>
            <a:off x="4743519" y="14835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6D1A3936-D856-4C0B-B1FE-61D80869B88B}"/>
              </a:ext>
            </a:extLst>
          </p:cNvPr>
          <p:cNvSpPr/>
          <p:nvPr/>
        </p:nvSpPr>
        <p:spPr>
          <a:xfrm>
            <a:off x="6344797" y="1506552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17DD65C-F91B-4702-8064-6F1528556D72}"/>
              </a:ext>
            </a:extLst>
          </p:cNvPr>
          <p:cNvSpPr/>
          <p:nvPr/>
        </p:nvSpPr>
        <p:spPr>
          <a:xfrm>
            <a:off x="7947188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1B6933-95C5-41FD-BA12-67B3A47D6717}"/>
              </a:ext>
            </a:extLst>
          </p:cNvPr>
          <p:cNvSpPr/>
          <p:nvPr/>
        </p:nvSpPr>
        <p:spPr>
          <a:xfrm>
            <a:off x="9506019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EF6C129-291C-434D-B833-D052D99A9AB4}"/>
              </a:ext>
            </a:extLst>
          </p:cNvPr>
          <p:cNvSpPr/>
          <p:nvPr/>
        </p:nvSpPr>
        <p:spPr>
          <a:xfrm>
            <a:off x="358849" y="2644298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D7BB19E-BAEA-479B-8F9B-2F725D84743E}"/>
              </a:ext>
            </a:extLst>
          </p:cNvPr>
          <p:cNvSpPr/>
          <p:nvPr/>
        </p:nvSpPr>
        <p:spPr>
          <a:xfrm>
            <a:off x="358849" y="4716526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성능평가</a:t>
            </a:r>
          </a:p>
        </p:txBody>
      </p:sp>
      <p:sp>
        <p:nvSpPr>
          <p:cNvPr id="30" name="Google Shape;260;p24">
            <a:extLst>
              <a:ext uri="{FF2B5EF4-FFF2-40B4-BE49-F238E27FC236}">
                <a16:creationId xmlns:a16="http://schemas.microsoft.com/office/drawing/2014/main" id="{A7826AE3-D2F7-F206-AF89-9EB2605C91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B5684374-4F46-03F8-0D27-5687A09CF6D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AED4C7A-FBAF-7419-BDA5-E6CE011A89E2}"/>
              </a:ext>
            </a:extLst>
          </p:cNvPr>
          <p:cNvSpPr/>
          <p:nvPr/>
        </p:nvSpPr>
        <p:spPr>
          <a:xfrm>
            <a:off x="5191046" y="1256769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결정</a:t>
            </a:r>
          </a:p>
        </p:txBody>
      </p:sp>
    </p:spTree>
    <p:extLst>
      <p:ext uri="{BB962C8B-B14F-4D97-AF65-F5344CB8AC3E}">
        <p14:creationId xmlns:p14="http://schemas.microsoft.com/office/powerpoint/2010/main" val="2631396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62118-658A-4699-B7D8-EC331532AA8E}"/>
              </a:ext>
            </a:extLst>
          </p:cNvPr>
          <p:cNvSpPr/>
          <p:nvPr/>
        </p:nvSpPr>
        <p:spPr>
          <a:xfrm>
            <a:off x="0" y="158024"/>
            <a:ext cx="12125865" cy="814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ko-Kore-KR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수행단계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A9CFB-F2E6-4749-9B87-9D46A4DE7578}"/>
              </a:ext>
            </a:extLst>
          </p:cNvPr>
          <p:cNvSpPr txBox="1"/>
          <p:nvPr/>
        </p:nvSpPr>
        <p:spPr>
          <a:xfrm>
            <a:off x="2903930" y="2796623"/>
            <a:ext cx="8083883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구축된 모형을 운용 시스템에 탐재 후</a:t>
            </a:r>
            <a:r>
              <a:rPr lang="en-US" altLang="ko-KR" sz="24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의사결정에 적용</a:t>
            </a:r>
            <a:r>
              <a:rPr lang="en-US" altLang="ko-KR" sz="24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i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BFEB5-0E86-4B73-BAA3-5AED1B0B84B8}"/>
              </a:ext>
            </a:extLst>
          </p:cNvPr>
          <p:cNvSpPr txBox="1"/>
          <p:nvPr/>
        </p:nvSpPr>
        <p:spPr>
          <a:xfrm>
            <a:off x="403062" y="4341851"/>
            <a:ext cx="10839891" cy="119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구축된 모형을 적용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</a:t>
            </a:r>
            <a:r>
              <a:rPr lang="ko-KR" altLang="en-US" sz="2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구매가능성이 높은 고객을 결정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 해당 </a:t>
            </a:r>
            <a:r>
              <a:rPr lang="ko-KR" altLang="en-US" sz="2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고객에게 구매권유 메일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보내어 수익창출 가능성을 높인다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25C2BF2-91E0-4A59-A2C3-2B1C97D40B81}"/>
              </a:ext>
            </a:extLst>
          </p:cNvPr>
          <p:cNvSpPr/>
          <p:nvPr/>
        </p:nvSpPr>
        <p:spPr>
          <a:xfrm>
            <a:off x="358849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목적결정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1D500AF-5F3E-4F2E-856A-0087CB99A401}"/>
              </a:ext>
            </a:extLst>
          </p:cNvPr>
          <p:cNvSpPr/>
          <p:nvPr/>
        </p:nvSpPr>
        <p:spPr>
          <a:xfrm>
            <a:off x="1992477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5AD1A5C-29B9-4F31-90BD-15DBD81BF5DA}"/>
              </a:ext>
            </a:extLst>
          </p:cNvPr>
          <p:cNvSpPr/>
          <p:nvPr/>
        </p:nvSpPr>
        <p:spPr>
          <a:xfrm>
            <a:off x="3625386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및 정제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413424B-EE0B-4207-9D55-6BA327551E85}"/>
              </a:ext>
            </a:extLst>
          </p:cNvPr>
          <p:cNvSpPr/>
          <p:nvPr/>
        </p:nvSpPr>
        <p:spPr>
          <a:xfrm>
            <a:off x="6812127" y="1286465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DB14EDD-2102-4E51-AF4C-B2B028E9BA0D}"/>
              </a:ext>
            </a:extLst>
          </p:cNvPr>
          <p:cNvSpPr/>
          <p:nvPr/>
        </p:nvSpPr>
        <p:spPr>
          <a:xfrm>
            <a:off x="8387885" y="1286465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성능평가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D997753-1FA0-46FF-BF76-FA3242B27A2F}"/>
              </a:ext>
            </a:extLst>
          </p:cNvPr>
          <p:cNvSpPr/>
          <p:nvPr/>
        </p:nvSpPr>
        <p:spPr>
          <a:xfrm>
            <a:off x="9941568" y="1286465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A98BC8B-2703-44C9-B583-275FDF244BC2}"/>
              </a:ext>
            </a:extLst>
          </p:cNvPr>
          <p:cNvSpPr/>
          <p:nvPr/>
        </p:nvSpPr>
        <p:spPr>
          <a:xfrm>
            <a:off x="1525147" y="146453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9073B74-E2BE-45DD-A552-94CCB6EE0F02}"/>
              </a:ext>
            </a:extLst>
          </p:cNvPr>
          <p:cNvSpPr/>
          <p:nvPr/>
        </p:nvSpPr>
        <p:spPr>
          <a:xfrm>
            <a:off x="3130739" y="14454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3A08CB3-59ED-4207-B112-F3B8B2181689}"/>
              </a:ext>
            </a:extLst>
          </p:cNvPr>
          <p:cNvSpPr/>
          <p:nvPr/>
        </p:nvSpPr>
        <p:spPr>
          <a:xfrm>
            <a:off x="4743519" y="14835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6DDDCA1-EFFE-47F7-B9A2-A7E0F5544F94}"/>
              </a:ext>
            </a:extLst>
          </p:cNvPr>
          <p:cNvSpPr/>
          <p:nvPr/>
        </p:nvSpPr>
        <p:spPr>
          <a:xfrm>
            <a:off x="6344797" y="1506552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769D8D1-F8A7-4B1C-816F-DE20E9F0C6CF}"/>
              </a:ext>
            </a:extLst>
          </p:cNvPr>
          <p:cNvSpPr/>
          <p:nvPr/>
        </p:nvSpPr>
        <p:spPr>
          <a:xfrm>
            <a:off x="7947188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D81B5D83-D515-48C1-BCD1-56A1E1A598BE}"/>
              </a:ext>
            </a:extLst>
          </p:cNvPr>
          <p:cNvSpPr/>
          <p:nvPr/>
        </p:nvSpPr>
        <p:spPr>
          <a:xfrm>
            <a:off x="9506019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0FD643E-78DA-48A2-B6EF-1D66A5AAD96A}"/>
              </a:ext>
            </a:extLst>
          </p:cNvPr>
          <p:cNvSpPr/>
          <p:nvPr/>
        </p:nvSpPr>
        <p:spPr>
          <a:xfrm>
            <a:off x="358849" y="2644298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 용 </a:t>
            </a:r>
          </a:p>
        </p:txBody>
      </p:sp>
      <p:sp>
        <p:nvSpPr>
          <p:cNvPr id="35" name="Google Shape;260;p24">
            <a:extLst>
              <a:ext uri="{FF2B5EF4-FFF2-40B4-BE49-F238E27FC236}">
                <a16:creationId xmlns:a16="http://schemas.microsoft.com/office/drawing/2014/main" id="{C76FE27F-0564-145D-26AE-BFB2142626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CD40B1B3-A7FD-AA10-2029-2EF40A163C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A1D6B42-9BAB-DE01-3DD0-11737A9361CA}"/>
              </a:ext>
            </a:extLst>
          </p:cNvPr>
          <p:cNvSpPr/>
          <p:nvPr/>
        </p:nvSpPr>
        <p:spPr>
          <a:xfrm>
            <a:off x="5191046" y="1256769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결정</a:t>
            </a:r>
          </a:p>
        </p:txBody>
      </p:sp>
    </p:spTree>
    <p:extLst>
      <p:ext uri="{BB962C8B-B14F-4D97-AF65-F5344CB8AC3E}">
        <p14:creationId xmlns:p14="http://schemas.microsoft.com/office/powerpoint/2010/main" val="416416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414637" y="1734127"/>
            <a:ext cx="5857694" cy="4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1-1 machine learning(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기계학습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은 무엇일까요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?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14637" y="3040246"/>
            <a:ext cx="5857694" cy="48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1-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3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r>
              <a:rPr lang="ko-KR" altLang="en-US" sz="200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머신러닝과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r>
              <a:rPr lang="ko-KR" altLang="en-US" sz="200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딥러닝의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차이점은 무엇인가요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?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14636" y="4357080"/>
            <a:ext cx="585769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3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-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기본 </a:t>
            </a:r>
            <a:r>
              <a:rPr lang="ko-KR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용어 이해하기</a:t>
            </a:r>
            <a:endParaRPr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b="1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목 차</a:t>
            </a:r>
            <a:endParaRPr b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14637" y="4989580"/>
            <a:ext cx="585769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-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r>
              <a:rPr lang="ko-KR" altLang="en-US" sz="200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머신러닝과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데이터 마이닝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614854" y="1705913"/>
            <a:ext cx="404176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5-1 </a:t>
            </a:r>
            <a:r>
              <a:rPr lang="ko-KR" altLang="en-US" sz="200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머신러닝의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구분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1" name="Google Shape;100;p14">
            <a:extLst>
              <a:ext uri="{FF2B5EF4-FFF2-40B4-BE49-F238E27FC236}">
                <a16:creationId xmlns:a16="http://schemas.microsoft.com/office/drawing/2014/main" id="{7EA9074C-56CA-4B1E-B887-D68FD2551885}"/>
              </a:ext>
            </a:extLst>
          </p:cNvPr>
          <p:cNvSpPr/>
          <p:nvPr/>
        </p:nvSpPr>
        <p:spPr>
          <a:xfrm>
            <a:off x="414637" y="2387187"/>
            <a:ext cx="5857694" cy="48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1-2 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딥러닝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(Deep Learning)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무엇일까요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3" name="Google Shape;100;p14">
            <a:extLst>
              <a:ext uri="{FF2B5EF4-FFF2-40B4-BE49-F238E27FC236}">
                <a16:creationId xmlns:a16="http://schemas.microsoft.com/office/drawing/2014/main" id="{AFFD6F6C-F68B-40BC-AEA6-1B7BCF7F426F}"/>
              </a:ext>
            </a:extLst>
          </p:cNvPr>
          <p:cNvSpPr/>
          <p:nvPr/>
        </p:nvSpPr>
        <p:spPr>
          <a:xfrm>
            <a:off x="414637" y="3693305"/>
            <a:ext cx="5857694" cy="48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2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-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 </a:t>
            </a:r>
            <a:r>
              <a:rPr lang="ko-KR" altLang="en-US" sz="200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머신러닝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/</a:t>
            </a:r>
            <a:r>
              <a:rPr lang="ko-KR" altLang="en-US" sz="200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딥러닝으로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무엇이 가능한가요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?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4" name="Google Shape;104;p14">
            <a:extLst>
              <a:ext uri="{FF2B5EF4-FFF2-40B4-BE49-F238E27FC236}">
                <a16:creationId xmlns:a16="http://schemas.microsoft.com/office/drawing/2014/main" id="{E92FE080-1713-13FA-2CD0-F09C423F07BC}"/>
              </a:ext>
            </a:extLst>
          </p:cNvPr>
          <p:cNvSpPr/>
          <p:nvPr/>
        </p:nvSpPr>
        <p:spPr>
          <a:xfrm>
            <a:off x="6614854" y="2367882"/>
            <a:ext cx="483435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-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지도학습, 비지도학습, 비정형분석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5" name="Google Shape;105;p14">
            <a:extLst>
              <a:ext uri="{FF2B5EF4-FFF2-40B4-BE49-F238E27FC236}">
                <a16:creationId xmlns:a16="http://schemas.microsoft.com/office/drawing/2014/main" id="{7BBB9F20-EE96-4389-F7A1-E9AFCBF8DAD5}"/>
              </a:ext>
            </a:extLst>
          </p:cNvPr>
          <p:cNvSpPr/>
          <p:nvPr/>
        </p:nvSpPr>
        <p:spPr>
          <a:xfrm>
            <a:off x="6614854" y="3030841"/>
            <a:ext cx="483435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-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데이터 마이닝(머신러닝) 수행 단계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8" name="Google Shape;314;p26">
            <a:extLst>
              <a:ext uri="{FF2B5EF4-FFF2-40B4-BE49-F238E27FC236}">
                <a16:creationId xmlns:a16="http://schemas.microsoft.com/office/drawing/2014/main" id="{5A80558F-43C4-8A68-0579-129767FD45F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p:sp>
        <p:nvSpPr>
          <p:cNvPr id="9" name="Google Shape;91;p13">
            <a:extLst>
              <a:ext uri="{FF2B5EF4-FFF2-40B4-BE49-F238E27FC236}">
                <a16:creationId xmlns:a16="http://schemas.microsoft.com/office/drawing/2014/main" id="{AFB8F9AC-2389-7822-889C-E5380F538E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09778" y="6422214"/>
            <a:ext cx="340057" cy="37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machine learning(기계학습)이란?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8" name="Google Shape;143;p17">
            <a:extLst>
              <a:ext uri="{FF2B5EF4-FFF2-40B4-BE49-F238E27FC236}">
                <a16:creationId xmlns:a16="http://schemas.microsoft.com/office/drawing/2014/main" id="{1EF1A76E-DE19-4730-A043-E513ACD7F507}"/>
              </a:ext>
            </a:extLst>
          </p:cNvPr>
          <p:cNvSpPr txBox="1"/>
          <p:nvPr/>
        </p:nvSpPr>
        <p:spPr>
          <a:xfrm>
            <a:off x="620897" y="1226075"/>
            <a:ext cx="10647065" cy="138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25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머신러닝은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컴퓨터가 데이터를 이용해 향후 적용 가능한 규칙을 생성해 낸다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인공지능의 한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계열로 볼 수 있다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sz="25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9" name="Google Shape;144;p17">
            <a:extLst>
              <a:ext uri="{FF2B5EF4-FFF2-40B4-BE49-F238E27FC236}">
                <a16:creationId xmlns:a16="http://schemas.microsoft.com/office/drawing/2014/main" id="{896B8D59-8518-4990-A41B-A96BF7269020}"/>
              </a:ext>
            </a:extLst>
          </p:cNvPr>
          <p:cNvSpPr txBox="1"/>
          <p:nvPr/>
        </p:nvSpPr>
        <p:spPr>
          <a:xfrm>
            <a:off x="874612" y="2524939"/>
            <a:ext cx="34879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</a:t>
            </a:r>
            <a:r>
              <a:rPr lang="en-US" altLang="ko-KR" sz="170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dictionary.com</a:t>
            </a:r>
            <a:r>
              <a:rPr lang="ko-KR" sz="170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endParaRPr sz="170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" name="Google Shape;143;p17">
            <a:extLst>
              <a:ext uri="{FF2B5EF4-FFF2-40B4-BE49-F238E27FC236}">
                <a16:creationId xmlns:a16="http://schemas.microsoft.com/office/drawing/2014/main" id="{C2C327CE-FC36-BFDA-04A6-D686B5A08E60}"/>
              </a:ext>
            </a:extLst>
          </p:cNvPr>
          <p:cNvSpPr txBox="1"/>
          <p:nvPr/>
        </p:nvSpPr>
        <p:spPr>
          <a:xfrm>
            <a:off x="620897" y="3037690"/>
            <a:ext cx="9888747" cy="73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25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머신러닝은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데이터에 지식을 추출하는 작업</a:t>
            </a:r>
            <a:endParaRPr sz="25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3" name="Google Shape;143;p17">
            <a:extLst>
              <a:ext uri="{FF2B5EF4-FFF2-40B4-BE49-F238E27FC236}">
                <a16:creationId xmlns:a16="http://schemas.microsoft.com/office/drawing/2014/main" id="{DDA3A1AE-8D06-CC03-AAEB-A0A3E84744E3}"/>
              </a:ext>
            </a:extLst>
          </p:cNvPr>
          <p:cNvSpPr txBox="1"/>
          <p:nvPr/>
        </p:nvSpPr>
        <p:spPr>
          <a:xfrm>
            <a:off x="620897" y="3820310"/>
            <a:ext cx="9888747" cy="73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25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머신러닝은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통계학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인공지능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컴퓨터 과학이 얽혀 있는 분야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sz="25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071CCBFF-8E91-02C7-71D4-86299F328BF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(Deep Learning)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무엇일까요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8" name="Google Shape;143;p17">
            <a:extLst>
              <a:ext uri="{FF2B5EF4-FFF2-40B4-BE49-F238E27FC236}">
                <a16:creationId xmlns:a16="http://schemas.microsoft.com/office/drawing/2014/main" id="{1EF1A76E-DE19-4730-A043-E513ACD7F507}"/>
              </a:ext>
            </a:extLst>
          </p:cNvPr>
          <p:cNvSpPr txBox="1"/>
          <p:nvPr/>
        </p:nvSpPr>
        <p:spPr>
          <a:xfrm>
            <a:off x="620897" y="1500903"/>
            <a:ext cx="10647065" cy="78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 신경망을 사용하여 데이터로부터 학습하는 </a:t>
            </a:r>
            <a:r>
              <a:rPr lang="ko-KR" altLang="en-US" sz="25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머신러닝의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한 종류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sz="25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" name="Google Shape;143;p17">
            <a:extLst>
              <a:ext uri="{FF2B5EF4-FFF2-40B4-BE49-F238E27FC236}">
                <a16:creationId xmlns:a16="http://schemas.microsoft.com/office/drawing/2014/main" id="{6F99DE80-B713-66FF-F1B2-BF78518F00FF}"/>
              </a:ext>
            </a:extLst>
          </p:cNvPr>
          <p:cNvSpPr txBox="1"/>
          <p:nvPr/>
        </p:nvSpPr>
        <p:spPr>
          <a:xfrm>
            <a:off x="620897" y="2489443"/>
            <a:ext cx="10647065" cy="78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대량의 데이터로부터 패턴을 인식하고 예측 및 의사결정을 수행할 수 있다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sz="25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3" name="Google Shape;143;p17">
            <a:extLst>
              <a:ext uri="{FF2B5EF4-FFF2-40B4-BE49-F238E27FC236}">
                <a16:creationId xmlns:a16="http://schemas.microsoft.com/office/drawing/2014/main" id="{CFA4F77E-1AC0-D065-5B6A-9C1156F98795}"/>
              </a:ext>
            </a:extLst>
          </p:cNvPr>
          <p:cNvSpPr txBox="1"/>
          <p:nvPr/>
        </p:nvSpPr>
        <p:spPr>
          <a:xfrm>
            <a:off x="620897" y="3440914"/>
            <a:ext cx="10647065" cy="78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처리 등 다양한 분야에 활용되고 있다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sz="25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4" name="Google Shape;314;p26">
            <a:extLst>
              <a:ext uri="{FF2B5EF4-FFF2-40B4-BE49-F238E27FC236}">
                <a16:creationId xmlns:a16="http://schemas.microsoft.com/office/drawing/2014/main" id="{EE1E18CD-127F-24AB-91AD-7A64381EE1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84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머신러닝과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딥러닝의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차이점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2F87A1-2E24-E901-DAA4-278860B99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94160"/>
              </p:ext>
            </p:extLst>
          </p:nvPr>
        </p:nvGraphicFramePr>
        <p:xfrm>
          <a:off x="572530" y="1377421"/>
          <a:ext cx="11046940" cy="481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945">
                  <a:extLst>
                    <a:ext uri="{9D8B030D-6E8A-4147-A177-3AD203B41FA5}">
                      <a16:colId xmlns:a16="http://schemas.microsoft.com/office/drawing/2014/main" val="304942733"/>
                    </a:ext>
                  </a:extLst>
                </a:gridCol>
                <a:gridCol w="4423719">
                  <a:extLst>
                    <a:ext uri="{9D8B030D-6E8A-4147-A177-3AD203B41FA5}">
                      <a16:colId xmlns:a16="http://schemas.microsoft.com/office/drawing/2014/main" val="3970989140"/>
                    </a:ext>
                  </a:extLst>
                </a:gridCol>
                <a:gridCol w="4893276">
                  <a:extLst>
                    <a:ext uri="{9D8B030D-6E8A-4147-A177-3AD203B41FA5}">
                      <a16:colId xmlns:a16="http://schemas.microsoft.com/office/drawing/2014/main" val="2424925140"/>
                    </a:ext>
                  </a:extLst>
                </a:gridCol>
              </a:tblGrid>
              <a:tr h="6167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머신러닝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딥러닝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139601"/>
                  </a:ext>
                </a:extLst>
              </a:tr>
              <a:tr h="616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표현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주로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수작업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특징을 설계하고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데이터로부터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자동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특징을 학습하고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11868"/>
                  </a:ext>
                </a:extLst>
              </a:tr>
              <a:tr h="616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데이터의 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상대적으로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적은 양의 데이터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학습이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정확한 학습을 위해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대량의 데이터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필요합니다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47177"/>
                  </a:ext>
                </a:extLst>
              </a:tr>
              <a:tr h="669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해석하기 쉬운 알고리즘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상대적으로 적은 데이터로 학습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뛰어난 패턴 인식 능력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복잡한 작업 수행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29572"/>
                  </a:ext>
                </a:extLst>
              </a:tr>
              <a:tr h="669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데이터에 명시적으로 정의하고 추가된 특징이 필요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7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딥러닝에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비해 성능이 떨어질 수 있음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학습에 많은 데이터와 처리 능력 필요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 해석의 어려움</a:t>
                      </a:r>
                      <a:r>
                        <a:rPr lang="en-US" altLang="ko-KR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7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0759"/>
                  </a:ext>
                </a:extLst>
              </a:tr>
              <a:tr h="669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하드웨어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상대적으로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적은 컴퓨팅 자원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대량의 데이터와 복잡한 모델로 인해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높은 컴퓨팅 파워가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93171"/>
                  </a:ext>
                </a:extLst>
              </a:tr>
              <a:tr h="9541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사용 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 형식의 데이터에 많이 사용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신용 평가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주가 예측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사기 탐지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세분화 등의 비즈니스 분석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비정형 데이터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텍스트 등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많이 사용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컴퓨터 비전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물체인식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자율주행 등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자연어 처리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기계 번역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감정 분석 등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 인식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71962"/>
                  </a:ext>
                </a:extLst>
              </a:tr>
            </a:tbl>
          </a:graphicData>
        </a:graphic>
      </p:graphicFrame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E8E6E9F8-23F8-3403-5342-BB60EFD01E2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56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무엇이 가능한가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6" name="Google Shape;119;p3">
            <a:extLst>
              <a:ext uri="{FF2B5EF4-FFF2-40B4-BE49-F238E27FC236}">
                <a16:creationId xmlns:a16="http://schemas.microsoft.com/office/drawing/2014/main" id="{8B551769-7C15-4638-8A80-D786E2236BB8}"/>
              </a:ext>
            </a:extLst>
          </p:cNvPr>
          <p:cNvSpPr txBox="1"/>
          <p:nvPr/>
        </p:nvSpPr>
        <p:spPr>
          <a:xfrm>
            <a:off x="350621" y="1284423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</a:t>
            </a:r>
            <a:r>
              <a:rPr 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편지 봉투에 손으로 쓴 우편번호 숫자 판별</a:t>
            </a:r>
            <a:endParaRPr sz="25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8" name="Google Shape;122;p3">
            <a:extLst>
              <a:ext uri="{FF2B5EF4-FFF2-40B4-BE49-F238E27FC236}">
                <a16:creationId xmlns:a16="http://schemas.microsoft.com/office/drawing/2014/main" id="{D8BE87DC-C433-4A2B-9DC0-FD9DEF98A08A}"/>
              </a:ext>
            </a:extLst>
          </p:cNvPr>
          <p:cNvSpPr txBox="1"/>
          <p:nvPr/>
        </p:nvSpPr>
        <p:spPr>
          <a:xfrm>
            <a:off x="350621" y="2049850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2</a:t>
            </a:r>
            <a:r>
              <a:rPr 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의료 영상 이미지에 기반한 종양 판단</a:t>
            </a:r>
            <a:endParaRPr sz="25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0" name="Google Shape;123;p3">
            <a:extLst>
              <a:ext uri="{FF2B5EF4-FFF2-40B4-BE49-F238E27FC236}">
                <a16:creationId xmlns:a16="http://schemas.microsoft.com/office/drawing/2014/main" id="{136C1D73-37A1-425E-ACF2-C5EA28F90319}"/>
              </a:ext>
            </a:extLst>
          </p:cNvPr>
          <p:cNvSpPr txBox="1"/>
          <p:nvPr/>
        </p:nvSpPr>
        <p:spPr>
          <a:xfrm>
            <a:off x="350621" y="3231032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3</a:t>
            </a:r>
            <a:r>
              <a:rPr 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의심되는 신용카드 거래 감지</a:t>
            </a:r>
            <a:endParaRPr sz="25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2" name="Google Shape;124;p3">
            <a:extLst>
              <a:ext uri="{FF2B5EF4-FFF2-40B4-BE49-F238E27FC236}">
                <a16:creationId xmlns:a16="http://schemas.microsoft.com/office/drawing/2014/main" id="{A3244134-AA48-405D-9785-C32E481D0F0A}"/>
              </a:ext>
            </a:extLst>
          </p:cNvPr>
          <p:cNvSpPr txBox="1"/>
          <p:nvPr/>
        </p:nvSpPr>
        <p:spPr>
          <a:xfrm>
            <a:off x="881583" y="3844683"/>
            <a:ext cx="1042883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신용카드 거래 내역이 입력이 되고 부정 거래인지가 출력이 된다.</a:t>
            </a:r>
            <a:endParaRPr sz="20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4" name="Google Shape;132;p4">
            <a:extLst>
              <a:ext uri="{FF2B5EF4-FFF2-40B4-BE49-F238E27FC236}">
                <a16:creationId xmlns:a16="http://schemas.microsoft.com/office/drawing/2014/main" id="{4EC60D23-19B7-45E7-A683-E5E407CB2F6B}"/>
              </a:ext>
            </a:extLst>
          </p:cNvPr>
          <p:cNvSpPr txBox="1"/>
          <p:nvPr/>
        </p:nvSpPr>
        <p:spPr>
          <a:xfrm>
            <a:off x="401635" y="4626579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블로그 글의 주제 구분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8" name="Google Shape;137;p4">
            <a:extLst>
              <a:ext uri="{FF2B5EF4-FFF2-40B4-BE49-F238E27FC236}">
                <a16:creationId xmlns:a16="http://schemas.microsoft.com/office/drawing/2014/main" id="{327B4107-2789-492A-B521-898FF40EED86}"/>
              </a:ext>
            </a:extLst>
          </p:cNvPr>
          <p:cNvSpPr txBox="1"/>
          <p:nvPr/>
        </p:nvSpPr>
        <p:spPr>
          <a:xfrm>
            <a:off x="881583" y="5218693"/>
            <a:ext cx="1042883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0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많은 양의 텍스트 데이터를 요약하고 그 안에 담긴 핵심 주제를 찾기.</a:t>
            </a:r>
            <a:endParaRPr sz="20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CF48189F-6CD4-F682-6DD4-F999A06AB4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B42CF193-8F3B-8FE1-3C2C-5A02753BF26C}"/>
              </a:ext>
            </a:extLst>
          </p:cNvPr>
          <p:cNvSpPr txBox="1"/>
          <p:nvPr/>
        </p:nvSpPr>
        <p:spPr>
          <a:xfrm>
            <a:off x="881583" y="2559580"/>
            <a:ext cx="1042883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</a:t>
            </a:r>
            <a:r>
              <a:rPr lang="ko-KR" altLang="en-US" sz="20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종양이 악성인지 양성인지 판단</a:t>
            </a:r>
            <a:endParaRPr sz="20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5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8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무엇이 가능한가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2" name="Google Shape;135;p4">
            <a:extLst>
              <a:ext uri="{FF2B5EF4-FFF2-40B4-BE49-F238E27FC236}">
                <a16:creationId xmlns:a16="http://schemas.microsoft.com/office/drawing/2014/main" id="{D122754A-39D1-4900-86BA-43B12D1832D5}"/>
              </a:ext>
            </a:extLst>
          </p:cNvPr>
          <p:cNvSpPr txBox="1"/>
          <p:nvPr/>
        </p:nvSpPr>
        <p:spPr>
          <a:xfrm>
            <a:off x="406039" y="2730366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비정상적인 웹 사이트 접근 탐지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3" name="Google Shape;136;p4">
            <a:extLst>
              <a:ext uri="{FF2B5EF4-FFF2-40B4-BE49-F238E27FC236}">
                <a16:creationId xmlns:a16="http://schemas.microsoft.com/office/drawing/2014/main" id="{6543E399-2135-4175-9F04-8895E5647F84}"/>
              </a:ext>
            </a:extLst>
          </p:cNvPr>
          <p:cNvSpPr txBox="1"/>
          <p:nvPr/>
        </p:nvSpPr>
        <p:spPr>
          <a:xfrm>
            <a:off x="885987" y="3275122"/>
            <a:ext cx="1042883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정상 패턴과 비정상 패턴을 찾아본다.</a:t>
            </a:r>
            <a:endParaRPr sz="22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59F40758-9342-46B2-82AB-D5264A05FD16}"/>
              </a:ext>
            </a:extLst>
          </p:cNvPr>
          <p:cNvSpPr txBox="1"/>
          <p:nvPr/>
        </p:nvSpPr>
        <p:spPr>
          <a:xfrm>
            <a:off x="406039" y="1368371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고객들을 취향이 비슷한 그룹으로 묶기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8" name="Google Shape;138;p4">
            <a:extLst>
              <a:ext uri="{FF2B5EF4-FFF2-40B4-BE49-F238E27FC236}">
                <a16:creationId xmlns:a16="http://schemas.microsoft.com/office/drawing/2014/main" id="{C6781BE0-CB86-4695-8549-98A9CC403AB4}"/>
              </a:ext>
            </a:extLst>
          </p:cNvPr>
          <p:cNvSpPr txBox="1"/>
          <p:nvPr/>
        </p:nvSpPr>
        <p:spPr>
          <a:xfrm>
            <a:off x="885987" y="1913127"/>
            <a:ext cx="1042883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데이터로 </a:t>
            </a:r>
            <a:r>
              <a:rPr 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고객들의 취향이 비슷한 고객을 그룹으로 묶고 싶을 때,</a:t>
            </a:r>
            <a:endParaRPr sz="22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" name="Google Shape;135;p4">
            <a:extLst>
              <a:ext uri="{FF2B5EF4-FFF2-40B4-BE49-F238E27FC236}">
                <a16:creationId xmlns:a16="http://schemas.microsoft.com/office/drawing/2014/main" id="{7843712E-B053-DD7C-920A-2DB397A76FD2}"/>
              </a:ext>
            </a:extLst>
          </p:cNvPr>
          <p:cNvSpPr txBox="1"/>
          <p:nvPr/>
        </p:nvSpPr>
        <p:spPr>
          <a:xfrm>
            <a:off x="406039" y="4127750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</a:t>
            </a:r>
            <a:r>
              <a:rPr lang="ko-KR" altLang="en-US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객체 인식 </a:t>
            </a:r>
            <a:r>
              <a:rPr lang="en-US" alt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–</a:t>
            </a:r>
            <a:r>
              <a:rPr lang="ko-KR" altLang="en-US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얼굴</a:t>
            </a:r>
            <a:r>
              <a:rPr lang="en-US" alt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,</a:t>
            </a:r>
            <a:r>
              <a:rPr lang="ko-KR" altLang="en-US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눈 등 인식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1" name="Google Shape;137;p4">
            <a:extLst>
              <a:ext uri="{FF2B5EF4-FFF2-40B4-BE49-F238E27FC236}">
                <a16:creationId xmlns:a16="http://schemas.microsoft.com/office/drawing/2014/main" id="{08A81FF8-A13B-159F-B525-DA8C4398625A}"/>
              </a:ext>
            </a:extLst>
          </p:cNvPr>
          <p:cNvSpPr txBox="1"/>
          <p:nvPr/>
        </p:nvSpPr>
        <p:spPr>
          <a:xfrm>
            <a:off x="1057835" y="4760703"/>
            <a:ext cx="1085978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buSzPts val="2200"/>
            </a:pPr>
            <a:r>
              <a:rPr lang="ko-KR" altLang="ko-Kore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=&gt; </a:t>
            </a:r>
            <a:r>
              <a:rPr lang="ko-KR" altLang="en-US" sz="2000" b="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스마트폰 얼굴 인식</a:t>
            </a:r>
            <a:r>
              <a:rPr lang="en-US" altLang="ko-KR" sz="2000" b="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. </a:t>
            </a:r>
            <a:r>
              <a:rPr lang="ko-KR" altLang="en-US" sz="2000" b="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이미지 픽셀 데이터를 이용한 학습을 통해 사람의 얼굴 확인 가능</a:t>
            </a:r>
            <a:r>
              <a:rPr lang="en-US" altLang="ko-KR" sz="2000" b="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4" name="Google Shape;314;p26">
            <a:extLst>
              <a:ext uri="{FF2B5EF4-FFF2-40B4-BE49-F238E27FC236}">
                <a16:creationId xmlns:a16="http://schemas.microsoft.com/office/drawing/2014/main" id="{E86189B5-778E-12E2-EB4D-DB56F429DC4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40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무엇이 가능한가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59F40758-9342-46B2-82AB-D5264A05FD16}"/>
              </a:ext>
            </a:extLst>
          </p:cNvPr>
          <p:cNvSpPr txBox="1"/>
          <p:nvPr/>
        </p:nvSpPr>
        <p:spPr>
          <a:xfrm>
            <a:off x="406039" y="1368371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9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</a:t>
            </a:r>
            <a:r>
              <a:rPr lang="ko-KR" altLang="en-US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생성형 </a:t>
            </a:r>
            <a:r>
              <a:rPr lang="en-US" alt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AI 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8" name="Google Shape;138;p4">
            <a:extLst>
              <a:ext uri="{FF2B5EF4-FFF2-40B4-BE49-F238E27FC236}">
                <a16:creationId xmlns:a16="http://schemas.microsoft.com/office/drawing/2014/main" id="{C6781BE0-CB86-4695-8549-98A9CC403AB4}"/>
              </a:ext>
            </a:extLst>
          </p:cNvPr>
          <p:cNvSpPr txBox="1"/>
          <p:nvPr/>
        </p:nvSpPr>
        <p:spPr>
          <a:xfrm>
            <a:off x="885987" y="1913127"/>
            <a:ext cx="10988856" cy="11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ChatGPT, Claude, Google Gemini, DALL-E 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등 텍스트 입력으로 이미지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 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영상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 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음원을 생성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.</a:t>
            </a:r>
            <a:endParaRPr sz="22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4" name="Google Shape;134;p4">
            <a:extLst>
              <a:ext uri="{FF2B5EF4-FFF2-40B4-BE49-F238E27FC236}">
                <a16:creationId xmlns:a16="http://schemas.microsoft.com/office/drawing/2014/main" id="{A9B8A1F3-8A3A-1502-3920-56E078E519E5}"/>
              </a:ext>
            </a:extLst>
          </p:cNvPr>
          <p:cNvSpPr txBox="1"/>
          <p:nvPr/>
        </p:nvSpPr>
        <p:spPr>
          <a:xfrm>
            <a:off x="406039" y="3193510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</a:t>
            </a:r>
            <a:r>
              <a:rPr lang="ko-KR" altLang="en-US" sz="2400" i="0" u="none" strike="noStrike" cap="none" dirty="0" err="1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멀티모달</a:t>
            </a:r>
            <a:r>
              <a:rPr lang="ko-KR" altLang="en-US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r>
              <a:rPr lang="en-US" alt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AI(Multimodal AI)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5" name="Google Shape;138;p4">
            <a:extLst>
              <a:ext uri="{FF2B5EF4-FFF2-40B4-BE49-F238E27FC236}">
                <a16:creationId xmlns:a16="http://schemas.microsoft.com/office/drawing/2014/main" id="{016DF318-106D-D7FC-530C-F9794042A12F}"/>
              </a:ext>
            </a:extLst>
          </p:cNvPr>
          <p:cNvSpPr txBox="1"/>
          <p:nvPr/>
        </p:nvSpPr>
        <p:spPr>
          <a:xfrm>
            <a:off x="885987" y="3738266"/>
            <a:ext cx="1042883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이미지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 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텍스트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 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음성 등 다양한 데이터를 통합하여 처리하는 기술이 발전</a:t>
            </a:r>
            <a:endParaRPr sz="22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6" name="Google Shape;134;p4">
            <a:extLst>
              <a:ext uri="{FF2B5EF4-FFF2-40B4-BE49-F238E27FC236}">
                <a16:creationId xmlns:a16="http://schemas.microsoft.com/office/drawing/2014/main" id="{9932E461-242E-4467-A6BE-300A50496470}"/>
              </a:ext>
            </a:extLst>
          </p:cNvPr>
          <p:cNvSpPr txBox="1"/>
          <p:nvPr/>
        </p:nvSpPr>
        <p:spPr>
          <a:xfrm>
            <a:off x="406039" y="4520404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</a:t>
            </a:r>
            <a:r>
              <a:rPr lang="ko-KR" altLang="en-US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자율 주행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3" name="Google Shape;138;p4">
            <a:extLst>
              <a:ext uri="{FF2B5EF4-FFF2-40B4-BE49-F238E27FC236}">
                <a16:creationId xmlns:a16="http://schemas.microsoft.com/office/drawing/2014/main" id="{E602FDFA-0745-D908-AB9C-5FBFCB6D0155}"/>
              </a:ext>
            </a:extLst>
          </p:cNvPr>
          <p:cNvSpPr txBox="1"/>
          <p:nvPr/>
        </p:nvSpPr>
        <p:spPr>
          <a:xfrm>
            <a:off x="885987" y="5028940"/>
            <a:ext cx="10988856" cy="104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</a:t>
            </a:r>
            <a:r>
              <a:rPr lang="ko-KR" altLang="en-US" sz="2200" u="none" strike="noStrike" cap="none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딥러닝을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기반으로 한 자율 주행 기술은 차량이 스스로 주행 결정을 내릴 수 있도록 한다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(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  <a:r>
              <a:rPr lang="en-US" altLang="ko-KR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레이더</a:t>
            </a:r>
            <a:r>
              <a:rPr lang="en-US" altLang="ko-KR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센서 </a:t>
            </a:r>
            <a:r>
              <a:rPr lang="ko-KR" altLang="en-US" sz="2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데이터을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활용한 주행 경로 예측</a:t>
            </a:r>
            <a:r>
              <a:rPr lang="en-US" altLang="ko-KR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감지 및 추적</a:t>
            </a:r>
            <a:r>
              <a:rPr lang="en-US" altLang="ko-KR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신호 인식 등을 수행</a:t>
            </a:r>
            <a:r>
              <a:rPr lang="en-US" altLang="ko-KR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sz="22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53CF38CA-5548-3167-E4DE-91A07C79B4A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7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2432</Words>
  <Application>Microsoft Office PowerPoint</Application>
  <PresentationFormat>와이드스크린</PresentationFormat>
  <Paragraphs>380</Paragraphs>
  <Slides>28</Slides>
  <Notes>28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Inter</vt:lpstr>
      <vt:lpstr>Söhne</vt:lpstr>
      <vt:lpstr>NanumGothic</vt:lpstr>
      <vt:lpstr>나눔고딕 ExtraBold</vt:lpstr>
      <vt:lpstr>나눔스퀘어</vt:lpstr>
      <vt:lpstr>나눔스퀘어 Bold</vt:lpstr>
      <vt:lpstr>나눔스퀘어 ExtraBold</vt:lpstr>
      <vt:lpstr>배달의민족 도현</vt:lpstr>
      <vt:lpstr>Arial</vt:lpstr>
      <vt:lpstr>Office 테마</vt:lpstr>
      <vt:lpstr>머신러닝(Machine Learning) /딥러닝(Deep Learning)</vt:lpstr>
      <vt:lpstr>PowerPoint 프레젠테이션</vt:lpstr>
      <vt:lpstr>목 차</vt:lpstr>
      <vt:lpstr>01 machine learning(기계학습)이란?</vt:lpstr>
      <vt:lpstr>01 딥러닝(Deep Learning)은 무엇일까요?</vt:lpstr>
      <vt:lpstr>01 머신러닝과 딥러닝의 차이점</vt:lpstr>
      <vt:lpstr>02 머신러닝/딥러닝으로 무엇이 가능한가?</vt:lpstr>
      <vt:lpstr>02 머신러닝/딥러닝으로 무엇이 가능한가?</vt:lpstr>
      <vt:lpstr>02 머신러닝/딥러닝으로 무엇이 가능한가?</vt:lpstr>
      <vt:lpstr>03 기본 용어 이해하기</vt:lpstr>
      <vt:lpstr>03 기본 용어 이해하기</vt:lpstr>
      <vt:lpstr>03 기본 용어 이해하기</vt:lpstr>
      <vt:lpstr>03 용어 이해하기</vt:lpstr>
      <vt:lpstr>03 기본 용어 이해하기</vt:lpstr>
      <vt:lpstr>03 용어 이해하기</vt:lpstr>
      <vt:lpstr>04 머신러닝과 데이터 마이닝</vt:lpstr>
      <vt:lpstr>05 머신러닝의 구분</vt:lpstr>
      <vt:lpstr>05 머신러닝의 구분</vt:lpstr>
      <vt:lpstr>05 머신러닝의 구분</vt:lpstr>
      <vt:lpstr>05 머신러닝의 구분</vt:lpstr>
      <vt:lpstr>05 머신러닝의 구분 – 비지도학습(unsupervised learning)</vt:lpstr>
      <vt:lpstr>06 지도학습, 비지도학습, 비정형분석</vt:lpstr>
      <vt:lpstr>06 지도학습, 비지도학습, 비정형분석</vt:lpstr>
      <vt:lpstr>07 머신러닝의 수행단계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머신러닝(Machine Learning)</dc:title>
  <dc:creator>user</dc:creator>
  <cp:lastModifiedBy>lim dongjo</cp:lastModifiedBy>
  <cp:revision>65</cp:revision>
  <dcterms:modified xsi:type="dcterms:W3CDTF">2024-04-22T09:02:30Z</dcterms:modified>
</cp:coreProperties>
</file>