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63" r:id="rId3"/>
    <p:sldId id="268" r:id="rId4"/>
    <p:sldId id="271" r:id="rId5"/>
    <p:sldId id="275" r:id="rId6"/>
    <p:sldId id="269" r:id="rId7"/>
    <p:sldId id="272" r:id="rId8"/>
    <p:sldId id="273" r:id="rId9"/>
    <p:sldId id="274" r:id="rId10"/>
    <p:sldId id="270" r:id="rId11"/>
    <p:sldId id="267" r:id="rId12"/>
    <p:sldId id="256" r:id="rId13"/>
    <p:sldId id="265" r:id="rId14"/>
    <p:sldId id="264" r:id="rId15"/>
    <p:sldId id="266" r:id="rId16"/>
    <p:sldId id="257" r:id="rId17"/>
    <p:sldId id="258" r:id="rId18"/>
    <p:sldId id="259" r:id="rId19"/>
    <p:sldId id="260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1" autoAdjust="0"/>
    <p:restoredTop sz="61614" autoAdjust="0"/>
  </p:normalViewPr>
  <p:slideViewPr>
    <p:cSldViewPr snapToGrid="0">
      <p:cViewPr varScale="1">
        <p:scale>
          <a:sx n="51" d="100"/>
          <a:sy n="51" d="100"/>
        </p:scale>
        <p:origin x="50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AFB41-0AEB-4134-9F2D-5FE424DFCCCB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BCF12-7B6B-4857-A790-BC32D92C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0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시스템 분석 및 설계 </a:t>
            </a:r>
            <a:r>
              <a:rPr lang="ko-KR" altLang="en-US" dirty="0" err="1"/>
              <a:t>텀프로젝트</a:t>
            </a:r>
            <a:r>
              <a:rPr lang="ko-KR" altLang="en-US" dirty="0"/>
              <a:t> 발표를 맡게 된 </a:t>
            </a:r>
            <a:r>
              <a:rPr lang="ko-KR" altLang="en-US" dirty="0" err="1"/>
              <a:t>컴퓨터소프트웨어공학과</a:t>
            </a:r>
            <a:r>
              <a:rPr lang="ko-KR" altLang="en-US" dirty="0"/>
              <a:t> 이동규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4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상세설명에 대해 설명 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7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상세설계는 자료흐름도를 통해 설계하였으며 자료흐름도에 쓰이는 자료에 대해</a:t>
            </a:r>
            <a:r>
              <a:rPr lang="en-US" altLang="ko-KR" dirty="0"/>
              <a:t>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2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예약자</a:t>
            </a:r>
            <a:r>
              <a:rPr lang="en-US" altLang="ko-KR" dirty="0"/>
              <a:t>, </a:t>
            </a:r>
            <a:r>
              <a:rPr lang="ko-KR" altLang="en-US" dirty="0"/>
              <a:t>운영자</a:t>
            </a:r>
            <a:r>
              <a:rPr lang="en-US" altLang="ko-KR" dirty="0"/>
              <a:t>, </a:t>
            </a:r>
            <a:r>
              <a:rPr lang="ko-KR" altLang="en-US" dirty="0"/>
              <a:t>관리자는 자료흐름 구성요소 중 단말에 해당합니다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회원가입 사용자 </a:t>
            </a:r>
            <a:r>
              <a:rPr lang="en-US" altLang="ko-KR" dirty="0"/>
              <a:t>DB, </a:t>
            </a:r>
            <a:r>
              <a:rPr lang="ko-KR" altLang="en-US" dirty="0"/>
              <a:t>전체 프로그램 </a:t>
            </a:r>
            <a:r>
              <a:rPr lang="en-US" altLang="ko-KR" dirty="0"/>
              <a:t>DB,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예약자 정보 </a:t>
            </a:r>
            <a:r>
              <a:rPr lang="en-US" altLang="ko-KR" dirty="0"/>
              <a:t>DB, </a:t>
            </a:r>
            <a:r>
              <a:rPr lang="ko-KR" altLang="en-US" dirty="0"/>
              <a:t>운영자</a:t>
            </a:r>
            <a:r>
              <a:rPr lang="en-US" altLang="ko-KR" dirty="0"/>
              <a:t> </a:t>
            </a:r>
            <a:r>
              <a:rPr lang="ko-KR" altLang="en-US" dirty="0"/>
              <a:t>정보 </a:t>
            </a:r>
            <a:r>
              <a:rPr lang="en-US" altLang="ko-KR" dirty="0"/>
              <a:t>DB</a:t>
            </a:r>
            <a:r>
              <a:rPr lang="ko-KR" altLang="en-US" dirty="0"/>
              <a:t>는 자료 저장소에 해당합니다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자료흐름도에서 화살표는 자료흐름</a:t>
            </a:r>
            <a:r>
              <a:rPr lang="en-US" altLang="ko-KR" dirty="0"/>
              <a:t>, </a:t>
            </a:r>
            <a:r>
              <a:rPr lang="ko-KR" altLang="en-US" dirty="0"/>
              <a:t>원형 모양은 처리에 해당합니다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단말과 자료 저장소에 대한 설명은 </a:t>
            </a:r>
            <a:r>
              <a:rPr lang="en-US" altLang="ko-KR" dirty="0"/>
              <a:t>PPT</a:t>
            </a:r>
            <a:r>
              <a:rPr lang="ko-KR" altLang="en-US" dirty="0"/>
              <a:t>자료를 참고해주시기 바랍니다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6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자료흐름도의 배경도에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0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배경도는 예약자</a:t>
            </a:r>
            <a:r>
              <a:rPr lang="en-US" altLang="ko-KR" dirty="0"/>
              <a:t>, 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운영자</a:t>
            </a:r>
            <a:r>
              <a:rPr lang="en-US" altLang="ko-KR" dirty="0"/>
              <a:t>, </a:t>
            </a:r>
            <a:r>
              <a:rPr lang="ko-KR" altLang="en-US" dirty="0"/>
              <a:t>프로그램 예약 처리 </a:t>
            </a:r>
            <a:r>
              <a:rPr lang="ko-KR" altLang="en-US" dirty="0" err="1"/>
              <a:t>시스템로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예약자와 시스템은 예약프로그램 정보와 예약 프로그램 리스트 정보를 주고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관리자와 시스템은 예약 신청 내역과 검토 코드를 주고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운영자와 시스템은 등록프로그램 정보와 등록 프로그램 내역을 주고 받습니다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89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자료흐름도의 분할도에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5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처리 과정은 사용자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회원가입 사용자 </a:t>
            </a:r>
            <a:r>
              <a:rPr lang="en-US" altLang="ko-KR" dirty="0"/>
              <a:t>DB</a:t>
            </a:r>
            <a:r>
              <a:rPr lang="ko-KR" altLang="en-US" dirty="0"/>
              <a:t>로 구성되며 입력정보</a:t>
            </a:r>
            <a:r>
              <a:rPr lang="en-US" altLang="ko-KR" dirty="0"/>
              <a:t>, </a:t>
            </a:r>
            <a:r>
              <a:rPr lang="ko-KR" altLang="en-US" dirty="0"/>
              <a:t>사용자 권한</a:t>
            </a:r>
            <a:r>
              <a:rPr lang="en-US" altLang="ko-KR" dirty="0"/>
              <a:t>, </a:t>
            </a:r>
            <a:r>
              <a:rPr lang="ko-KR" altLang="en-US" dirty="0"/>
              <a:t>회원가입 정보를 주고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검색 과정은 사용자</a:t>
            </a:r>
            <a:r>
              <a:rPr lang="en-US" altLang="ko-KR" dirty="0"/>
              <a:t>,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r>
              <a:rPr lang="ko-KR" altLang="en-US" dirty="0"/>
              <a:t>전체 프로그램 </a:t>
            </a:r>
            <a:r>
              <a:rPr lang="en-US" altLang="ko-KR" dirty="0"/>
              <a:t>DB</a:t>
            </a:r>
            <a:r>
              <a:rPr lang="ko-KR" altLang="en-US" dirty="0"/>
              <a:t>로 구성되며 검색 키워드</a:t>
            </a:r>
            <a:r>
              <a:rPr lang="en-US" altLang="ko-KR" dirty="0"/>
              <a:t>, </a:t>
            </a:r>
            <a:r>
              <a:rPr lang="ko-KR" altLang="en-US" dirty="0"/>
              <a:t>프로그램 리스트를 주고 받습니다</a:t>
            </a:r>
            <a:endParaRPr lang="en-US" altLang="ko-KR" dirty="0"/>
          </a:p>
          <a:p>
            <a:r>
              <a:rPr lang="ko-KR" altLang="en-US" dirty="0"/>
              <a:t>게시판 게시글 등록 과정은 사용자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게시판 </a:t>
            </a:r>
            <a:r>
              <a:rPr lang="en-US" altLang="ko-KR" dirty="0"/>
              <a:t>DB</a:t>
            </a:r>
            <a:r>
              <a:rPr lang="ko-KR" altLang="en-US" dirty="0"/>
              <a:t>로 구성되며 게시글 정보를 주고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06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예약 신청은 예약자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전체 프로그램 </a:t>
            </a:r>
            <a:r>
              <a:rPr lang="en-US" altLang="ko-KR" dirty="0"/>
              <a:t>DB, </a:t>
            </a:r>
            <a:r>
              <a:rPr lang="ko-KR" altLang="en-US" dirty="0"/>
              <a:t>예약자 정보 </a:t>
            </a:r>
            <a:r>
              <a:rPr lang="en-US" altLang="ko-KR" dirty="0"/>
              <a:t>DB</a:t>
            </a:r>
            <a:r>
              <a:rPr lang="ko-KR" altLang="en-US" dirty="0"/>
              <a:t>로 구성되며 신청 프로그램 정보를 주고 받습니다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프로그램 예약 취소는 예약자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전체 프로그램 </a:t>
            </a:r>
            <a:r>
              <a:rPr lang="en-US" altLang="ko-KR" dirty="0"/>
              <a:t>DB, </a:t>
            </a:r>
            <a:r>
              <a:rPr lang="ko-KR" altLang="en-US" dirty="0"/>
              <a:t>예약자 정보 </a:t>
            </a:r>
            <a:r>
              <a:rPr lang="en-US" altLang="ko-KR" dirty="0"/>
              <a:t>DB</a:t>
            </a:r>
            <a:r>
              <a:rPr lang="ko-KR" altLang="en-US" dirty="0"/>
              <a:t>로 구성되며 취소 프로그램 정보를 주고 받습니다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프로그램 예약 조회는 예약자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예약자 정보 </a:t>
            </a:r>
            <a:r>
              <a:rPr lang="en-US" altLang="ko-KR" dirty="0"/>
              <a:t>DB</a:t>
            </a:r>
            <a:r>
              <a:rPr lang="ko-KR" altLang="en-US" dirty="0"/>
              <a:t>로 구성되며 예약자 고유코드와 예약 프로그램 정보를 주고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17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등록는</a:t>
            </a:r>
            <a:r>
              <a:rPr lang="ko-KR" altLang="en-US" dirty="0"/>
              <a:t> 운영자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전체 프로그램 </a:t>
            </a:r>
            <a:r>
              <a:rPr lang="en-US" altLang="ko-KR" dirty="0"/>
              <a:t>DB, </a:t>
            </a:r>
            <a:r>
              <a:rPr lang="ko-KR" altLang="en-US" dirty="0"/>
              <a:t>운영자 </a:t>
            </a:r>
            <a:r>
              <a:rPr lang="en-US" altLang="ko-KR" dirty="0"/>
              <a:t>DB</a:t>
            </a:r>
            <a:r>
              <a:rPr lang="ko-KR" altLang="en-US" dirty="0"/>
              <a:t>로 구성되며 등록 프로그램 정보를 주고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 프로그램 조회는 운영자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운영자 </a:t>
            </a:r>
            <a:r>
              <a:rPr lang="en-US" altLang="ko-KR" dirty="0"/>
              <a:t>DB</a:t>
            </a:r>
            <a:r>
              <a:rPr lang="ko-KR" altLang="en-US" dirty="0"/>
              <a:t>로 구성되며 운영자 고유코드와 등록 프로그램 리스트를 주고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 프로그램 삭제는 운영자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전체 프로그램 </a:t>
            </a:r>
            <a:r>
              <a:rPr lang="en-US" altLang="ko-KR" dirty="0"/>
              <a:t>DB, </a:t>
            </a:r>
            <a:r>
              <a:rPr lang="ko-KR" altLang="en-US" dirty="0"/>
              <a:t>운영자 </a:t>
            </a:r>
            <a:r>
              <a:rPr lang="en-US" altLang="ko-KR" dirty="0"/>
              <a:t>DB</a:t>
            </a:r>
            <a:r>
              <a:rPr lang="ko-KR" altLang="en-US" dirty="0"/>
              <a:t>로 구성되며 등록 프로그램 정보를 주고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05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예약 승인</a:t>
            </a:r>
            <a:r>
              <a:rPr lang="en-US" altLang="ko-KR" dirty="0"/>
              <a:t> </a:t>
            </a:r>
            <a:r>
              <a:rPr lang="ko-KR" altLang="en-US" dirty="0"/>
              <a:t>및 반려는 예약자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승인</a:t>
            </a:r>
            <a:r>
              <a:rPr lang="en-US" altLang="ko-KR" dirty="0"/>
              <a:t>/</a:t>
            </a:r>
            <a:r>
              <a:rPr lang="ko-KR" altLang="en-US" dirty="0"/>
              <a:t>반려 처리</a:t>
            </a:r>
            <a:r>
              <a:rPr lang="en-US" altLang="ko-KR" dirty="0"/>
              <a:t>, </a:t>
            </a:r>
            <a:r>
              <a:rPr lang="ko-KR" altLang="en-US" dirty="0"/>
              <a:t>프로그램 예약 신청 처리로 구성되며 신청 프로그램 정보</a:t>
            </a:r>
            <a:r>
              <a:rPr lang="en-US" altLang="ko-KR" dirty="0"/>
              <a:t>, </a:t>
            </a:r>
            <a:r>
              <a:rPr lang="ko-KR" altLang="en-US" dirty="0"/>
              <a:t>검토 결과 코드를 주고 받습니다</a:t>
            </a:r>
            <a:endParaRPr lang="en-US" altLang="ko-KR" dirty="0"/>
          </a:p>
          <a:p>
            <a:r>
              <a:rPr lang="ko-KR" altLang="en-US" dirty="0"/>
              <a:t>프로그램 출결 처리는 운영자</a:t>
            </a:r>
            <a:r>
              <a:rPr lang="en-US" altLang="ko-KR" dirty="0"/>
              <a:t>, </a:t>
            </a:r>
            <a:r>
              <a:rPr lang="ko-KR" altLang="en-US" dirty="0"/>
              <a:t>승인</a:t>
            </a:r>
            <a:r>
              <a:rPr lang="en-US" altLang="ko-KR" dirty="0"/>
              <a:t>/</a:t>
            </a:r>
            <a:r>
              <a:rPr lang="ko-KR" altLang="en-US" dirty="0"/>
              <a:t>반려 처리</a:t>
            </a:r>
            <a:r>
              <a:rPr lang="en-US" altLang="ko-KR" dirty="0"/>
              <a:t>, </a:t>
            </a:r>
            <a:r>
              <a:rPr lang="ko-KR" altLang="en-US" dirty="0"/>
              <a:t>관리자 검토 처리</a:t>
            </a:r>
            <a:r>
              <a:rPr lang="en-US" altLang="ko-KR" dirty="0"/>
              <a:t>, </a:t>
            </a:r>
            <a:r>
              <a:rPr lang="ko-KR" altLang="en-US" dirty="0"/>
              <a:t>전체 프로그램 </a:t>
            </a:r>
            <a:r>
              <a:rPr lang="en-US" altLang="ko-KR" dirty="0"/>
              <a:t>DB</a:t>
            </a:r>
            <a:r>
              <a:rPr lang="ko-KR" altLang="en-US" dirty="0"/>
              <a:t>로 구성되며 예약자 출결 정보</a:t>
            </a:r>
            <a:r>
              <a:rPr lang="en-US" altLang="ko-KR" dirty="0"/>
              <a:t>, </a:t>
            </a:r>
            <a:r>
              <a:rPr lang="ko-KR" altLang="en-US" dirty="0"/>
              <a:t>결과 코드</a:t>
            </a:r>
            <a:r>
              <a:rPr lang="en-US" altLang="ko-KR" dirty="0"/>
              <a:t>, </a:t>
            </a:r>
            <a:r>
              <a:rPr lang="ko-KR" altLang="en-US" dirty="0"/>
              <a:t>프로그램 정보를 주고 받습니다</a:t>
            </a:r>
            <a:endParaRPr lang="en-US" altLang="ko-KR" dirty="0"/>
          </a:p>
          <a:p>
            <a:r>
              <a:rPr lang="ko-KR" altLang="en-US" dirty="0"/>
              <a:t>우수 프로그램 선정 처리는 전체 프로그램 </a:t>
            </a:r>
            <a:r>
              <a:rPr lang="en-US" altLang="ko-KR" dirty="0"/>
              <a:t>DB,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DB</a:t>
            </a:r>
            <a:r>
              <a:rPr lang="ko-KR" altLang="en-US" dirty="0"/>
              <a:t>로 구성되며 우수 프로그램 순위 정보와 우수 프로그램 정보를 주고 받습니다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6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목차는 크게 계획</a:t>
            </a:r>
            <a:r>
              <a:rPr lang="en-US" altLang="ko-KR" dirty="0"/>
              <a:t>, </a:t>
            </a:r>
            <a:r>
              <a:rPr lang="ko-KR" altLang="en-US" dirty="0"/>
              <a:t>요구분석</a:t>
            </a:r>
            <a:r>
              <a:rPr lang="en-US" altLang="ko-KR" dirty="0"/>
              <a:t>, </a:t>
            </a:r>
            <a:r>
              <a:rPr lang="ko-KR" altLang="en-US" dirty="0"/>
              <a:t>상세설계로 이루어져 있으며</a:t>
            </a:r>
            <a:endParaRPr lang="en-US" altLang="ko-KR" dirty="0"/>
          </a:p>
          <a:p>
            <a:r>
              <a:rPr lang="ko-KR" altLang="en-US" dirty="0"/>
              <a:t>상세설계는 자료소개</a:t>
            </a:r>
            <a:r>
              <a:rPr lang="en-US" altLang="ko-KR" dirty="0"/>
              <a:t>, </a:t>
            </a:r>
            <a:r>
              <a:rPr lang="ko-KR" altLang="en-US" dirty="0"/>
              <a:t>배경도</a:t>
            </a:r>
            <a:r>
              <a:rPr lang="en-US" altLang="ko-KR" dirty="0"/>
              <a:t>, </a:t>
            </a:r>
            <a:r>
              <a:rPr lang="ko-KR" altLang="en-US" dirty="0"/>
              <a:t>분할도로 이루어져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58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시스템 분석 및 설계 </a:t>
            </a:r>
            <a:r>
              <a:rPr lang="ko-KR" altLang="en-US" dirty="0" err="1"/>
              <a:t>텀프로젝트</a:t>
            </a:r>
            <a:r>
              <a:rPr lang="ko-KR" altLang="en-US" dirty="0"/>
              <a:t>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9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계획에 대해 말씀드리겠습니다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일정계획은 기간과 기능을 기준으로 설정하였으며</a:t>
            </a:r>
            <a:endParaRPr lang="en-US" altLang="ko-KR" dirty="0"/>
          </a:p>
          <a:p>
            <a:r>
              <a:rPr lang="ko-KR" altLang="en-US" dirty="0"/>
              <a:t>기간은 </a:t>
            </a:r>
            <a:r>
              <a:rPr lang="en-US" altLang="ko-KR" dirty="0"/>
              <a:t>3</a:t>
            </a:r>
            <a:r>
              <a:rPr lang="ko-KR" altLang="en-US" dirty="0"/>
              <a:t>개월인 </a:t>
            </a:r>
            <a:r>
              <a:rPr lang="en-US" altLang="ko-KR" dirty="0"/>
              <a:t>12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기능은 기능 요구사항 내역으로 설정하였습니다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디자인 및 </a:t>
            </a:r>
            <a:r>
              <a:rPr lang="en-US" altLang="ko-KR" dirty="0"/>
              <a:t>UI</a:t>
            </a:r>
            <a:r>
              <a:rPr lang="ko-KR" altLang="en-US" dirty="0"/>
              <a:t>와 프로그램 구조화 및 검색 기능은 </a:t>
            </a:r>
            <a:r>
              <a:rPr lang="en-US" altLang="ko-KR" dirty="0"/>
              <a:t>1</a:t>
            </a:r>
            <a:r>
              <a:rPr lang="ko-KR" altLang="en-US" dirty="0"/>
              <a:t>주차부터 시작하여 각각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, 4</a:t>
            </a:r>
            <a:r>
              <a:rPr lang="ko-KR" altLang="en-US" dirty="0"/>
              <a:t>주차에 기능을 완성합니다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 </a:t>
            </a:r>
            <a:r>
              <a:rPr lang="ko-KR" altLang="en-US" dirty="0"/>
              <a:t>구조화 기능은 </a:t>
            </a:r>
            <a:r>
              <a:rPr lang="en-US" altLang="ko-KR" dirty="0"/>
              <a:t>5</a:t>
            </a:r>
            <a:r>
              <a:rPr lang="ko-KR" altLang="en-US" dirty="0"/>
              <a:t>주간</a:t>
            </a:r>
            <a:r>
              <a:rPr lang="en-US" altLang="ko-KR" dirty="0"/>
              <a:t>, </a:t>
            </a:r>
            <a:r>
              <a:rPr lang="ko-KR" altLang="en-US" dirty="0"/>
              <a:t>사용자 소통 기능은 </a:t>
            </a:r>
            <a:r>
              <a:rPr lang="en-US" altLang="ko-KR" dirty="0"/>
              <a:t>2</a:t>
            </a:r>
            <a:r>
              <a:rPr lang="ko-KR" altLang="en-US" dirty="0"/>
              <a:t>주간</a:t>
            </a:r>
            <a:r>
              <a:rPr lang="en-US" altLang="ko-KR" dirty="0"/>
              <a:t>, </a:t>
            </a:r>
            <a:r>
              <a:rPr lang="ko-KR" altLang="en-US" dirty="0"/>
              <a:t>프로그램 신청 처리 기능은 </a:t>
            </a:r>
            <a:r>
              <a:rPr lang="en-US" altLang="ko-KR" dirty="0"/>
              <a:t>4</a:t>
            </a:r>
            <a:r>
              <a:rPr lang="ko-KR" altLang="en-US" dirty="0"/>
              <a:t>주간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6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성과물 공유 기능은 </a:t>
            </a:r>
            <a:r>
              <a:rPr lang="en-US" altLang="ko-KR" dirty="0"/>
              <a:t>2</a:t>
            </a:r>
            <a:r>
              <a:rPr lang="ko-KR" altLang="en-US" dirty="0"/>
              <a:t>주간</a:t>
            </a:r>
            <a:r>
              <a:rPr lang="en-US" altLang="ko-KR" dirty="0"/>
              <a:t>, </a:t>
            </a:r>
            <a:r>
              <a:rPr lang="ko-KR" altLang="en-US" dirty="0"/>
              <a:t>포털 연계 기능은 </a:t>
            </a:r>
            <a:r>
              <a:rPr lang="en-US" altLang="ko-KR" dirty="0"/>
              <a:t>2</a:t>
            </a:r>
            <a:r>
              <a:rPr lang="ko-KR" altLang="en-US" dirty="0"/>
              <a:t>주간</a:t>
            </a:r>
            <a:r>
              <a:rPr lang="en-US" altLang="ko-KR" dirty="0"/>
              <a:t>, </a:t>
            </a:r>
            <a:r>
              <a:rPr lang="ko-KR" altLang="en-US" dirty="0"/>
              <a:t>관리자 기능 고도화는 </a:t>
            </a:r>
            <a:r>
              <a:rPr lang="en-US" altLang="ko-KR" dirty="0"/>
              <a:t>6</a:t>
            </a:r>
            <a:r>
              <a:rPr lang="ko-KR" altLang="en-US" dirty="0"/>
              <a:t>주간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6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요구분석에 대해 말씀드리겠습니다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4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요구분석은 크게 </a:t>
            </a:r>
            <a:r>
              <a:rPr lang="en-US" altLang="ko-KR" dirty="0"/>
              <a:t>8</a:t>
            </a:r>
            <a:r>
              <a:rPr lang="ko-KR" altLang="en-US" dirty="0"/>
              <a:t>가지가 있으며</a:t>
            </a:r>
            <a:endParaRPr lang="en-US" altLang="ko-KR" dirty="0"/>
          </a:p>
          <a:p>
            <a:r>
              <a:rPr lang="ko-KR" altLang="en-US" dirty="0"/>
              <a:t>디자인 및 </a:t>
            </a:r>
            <a:r>
              <a:rPr lang="en-US" altLang="ko-KR" dirty="0"/>
              <a:t>UI, </a:t>
            </a:r>
            <a:r>
              <a:rPr lang="ko-KR" altLang="en-US" dirty="0"/>
              <a:t>무한상상실 </a:t>
            </a:r>
            <a:r>
              <a:rPr lang="en-US" altLang="ko-KR" dirty="0"/>
              <a:t>DB</a:t>
            </a:r>
            <a:r>
              <a:rPr lang="ko-KR" altLang="en-US" dirty="0"/>
              <a:t>구조화 및 검색</a:t>
            </a:r>
            <a:r>
              <a:rPr lang="en-US" altLang="ko-KR" dirty="0"/>
              <a:t>, </a:t>
            </a:r>
            <a:r>
              <a:rPr lang="ko-KR" altLang="en-US" dirty="0"/>
              <a:t>무한사상실 프로그램 구조화 및 검색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2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소통</a:t>
            </a:r>
            <a:r>
              <a:rPr lang="en-US" altLang="ko-KR" dirty="0"/>
              <a:t> </a:t>
            </a:r>
            <a:r>
              <a:rPr lang="ko-KR" altLang="en-US" dirty="0"/>
              <a:t>피드백</a:t>
            </a:r>
            <a:r>
              <a:rPr lang="en-US" altLang="ko-KR" dirty="0"/>
              <a:t>, </a:t>
            </a:r>
            <a:r>
              <a:rPr lang="ko-KR" altLang="en-US" dirty="0"/>
              <a:t>프로그램 예약 신청 관리</a:t>
            </a:r>
            <a:r>
              <a:rPr lang="en-US" altLang="ko-KR" dirty="0"/>
              <a:t>, </a:t>
            </a:r>
            <a:r>
              <a:rPr lang="ko-KR" altLang="en-US" dirty="0"/>
              <a:t>무한 </a:t>
            </a:r>
            <a:r>
              <a:rPr lang="ko-KR" altLang="en-US" dirty="0" err="1"/>
              <a:t>상상실</a:t>
            </a:r>
            <a:r>
              <a:rPr lang="ko-KR" altLang="en-US" dirty="0"/>
              <a:t> 운영 성과물 공유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8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포털 연계</a:t>
            </a:r>
            <a:r>
              <a:rPr lang="en-US" altLang="ko-KR" dirty="0"/>
              <a:t>, </a:t>
            </a:r>
            <a:r>
              <a:rPr lang="ko-KR" altLang="en-US" dirty="0"/>
              <a:t>관리자 기능 고도화로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CF12-7B6B-4857-A790-BC32D92CD3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4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E0477-62E2-C738-9EDC-B9A2DE03D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0541E5-7DD3-C05E-F2DE-8D66EDCF0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78047-2FB5-CDF1-03CA-EC50C76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9E7FF-8314-531E-A98C-8384ED89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3172B-6AFD-CF64-C69D-443BF974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6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6DD4B-2DDB-B6A7-E976-3AC8E467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609FE-3349-9938-F0F0-1D442822E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CEDE0-4871-BD82-2EB6-ABCDA6A9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E9600-17C6-8D43-2A24-256E35A4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54D84-47B3-A5CA-7A13-E0698965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EF8D7-FF3B-B438-6F01-7E167C072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8A5427-BD7A-D7FE-17BE-B62474303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E7D58-9A36-0561-302E-E0102892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C612C-9C04-77FC-ED34-11D94BEA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7D373-91D5-4183-F820-D0F22082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2E10-7E0B-8807-4938-848FFFC5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0A39C-59D2-57D2-F114-839DE7FA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6D770-FC8E-4D99-E86C-97C93390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F5F0E-7E9C-44F8-8FA0-5A149160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2179E-4D1D-A037-237A-1920EA8A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8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B93A-D9FA-9044-71B1-E5253DDC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D963D-9D03-26DB-F852-A23EF6E0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B1149-A693-B66B-736F-50A73449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09506-5BD4-9847-3232-4970667E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A828D-3E02-3A7A-AE23-D4A1CC22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7FD5-3527-D07A-E950-4270D9E1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E8765-A851-13B3-A5D8-3B862C31A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CC426-1EC3-52D4-D668-267549B8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4D445-635E-53CC-1052-6F168AE5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A4195-FE94-E253-B02B-D38B087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A8F55-3591-61BD-FDDE-2CB22A57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BD24-7FC0-EF3B-3EB1-F7698172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991BD-FB42-9DE0-B6AB-FD7D3756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A2082-1BF4-C327-5290-EF5E706C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8AED6A-16EB-6066-C546-64DCD9DD6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80572B-FCD7-A4AF-CD28-61929EB76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CB80F6-E938-1B8A-AEE7-75A4585C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79A6A-3DD4-D7C2-79A9-889AAE84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5428D-5770-8B85-F8B3-47BC3A0F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44CD1-338C-BAEE-6FD9-74D794BD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72F780-5006-808A-6349-D0BAF387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9CF381-7431-502C-7F21-AE077791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576AF-BFB9-2BBF-074F-C146D9B6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7D9831-084C-BDA5-2A07-CA5A134B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CFC466-EDE6-3DED-B976-194961C5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349AC-79E5-F024-B29F-77E9B379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2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B0B44-19AB-6B18-14A5-377722D1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5E9FE-0AE0-C178-D650-7324DE5D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2BC1CB-6D1A-62D8-60AA-E2CFAD1E2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41457-7D60-5ED3-0F39-9029F392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334E3-6E2E-F931-4643-34219786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FB9E4-B5FF-8E9A-E0A5-DA89A409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2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869B5-E53F-A0CE-87A3-2923098F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C89F51-ABA5-120B-76F5-91FD596A4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B73A97-8F82-E129-B447-A912FE9D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DE6F7-FEE8-FD20-E4F6-5E9CD5DD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0A679-289E-9D08-DF8A-391E9207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64C54-A88F-24DF-90F3-4AB0BB4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4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CD08EB-38A8-E092-6AC2-AE542AD3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CC2A8-4B5D-58C1-C883-834106C6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AD272-2572-D33A-8968-157AB41C3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F36A-6854-4521-B197-693962C4748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3E7A6-2C16-20B8-C8AC-524AAD0DD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92513-2689-3CDB-53BE-EAD7A20AB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EA1B-4EFD-4B52-8985-BE714C4B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2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">
            <a:extLst>
              <a:ext uri="{FF2B5EF4-FFF2-40B4-BE49-F238E27FC236}">
                <a16:creationId xmlns:a16="http://schemas.microsoft.com/office/drawing/2014/main" id="{10087109-2362-1112-487F-EED4D7EF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1171575"/>
            <a:ext cx="47180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55601-4786-980F-D3A3-15DE5FA5046D}"/>
              </a:ext>
            </a:extLst>
          </p:cNvPr>
          <p:cNvSpPr txBox="1"/>
          <p:nvPr/>
        </p:nvSpPr>
        <p:spPr>
          <a:xfrm>
            <a:off x="4262806" y="193831"/>
            <a:ext cx="3666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/>
              <a:t>시스템 분석 및 설계</a:t>
            </a:r>
            <a:endParaRPr lang="en-US" altLang="ko-KR" sz="3000" b="1" dirty="0"/>
          </a:p>
          <a:p>
            <a:pPr algn="ctr"/>
            <a:r>
              <a:rPr lang="ko-KR" altLang="en-US" sz="3000" b="1" dirty="0" err="1"/>
              <a:t>텀</a:t>
            </a:r>
            <a:r>
              <a:rPr lang="ko-KR" altLang="en-US" sz="3000" b="1" dirty="0"/>
              <a:t>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79780-2D3B-D076-3851-99C77C624ACB}"/>
              </a:ext>
            </a:extLst>
          </p:cNvPr>
          <p:cNvSpPr txBox="1"/>
          <p:nvPr/>
        </p:nvSpPr>
        <p:spPr>
          <a:xfrm>
            <a:off x="4310896" y="568642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컴퓨터소프트웨어공학과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20194463 </a:t>
            </a:r>
            <a:r>
              <a:rPr lang="ko-KR" altLang="en-US" sz="2400" b="1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133701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CA4AF-6411-F068-47B6-FC63322B678E}"/>
              </a:ext>
            </a:extLst>
          </p:cNvPr>
          <p:cNvSpPr txBox="1"/>
          <p:nvPr/>
        </p:nvSpPr>
        <p:spPr>
          <a:xfrm>
            <a:off x="5041865" y="2998113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/>
              <a:t>상세 설계</a:t>
            </a:r>
          </a:p>
        </p:txBody>
      </p:sp>
    </p:spTree>
    <p:extLst>
      <p:ext uri="{BB962C8B-B14F-4D97-AF65-F5344CB8AC3E}">
        <p14:creationId xmlns:p14="http://schemas.microsoft.com/office/powerpoint/2010/main" val="169862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CA4AF-6411-F068-47B6-FC63322B678E}"/>
              </a:ext>
            </a:extLst>
          </p:cNvPr>
          <p:cNvSpPr txBox="1"/>
          <p:nvPr/>
        </p:nvSpPr>
        <p:spPr>
          <a:xfrm>
            <a:off x="5041865" y="2998113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/>
              <a:t>자료설명</a:t>
            </a:r>
          </a:p>
        </p:txBody>
      </p:sp>
    </p:spTree>
    <p:extLst>
      <p:ext uri="{BB962C8B-B14F-4D97-AF65-F5344CB8AC3E}">
        <p14:creationId xmlns:p14="http://schemas.microsoft.com/office/powerpoint/2010/main" val="31679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6459B5-DFBA-281D-0D2F-CE1028A8594F}"/>
              </a:ext>
            </a:extLst>
          </p:cNvPr>
          <p:cNvSpPr/>
          <p:nvPr/>
        </p:nvSpPr>
        <p:spPr>
          <a:xfrm>
            <a:off x="914400" y="384368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75F736-ABD7-F035-9FCA-E5BD5DEC23B6}"/>
              </a:ext>
            </a:extLst>
          </p:cNvPr>
          <p:cNvSpPr/>
          <p:nvPr/>
        </p:nvSpPr>
        <p:spPr>
          <a:xfrm>
            <a:off x="912344" y="1080879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77E551-B0B2-5169-3C01-CE86F80DBF77}"/>
              </a:ext>
            </a:extLst>
          </p:cNvPr>
          <p:cNvSpPr/>
          <p:nvPr/>
        </p:nvSpPr>
        <p:spPr>
          <a:xfrm>
            <a:off x="912344" y="1777390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E3BE55-A3A6-5E4A-02A1-CF31DAC03502}"/>
              </a:ext>
            </a:extLst>
          </p:cNvPr>
          <p:cNvSpPr/>
          <p:nvPr/>
        </p:nvSpPr>
        <p:spPr>
          <a:xfrm>
            <a:off x="916401" y="2473901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D66202-E682-6267-864E-AA8D18CE610F}"/>
              </a:ext>
            </a:extLst>
          </p:cNvPr>
          <p:cNvGrpSpPr/>
          <p:nvPr/>
        </p:nvGrpSpPr>
        <p:grpSpPr>
          <a:xfrm>
            <a:off x="912344" y="3338978"/>
            <a:ext cx="2286000" cy="646331"/>
            <a:chOff x="1094400" y="3953070"/>
            <a:chExt cx="1800000" cy="646331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1728AB7-AEE8-61A7-3ED3-AC9E01D6D9B1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DDD8CC-08B1-A40E-3852-CC825DE8E454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회원가입 사용자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8578B51-3624-A101-9C84-9B3B2ABEDC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0777BD-EECB-5CC1-AEA0-AA14868D451D}"/>
              </a:ext>
            </a:extLst>
          </p:cNvPr>
          <p:cNvGrpSpPr/>
          <p:nvPr/>
        </p:nvGrpSpPr>
        <p:grpSpPr>
          <a:xfrm>
            <a:off x="912344" y="4077641"/>
            <a:ext cx="2286000" cy="646331"/>
            <a:chOff x="1094400" y="3953070"/>
            <a:chExt cx="1800000" cy="646331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3E2851B-C772-79AD-FA39-ACDAD9CB9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4B2F9A-F30C-11B7-A9DA-1925778EC31B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전체 프로그램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06126C1-E772-D407-AC39-CB2181580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53B7BD-5B6A-4360-8097-103D99535786}"/>
              </a:ext>
            </a:extLst>
          </p:cNvPr>
          <p:cNvGrpSpPr/>
          <p:nvPr/>
        </p:nvGrpSpPr>
        <p:grpSpPr>
          <a:xfrm>
            <a:off x="912344" y="4876178"/>
            <a:ext cx="1800000" cy="369332"/>
            <a:chOff x="1094400" y="3953070"/>
            <a:chExt cx="1800000" cy="369332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CA9DA4A-A0C1-BC8F-69A3-9C8D273B0C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665DCA-045C-F73C-5122-97F0BF0A355A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7C83FB2-FA49-BE7D-96FC-9B8E1325AF31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E42ABE-F69A-A055-E216-05D062FD5D6B}"/>
              </a:ext>
            </a:extLst>
          </p:cNvPr>
          <p:cNvGrpSpPr/>
          <p:nvPr/>
        </p:nvGrpSpPr>
        <p:grpSpPr>
          <a:xfrm>
            <a:off x="912344" y="5674715"/>
            <a:ext cx="1800000" cy="369332"/>
            <a:chOff x="1094400" y="3953070"/>
            <a:chExt cx="1800000" cy="369332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D5A1366-E582-2064-D5D0-7AF8CB35AE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DE363-BE95-0846-0CDE-E212B5E85D53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예약자 정보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E49C564-2F64-E637-5AFE-6BEEE4EF1F4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C7D4E8-A2E0-6072-1040-6114A7E72228}"/>
              </a:ext>
            </a:extLst>
          </p:cNvPr>
          <p:cNvGrpSpPr/>
          <p:nvPr/>
        </p:nvGrpSpPr>
        <p:grpSpPr>
          <a:xfrm>
            <a:off x="912344" y="6318539"/>
            <a:ext cx="1800000" cy="369332"/>
            <a:chOff x="1094400" y="3953070"/>
            <a:chExt cx="1800000" cy="36933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1B36A75-A572-D449-7D85-5F74DCA1E89D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8B2F7A-AC5A-158C-A1A6-B21B78BFB2DC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운영자</a:t>
              </a:r>
              <a:r>
                <a:rPr lang="en-US" altLang="ko-KR" dirty="0"/>
                <a:t> </a:t>
              </a:r>
              <a:r>
                <a:rPr lang="ko-KR" altLang="en-US" dirty="0"/>
                <a:t>정보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F330522-90C2-38AA-337B-7B4B15FBDBF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B56E041-50B6-8DBA-4383-194F78A62FBC}"/>
              </a:ext>
            </a:extLst>
          </p:cNvPr>
          <p:cNvSpPr txBox="1"/>
          <p:nvPr/>
        </p:nvSpPr>
        <p:spPr>
          <a:xfrm>
            <a:off x="2446866" y="336260"/>
            <a:ext cx="685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예약자</a:t>
            </a:r>
            <a:r>
              <a:rPr lang="en-US" altLang="ko-KR" dirty="0"/>
              <a:t>, </a:t>
            </a:r>
            <a:r>
              <a:rPr lang="ko-KR" altLang="en-US" dirty="0"/>
              <a:t>운영자</a:t>
            </a:r>
            <a:r>
              <a:rPr lang="en-US" altLang="ko-KR" dirty="0"/>
              <a:t>, </a:t>
            </a:r>
            <a:r>
              <a:rPr lang="ko-KR" altLang="en-US" dirty="0"/>
              <a:t>관리자 등 프로그램 사용자 모두를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A371A2-EA47-39DB-9E07-A10A7EC7C4ED}"/>
              </a:ext>
            </a:extLst>
          </p:cNvPr>
          <p:cNvSpPr txBox="1"/>
          <p:nvPr/>
        </p:nvSpPr>
        <p:spPr>
          <a:xfrm>
            <a:off x="2446866" y="1062821"/>
            <a:ext cx="647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프로그램 예약을 한 사람</a:t>
            </a:r>
            <a:r>
              <a:rPr lang="en-US" altLang="ko-KR" dirty="0"/>
              <a:t> </a:t>
            </a:r>
            <a:r>
              <a:rPr lang="ko-KR" altLang="en-US" dirty="0"/>
              <a:t>혹은 희망하는 사람을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D614B1-5769-6502-EAB1-34F89C093B10}"/>
              </a:ext>
            </a:extLst>
          </p:cNvPr>
          <p:cNvSpPr txBox="1"/>
          <p:nvPr/>
        </p:nvSpPr>
        <p:spPr>
          <a:xfrm>
            <a:off x="2446866" y="1789382"/>
            <a:ext cx="576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프로그램을 주최하는 프로그램 운영자를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DF65E2-9E16-2E51-3067-2B63FCDF4A2E}"/>
              </a:ext>
            </a:extLst>
          </p:cNvPr>
          <p:cNvSpPr txBox="1"/>
          <p:nvPr/>
        </p:nvSpPr>
        <p:spPr>
          <a:xfrm>
            <a:off x="2446866" y="2515943"/>
            <a:ext cx="693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프로그램 예약 신청 등을 승인하는 시스템 관리자를 의미한다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17ABFA-BE5E-B075-6C9C-2F9D280FBEC4}"/>
              </a:ext>
            </a:extLst>
          </p:cNvPr>
          <p:cNvSpPr txBox="1"/>
          <p:nvPr/>
        </p:nvSpPr>
        <p:spPr>
          <a:xfrm>
            <a:off x="3335866" y="3336926"/>
            <a:ext cx="715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회원가입한 사용자의 회원가입 정보가 들어있는 </a:t>
            </a:r>
            <a:r>
              <a:rPr lang="en-US" altLang="ko-KR" dirty="0"/>
              <a:t>DB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0A4373-9895-49D1-FC36-A5B649295811}"/>
              </a:ext>
            </a:extLst>
          </p:cNvPr>
          <p:cNvSpPr txBox="1"/>
          <p:nvPr/>
        </p:nvSpPr>
        <p:spPr>
          <a:xfrm>
            <a:off x="3335866" y="4077641"/>
            <a:ext cx="769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시스템에 등록된 모든 프로그램들의 정보가 들어있는 </a:t>
            </a:r>
            <a:r>
              <a:rPr lang="en-US" altLang="ko-KR" dirty="0"/>
              <a:t>DB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394B06-8BAD-8972-19AA-C2D6DB528ED3}"/>
              </a:ext>
            </a:extLst>
          </p:cNvPr>
          <p:cNvSpPr txBox="1"/>
          <p:nvPr/>
        </p:nvSpPr>
        <p:spPr>
          <a:xfrm>
            <a:off x="3335866" y="4818356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사용자의 민원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 </a:t>
            </a:r>
            <a:r>
              <a:rPr lang="ko-KR" altLang="en-US" dirty="0"/>
              <a:t>우수 프로그램 정보가 들어있는 </a:t>
            </a:r>
            <a:r>
              <a:rPr lang="en-US" altLang="ko-KR" dirty="0"/>
              <a:t>DB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59BD54-B2CA-04FE-E1F9-5DBB0C6BFAF4}"/>
              </a:ext>
            </a:extLst>
          </p:cNvPr>
          <p:cNvSpPr txBox="1"/>
          <p:nvPr/>
        </p:nvSpPr>
        <p:spPr>
          <a:xfrm>
            <a:off x="3335866" y="5559071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예약자 고유코드</a:t>
            </a:r>
            <a:r>
              <a:rPr lang="en-US" altLang="ko-KR" dirty="0"/>
              <a:t>, </a:t>
            </a:r>
            <a:r>
              <a:rPr lang="ko-KR" altLang="en-US" dirty="0"/>
              <a:t>예약 프로그램 정보 등이</a:t>
            </a:r>
            <a:r>
              <a:rPr lang="en-US" altLang="ko-KR" dirty="0"/>
              <a:t> </a:t>
            </a:r>
            <a:r>
              <a:rPr lang="ko-KR" altLang="en-US" dirty="0"/>
              <a:t>들어있는 </a:t>
            </a:r>
            <a:r>
              <a:rPr lang="en-US" altLang="ko-KR" dirty="0"/>
              <a:t>DB</a:t>
            </a:r>
            <a:r>
              <a:rPr lang="ko-KR" altLang="en-US" dirty="0"/>
              <a:t>를 의미한다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7930BF-2F0C-B556-CC51-EA854FA378A6}"/>
              </a:ext>
            </a:extLst>
          </p:cNvPr>
          <p:cNvSpPr txBox="1"/>
          <p:nvPr/>
        </p:nvSpPr>
        <p:spPr>
          <a:xfrm>
            <a:off x="3335866" y="6299786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운영자 고유코드</a:t>
            </a:r>
            <a:r>
              <a:rPr lang="en-US" altLang="ko-KR" dirty="0"/>
              <a:t>, </a:t>
            </a:r>
            <a:r>
              <a:rPr lang="ko-KR" altLang="en-US" dirty="0"/>
              <a:t>등록 프로그램 정보 등이 들어있는 </a:t>
            </a:r>
            <a:r>
              <a:rPr lang="en-US" altLang="ko-KR" dirty="0"/>
              <a:t>DB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86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CA4AF-6411-F068-47B6-FC63322B678E}"/>
              </a:ext>
            </a:extLst>
          </p:cNvPr>
          <p:cNvSpPr txBox="1"/>
          <p:nvPr/>
        </p:nvSpPr>
        <p:spPr>
          <a:xfrm>
            <a:off x="5041865" y="2998113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/>
              <a:t>배경도</a:t>
            </a:r>
          </a:p>
        </p:txBody>
      </p:sp>
    </p:spTree>
    <p:extLst>
      <p:ext uri="{BB962C8B-B14F-4D97-AF65-F5344CB8AC3E}">
        <p14:creationId xmlns:p14="http://schemas.microsoft.com/office/powerpoint/2010/main" val="341921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0FD1A3-7532-77C4-F837-FE674DB0F084}"/>
              </a:ext>
            </a:extLst>
          </p:cNvPr>
          <p:cNvSpPr/>
          <p:nvPr/>
        </p:nvSpPr>
        <p:spPr>
          <a:xfrm>
            <a:off x="8496255" y="1523889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39B1CD-1196-1709-30DE-349679E51731}"/>
              </a:ext>
            </a:extLst>
          </p:cNvPr>
          <p:cNvSpPr/>
          <p:nvPr/>
        </p:nvSpPr>
        <p:spPr>
          <a:xfrm>
            <a:off x="2121726" y="1452921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0CEAFF-215C-DA77-3201-FD7B2E56E479}"/>
              </a:ext>
            </a:extLst>
          </p:cNvPr>
          <p:cNvSpPr/>
          <p:nvPr/>
        </p:nvSpPr>
        <p:spPr>
          <a:xfrm>
            <a:off x="8550708" y="5293334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C52DA2-AC3A-BCC3-2B7B-D5B54CD9BA8E}"/>
              </a:ext>
            </a:extLst>
          </p:cNvPr>
          <p:cNvSpPr/>
          <p:nvPr/>
        </p:nvSpPr>
        <p:spPr>
          <a:xfrm>
            <a:off x="5196000" y="2197593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처리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F520D9-FB58-E0A5-66B6-6008E81BF632}"/>
              </a:ext>
            </a:extLst>
          </p:cNvPr>
          <p:cNvCxnSpPr>
            <a:cxnSpLocks/>
          </p:cNvCxnSpPr>
          <p:nvPr/>
        </p:nvCxnSpPr>
        <p:spPr>
          <a:xfrm rot="1800000">
            <a:off x="3581347" y="2082921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508868-804F-1AE4-FBC8-FD3188EF8132}"/>
              </a:ext>
            </a:extLst>
          </p:cNvPr>
          <p:cNvSpPr txBox="1"/>
          <p:nvPr/>
        </p:nvSpPr>
        <p:spPr>
          <a:xfrm rot="1800000">
            <a:off x="3144285" y="2389674"/>
            <a:ext cx="219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예약 프로그램</a:t>
            </a:r>
            <a:endParaRPr lang="en-US" altLang="ko-KR" dirty="0"/>
          </a:p>
          <a:p>
            <a:pPr algn="ctr"/>
            <a:r>
              <a:rPr lang="ko-KR" altLang="en-US" dirty="0"/>
              <a:t>리스트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9834F4-FB0C-AA5E-6E71-04CB050BF115}"/>
              </a:ext>
            </a:extLst>
          </p:cNvPr>
          <p:cNvCxnSpPr>
            <a:cxnSpLocks/>
          </p:cNvCxnSpPr>
          <p:nvPr/>
        </p:nvCxnSpPr>
        <p:spPr>
          <a:xfrm rot="1800000" flipH="1">
            <a:off x="3495994" y="2262839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DF92CB-B121-A77C-87B3-D8A41D78922C}"/>
              </a:ext>
            </a:extLst>
          </p:cNvPr>
          <p:cNvSpPr txBox="1"/>
          <p:nvPr/>
        </p:nvSpPr>
        <p:spPr>
          <a:xfrm rot="1800000">
            <a:off x="3784264" y="1600519"/>
            <a:ext cx="219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예약 프로그램</a:t>
            </a:r>
            <a:endParaRPr lang="en-US" altLang="ko-KR" dirty="0"/>
          </a:p>
          <a:p>
            <a:pPr algn="ctr"/>
            <a:r>
              <a:rPr lang="ko-KR" altLang="en-US" dirty="0"/>
              <a:t>정보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6A25C2-38C5-57D3-BC94-73C84363FCAF}"/>
              </a:ext>
            </a:extLst>
          </p:cNvPr>
          <p:cNvCxnSpPr/>
          <p:nvPr/>
        </p:nvCxnSpPr>
        <p:spPr>
          <a:xfrm flipV="1">
            <a:off x="6996000" y="1812839"/>
            <a:ext cx="1289356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89A022-6FAE-B8EF-ED34-49D2CE78FCF7}"/>
              </a:ext>
            </a:extLst>
          </p:cNvPr>
          <p:cNvSpPr txBox="1"/>
          <p:nvPr/>
        </p:nvSpPr>
        <p:spPr>
          <a:xfrm rot="19592946">
            <a:off x="6434495" y="1825129"/>
            <a:ext cx="219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예약 신청 내역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A30E35-906D-A8D0-2DD9-FA5CBF7F0D5E}"/>
              </a:ext>
            </a:extLst>
          </p:cNvPr>
          <p:cNvCxnSpPr/>
          <p:nvPr/>
        </p:nvCxnSpPr>
        <p:spPr>
          <a:xfrm flipH="1">
            <a:off x="7214839" y="2082921"/>
            <a:ext cx="1159727" cy="83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19ECA5-83BF-959F-1371-E37E68DC7B38}"/>
              </a:ext>
            </a:extLst>
          </p:cNvPr>
          <p:cNvSpPr txBox="1"/>
          <p:nvPr/>
        </p:nvSpPr>
        <p:spPr>
          <a:xfrm rot="19355020">
            <a:off x="6859944" y="2588339"/>
            <a:ext cx="219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검토 코드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258AA8-D329-E0D6-49F4-4EC921ABEE96}"/>
              </a:ext>
            </a:extLst>
          </p:cNvPr>
          <p:cNvCxnSpPr/>
          <p:nvPr/>
        </p:nvCxnSpPr>
        <p:spPr>
          <a:xfrm flipH="1" flipV="1">
            <a:off x="6973696" y="3858322"/>
            <a:ext cx="1522559" cy="1293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FB9ADB-49EC-963F-EB77-E527FA21C667}"/>
              </a:ext>
            </a:extLst>
          </p:cNvPr>
          <p:cNvSpPr txBox="1"/>
          <p:nvPr/>
        </p:nvSpPr>
        <p:spPr>
          <a:xfrm rot="2391594">
            <a:off x="6994841" y="4047574"/>
            <a:ext cx="219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등록 프로그램</a:t>
            </a:r>
            <a:endParaRPr lang="en-US" altLang="ko-KR" dirty="0"/>
          </a:p>
          <a:p>
            <a:pPr algn="ctr"/>
            <a:r>
              <a:rPr lang="ko-KR" altLang="en-US" dirty="0"/>
              <a:t>정보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099151-9ABA-2B59-D31B-2FD8A3C3D098}"/>
              </a:ext>
            </a:extLst>
          </p:cNvPr>
          <p:cNvCxnSpPr/>
          <p:nvPr/>
        </p:nvCxnSpPr>
        <p:spPr>
          <a:xfrm>
            <a:off x="6791093" y="4092498"/>
            <a:ext cx="1494263" cy="1230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5D19EB-D140-F160-C0A5-57A168614842}"/>
              </a:ext>
            </a:extLst>
          </p:cNvPr>
          <p:cNvSpPr txBox="1"/>
          <p:nvPr/>
        </p:nvSpPr>
        <p:spPr>
          <a:xfrm rot="2391594">
            <a:off x="6147218" y="4797412"/>
            <a:ext cx="219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등록 프로그램</a:t>
            </a:r>
            <a:endParaRPr lang="en-US" altLang="ko-KR" dirty="0"/>
          </a:p>
          <a:p>
            <a:pPr algn="ctr"/>
            <a:r>
              <a:rPr lang="ko-KR" altLang="en-US" dirty="0"/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284385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CA4AF-6411-F068-47B6-FC63322B678E}"/>
              </a:ext>
            </a:extLst>
          </p:cNvPr>
          <p:cNvSpPr txBox="1"/>
          <p:nvPr/>
        </p:nvSpPr>
        <p:spPr>
          <a:xfrm>
            <a:off x="5041865" y="2998113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/>
              <a:t>분할도</a:t>
            </a:r>
          </a:p>
        </p:txBody>
      </p:sp>
    </p:spTree>
    <p:extLst>
      <p:ext uri="{BB962C8B-B14F-4D97-AF65-F5344CB8AC3E}">
        <p14:creationId xmlns:p14="http://schemas.microsoft.com/office/powerpoint/2010/main" val="21209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BF9662-3297-CBD0-4E02-1C35B63C4AEC}"/>
              </a:ext>
            </a:extLst>
          </p:cNvPr>
          <p:cNvSpPr/>
          <p:nvPr/>
        </p:nvSpPr>
        <p:spPr>
          <a:xfrm>
            <a:off x="905934" y="1275368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5F1FD1-F8B0-569C-6E63-432E4211DFDF}"/>
              </a:ext>
            </a:extLst>
          </p:cNvPr>
          <p:cNvGrpSpPr/>
          <p:nvPr/>
        </p:nvGrpSpPr>
        <p:grpSpPr>
          <a:xfrm>
            <a:off x="2419394" y="1136868"/>
            <a:ext cx="2160000" cy="276999"/>
            <a:chOff x="4442927" y="744368"/>
            <a:chExt cx="2160000" cy="27699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66851B3-61A0-102C-31AA-580A1B06B263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36EE5-6CDD-DE98-58BC-6D03F9F9CB3E}"/>
                </a:ext>
              </a:extLst>
            </p:cNvPr>
            <p:cNvSpPr txBox="1"/>
            <p:nvPr/>
          </p:nvSpPr>
          <p:spPr>
            <a:xfrm>
              <a:off x="5095566" y="74436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입력 정보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0901CAA-CCD8-F427-DD3A-F99894E18E57}"/>
              </a:ext>
            </a:extLst>
          </p:cNvPr>
          <p:cNvGrpSpPr/>
          <p:nvPr/>
        </p:nvGrpSpPr>
        <p:grpSpPr>
          <a:xfrm>
            <a:off x="2419394" y="1529283"/>
            <a:ext cx="2160000" cy="323166"/>
            <a:chOff x="4442927" y="1658366"/>
            <a:chExt cx="2160000" cy="323166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F4FD224-A358-1918-262D-5260D1CCFA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927" y="1658366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3BF85-4528-D8C1-1CB3-C8A46B068161}"/>
                </a:ext>
              </a:extLst>
            </p:cNvPr>
            <p:cNvSpPr txBox="1"/>
            <p:nvPr/>
          </p:nvSpPr>
          <p:spPr>
            <a:xfrm>
              <a:off x="5095565" y="170453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 권한</a:t>
              </a: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5BFC5B14-BB32-F7EB-3D4B-0C4AD183FF12}"/>
              </a:ext>
            </a:extLst>
          </p:cNvPr>
          <p:cNvSpPr/>
          <p:nvPr/>
        </p:nvSpPr>
        <p:spPr>
          <a:xfrm>
            <a:off x="4806739" y="555368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1E78376-E815-1D66-C257-BC426B0A27D2}"/>
              </a:ext>
            </a:extLst>
          </p:cNvPr>
          <p:cNvGrpSpPr/>
          <p:nvPr/>
        </p:nvGrpSpPr>
        <p:grpSpPr>
          <a:xfrm>
            <a:off x="6849943" y="1529283"/>
            <a:ext cx="2160000" cy="323166"/>
            <a:chOff x="4442927" y="1658366"/>
            <a:chExt cx="2160000" cy="323166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AABE0EB-90F2-9021-865C-47F667CB4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927" y="1658366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0A4F5C-CE91-4D09-65D7-C7602D656F8B}"/>
                </a:ext>
              </a:extLst>
            </p:cNvPr>
            <p:cNvSpPr txBox="1"/>
            <p:nvPr/>
          </p:nvSpPr>
          <p:spPr>
            <a:xfrm>
              <a:off x="5095565" y="1704533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회원가입 정보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BE184A-CECC-24C7-FB82-C77943831061}"/>
              </a:ext>
            </a:extLst>
          </p:cNvPr>
          <p:cNvGrpSpPr/>
          <p:nvPr/>
        </p:nvGrpSpPr>
        <p:grpSpPr>
          <a:xfrm>
            <a:off x="9067544" y="1252284"/>
            <a:ext cx="2286000" cy="646331"/>
            <a:chOff x="1094400" y="3953070"/>
            <a:chExt cx="1800000" cy="64633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EFECE51-6B2D-717E-1B16-AE8ED8024A9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E8DA5D-6082-EF99-A660-A4ED90E41D5F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회원가입 사용자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830C856-0E24-DA81-874F-1167BF46E4FC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720B20-E51E-CC0A-8DEE-86DCD3B7B8E8}"/>
              </a:ext>
            </a:extLst>
          </p:cNvPr>
          <p:cNvSpPr/>
          <p:nvPr/>
        </p:nvSpPr>
        <p:spPr>
          <a:xfrm>
            <a:off x="951798" y="3375449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B6CB9B-2275-A72E-5174-580312C6C3A2}"/>
              </a:ext>
            </a:extLst>
          </p:cNvPr>
          <p:cNvGrpSpPr/>
          <p:nvPr/>
        </p:nvGrpSpPr>
        <p:grpSpPr>
          <a:xfrm>
            <a:off x="2465258" y="3236949"/>
            <a:ext cx="2160000" cy="276999"/>
            <a:chOff x="4442927" y="744368"/>
            <a:chExt cx="2160000" cy="276999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F5415FB-88F3-90DD-781D-3E4CA620A727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73AAFB-DC43-4067-6596-EDA3F02BB260}"/>
                </a:ext>
              </a:extLst>
            </p:cNvPr>
            <p:cNvSpPr txBox="1"/>
            <p:nvPr/>
          </p:nvSpPr>
          <p:spPr>
            <a:xfrm>
              <a:off x="5095566" y="74436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검색 키워드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8837139-F097-D9F7-2135-CEF014D60978}"/>
              </a:ext>
            </a:extLst>
          </p:cNvPr>
          <p:cNvGrpSpPr/>
          <p:nvPr/>
        </p:nvGrpSpPr>
        <p:grpSpPr>
          <a:xfrm>
            <a:off x="2465258" y="3629364"/>
            <a:ext cx="2160000" cy="323166"/>
            <a:chOff x="4442927" y="1658366"/>
            <a:chExt cx="2160000" cy="323166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FA8A905-6D15-E897-0032-913E9E890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927" y="1658366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6FE9FC-14F7-577D-8F08-5943DDD88ACC}"/>
                </a:ext>
              </a:extLst>
            </p:cNvPr>
            <p:cNvSpPr txBox="1"/>
            <p:nvPr/>
          </p:nvSpPr>
          <p:spPr>
            <a:xfrm>
              <a:off x="5095565" y="1704533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프로그램 리스트</a:t>
              </a: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B8A28D87-F5FD-74FC-1415-E3B4F9A0A000}"/>
              </a:ext>
            </a:extLst>
          </p:cNvPr>
          <p:cNvSpPr/>
          <p:nvPr/>
        </p:nvSpPr>
        <p:spPr>
          <a:xfrm>
            <a:off x="4852603" y="2655449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6F90DED-D76F-9124-296E-1B46C2AB71BC}"/>
              </a:ext>
            </a:extLst>
          </p:cNvPr>
          <p:cNvGrpSpPr/>
          <p:nvPr/>
        </p:nvGrpSpPr>
        <p:grpSpPr>
          <a:xfrm>
            <a:off x="6895807" y="3629364"/>
            <a:ext cx="2160000" cy="323166"/>
            <a:chOff x="4442927" y="1658366"/>
            <a:chExt cx="2160000" cy="323166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E72C2CA-A633-314E-8428-446606357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927" y="1658366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D57D0D-F9C2-1290-C463-2DE3B16F07F7}"/>
                </a:ext>
              </a:extLst>
            </p:cNvPr>
            <p:cNvSpPr txBox="1"/>
            <p:nvPr/>
          </p:nvSpPr>
          <p:spPr>
            <a:xfrm>
              <a:off x="5095565" y="1704533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프로그램 리스트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4B1579-95FE-906C-3B63-0B67C9A99176}"/>
              </a:ext>
            </a:extLst>
          </p:cNvPr>
          <p:cNvGrpSpPr/>
          <p:nvPr/>
        </p:nvGrpSpPr>
        <p:grpSpPr>
          <a:xfrm>
            <a:off x="9113408" y="3352365"/>
            <a:ext cx="2286000" cy="369332"/>
            <a:chOff x="1094400" y="3953070"/>
            <a:chExt cx="1800000" cy="36933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75DE949-2E74-8ABA-9D62-90FC4C866CBC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F8E287-8F4A-1C0D-A4DF-54B020BFE705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전체 프로그램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27907BB-EFEE-7D13-C1CB-555F88A9D4E0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2692040-EF88-7642-1E75-E49C750FB3B5}"/>
              </a:ext>
            </a:extLst>
          </p:cNvPr>
          <p:cNvSpPr txBox="1"/>
          <p:nvPr/>
        </p:nvSpPr>
        <p:spPr>
          <a:xfrm>
            <a:off x="905934" y="186036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 처리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91754C-6EE8-34B3-DF45-6707DE8AC56F}"/>
              </a:ext>
            </a:extLst>
          </p:cNvPr>
          <p:cNvSpPr txBox="1"/>
          <p:nvPr/>
        </p:nvSpPr>
        <p:spPr>
          <a:xfrm>
            <a:off x="905934" y="2470783"/>
            <a:ext cx="20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프로그램 검색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0190FE-2E77-120D-9E30-DFA4AF37B558}"/>
              </a:ext>
            </a:extLst>
          </p:cNvPr>
          <p:cNvSpPr/>
          <p:nvPr/>
        </p:nvSpPr>
        <p:spPr>
          <a:xfrm>
            <a:off x="951798" y="5480195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682DFFD-F591-01CF-9233-937475A43181}"/>
              </a:ext>
            </a:extLst>
          </p:cNvPr>
          <p:cNvGrpSpPr/>
          <p:nvPr/>
        </p:nvGrpSpPr>
        <p:grpSpPr>
          <a:xfrm>
            <a:off x="2465258" y="5341695"/>
            <a:ext cx="2160000" cy="276999"/>
            <a:chOff x="4442927" y="744368"/>
            <a:chExt cx="2160000" cy="276999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8F804120-8C33-0E03-1763-0921F7A6B7AC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68E3D3-DB01-D039-2635-E75BB11E6EC0}"/>
                </a:ext>
              </a:extLst>
            </p:cNvPr>
            <p:cNvSpPr txBox="1"/>
            <p:nvPr/>
          </p:nvSpPr>
          <p:spPr>
            <a:xfrm>
              <a:off x="5095566" y="74436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게시글 정보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3DCEE1EF-9A4C-C17C-DB7E-72A23BAB645E}"/>
              </a:ext>
            </a:extLst>
          </p:cNvPr>
          <p:cNvSpPr/>
          <p:nvPr/>
        </p:nvSpPr>
        <p:spPr>
          <a:xfrm>
            <a:off x="4852603" y="4760195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A80020E-5BAB-57E2-836B-AE0163D36EFD}"/>
              </a:ext>
            </a:extLst>
          </p:cNvPr>
          <p:cNvGrpSpPr/>
          <p:nvPr/>
        </p:nvGrpSpPr>
        <p:grpSpPr>
          <a:xfrm>
            <a:off x="9113408" y="5457111"/>
            <a:ext cx="2286000" cy="369332"/>
            <a:chOff x="1094400" y="3953070"/>
            <a:chExt cx="1800000" cy="369332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E09FF95-D58B-D8E5-2C2C-31D693FDBD4F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ED0606-B50F-0EC0-E409-F7F077E2654C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05A040F-5EB6-08AF-EADB-75DD594DA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E800696-C66B-758C-6B2A-39A518DD108E}"/>
              </a:ext>
            </a:extLst>
          </p:cNvPr>
          <p:cNvSpPr txBox="1"/>
          <p:nvPr/>
        </p:nvSpPr>
        <p:spPr>
          <a:xfrm>
            <a:off x="905934" y="4575529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게시판 게시글 등록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ABC2C8A-ACAD-52DD-FDE1-A5019037FA1E}"/>
              </a:ext>
            </a:extLst>
          </p:cNvPr>
          <p:cNvGrpSpPr/>
          <p:nvPr/>
        </p:nvGrpSpPr>
        <p:grpSpPr>
          <a:xfrm>
            <a:off x="6849943" y="5341695"/>
            <a:ext cx="2160000" cy="276999"/>
            <a:chOff x="4442927" y="744368"/>
            <a:chExt cx="2160000" cy="276999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70B6B8E-A3D7-0587-AC5F-3E91F53891C6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260E2B-4A54-7E14-1BAD-BB3D06AE278C}"/>
                </a:ext>
              </a:extLst>
            </p:cNvPr>
            <p:cNvSpPr txBox="1"/>
            <p:nvPr/>
          </p:nvSpPr>
          <p:spPr>
            <a:xfrm>
              <a:off x="5095566" y="744368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게시글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61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C0CAA0-0297-7BA2-BE35-7F33861B2689}"/>
              </a:ext>
            </a:extLst>
          </p:cNvPr>
          <p:cNvSpPr/>
          <p:nvPr/>
        </p:nvSpPr>
        <p:spPr>
          <a:xfrm>
            <a:off x="905934" y="1275368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예약자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AA518B-B932-822B-A52A-181029F1C2AB}"/>
              </a:ext>
            </a:extLst>
          </p:cNvPr>
          <p:cNvGrpSpPr/>
          <p:nvPr/>
        </p:nvGrpSpPr>
        <p:grpSpPr>
          <a:xfrm>
            <a:off x="2419394" y="1136868"/>
            <a:ext cx="2177415" cy="276999"/>
            <a:chOff x="4442927" y="744368"/>
            <a:chExt cx="2177415" cy="276999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02833B2-3669-2D6C-5E37-DE86BCE8EA86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13966D-01CA-8195-2998-F1F03033BD7A}"/>
                </a:ext>
              </a:extLst>
            </p:cNvPr>
            <p:cNvSpPr txBox="1"/>
            <p:nvPr/>
          </p:nvSpPr>
          <p:spPr>
            <a:xfrm>
              <a:off x="5095566" y="744368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신청 프로그램 정보</a:t>
              </a: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E67D8965-284E-3F2B-636E-2C425F1E2245}"/>
              </a:ext>
            </a:extLst>
          </p:cNvPr>
          <p:cNvSpPr/>
          <p:nvPr/>
        </p:nvSpPr>
        <p:spPr>
          <a:xfrm>
            <a:off x="4806739" y="555368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신청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8301241-FD10-EFD9-BB47-5F6C43DEFD5A}"/>
              </a:ext>
            </a:extLst>
          </p:cNvPr>
          <p:cNvGrpSpPr/>
          <p:nvPr/>
        </p:nvGrpSpPr>
        <p:grpSpPr>
          <a:xfrm>
            <a:off x="9009943" y="846890"/>
            <a:ext cx="2286000" cy="369332"/>
            <a:chOff x="1094400" y="3953070"/>
            <a:chExt cx="1800000" cy="36933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0511ADF-A138-1E72-89F1-C65EABBC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D2055BC-35DA-1296-3160-04EE09F400CF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전체 프로그램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07E9A90-739E-9895-0329-B3D30940A92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37FCD73-3907-C384-9560-0D9997CBB12E}"/>
              </a:ext>
            </a:extLst>
          </p:cNvPr>
          <p:cNvSpPr/>
          <p:nvPr/>
        </p:nvSpPr>
        <p:spPr>
          <a:xfrm>
            <a:off x="951798" y="3375449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예약자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27096FA-6058-7E6D-7C9A-4397EE3F2885}"/>
              </a:ext>
            </a:extLst>
          </p:cNvPr>
          <p:cNvGrpSpPr/>
          <p:nvPr/>
        </p:nvGrpSpPr>
        <p:grpSpPr>
          <a:xfrm>
            <a:off x="2465258" y="3236949"/>
            <a:ext cx="2177415" cy="276999"/>
            <a:chOff x="4442927" y="744368"/>
            <a:chExt cx="2177415" cy="276999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2AE4CA7-379E-3A67-21D4-BB53830FCB53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9E4D1E-968E-8049-8554-E120679BFCC7}"/>
                </a:ext>
              </a:extLst>
            </p:cNvPr>
            <p:cNvSpPr txBox="1"/>
            <p:nvPr/>
          </p:nvSpPr>
          <p:spPr>
            <a:xfrm>
              <a:off x="5095566" y="744368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취소 프로그램 정보</a:t>
              </a: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FE89BA29-3157-B7AE-3FB3-0E487A2B6B21}"/>
              </a:ext>
            </a:extLst>
          </p:cNvPr>
          <p:cNvSpPr/>
          <p:nvPr/>
        </p:nvSpPr>
        <p:spPr>
          <a:xfrm>
            <a:off x="4852603" y="2655449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취소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C7212F-1813-EAC4-C846-31BF5898778F}"/>
              </a:ext>
            </a:extLst>
          </p:cNvPr>
          <p:cNvSpPr txBox="1"/>
          <p:nvPr/>
        </p:nvSpPr>
        <p:spPr>
          <a:xfrm>
            <a:off x="905933" y="186036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프로그램 예약 신청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F3078A-B4D8-6384-0258-D1114D4848C5}"/>
              </a:ext>
            </a:extLst>
          </p:cNvPr>
          <p:cNvSpPr txBox="1"/>
          <p:nvPr/>
        </p:nvSpPr>
        <p:spPr>
          <a:xfrm>
            <a:off x="905934" y="2470783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프로그램 예약 취소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FD796-9742-7EC9-50F7-24242A7CB3CD}"/>
              </a:ext>
            </a:extLst>
          </p:cNvPr>
          <p:cNvSpPr/>
          <p:nvPr/>
        </p:nvSpPr>
        <p:spPr>
          <a:xfrm>
            <a:off x="951798" y="5480195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예약자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D4F620C-76D6-AF4D-9981-1430F14696A9}"/>
              </a:ext>
            </a:extLst>
          </p:cNvPr>
          <p:cNvGrpSpPr/>
          <p:nvPr/>
        </p:nvGrpSpPr>
        <p:grpSpPr>
          <a:xfrm>
            <a:off x="2465258" y="5341695"/>
            <a:ext cx="2160000" cy="276999"/>
            <a:chOff x="4442927" y="744368"/>
            <a:chExt cx="2160000" cy="276999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D72D67F-A594-101D-EAFB-C4C4F9C1C4B7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5EC9850-E511-0BEC-7354-6F0DF9C00E80}"/>
                </a:ext>
              </a:extLst>
            </p:cNvPr>
            <p:cNvSpPr txBox="1"/>
            <p:nvPr/>
          </p:nvSpPr>
          <p:spPr>
            <a:xfrm>
              <a:off x="5095566" y="744368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예약자 고유코드</a:t>
              </a:r>
            </a:p>
          </p:txBody>
        </p:sp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8D4D866A-6356-DEC6-655D-77FF296A58E0}"/>
              </a:ext>
            </a:extLst>
          </p:cNvPr>
          <p:cNvSpPr/>
          <p:nvPr/>
        </p:nvSpPr>
        <p:spPr>
          <a:xfrm>
            <a:off x="4852603" y="4760195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E84CA4A-6574-AD15-58BA-2FB29B9DA514}"/>
              </a:ext>
            </a:extLst>
          </p:cNvPr>
          <p:cNvGrpSpPr/>
          <p:nvPr/>
        </p:nvGrpSpPr>
        <p:grpSpPr>
          <a:xfrm>
            <a:off x="9113408" y="5457111"/>
            <a:ext cx="2286000" cy="369332"/>
            <a:chOff x="1094400" y="3953070"/>
            <a:chExt cx="1800000" cy="369332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897A66C-45C3-61B4-4CF0-E42FEA6FA68B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0B01AE7-5B02-72DD-7AD2-C343EFB0D974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예약자 정보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13609FE-733B-F00F-976D-8AF0FD382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3BB29E9-149E-6443-F623-978F5D5587EC}"/>
              </a:ext>
            </a:extLst>
          </p:cNvPr>
          <p:cNvSpPr txBox="1"/>
          <p:nvPr/>
        </p:nvSpPr>
        <p:spPr>
          <a:xfrm>
            <a:off x="905934" y="4575529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예약 프로그램 조회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65F9D6F-7785-A702-1351-F9F37A34B0ED}"/>
              </a:ext>
            </a:extLst>
          </p:cNvPr>
          <p:cNvGrpSpPr/>
          <p:nvPr/>
        </p:nvGrpSpPr>
        <p:grpSpPr>
          <a:xfrm>
            <a:off x="6849943" y="5341695"/>
            <a:ext cx="2160000" cy="276999"/>
            <a:chOff x="4442927" y="744368"/>
            <a:chExt cx="2160000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75D3E2E-6C91-6A9B-847A-2B10E8C6D954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F5A971A-7BFE-96CE-8E0F-180DF49C903E}"/>
                </a:ext>
              </a:extLst>
            </p:cNvPr>
            <p:cNvSpPr txBox="1"/>
            <p:nvPr/>
          </p:nvSpPr>
          <p:spPr>
            <a:xfrm>
              <a:off x="5095566" y="744368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예약자 고유코드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A206F98-60E1-569A-A8FA-9AF493ED98BC}"/>
              </a:ext>
            </a:extLst>
          </p:cNvPr>
          <p:cNvGrpSpPr/>
          <p:nvPr/>
        </p:nvGrpSpPr>
        <p:grpSpPr>
          <a:xfrm rot="21023486">
            <a:off x="6701790" y="969693"/>
            <a:ext cx="2177415" cy="276999"/>
            <a:chOff x="4442927" y="744368"/>
            <a:chExt cx="2177415" cy="276999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90563973-E7CA-8F43-D47C-079B7277179D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D113E5-4339-FB5A-C471-173F0059F673}"/>
                </a:ext>
              </a:extLst>
            </p:cNvPr>
            <p:cNvSpPr txBox="1"/>
            <p:nvPr/>
          </p:nvSpPr>
          <p:spPr>
            <a:xfrm>
              <a:off x="5095566" y="744368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신청 프로그램 정보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55B5C74-34F3-685B-7765-14DC3FC3A146}"/>
              </a:ext>
            </a:extLst>
          </p:cNvPr>
          <p:cNvGrpSpPr/>
          <p:nvPr/>
        </p:nvGrpSpPr>
        <p:grpSpPr>
          <a:xfrm rot="718422">
            <a:off x="6688828" y="1673750"/>
            <a:ext cx="2173095" cy="298072"/>
            <a:chOff x="4442927" y="1021367"/>
            <a:chExt cx="2173095" cy="29807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A27AF76-CF58-7F63-E479-83187D5276DE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A09DDDF-27C1-6850-AC5E-FDAB9A93A2B3}"/>
                </a:ext>
              </a:extLst>
            </p:cNvPr>
            <p:cNvSpPr txBox="1"/>
            <p:nvPr/>
          </p:nvSpPr>
          <p:spPr>
            <a:xfrm>
              <a:off x="5091246" y="1042440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신청 프로그램 정보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A1F17B8-DB2F-7612-B891-45CC871F6FB4}"/>
              </a:ext>
            </a:extLst>
          </p:cNvPr>
          <p:cNvGrpSpPr/>
          <p:nvPr/>
        </p:nvGrpSpPr>
        <p:grpSpPr>
          <a:xfrm>
            <a:off x="9009943" y="1776462"/>
            <a:ext cx="2286000" cy="369332"/>
            <a:chOff x="1094400" y="3953070"/>
            <a:chExt cx="1800000" cy="369332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7BC85A0-2C40-4BA1-2E82-337E83DD5C49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DAF8C8-7CE1-35C8-F5CA-BC62AB2DD0FC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예약자 정보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387599C-1466-D4CA-ECF1-FE52FA0A0F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40CD5A6-B364-CACF-6E50-F707F5E29FA8}"/>
              </a:ext>
            </a:extLst>
          </p:cNvPr>
          <p:cNvGrpSpPr/>
          <p:nvPr/>
        </p:nvGrpSpPr>
        <p:grpSpPr>
          <a:xfrm>
            <a:off x="9068575" y="2949897"/>
            <a:ext cx="2286000" cy="369332"/>
            <a:chOff x="1094400" y="3953070"/>
            <a:chExt cx="1800000" cy="369332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F20A7F2-D562-5E62-324D-27870FE30F20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8D0D5CB-DEB8-0EF1-580D-A83BD0061816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전체 프로그램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29EE494-EB71-D1C4-8B35-F48C887A866F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AFEFAD0-8B50-B40D-0CD6-39FC23FB6E3E}"/>
              </a:ext>
            </a:extLst>
          </p:cNvPr>
          <p:cNvGrpSpPr/>
          <p:nvPr/>
        </p:nvGrpSpPr>
        <p:grpSpPr>
          <a:xfrm rot="21023486">
            <a:off x="6760422" y="3072700"/>
            <a:ext cx="2177415" cy="276999"/>
            <a:chOff x="4442927" y="744368"/>
            <a:chExt cx="2177415" cy="276999"/>
          </a:xfrm>
        </p:grpSpPr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5CA66B04-EBB7-D009-EF2D-464516FCB38F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7C1A1E5-9F61-AA82-7664-9DA8C878576F}"/>
                </a:ext>
              </a:extLst>
            </p:cNvPr>
            <p:cNvSpPr txBox="1"/>
            <p:nvPr/>
          </p:nvSpPr>
          <p:spPr>
            <a:xfrm>
              <a:off x="5095566" y="744368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취소 프로그램 정보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AF0664D-5FBF-0C0D-197C-33032E3DCE29}"/>
              </a:ext>
            </a:extLst>
          </p:cNvPr>
          <p:cNvGrpSpPr/>
          <p:nvPr/>
        </p:nvGrpSpPr>
        <p:grpSpPr>
          <a:xfrm rot="718422">
            <a:off x="6747460" y="3776757"/>
            <a:ext cx="2173095" cy="298072"/>
            <a:chOff x="4442927" y="1021367"/>
            <a:chExt cx="2173095" cy="298072"/>
          </a:xfrm>
        </p:grpSpPr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CB22F1E8-DB28-9377-37B5-3DCD39707171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4B03827-3AF0-3ACA-D52E-2A9A870DCBD4}"/>
                </a:ext>
              </a:extLst>
            </p:cNvPr>
            <p:cNvSpPr txBox="1"/>
            <p:nvPr/>
          </p:nvSpPr>
          <p:spPr>
            <a:xfrm>
              <a:off x="5091246" y="1042440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취소 프로그램 정보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40446F9-8E4C-62C7-1312-ADCE948951D5}"/>
              </a:ext>
            </a:extLst>
          </p:cNvPr>
          <p:cNvGrpSpPr/>
          <p:nvPr/>
        </p:nvGrpSpPr>
        <p:grpSpPr>
          <a:xfrm>
            <a:off x="9068575" y="3879469"/>
            <a:ext cx="2286000" cy="369332"/>
            <a:chOff x="1094400" y="3953070"/>
            <a:chExt cx="1800000" cy="369332"/>
          </a:xfrm>
        </p:grpSpPr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0726F142-0A85-DD7D-28E5-8C98CD1BAE00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DA96AF7-F942-9D45-4B0A-36347CA2DCD1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예약자 정보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87702219-713A-9A18-8A24-3087DAF36016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2AAFD4F-FB85-790B-66B1-3E8E2E27958B}"/>
              </a:ext>
            </a:extLst>
          </p:cNvPr>
          <p:cNvGrpSpPr/>
          <p:nvPr/>
        </p:nvGrpSpPr>
        <p:grpSpPr>
          <a:xfrm>
            <a:off x="6855781" y="5792068"/>
            <a:ext cx="2177414" cy="323166"/>
            <a:chOff x="4442927" y="1658366"/>
            <a:chExt cx="2177414" cy="323166"/>
          </a:xfrm>
        </p:grpSpPr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9DEB8E50-81CE-6666-71C5-248C1D402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927" y="1658366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50449BE-235A-5402-E43B-7758DDB56681}"/>
                </a:ext>
              </a:extLst>
            </p:cNvPr>
            <p:cNvSpPr txBox="1"/>
            <p:nvPr/>
          </p:nvSpPr>
          <p:spPr>
            <a:xfrm>
              <a:off x="5095565" y="1704533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예약 프로그램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37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C0CAA0-0297-7BA2-BE35-7F33861B2689}"/>
              </a:ext>
            </a:extLst>
          </p:cNvPr>
          <p:cNvSpPr/>
          <p:nvPr/>
        </p:nvSpPr>
        <p:spPr>
          <a:xfrm>
            <a:off x="905934" y="1275368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운영자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AA518B-B932-822B-A52A-181029F1C2AB}"/>
              </a:ext>
            </a:extLst>
          </p:cNvPr>
          <p:cNvGrpSpPr/>
          <p:nvPr/>
        </p:nvGrpSpPr>
        <p:grpSpPr>
          <a:xfrm>
            <a:off x="2419394" y="1136868"/>
            <a:ext cx="2177415" cy="276999"/>
            <a:chOff x="4442927" y="744368"/>
            <a:chExt cx="2177415" cy="276999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02833B2-3669-2D6C-5E37-DE86BCE8EA86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13966D-01CA-8195-2998-F1F03033BD7A}"/>
                </a:ext>
              </a:extLst>
            </p:cNvPr>
            <p:cNvSpPr txBox="1"/>
            <p:nvPr/>
          </p:nvSpPr>
          <p:spPr>
            <a:xfrm>
              <a:off x="5095566" y="744368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등록 프로그램 정보</a:t>
              </a: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E67D8965-284E-3F2B-636E-2C425F1E2245}"/>
              </a:ext>
            </a:extLst>
          </p:cNvPr>
          <p:cNvSpPr/>
          <p:nvPr/>
        </p:nvSpPr>
        <p:spPr>
          <a:xfrm>
            <a:off x="4806739" y="555368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등록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8301241-FD10-EFD9-BB47-5F6C43DEFD5A}"/>
              </a:ext>
            </a:extLst>
          </p:cNvPr>
          <p:cNvGrpSpPr/>
          <p:nvPr/>
        </p:nvGrpSpPr>
        <p:grpSpPr>
          <a:xfrm>
            <a:off x="9009943" y="846890"/>
            <a:ext cx="2286000" cy="369332"/>
            <a:chOff x="1094400" y="3953070"/>
            <a:chExt cx="1800000" cy="36933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0511ADF-A138-1E72-89F1-C65EABBC4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D2055BC-35DA-1296-3160-04EE09F400CF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전체 프로그램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07E9A90-739E-9895-0329-B3D30940A92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37FCD73-3907-C384-9560-0D9997CBB12E}"/>
              </a:ext>
            </a:extLst>
          </p:cNvPr>
          <p:cNvSpPr/>
          <p:nvPr/>
        </p:nvSpPr>
        <p:spPr>
          <a:xfrm>
            <a:off x="951798" y="3375449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운영자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27096FA-6058-7E6D-7C9A-4397EE3F2885}"/>
              </a:ext>
            </a:extLst>
          </p:cNvPr>
          <p:cNvGrpSpPr/>
          <p:nvPr/>
        </p:nvGrpSpPr>
        <p:grpSpPr>
          <a:xfrm>
            <a:off x="2465258" y="3236949"/>
            <a:ext cx="2160000" cy="276999"/>
            <a:chOff x="4442927" y="744368"/>
            <a:chExt cx="2160000" cy="276999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2AE4CA7-379E-3A67-21D4-BB53830FCB53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9E4D1E-968E-8049-8554-E120679BFCC7}"/>
                </a:ext>
              </a:extLst>
            </p:cNvPr>
            <p:cNvSpPr txBox="1"/>
            <p:nvPr/>
          </p:nvSpPr>
          <p:spPr>
            <a:xfrm>
              <a:off x="5095566" y="744368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운영자 고유코드</a:t>
              </a: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FE89BA29-3157-B7AE-3FB3-0E487A2B6B21}"/>
              </a:ext>
            </a:extLst>
          </p:cNvPr>
          <p:cNvSpPr/>
          <p:nvPr/>
        </p:nvSpPr>
        <p:spPr>
          <a:xfrm>
            <a:off x="4852603" y="2655449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조회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C7212F-1813-EAC4-C846-31BF5898778F}"/>
              </a:ext>
            </a:extLst>
          </p:cNvPr>
          <p:cNvSpPr txBox="1"/>
          <p:nvPr/>
        </p:nvSpPr>
        <p:spPr>
          <a:xfrm>
            <a:off x="905933" y="186036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프로그램 등록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F3078A-B4D8-6384-0258-D1114D4848C5}"/>
              </a:ext>
            </a:extLst>
          </p:cNvPr>
          <p:cNvSpPr txBox="1"/>
          <p:nvPr/>
        </p:nvSpPr>
        <p:spPr>
          <a:xfrm>
            <a:off x="905934" y="2470783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등록 프로그램 조회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CFD796-9742-7EC9-50F7-24242A7CB3CD}"/>
              </a:ext>
            </a:extLst>
          </p:cNvPr>
          <p:cNvSpPr/>
          <p:nvPr/>
        </p:nvSpPr>
        <p:spPr>
          <a:xfrm>
            <a:off x="951798" y="5480195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운영자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D4F620C-76D6-AF4D-9981-1430F14696A9}"/>
              </a:ext>
            </a:extLst>
          </p:cNvPr>
          <p:cNvGrpSpPr/>
          <p:nvPr/>
        </p:nvGrpSpPr>
        <p:grpSpPr>
          <a:xfrm>
            <a:off x="2465258" y="5341695"/>
            <a:ext cx="2177415" cy="276999"/>
            <a:chOff x="4442927" y="744368"/>
            <a:chExt cx="2177415" cy="276999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D72D67F-A594-101D-EAFB-C4C4F9C1C4B7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5EC9850-E511-0BEC-7354-6F0DF9C00E80}"/>
                </a:ext>
              </a:extLst>
            </p:cNvPr>
            <p:cNvSpPr txBox="1"/>
            <p:nvPr/>
          </p:nvSpPr>
          <p:spPr>
            <a:xfrm>
              <a:off x="5095566" y="744368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등록 프로그램 정보</a:t>
              </a:r>
            </a:p>
          </p:txBody>
        </p:sp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8D4D866A-6356-DEC6-655D-77FF296A58E0}"/>
              </a:ext>
            </a:extLst>
          </p:cNvPr>
          <p:cNvSpPr/>
          <p:nvPr/>
        </p:nvSpPr>
        <p:spPr>
          <a:xfrm>
            <a:off x="4852603" y="4760195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BB29E9-149E-6443-F623-978F5D5587EC}"/>
              </a:ext>
            </a:extLst>
          </p:cNvPr>
          <p:cNvSpPr txBox="1"/>
          <p:nvPr/>
        </p:nvSpPr>
        <p:spPr>
          <a:xfrm>
            <a:off x="905934" y="4575529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등록 프로그램 삭제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A206F98-60E1-569A-A8FA-9AF493ED98BC}"/>
              </a:ext>
            </a:extLst>
          </p:cNvPr>
          <p:cNvGrpSpPr/>
          <p:nvPr/>
        </p:nvGrpSpPr>
        <p:grpSpPr>
          <a:xfrm rot="21023486">
            <a:off x="6701790" y="969693"/>
            <a:ext cx="2177416" cy="276999"/>
            <a:chOff x="4442927" y="744369"/>
            <a:chExt cx="2177416" cy="276999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90563973-E7CA-8F43-D47C-079B7277179D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D113E5-4339-FB5A-C471-173F0059F673}"/>
                </a:ext>
              </a:extLst>
            </p:cNvPr>
            <p:cNvSpPr txBox="1"/>
            <p:nvPr/>
          </p:nvSpPr>
          <p:spPr>
            <a:xfrm>
              <a:off x="5095567" y="744369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등록 프로그램 정보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55B5C74-34F3-685B-7765-14DC3FC3A146}"/>
              </a:ext>
            </a:extLst>
          </p:cNvPr>
          <p:cNvGrpSpPr/>
          <p:nvPr/>
        </p:nvGrpSpPr>
        <p:grpSpPr>
          <a:xfrm rot="718422">
            <a:off x="6688828" y="1673750"/>
            <a:ext cx="2173096" cy="298072"/>
            <a:chOff x="4442927" y="1021367"/>
            <a:chExt cx="2173096" cy="29807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A27AF76-CF58-7F63-E479-83187D5276DE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A09DDDF-27C1-6850-AC5E-FDAB9A93A2B3}"/>
                </a:ext>
              </a:extLst>
            </p:cNvPr>
            <p:cNvSpPr txBox="1"/>
            <p:nvPr/>
          </p:nvSpPr>
          <p:spPr>
            <a:xfrm>
              <a:off x="5091247" y="1042440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등록 프로그램 정보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A1F17B8-DB2F-7612-B891-45CC871F6FB4}"/>
              </a:ext>
            </a:extLst>
          </p:cNvPr>
          <p:cNvGrpSpPr/>
          <p:nvPr/>
        </p:nvGrpSpPr>
        <p:grpSpPr>
          <a:xfrm>
            <a:off x="9009943" y="1776462"/>
            <a:ext cx="2286000" cy="369332"/>
            <a:chOff x="1094400" y="3953070"/>
            <a:chExt cx="1800000" cy="369332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7BC85A0-2C40-4BA1-2E82-337E83DD5C49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DAF8C8-7CE1-35C8-F5CA-BC62AB2DD0FC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운영자 정보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387599C-1466-D4CA-ECF1-FE52FA0A0F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A77852-D070-0D85-C4D7-27F4CFEA4428}"/>
              </a:ext>
            </a:extLst>
          </p:cNvPr>
          <p:cNvGrpSpPr/>
          <p:nvPr/>
        </p:nvGrpSpPr>
        <p:grpSpPr>
          <a:xfrm>
            <a:off x="9143413" y="3346642"/>
            <a:ext cx="2286000" cy="369332"/>
            <a:chOff x="1094400" y="3953070"/>
            <a:chExt cx="1800000" cy="36933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7243C2-3779-15F2-7812-21C946BC5B6B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3B6C69-14EB-79C8-F1E2-48AC8C722B96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운영자 정보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BCFCB00-50F2-47E2-34C4-C9DD7D242C37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356973-1334-E82D-DCB1-F77DB1B4E693}"/>
              </a:ext>
            </a:extLst>
          </p:cNvPr>
          <p:cNvGrpSpPr/>
          <p:nvPr/>
        </p:nvGrpSpPr>
        <p:grpSpPr>
          <a:xfrm>
            <a:off x="6879948" y="3231226"/>
            <a:ext cx="2160000" cy="276999"/>
            <a:chOff x="4442927" y="744368"/>
            <a:chExt cx="2160000" cy="276999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67B5FC-A1CC-1CD8-3E41-1B793F1D2F8E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B5C54F-0AA6-F06B-C56F-271F570BE183}"/>
                </a:ext>
              </a:extLst>
            </p:cNvPr>
            <p:cNvSpPr txBox="1"/>
            <p:nvPr/>
          </p:nvSpPr>
          <p:spPr>
            <a:xfrm>
              <a:off x="5095566" y="744368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운영자 고유코드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39B213-B10E-4D2A-89C0-9BE884E95D5C}"/>
              </a:ext>
            </a:extLst>
          </p:cNvPr>
          <p:cNvGrpSpPr/>
          <p:nvPr/>
        </p:nvGrpSpPr>
        <p:grpSpPr>
          <a:xfrm>
            <a:off x="6885786" y="3681599"/>
            <a:ext cx="2331303" cy="323166"/>
            <a:chOff x="4442927" y="1658366"/>
            <a:chExt cx="2331303" cy="323166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9972F91-4A0E-82FA-53CE-DAB20B0C3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927" y="1658366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E761F2-4F31-99C1-0ECA-2254C19FDC10}"/>
                </a:ext>
              </a:extLst>
            </p:cNvPr>
            <p:cNvSpPr txBox="1"/>
            <p:nvPr/>
          </p:nvSpPr>
          <p:spPr>
            <a:xfrm>
              <a:off x="5095565" y="1704533"/>
              <a:ext cx="16786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등록 프로그램 리스트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91CD4B8-E6C8-565D-E299-4A70F64796A6}"/>
              </a:ext>
            </a:extLst>
          </p:cNvPr>
          <p:cNvGrpSpPr/>
          <p:nvPr/>
        </p:nvGrpSpPr>
        <p:grpSpPr>
          <a:xfrm>
            <a:off x="9005572" y="5079741"/>
            <a:ext cx="2286000" cy="369332"/>
            <a:chOff x="1094400" y="3953070"/>
            <a:chExt cx="1800000" cy="36933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5C12DB1-6FF1-A31D-34D0-7BA40663D881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AB1D0C-DC06-6370-57BC-C8AB7F9298BA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전체 프로그램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65CE779-A1D7-9F49-16BE-4BCB13A508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0F12A1F-31D4-6424-FC5F-CAE650465C7B}"/>
              </a:ext>
            </a:extLst>
          </p:cNvPr>
          <p:cNvGrpSpPr/>
          <p:nvPr/>
        </p:nvGrpSpPr>
        <p:grpSpPr>
          <a:xfrm rot="21023486">
            <a:off x="6697419" y="5202544"/>
            <a:ext cx="2177416" cy="276999"/>
            <a:chOff x="4442927" y="744369"/>
            <a:chExt cx="2177416" cy="276999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038DE1C-287D-8B0F-5501-49E88E8DEE33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613F6B-3FA7-2C12-143C-48BC3D4A3B2E}"/>
                </a:ext>
              </a:extLst>
            </p:cNvPr>
            <p:cNvSpPr txBox="1"/>
            <p:nvPr/>
          </p:nvSpPr>
          <p:spPr>
            <a:xfrm>
              <a:off x="5095567" y="744369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등록 프로그램 정보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1D98CDB-000F-C2BF-5737-BF7AE9167BF9}"/>
              </a:ext>
            </a:extLst>
          </p:cNvPr>
          <p:cNvGrpSpPr/>
          <p:nvPr/>
        </p:nvGrpSpPr>
        <p:grpSpPr>
          <a:xfrm rot="718422">
            <a:off x="6684457" y="5906601"/>
            <a:ext cx="2173096" cy="298072"/>
            <a:chOff x="4442927" y="1021367"/>
            <a:chExt cx="2173096" cy="298072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CF92BFE-52A7-E30B-4B2B-C5E7E45B438F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B916C4-12EA-0913-726D-7329CBB9D2EB}"/>
                </a:ext>
              </a:extLst>
            </p:cNvPr>
            <p:cNvSpPr txBox="1"/>
            <p:nvPr/>
          </p:nvSpPr>
          <p:spPr>
            <a:xfrm>
              <a:off x="5091247" y="1042440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등록 프로그램 정보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447ADEA-8504-C815-2D1C-8616D9733D59}"/>
              </a:ext>
            </a:extLst>
          </p:cNvPr>
          <p:cNvGrpSpPr/>
          <p:nvPr/>
        </p:nvGrpSpPr>
        <p:grpSpPr>
          <a:xfrm>
            <a:off x="9005572" y="6009313"/>
            <a:ext cx="2286000" cy="369332"/>
            <a:chOff x="1094400" y="3953070"/>
            <a:chExt cx="1800000" cy="369332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C661032-403A-B309-D888-A744C177C41D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157AF3-7E06-9F7D-49DD-02CBEC80E7B4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운영자 정보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63173F3-D6FF-15FA-5833-2DF3783A2CA8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90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C0CAA0-0297-7BA2-BE35-7F33861B2689}"/>
              </a:ext>
            </a:extLst>
          </p:cNvPr>
          <p:cNvSpPr/>
          <p:nvPr/>
        </p:nvSpPr>
        <p:spPr>
          <a:xfrm>
            <a:off x="905934" y="1275368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예약자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AA518B-B932-822B-A52A-181029F1C2AB}"/>
              </a:ext>
            </a:extLst>
          </p:cNvPr>
          <p:cNvGrpSpPr/>
          <p:nvPr/>
        </p:nvGrpSpPr>
        <p:grpSpPr>
          <a:xfrm>
            <a:off x="2419394" y="1058286"/>
            <a:ext cx="1232523" cy="461665"/>
            <a:chOff x="4442927" y="685432"/>
            <a:chExt cx="2167421" cy="346249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02833B2-3669-2D6C-5E37-DE86BCE8EA86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13966D-01CA-8195-2998-F1F03033BD7A}"/>
                </a:ext>
              </a:extLst>
            </p:cNvPr>
            <p:cNvSpPr txBox="1"/>
            <p:nvPr/>
          </p:nvSpPr>
          <p:spPr>
            <a:xfrm>
              <a:off x="4566068" y="685432"/>
              <a:ext cx="204428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신청 프로그램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정보</a:t>
              </a: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E67D8965-284E-3F2B-636E-2C425F1E2245}"/>
              </a:ext>
            </a:extLst>
          </p:cNvPr>
          <p:cNvSpPr/>
          <p:nvPr/>
        </p:nvSpPr>
        <p:spPr>
          <a:xfrm>
            <a:off x="6739016" y="603677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승인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반려 처리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C7212F-1813-EAC4-C846-31BF5898778F}"/>
              </a:ext>
            </a:extLst>
          </p:cNvPr>
          <p:cNvSpPr txBox="1"/>
          <p:nvPr/>
        </p:nvSpPr>
        <p:spPr>
          <a:xfrm>
            <a:off x="905933" y="186036"/>
            <a:ext cx="367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10. </a:t>
            </a:r>
            <a:r>
              <a:rPr lang="ko-KR" altLang="en-US" b="1" dirty="0"/>
              <a:t>프로그램 예약 승인</a:t>
            </a:r>
            <a:r>
              <a:rPr lang="en-US" altLang="ko-KR" b="1" dirty="0"/>
              <a:t>/</a:t>
            </a:r>
            <a:r>
              <a:rPr lang="ko-KR" altLang="en-US" b="1" dirty="0"/>
              <a:t>반려 처리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F3078A-B4D8-6384-0258-D1114D4848C5}"/>
              </a:ext>
            </a:extLst>
          </p:cNvPr>
          <p:cNvSpPr txBox="1"/>
          <p:nvPr/>
        </p:nvSpPr>
        <p:spPr>
          <a:xfrm>
            <a:off x="905934" y="2470783"/>
            <a:ext cx="253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11. </a:t>
            </a:r>
            <a:r>
              <a:rPr lang="ko-KR" altLang="en-US" b="1" dirty="0"/>
              <a:t>프로그램 출결 처리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D4F620C-76D6-AF4D-9981-1430F14696A9}"/>
              </a:ext>
            </a:extLst>
          </p:cNvPr>
          <p:cNvGrpSpPr/>
          <p:nvPr/>
        </p:nvGrpSpPr>
        <p:grpSpPr>
          <a:xfrm>
            <a:off x="3113203" y="5193221"/>
            <a:ext cx="2177415" cy="491204"/>
            <a:chOff x="4442927" y="443229"/>
            <a:chExt cx="2923797" cy="578138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D72D67F-A594-101D-EAFB-C4C4F9C1C4B7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5EC9850-E511-0BEC-7354-6F0DF9C00E80}"/>
                </a:ext>
              </a:extLst>
            </p:cNvPr>
            <p:cNvSpPr txBox="1"/>
            <p:nvPr/>
          </p:nvSpPr>
          <p:spPr>
            <a:xfrm>
              <a:off x="4963091" y="443229"/>
              <a:ext cx="2403633" cy="543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우수 프로그램</a:t>
              </a:r>
              <a:endParaRPr lang="en-US" altLang="ko-KR" sz="1200" dirty="0"/>
            </a:p>
            <a:p>
              <a:r>
                <a:rPr lang="ko-KR" altLang="en-US" sz="1200" dirty="0"/>
                <a:t> 순위 정보</a:t>
              </a:r>
            </a:p>
          </p:txBody>
        </p:sp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8D4D866A-6356-DEC6-655D-77FF296A58E0}"/>
              </a:ext>
            </a:extLst>
          </p:cNvPr>
          <p:cNvSpPr/>
          <p:nvPr/>
        </p:nvSpPr>
        <p:spPr>
          <a:xfrm>
            <a:off x="4852603" y="4760195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BB29E9-149E-6443-F623-978F5D5587EC}"/>
              </a:ext>
            </a:extLst>
          </p:cNvPr>
          <p:cNvSpPr txBox="1"/>
          <p:nvPr/>
        </p:nvSpPr>
        <p:spPr>
          <a:xfrm>
            <a:off x="905934" y="4575529"/>
            <a:ext cx="253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12. </a:t>
            </a:r>
            <a:r>
              <a:rPr lang="ko-KR" altLang="en-US" b="1" dirty="0"/>
              <a:t>우수 프로그램 선정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7D02CA-4C39-C4B5-29C4-F597B5B294A8}"/>
              </a:ext>
            </a:extLst>
          </p:cNvPr>
          <p:cNvSpPr/>
          <p:nvPr/>
        </p:nvSpPr>
        <p:spPr>
          <a:xfrm>
            <a:off x="3702800" y="1271203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1FCA43B-AE1B-F972-FE9D-737BD911EF11}"/>
              </a:ext>
            </a:extLst>
          </p:cNvPr>
          <p:cNvSpPr/>
          <p:nvPr/>
        </p:nvSpPr>
        <p:spPr>
          <a:xfrm>
            <a:off x="9844459" y="606199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신청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45C8AF-BB48-AEAB-54C3-6D31BFE1BC7D}"/>
              </a:ext>
            </a:extLst>
          </p:cNvPr>
          <p:cNvGrpSpPr/>
          <p:nvPr/>
        </p:nvGrpSpPr>
        <p:grpSpPr>
          <a:xfrm>
            <a:off x="5240964" y="1229201"/>
            <a:ext cx="1277957" cy="276998"/>
            <a:chOff x="4355609" y="822217"/>
            <a:chExt cx="2247318" cy="20774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41669AA-6C53-29E6-A23E-96CA66C8219C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7DA32B-483E-1B9B-E55F-F89C64BFED7A}"/>
                </a:ext>
              </a:extLst>
            </p:cNvPr>
            <p:cNvSpPr txBox="1"/>
            <p:nvPr/>
          </p:nvSpPr>
          <p:spPr>
            <a:xfrm>
              <a:off x="4355609" y="822217"/>
              <a:ext cx="214012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검토 결과 코드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CCB15B-4EFA-5BBB-27F8-A8A3DB37507D}"/>
              </a:ext>
            </a:extLst>
          </p:cNvPr>
          <p:cNvSpPr txBox="1"/>
          <p:nvPr/>
        </p:nvSpPr>
        <p:spPr>
          <a:xfrm>
            <a:off x="5295466" y="1672445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프로그램 정보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C682E7-5A18-0BC8-45E0-F3F03F1FCA03}"/>
              </a:ext>
            </a:extLst>
          </p:cNvPr>
          <p:cNvCxnSpPr>
            <a:cxnSpLocks/>
          </p:cNvCxnSpPr>
          <p:nvPr/>
        </p:nvCxnSpPr>
        <p:spPr>
          <a:xfrm>
            <a:off x="5290618" y="1619740"/>
            <a:ext cx="12283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D23671-E671-80F9-F8F8-332184511AFF}"/>
              </a:ext>
            </a:extLst>
          </p:cNvPr>
          <p:cNvSpPr txBox="1"/>
          <p:nvPr/>
        </p:nvSpPr>
        <p:spPr>
          <a:xfrm>
            <a:off x="8610488" y="1556085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프로그램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73E8AE-05E5-DEBD-A344-9CB4B53FC0F0}"/>
              </a:ext>
            </a:extLst>
          </p:cNvPr>
          <p:cNvCxnSpPr>
            <a:cxnSpLocks/>
          </p:cNvCxnSpPr>
          <p:nvPr/>
        </p:nvCxnSpPr>
        <p:spPr>
          <a:xfrm>
            <a:off x="8605640" y="1503380"/>
            <a:ext cx="12283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D9365F-B6AA-3D00-4493-3F07072A8C46}"/>
              </a:ext>
            </a:extLst>
          </p:cNvPr>
          <p:cNvSpPr/>
          <p:nvPr/>
        </p:nvSpPr>
        <p:spPr>
          <a:xfrm>
            <a:off x="902728" y="3263155"/>
            <a:ext cx="144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운영자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82CEEF0-D86E-9E6C-ABAB-2A3D07BF3F7C}"/>
              </a:ext>
            </a:extLst>
          </p:cNvPr>
          <p:cNvGrpSpPr/>
          <p:nvPr/>
        </p:nvGrpSpPr>
        <p:grpSpPr>
          <a:xfrm>
            <a:off x="2353244" y="3166157"/>
            <a:ext cx="1370888" cy="327829"/>
            <a:chOff x="4332238" y="775495"/>
            <a:chExt cx="2410739" cy="24587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F212C09-C72E-16F6-1314-9E321CC42203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961FB9-7C3A-57ED-497C-DE3E48CC3D99}"/>
                </a:ext>
              </a:extLst>
            </p:cNvPr>
            <p:cNvSpPr txBox="1"/>
            <p:nvPr/>
          </p:nvSpPr>
          <p:spPr>
            <a:xfrm>
              <a:off x="4332238" y="775495"/>
              <a:ext cx="2410739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예약자 출결 정보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9D6B8DF4-27FC-3938-397E-F2620DE43A9E}"/>
              </a:ext>
            </a:extLst>
          </p:cNvPr>
          <p:cNvSpPr/>
          <p:nvPr/>
        </p:nvSpPr>
        <p:spPr>
          <a:xfrm>
            <a:off x="3733138" y="2591167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승인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반려 처리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35425FF-702A-F83A-71D6-96DC49BD4BAC}"/>
              </a:ext>
            </a:extLst>
          </p:cNvPr>
          <p:cNvSpPr/>
          <p:nvPr/>
        </p:nvSpPr>
        <p:spPr>
          <a:xfrm>
            <a:off x="6805640" y="2529000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검토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7F774BE-8927-8958-8957-C3EA5FF25856}"/>
              </a:ext>
            </a:extLst>
          </p:cNvPr>
          <p:cNvGrpSpPr/>
          <p:nvPr/>
        </p:nvGrpSpPr>
        <p:grpSpPr>
          <a:xfrm>
            <a:off x="5756202" y="3076048"/>
            <a:ext cx="905604" cy="361045"/>
            <a:chOff x="4442927" y="822217"/>
            <a:chExt cx="2160000" cy="207750"/>
          </a:xfrm>
        </p:grpSpPr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C2097E7-45DF-2342-5670-E157947F05AF}"/>
                </a:ext>
              </a:extLst>
            </p:cNvPr>
            <p:cNvCxnSpPr/>
            <p:nvPr/>
          </p:nvCxnSpPr>
          <p:spPr>
            <a:xfrm>
              <a:off x="4442927" y="1021367"/>
              <a:ext cx="21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5B6DB97-C81B-B797-1435-635CB43F49CF}"/>
                </a:ext>
              </a:extLst>
            </p:cNvPr>
            <p:cNvSpPr txBox="1"/>
            <p:nvPr/>
          </p:nvSpPr>
          <p:spPr>
            <a:xfrm>
              <a:off x="4674150" y="822217"/>
              <a:ext cx="1503047" cy="207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결과 코드</a:t>
              </a: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3400C42-9F8F-7572-8F99-D93196F1FCB2}"/>
              </a:ext>
            </a:extLst>
          </p:cNvPr>
          <p:cNvCxnSpPr>
            <a:cxnSpLocks/>
          </p:cNvCxnSpPr>
          <p:nvPr/>
        </p:nvCxnSpPr>
        <p:spPr>
          <a:xfrm>
            <a:off x="5756201" y="3550634"/>
            <a:ext cx="90560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7A679DB-0E3C-9C40-4068-9C1207F984DE}"/>
              </a:ext>
            </a:extLst>
          </p:cNvPr>
          <p:cNvSpPr txBox="1"/>
          <p:nvPr/>
        </p:nvSpPr>
        <p:spPr>
          <a:xfrm>
            <a:off x="8680522" y="356789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프로그램 정보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CB1AF01-7B1B-727C-657F-E635CBB303F7}"/>
              </a:ext>
            </a:extLst>
          </p:cNvPr>
          <p:cNvCxnSpPr>
            <a:cxnSpLocks/>
          </p:cNvCxnSpPr>
          <p:nvPr/>
        </p:nvCxnSpPr>
        <p:spPr>
          <a:xfrm>
            <a:off x="8680402" y="3515186"/>
            <a:ext cx="12283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FE95AE1-F056-22C2-5DD1-E17E57D6E45D}"/>
              </a:ext>
            </a:extLst>
          </p:cNvPr>
          <p:cNvSpPr txBox="1"/>
          <p:nvPr/>
        </p:nvSpPr>
        <p:spPr>
          <a:xfrm>
            <a:off x="5684908" y="3570451"/>
            <a:ext cx="101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예약자 출결 정보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2C11BC8-0DE3-CA67-F4D2-EC82FFC79FCF}"/>
              </a:ext>
            </a:extLst>
          </p:cNvPr>
          <p:cNvGrpSpPr/>
          <p:nvPr/>
        </p:nvGrpSpPr>
        <p:grpSpPr>
          <a:xfrm>
            <a:off x="9983467" y="3329294"/>
            <a:ext cx="2059347" cy="369332"/>
            <a:chOff x="1094400" y="3953070"/>
            <a:chExt cx="1800000" cy="369332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9885596-FFF9-C8CF-8871-7E6BFD111D06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E2CF6B8-6F32-104F-DEAA-3348CAB99EE5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전체 프로그램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73D00C6-D673-73BF-077F-492A0B39DA9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AFE47CE-A1F3-19E6-2BD4-450F46B809BF}"/>
              </a:ext>
            </a:extLst>
          </p:cNvPr>
          <p:cNvGrpSpPr/>
          <p:nvPr/>
        </p:nvGrpSpPr>
        <p:grpSpPr>
          <a:xfrm>
            <a:off x="902728" y="5470210"/>
            <a:ext cx="2070058" cy="369332"/>
            <a:chOff x="1094400" y="3953070"/>
            <a:chExt cx="1800000" cy="369332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9B94DEB1-A6D9-3AEB-B5A2-8BAC4608BEB0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B29933C-3587-6752-5894-FE31A43DD8B0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전체 프로그램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DA43BF1-BA83-AF50-6632-F2EA4F7F64F8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9042FF1-C016-5D12-4341-E2A595CE5293}"/>
              </a:ext>
            </a:extLst>
          </p:cNvPr>
          <p:cNvSpPr txBox="1"/>
          <p:nvPr/>
        </p:nvSpPr>
        <p:spPr>
          <a:xfrm>
            <a:off x="6657283" y="5387266"/>
            <a:ext cx="194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우수 프로그램 정보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54BA64C-39D4-39A8-F938-BEB926E76B2A}"/>
              </a:ext>
            </a:extLst>
          </p:cNvPr>
          <p:cNvCxnSpPr>
            <a:cxnSpLocks/>
          </p:cNvCxnSpPr>
          <p:nvPr/>
        </p:nvCxnSpPr>
        <p:spPr>
          <a:xfrm>
            <a:off x="6805520" y="5711657"/>
            <a:ext cx="156952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E744EE2-F252-2157-4C85-91B7B460C7B7}"/>
              </a:ext>
            </a:extLst>
          </p:cNvPr>
          <p:cNvGrpSpPr/>
          <p:nvPr/>
        </p:nvGrpSpPr>
        <p:grpSpPr>
          <a:xfrm>
            <a:off x="8651290" y="5470210"/>
            <a:ext cx="2059347" cy="369332"/>
            <a:chOff x="1094400" y="3953070"/>
            <a:chExt cx="1800000" cy="369332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05F9CB5C-6C0D-7CA4-5791-BD4E16F17FFF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3953070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C42915A-D58E-C333-CF0B-8C791ABB4E4C}"/>
                </a:ext>
              </a:extLst>
            </p:cNvPr>
            <p:cNvSpPr txBox="1"/>
            <p:nvPr/>
          </p:nvSpPr>
          <p:spPr>
            <a:xfrm>
              <a:off x="1094400" y="395307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게시판 </a:t>
              </a:r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5E8F2C7-9931-E997-64A7-CC099DDBD251}"/>
                </a:ext>
              </a:extLst>
            </p:cNvPr>
            <p:cNvCxnSpPr>
              <a:cxnSpLocks/>
            </p:cNvCxnSpPr>
            <p:nvPr/>
          </p:nvCxnSpPr>
          <p:spPr>
            <a:xfrm>
              <a:off x="1094400" y="432240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0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">
            <a:extLst>
              <a:ext uri="{FF2B5EF4-FFF2-40B4-BE49-F238E27FC236}">
                <a16:creationId xmlns:a16="http://schemas.microsoft.com/office/drawing/2014/main" id="{10087109-2362-1112-487F-EED4D7EF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575"/>
            <a:ext cx="47180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55601-4786-980F-D3A3-15DE5FA5046D}"/>
              </a:ext>
            </a:extLst>
          </p:cNvPr>
          <p:cNvSpPr txBox="1"/>
          <p:nvPr/>
        </p:nvSpPr>
        <p:spPr>
          <a:xfrm>
            <a:off x="5618946" y="193831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/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D78E3-D422-DCAF-3C6A-7FA837CE0770}"/>
              </a:ext>
            </a:extLst>
          </p:cNvPr>
          <p:cNvSpPr txBox="1"/>
          <p:nvPr/>
        </p:nvSpPr>
        <p:spPr>
          <a:xfrm>
            <a:off x="4718050" y="1582341"/>
            <a:ext cx="36565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600" dirty="0"/>
              <a:t>계획</a:t>
            </a:r>
            <a:endParaRPr lang="en-US" altLang="ko-KR" sz="2600" dirty="0"/>
          </a:p>
          <a:p>
            <a:pPr marL="342900" indent="-342900">
              <a:buAutoNum type="arabicPeriod"/>
            </a:pPr>
            <a:endParaRPr lang="en-US" altLang="ko-KR" sz="2600" dirty="0"/>
          </a:p>
          <a:p>
            <a:pPr marL="342900" indent="-342900">
              <a:buAutoNum type="arabicPeriod"/>
            </a:pPr>
            <a:r>
              <a:rPr lang="ko-KR" altLang="en-US" sz="2600" dirty="0"/>
              <a:t>요구분석</a:t>
            </a:r>
            <a:endParaRPr lang="en-US" altLang="ko-KR" sz="2600" dirty="0"/>
          </a:p>
          <a:p>
            <a:pPr marL="342900" indent="-342900">
              <a:buAutoNum type="arabicPeriod"/>
            </a:pPr>
            <a:endParaRPr lang="en-US" altLang="ko-KR" sz="2600" dirty="0"/>
          </a:p>
          <a:p>
            <a:pPr marL="342900" indent="-342900">
              <a:buAutoNum type="arabicPeriod"/>
            </a:pPr>
            <a:r>
              <a:rPr lang="ko-KR" altLang="en-US" sz="2600" dirty="0"/>
              <a:t>상세설계</a:t>
            </a:r>
            <a:endParaRPr lang="en-US" altLang="ko-KR" sz="2600" dirty="0"/>
          </a:p>
          <a:p>
            <a:r>
              <a:rPr lang="en-US" altLang="ko-KR" sz="2600" dirty="0"/>
              <a:t>    3.1 </a:t>
            </a:r>
            <a:r>
              <a:rPr lang="ko-KR" altLang="en-US" sz="2600" dirty="0"/>
              <a:t>자료소개</a:t>
            </a:r>
            <a:endParaRPr lang="en-US" altLang="ko-KR" sz="2600" dirty="0"/>
          </a:p>
          <a:p>
            <a:r>
              <a:rPr lang="en-US" altLang="ko-KR" sz="2600" dirty="0"/>
              <a:t>    3.2 </a:t>
            </a:r>
            <a:r>
              <a:rPr lang="ko-KR" altLang="en-US" sz="2600" dirty="0"/>
              <a:t>배경도</a:t>
            </a:r>
            <a:endParaRPr lang="en-US" altLang="ko-KR" sz="2600" dirty="0"/>
          </a:p>
          <a:p>
            <a:r>
              <a:rPr lang="en-US" altLang="ko-KR" sz="2600" dirty="0"/>
              <a:t>    3.3 </a:t>
            </a:r>
            <a:r>
              <a:rPr lang="ko-KR" altLang="en-US" sz="2600" dirty="0"/>
              <a:t>분할도</a:t>
            </a:r>
            <a:endParaRPr lang="en-US" altLang="ko-KR" sz="2600" dirty="0"/>
          </a:p>
          <a:p>
            <a:pPr marL="342900" indent="-342900">
              <a:buAutoNum type="arabicPeriod"/>
            </a:pP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8230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2496E-C974-797C-A8F1-1897FB2CF634}"/>
              </a:ext>
            </a:extLst>
          </p:cNvPr>
          <p:cNvSpPr txBox="1"/>
          <p:nvPr/>
        </p:nvSpPr>
        <p:spPr>
          <a:xfrm>
            <a:off x="4330132" y="2998113"/>
            <a:ext cx="3558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/>
              <a:t>감사합니다</a:t>
            </a:r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2508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CA4AF-6411-F068-47B6-FC63322B678E}"/>
              </a:ext>
            </a:extLst>
          </p:cNvPr>
          <p:cNvSpPr txBox="1"/>
          <p:nvPr/>
        </p:nvSpPr>
        <p:spPr>
          <a:xfrm>
            <a:off x="5041865" y="2998113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407097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3D5F97-809B-079D-DC9F-9F3E17F83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71657"/>
              </p:ext>
            </p:extLst>
          </p:nvPr>
        </p:nvGraphicFramePr>
        <p:xfrm>
          <a:off x="460300" y="358140"/>
          <a:ext cx="11271400" cy="6141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10200">
                  <a:extLst>
                    <a:ext uri="{9D8B030D-6E8A-4147-A177-3AD203B41FA5}">
                      <a16:colId xmlns:a16="http://schemas.microsoft.com/office/drawing/2014/main" val="2046315240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3649116268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2704728869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1575657039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3489772348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682497876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4279686225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695188558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272967024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2297943810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3865882374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46661588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316897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2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 단위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9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디자인 및 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UI</a:t>
                      </a:r>
                      <a:endParaRPr lang="en-US" altLang="ko-KR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7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무한상상실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구조화 및 검색</a:t>
                      </a:r>
                    </a:p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4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무한상상실 프로그램 구조화 및 검색</a:t>
                      </a:r>
                    </a:p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11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소통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endParaRPr lang="ko-KR" altLang="ko-KR" b="0" dirty="0">
                        <a:effectLst/>
                      </a:endParaRPr>
                    </a:p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1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예약신청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승인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재확인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최종승인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출결 및 통계</a:t>
                      </a:r>
                      <a:endParaRPr lang="ko-KR" altLang="ko-KR" b="0" dirty="0">
                        <a:effectLst/>
                      </a:endParaRPr>
                    </a:p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4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49A119-DE4C-CA46-C715-AF0BB290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23737"/>
              </p:ext>
            </p:extLst>
          </p:nvPr>
        </p:nvGraphicFramePr>
        <p:xfrm>
          <a:off x="460300" y="1549400"/>
          <a:ext cx="11271400" cy="375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10200">
                  <a:extLst>
                    <a:ext uri="{9D8B030D-6E8A-4147-A177-3AD203B41FA5}">
                      <a16:colId xmlns:a16="http://schemas.microsoft.com/office/drawing/2014/main" val="2990262231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2194337643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2404983329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1504045185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1235840980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3706478081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3444258061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2961818736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3429729629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2255132606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1416459853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1313856747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352813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 단위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2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무한상상실 운영 성과물 공유</a:t>
                      </a:r>
                      <a:endParaRPr lang="ko-KR" altLang="ko-KR" b="0" dirty="0">
                        <a:effectLst/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33742"/>
                  </a:ext>
                </a:extLst>
              </a:tr>
              <a:tr h="522579">
                <a:tc>
                  <a:txBody>
                    <a:bodyPr/>
                    <a:lstStyle/>
                    <a:p>
                      <a:pPr rtl="0" eaLnBrk="1" fontAlgn="auto" latinLnBrk="1" hangingPunct="1"/>
                      <a:r>
                        <a:rPr lang="ko-KR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창조경제포털</a:t>
                      </a:r>
                      <a:endParaRPr lang="ko-KR" altLang="ko-KR" b="0" dirty="0">
                        <a:effectLst/>
                      </a:endParaRPr>
                    </a:p>
                    <a:p>
                      <a:pPr rtl="0" eaLnBrk="1" fontAlgn="auto" latinLnBrk="1" hangingPunct="1"/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연계</a:t>
                      </a:r>
                      <a:endParaRPr lang="ko-KR" altLang="ko-KR" b="0" dirty="0">
                        <a:effectLst/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39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기능 고도화</a:t>
                      </a:r>
                      <a:endParaRPr lang="ko-KR" altLang="ko-KR" b="0" dirty="0">
                        <a:effectLst/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1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8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CA4AF-6411-F068-47B6-FC63322B678E}"/>
              </a:ext>
            </a:extLst>
          </p:cNvPr>
          <p:cNvSpPr txBox="1"/>
          <p:nvPr/>
        </p:nvSpPr>
        <p:spPr>
          <a:xfrm>
            <a:off x="5041865" y="2998113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/>
              <a:t>요구분석</a:t>
            </a:r>
          </a:p>
        </p:txBody>
      </p:sp>
    </p:spTree>
    <p:extLst>
      <p:ext uri="{BB962C8B-B14F-4D97-AF65-F5344CB8AC3E}">
        <p14:creationId xmlns:p14="http://schemas.microsoft.com/office/powerpoint/2010/main" val="61426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>
            <a:extLst>
              <a:ext uri="{FF2B5EF4-FFF2-40B4-BE49-F238E27FC236}">
                <a16:creationId xmlns:a16="http://schemas.microsoft.com/office/drawing/2014/main" id="{077FDD90-C278-E587-9349-827B89F76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838" y="2116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92C2992-8BCD-73E9-C493-5620C457C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43362"/>
              </p:ext>
            </p:extLst>
          </p:nvPr>
        </p:nvGraphicFramePr>
        <p:xfrm>
          <a:off x="224367" y="500380"/>
          <a:ext cx="11743266" cy="5857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2379">
                  <a:extLst>
                    <a:ext uri="{9D8B030D-6E8A-4147-A177-3AD203B41FA5}">
                      <a16:colId xmlns:a16="http://schemas.microsoft.com/office/drawing/2014/main" val="1581394633"/>
                    </a:ext>
                  </a:extLst>
                </a:gridCol>
                <a:gridCol w="1809550">
                  <a:extLst>
                    <a:ext uri="{9D8B030D-6E8A-4147-A177-3AD203B41FA5}">
                      <a16:colId xmlns:a16="http://schemas.microsoft.com/office/drawing/2014/main" val="2682039880"/>
                    </a:ext>
                  </a:extLst>
                </a:gridCol>
                <a:gridCol w="8451337">
                  <a:extLst>
                    <a:ext uri="{9D8B030D-6E8A-4147-A177-3AD203B41FA5}">
                      <a16:colId xmlns:a16="http://schemas.microsoft.com/office/drawing/2014/main" val="47475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요구사항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요구사항 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83704"/>
                  </a:ext>
                </a:extLst>
              </a:tr>
              <a:tr h="415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디자인 및 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UI</a:t>
                      </a:r>
                      <a:endParaRPr lang="en-US" altLang="ko-KR" sz="12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◦무한상상실의 사업목적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등을 개념화 하여 표현할 수 있는 디자인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제안시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 이상 제출하여야 함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◦페이지의 추가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및 외부 링크 등을 위한 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퍼블리슁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 구축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관리자에서 기본 템플릿을 제공하여야 함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◦무한상상실의 운영기관별 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서브메인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구축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기능 포함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4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무한상상실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구조화 및 검색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◦무한상상실 분류체계* 수립 및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◦무한상상실 관리자 계층 및 권한 설계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무한상상실 관리자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운영자 등 역할별 설계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◦네이버 지도 연계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지도 표시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◦무한상상실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간 관계에 따른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무한상상실 프로그램 구조화 및 검색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◦운영 프로그램 분류체계* 수립 및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지역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분야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◦프로그램 표준화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컬럼* 등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검색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분류체계를 포함한 프로그램 소개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운영기간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모집기간 등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◦네이버 지도 연계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지도 표시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◦동영상 업로드 및 플레이 기능 연계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제안사가 제안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◦프로그램 별 참고자료 등록 및 통합 자료실 연계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5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5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6239CE-9316-923F-51F5-ECB5314D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12626"/>
              </p:ext>
            </p:extLst>
          </p:nvPr>
        </p:nvGraphicFramePr>
        <p:xfrm>
          <a:off x="224367" y="960120"/>
          <a:ext cx="11743266" cy="4937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2379">
                  <a:extLst>
                    <a:ext uri="{9D8B030D-6E8A-4147-A177-3AD203B41FA5}">
                      <a16:colId xmlns:a16="http://schemas.microsoft.com/office/drawing/2014/main" val="1482040874"/>
                    </a:ext>
                  </a:extLst>
                </a:gridCol>
                <a:gridCol w="1809550">
                  <a:extLst>
                    <a:ext uri="{9D8B030D-6E8A-4147-A177-3AD203B41FA5}">
                      <a16:colId xmlns:a16="http://schemas.microsoft.com/office/drawing/2014/main" val="195419681"/>
                    </a:ext>
                  </a:extLst>
                </a:gridCol>
                <a:gridCol w="8451337">
                  <a:extLst>
                    <a:ext uri="{9D8B030D-6E8A-4147-A177-3AD203B41FA5}">
                      <a16:colId xmlns:a16="http://schemas.microsoft.com/office/drawing/2014/main" val="44973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소통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◦사용자 참여 게시판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메시징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민원 및 피드백 위한 게시판 등 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1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예약신청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승인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재확인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최종승인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출결 및 통계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◦사용자들의 무한상상실 시범운영기관별 개별 프로그램에 대한 신청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기능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◦프로그램 운영자들의 승인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최종승인 및 출결 처리 기능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신청자들의 리스트 조회 및 엑셀 출력 기능 제공 포함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◦신청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최종승인 등 각 단계별로 단문메시지 연동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단문메시지 인터페이스는 재단에서 제공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◦통합관리자는 전국 프로그램 운영현황을 통계로 조회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지역별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유형별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수혜자별 통계 조회 등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5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무한상상실 운영 성과물 공유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◦무한상상실 운영 프로그램 소개 기능과 연계하여 운영 프로그램별로 프로그램 운영을 통해 발굴한 우수 성과물 공유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◦게시판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유투브 형태의 자료 공유 및 추천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‧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의견제시 기능 제공으로 성과물에 대한 평가 및 우수 성과물 도출 기능 제공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8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0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7F068B-F9A6-CB87-A699-DA221B1FA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9205"/>
              </p:ext>
            </p:extLst>
          </p:nvPr>
        </p:nvGraphicFramePr>
        <p:xfrm>
          <a:off x="224367" y="1280160"/>
          <a:ext cx="11743266" cy="4297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2379">
                  <a:extLst>
                    <a:ext uri="{9D8B030D-6E8A-4147-A177-3AD203B41FA5}">
                      <a16:colId xmlns:a16="http://schemas.microsoft.com/office/drawing/2014/main" val="1104378665"/>
                    </a:ext>
                  </a:extLst>
                </a:gridCol>
                <a:gridCol w="1809550">
                  <a:extLst>
                    <a:ext uri="{9D8B030D-6E8A-4147-A177-3AD203B41FA5}">
                      <a16:colId xmlns:a16="http://schemas.microsoft.com/office/drawing/2014/main" val="492474733"/>
                    </a:ext>
                  </a:extLst>
                </a:gridCol>
                <a:gridCol w="8451337">
                  <a:extLst>
                    <a:ext uri="{9D8B030D-6E8A-4147-A177-3AD203B41FA5}">
                      <a16:colId xmlns:a16="http://schemas.microsoft.com/office/drawing/2014/main" val="150612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창조경제포털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연계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◦무한상상 정보넷과 창조경제타운을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SSO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연계하여 원클릭으로 서로의 주요기능을 활용할 수 있도록 조치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◦창조경제타운 사용자가 무한상상실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(13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거점센터만 연결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재로그인 없이 시설을 예약 할 수 있는 모듈 개발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◦무한상상실 사용자가 창조경제타운의 아이디어 발전소를 재 로그인 없이 사용할 수 있는 모듈 개발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7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기능 고도화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◦무한상상실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등은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참가대상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운영일 등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기준으로 검색 및 관리가 가능하도록 구축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무한상상실별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운영 프로그램 등록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기능 제공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◦운영 프로그램 접수 개시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마감 등의 기능 제공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◦프로그램 운영과 관련하여 교재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영상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‧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사진자료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홍보물 등록 기능 제공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◦시범운영기관별 신청 프로그램에 대한 승인 기능 제공</a:t>
                      </a:r>
                    </a:p>
                    <a:p>
                      <a:pPr fontAlgn="base" latinLnBrk="1"/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 및 프로세스에 따른 단계별 통계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기초 데이터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8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1557</Words>
  <Application>Microsoft Office PowerPoint</Application>
  <PresentationFormat>와이드스크린</PresentationFormat>
  <Paragraphs>316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한양신명조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이 동규</cp:lastModifiedBy>
  <cp:revision>89</cp:revision>
  <dcterms:created xsi:type="dcterms:W3CDTF">2023-11-22T05:21:24Z</dcterms:created>
  <dcterms:modified xsi:type="dcterms:W3CDTF">2023-11-22T08:23:12Z</dcterms:modified>
</cp:coreProperties>
</file>