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0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43A5C-A42E-948B-54A6-D3420E1EE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CD1EBA-892D-24E3-9B4F-83E9234D4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2A07D-DFFC-72A7-5D57-0E6E18CE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41BE9-9F38-F4F2-D368-ED935A18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2A512-B99A-CB01-951D-F71417C8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7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67707-E158-F83B-746A-B64ACD70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292881-E7E6-9831-6395-0D4FD207B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9087-0B9F-DEC8-547F-A130D453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5032A-290F-B89E-654B-30E2A72E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FA4CD-E7A5-58C0-D2EF-21C181F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0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E007E-142F-C40D-49B7-10E60A60B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A8F896-1E85-317D-0024-06E13C25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4EBC2-2DD7-B74F-A4C0-9DD0D727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48D46-4299-8EB3-FA9D-90CF69C9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E4367-AB09-A765-5500-A941D8DA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0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D11A8-3061-5B39-D214-CD37DC26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6A769-A526-3253-2A96-16205275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74937-988E-01F5-EF61-B60F82C8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DBA01-AA63-D0DA-5D5B-56B9C41D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D4B33-07BC-E433-4BFF-CC71512D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E7972-91E4-3100-733B-EDA1C9A4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3C004-12FF-F0E3-5F94-768D8C84B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FB32-21F8-D16E-26EA-AD825119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B6BCF-A870-110D-4F5D-FF1CE05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47117-5D26-41D2-61A0-B5008BBA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7EDA6-146B-7F2D-A6E1-9E300170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48F8D-12D7-8355-A02A-782E04FAB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7050B-40A2-5EB9-ADA1-4107594B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87A22-4CB9-D029-0516-A3B45B4B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7AC65-7DB0-4C56-4BEC-B7B262D8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3ED5C-D52F-73D4-4FF4-96F41561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4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B8FC2-3E12-80F6-1D1B-2DD918BE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F3A05-5E49-3380-1D2E-732FEE03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08C59-FA13-D86D-86D5-9CC6B0886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05AA9E-0CB9-B9B6-8C46-0E115883D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8C1744-4EFF-8452-91D1-75D1E769F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AA2578-BF92-F77B-1B4A-ECD21F85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AC86D-F25C-E760-FDE0-D049FF3C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642D47-1BD4-B182-7FE6-3CC5FD00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1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999CA-1A8F-158E-F86B-9C3469DE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DA7BA6-05D1-4267-1891-8C0465FC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257A35-0F2B-B778-B8B7-0A9CCC4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503C40-7EBA-6551-7B3F-D5E7513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4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715963-EF51-88FC-3D95-B4365637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532592-E105-8B24-83D1-189D97FE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221949-ADFE-EFC4-DC73-C259356E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0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0EC5E-D61E-8578-2112-9B8B11F1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607F6-9E22-E9B5-1D59-24CF3DA6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C306B-71D2-1452-D1BA-24BB5E69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594F3-0507-3616-CC43-A5385D3B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6196E-E7DE-A7F9-F3B1-00761111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58C26-D0AB-E74F-8CA0-957032F6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9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0FFE2-416C-3A5B-880B-696EDFF9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40860-0F2F-FAA7-8D9E-CB692AF13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44CD0-9702-DD27-61DE-E248AB804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F96EF-82BF-C446-92EB-2F663C37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F711B-0781-1C2E-19E5-46F61208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C708C-3817-3E76-88D0-83229F91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56CD75-447C-6685-7CA5-66A8B269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EB95E-5FD7-C30D-0D54-F3E92AD1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DD5D6-BF88-74DD-8148-B3ABB089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A7C7-725E-4D71-8FBE-A8754F0DA72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394BA-8F29-97DB-6BA0-6E5B6BB6F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5B125-C996-A310-3325-6036B417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5439-3832-4926-8B98-39A81C45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9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38" y="-1254573"/>
            <a:ext cx="24380953" cy="9367145"/>
            <a:chOff x="-9142857" y="-1901549"/>
            <a:chExt cx="36571429" cy="14050718"/>
          </a:xfrm>
          <a:solidFill>
            <a:srgbClr val="FFFEF7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  <a:grpFill/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  <a:grpFill/>
          </p:spPr>
        </p:pic>
      </p:grpSp>
      <p:sp>
        <p:nvSpPr>
          <p:cNvPr id="5" name="Object 14">
            <a:extLst>
              <a:ext uri="{FF2B5EF4-FFF2-40B4-BE49-F238E27FC236}">
                <a16:creationId xmlns:a16="http://schemas.microsoft.com/office/drawing/2014/main" id="{BB1AAC10-495D-C6B0-0A7A-F295AA5C6F08}"/>
              </a:ext>
            </a:extLst>
          </p:cNvPr>
          <p:cNvSpPr txBox="1"/>
          <p:nvPr/>
        </p:nvSpPr>
        <p:spPr>
          <a:xfrm>
            <a:off x="3099928" y="138053"/>
            <a:ext cx="599061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/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수익모델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herit"/>
              </a:rPr>
              <a:t>(BM)</a:t>
            </a:r>
            <a:endParaRPr lang="ko-KR" altLang="en-US" sz="2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heri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4E6AE3C-B4F2-7423-12CA-EAEBC96D2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05842"/>
              </p:ext>
            </p:extLst>
          </p:nvPr>
        </p:nvGraphicFramePr>
        <p:xfrm>
          <a:off x="709224" y="1379074"/>
          <a:ext cx="4781408" cy="4099849"/>
        </p:xfrm>
        <a:graphic>
          <a:graphicData uri="http://schemas.openxmlformats.org/drawingml/2006/table">
            <a:tbl>
              <a:tblPr/>
              <a:tblGrid>
                <a:gridCol w="898905">
                  <a:extLst>
                    <a:ext uri="{9D8B030D-6E8A-4147-A177-3AD203B41FA5}">
                      <a16:colId xmlns:a16="http://schemas.microsoft.com/office/drawing/2014/main" val="2702207738"/>
                    </a:ext>
                  </a:extLst>
                </a:gridCol>
                <a:gridCol w="1491799">
                  <a:extLst>
                    <a:ext uri="{9D8B030D-6E8A-4147-A177-3AD203B41FA5}">
                      <a16:colId xmlns:a16="http://schemas.microsoft.com/office/drawing/2014/main" val="3130417517"/>
                    </a:ext>
                  </a:extLst>
                </a:gridCol>
                <a:gridCol w="908468">
                  <a:extLst>
                    <a:ext uri="{9D8B030D-6E8A-4147-A177-3AD203B41FA5}">
                      <a16:colId xmlns:a16="http://schemas.microsoft.com/office/drawing/2014/main" val="292969415"/>
                    </a:ext>
                  </a:extLst>
                </a:gridCol>
                <a:gridCol w="1482236">
                  <a:extLst>
                    <a:ext uri="{9D8B030D-6E8A-4147-A177-3AD203B41FA5}">
                      <a16:colId xmlns:a16="http://schemas.microsoft.com/office/drawing/2014/main" val="312911125"/>
                    </a:ext>
                  </a:extLst>
                </a:gridCol>
              </a:tblGrid>
              <a:tr h="250890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[B2B]</a:t>
                      </a:r>
                      <a:endParaRPr 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66094"/>
                  </a:ext>
                </a:extLst>
              </a:tr>
              <a:tr h="4136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고객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세그먼트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전국 주문제작 전문 베이커리 업체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81282"/>
                  </a:ext>
                </a:extLst>
              </a:tr>
              <a:tr h="11055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가치 제안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접근 가능한 소비자의 수가 늘어남에 따라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매출 상승을 기대한다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플랫폼을 사용함으로써 소비자의 업체 정보 탐색과 업체와의 일정 공유가 편리하다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49605"/>
                  </a:ext>
                </a:extLst>
              </a:tr>
              <a:tr h="5535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고객 관계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고객관리 메뉴얼을 제공으로 인한 매출 상승으로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지속적인 비즈니스 관계 유지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83694"/>
                  </a:ext>
                </a:extLst>
              </a:tr>
              <a:tr h="4136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핵심 파트너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공급 업체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유통 파트너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전용 유통 업체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계약시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70135"/>
                  </a:ext>
                </a:extLst>
              </a:tr>
              <a:tr h="7862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수익 체계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업체의 서비스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입점료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결제 수수료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광고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비용 구조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서비스 개발 및 운용 비용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인력 관리 비용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마케팅 및 광고 활동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356784"/>
                  </a:ext>
                </a:extLst>
              </a:tr>
              <a:tr h="5763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핵심 자원</a:t>
                      </a:r>
                      <a:endParaRPr lang="ko-KR" altLang="en-US" sz="100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 FE/BE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개발자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웹 디자이너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핵심 활동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제품 생산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파트너 관계 유지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소비자 관리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268" marR="41268" marT="41268" marB="4126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60781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DA346BBB-AADC-692A-2650-35ED1E8D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9B3685F-0EED-5F99-D180-6E6B882DB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50237"/>
              </p:ext>
            </p:extLst>
          </p:nvPr>
        </p:nvGraphicFramePr>
        <p:xfrm>
          <a:off x="6804461" y="1379074"/>
          <a:ext cx="4781409" cy="4099848"/>
        </p:xfrm>
        <a:graphic>
          <a:graphicData uri="http://schemas.openxmlformats.org/drawingml/2006/table">
            <a:tbl>
              <a:tblPr/>
              <a:tblGrid>
                <a:gridCol w="793713">
                  <a:extLst>
                    <a:ext uri="{9D8B030D-6E8A-4147-A177-3AD203B41FA5}">
                      <a16:colId xmlns:a16="http://schemas.microsoft.com/office/drawing/2014/main" val="3027330345"/>
                    </a:ext>
                  </a:extLst>
                </a:gridCol>
                <a:gridCol w="1596990">
                  <a:extLst>
                    <a:ext uri="{9D8B030D-6E8A-4147-A177-3AD203B41FA5}">
                      <a16:colId xmlns:a16="http://schemas.microsoft.com/office/drawing/2014/main" val="478042644"/>
                    </a:ext>
                  </a:extLst>
                </a:gridCol>
                <a:gridCol w="784152">
                  <a:extLst>
                    <a:ext uri="{9D8B030D-6E8A-4147-A177-3AD203B41FA5}">
                      <a16:colId xmlns:a16="http://schemas.microsoft.com/office/drawing/2014/main" val="2831971784"/>
                    </a:ext>
                  </a:extLst>
                </a:gridCol>
                <a:gridCol w="1606554">
                  <a:extLst>
                    <a:ext uri="{9D8B030D-6E8A-4147-A177-3AD203B41FA5}">
                      <a16:colId xmlns:a16="http://schemas.microsoft.com/office/drawing/2014/main" val="3882180275"/>
                    </a:ext>
                  </a:extLst>
                </a:gridCol>
              </a:tblGrid>
              <a:tr h="259521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[B2C]</a:t>
                      </a:r>
                      <a:endParaRPr 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15906"/>
                  </a:ext>
                </a:extLst>
              </a:tr>
              <a:tr h="11290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고객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세그먼트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기념일을 중요시하는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20-30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 남녀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부모님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자녀 의 축하파티를 준비하는 자녀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부모님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각종 파티를 즐겨하는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20-30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 남녀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95114"/>
                  </a:ext>
                </a:extLst>
              </a:tr>
              <a:tr h="91957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가치 제안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소비자 중심의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역경매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기능과 커뮤니케이션 기능이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기존 정보 탐색의 번거로움을 해결하고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합리적인 가격 혜택과 업체와의 원활한 의사소통 혜택을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얻을 수 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98894"/>
                  </a:ext>
                </a:extLst>
              </a:tr>
              <a:tr h="59724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고객 관계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SNS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마케팅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채팅 고객지원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고객 맞춤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카테고리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수익 체계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결제 수수료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광고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71817"/>
                  </a:ext>
                </a:extLst>
              </a:tr>
              <a:tr h="59724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핵심 자원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FE/BE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개발자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웹 디자이너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핵심 활동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제품 생산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홍보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고객 수 증가 및 유지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174706"/>
                  </a:ext>
                </a:extLst>
              </a:tr>
              <a:tr h="59724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비용 구조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서비스 개발 및 운용 비용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인력 관리 비용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마케팅 및 광고 활동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파트너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소비자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공급업체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135" marR="28135" marT="28135" marB="281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100040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90A69623-F302-C740-0096-D0001753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1633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38" y="-1254573"/>
            <a:ext cx="24380953" cy="9367145"/>
            <a:chOff x="-9142857" y="-1901549"/>
            <a:chExt cx="36571429" cy="14050718"/>
          </a:xfrm>
          <a:solidFill>
            <a:srgbClr val="FFFEF7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  <a:grpFill/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  <a:grpFill/>
          </p:spPr>
        </p:pic>
      </p:grpSp>
      <p:sp>
        <p:nvSpPr>
          <p:cNvPr id="5" name="Object 14">
            <a:extLst>
              <a:ext uri="{FF2B5EF4-FFF2-40B4-BE49-F238E27FC236}">
                <a16:creationId xmlns:a16="http://schemas.microsoft.com/office/drawing/2014/main" id="{BB1AAC10-495D-C6B0-0A7A-F295AA5C6F08}"/>
              </a:ext>
            </a:extLst>
          </p:cNvPr>
          <p:cNvSpPr txBox="1"/>
          <p:nvPr/>
        </p:nvSpPr>
        <p:spPr>
          <a:xfrm>
            <a:off x="3099928" y="201256"/>
            <a:ext cx="599061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DBDEE1"/>
                </a:solidFill>
                <a:effectLst/>
                <a:latin typeface="inherit"/>
              </a:rPr>
              <a:t> </a:t>
            </a:r>
            <a:r>
              <a:rPr lang="ko-KR" altLang="en-US" sz="2800" b="1" i="0" dirty="0">
                <a:effectLst/>
                <a:latin typeface="inherit"/>
              </a:rPr>
              <a:t>손익분기점</a:t>
            </a:r>
            <a:r>
              <a:rPr lang="ko-KR" altLang="en-US" sz="2400" b="1" i="0" dirty="0">
                <a:solidFill>
                  <a:srgbClr val="DBDEE1"/>
                </a:solidFill>
                <a:effectLst/>
                <a:latin typeface="inherit"/>
              </a:rPr>
              <a:t> </a:t>
            </a:r>
            <a:endParaRPr lang="en-US" sz="1333" b="1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Pretendard Variable" panose="02000003000000020004" pitchFamily="2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F14055-2345-2B7C-25B2-507DA463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711" y="1948084"/>
            <a:ext cx="4435830" cy="370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9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0F6D85-3F39-FA7A-441E-81F9FBD62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788" r="7929" b="7393"/>
          <a:stretch/>
        </p:blipFill>
        <p:spPr bwMode="auto">
          <a:xfrm>
            <a:off x="53339" y="1333500"/>
            <a:ext cx="6042661" cy="44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EA1C6-3426-E7CE-00EB-225B35C3F655}"/>
              </a:ext>
            </a:extLst>
          </p:cNvPr>
          <p:cNvSpPr txBox="1"/>
          <p:nvPr/>
        </p:nvSpPr>
        <p:spPr>
          <a:xfrm>
            <a:off x="6095237" y="1696624"/>
            <a:ext cx="71016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누적소비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(Cumulative Loss)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초기 소비 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월간 소비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초기 소비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130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만원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디자인(60) + 초기 홍보(70)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월간 소비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44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만원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서비스 운용(4) + 인력 관리(10) + 홍보(30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누적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수익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(Cumulative 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초기 자본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월간 수익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변동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월간 수익1(결제 수수료) =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 *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 * 5%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월간 수익2(광고) =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0.008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3% * 70%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소비자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수(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한달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차에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100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명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1년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차에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1000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명으로 가정한다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초기 자본은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원으로 가정한다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1200" dirty="0"/>
              <a:t>*</a:t>
            </a:r>
            <a:r>
              <a:rPr lang="ko-KR" altLang="en-US" sz="1200" dirty="0"/>
              <a:t>월간 수익은 소비자 수에 따라 변동한다</a:t>
            </a:r>
          </a:p>
        </p:txBody>
      </p:sp>
    </p:spTree>
    <p:extLst>
      <p:ext uri="{BB962C8B-B14F-4D97-AF65-F5344CB8AC3E}">
        <p14:creationId xmlns:p14="http://schemas.microsoft.com/office/powerpoint/2010/main" val="371123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366</Words>
  <Application>Microsoft Office PowerPoint</Application>
  <PresentationFormat>와이드스크린</PresentationFormat>
  <Paragraphs>83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12롯데마트드림Bold</vt:lpstr>
      <vt:lpstr>inherit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22</cp:revision>
  <dcterms:created xsi:type="dcterms:W3CDTF">2023-06-17T17:15:21Z</dcterms:created>
  <dcterms:modified xsi:type="dcterms:W3CDTF">2023-06-17T17:46:38Z</dcterms:modified>
</cp:coreProperties>
</file>