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8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7884" y="1687398"/>
            <a:ext cx="8561747" cy="1326393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677" y="3455790"/>
            <a:ext cx="7555867" cy="977621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강의 소개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33"/>
    </mc:Choice>
    <mc:Fallback xmlns="">
      <p:transition spd="slow" advTm="53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62023" y="1069487"/>
            <a:ext cx="5074068" cy="914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교수자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89221" y="2337846"/>
            <a:ext cx="4507885" cy="3525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성명</a:t>
            </a:r>
          </a:p>
          <a:p>
            <a:pPr lvl="1"/>
            <a:r>
              <a:rPr lang="ko-KR" altLang="en-US" dirty="0" err="1"/>
              <a:t>전성운</a:t>
            </a:r>
            <a:r>
              <a:rPr lang="en-US" altLang="ko-KR" dirty="0"/>
              <a:t>(</a:t>
            </a:r>
            <a:r>
              <a:rPr lang="ko-KR" altLang="en-US" dirty="0"/>
              <a:t>田城芸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소속 </a:t>
            </a:r>
          </a:p>
          <a:p>
            <a:pPr lvl="1"/>
            <a:r>
              <a:rPr lang="ko-KR" altLang="en-US" dirty="0"/>
              <a:t>한국문화콘텐츠학과</a:t>
            </a:r>
          </a:p>
          <a:p>
            <a:pPr lvl="1"/>
            <a:r>
              <a:rPr lang="ko-KR" altLang="en-US" dirty="0" err="1"/>
              <a:t>향설나눔대학</a:t>
            </a:r>
            <a:r>
              <a:rPr lang="ko-KR" altLang="en-US" dirty="0"/>
              <a:t> 인문계열교양학부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6672713" y="2337845"/>
            <a:ext cx="4799513" cy="3525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전공</a:t>
            </a:r>
          </a:p>
          <a:p>
            <a:pPr lvl="1"/>
            <a:r>
              <a:rPr lang="ko-KR" altLang="en-US" dirty="0"/>
              <a:t>고전문학 </a:t>
            </a:r>
            <a:r>
              <a:rPr lang="en-US" altLang="ko-KR" dirty="0"/>
              <a:t>– </a:t>
            </a:r>
            <a:r>
              <a:rPr lang="ko-KR" altLang="en-US" dirty="0"/>
              <a:t>고전소설</a:t>
            </a:r>
          </a:p>
          <a:p>
            <a:pPr lvl="1"/>
            <a:r>
              <a:rPr lang="ko-KR" altLang="en-US" dirty="0"/>
              <a:t>한국전통 문화 및 비교문화</a:t>
            </a:r>
          </a:p>
          <a:p>
            <a:endParaRPr lang="ko-K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연구실 및 이메일</a:t>
            </a:r>
          </a:p>
          <a:p>
            <a:pPr lvl="1"/>
            <a:r>
              <a:rPr lang="ko-KR" altLang="en-US" dirty="0" err="1"/>
              <a:t>미디어랩스</a:t>
            </a:r>
            <a:r>
              <a:rPr lang="ko-KR" altLang="en-US" dirty="0"/>
              <a:t> </a:t>
            </a:r>
            <a:r>
              <a:rPr lang="en-US" altLang="ko-KR" dirty="0"/>
              <a:t>ML323</a:t>
            </a:r>
          </a:p>
          <a:p>
            <a:pPr lvl="1"/>
            <a:r>
              <a:rPr lang="en-US" altLang="ko-KR" dirty="0"/>
              <a:t>E-mail: swchun@sch.ac.kr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72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86"/>
    </mc:Choice>
    <mc:Fallback xmlns="">
      <p:transition spd="slow" advTm="162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5853" y="916340"/>
            <a:ext cx="5573301" cy="770124"/>
          </a:xfrm>
        </p:spPr>
        <p:txBody>
          <a:bodyPr/>
          <a:lstStyle/>
          <a:p>
            <a:r>
              <a:rPr lang="ko-KR" altLang="en-US" dirty="0"/>
              <a:t>강의 소개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57633" y="2262345"/>
            <a:ext cx="8915400" cy="38085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강  좌  명 </a:t>
            </a:r>
            <a:r>
              <a:rPr lang="en-US" altLang="ko-KR" dirty="0"/>
              <a:t>: </a:t>
            </a:r>
            <a:r>
              <a:rPr lang="ko-KR" altLang="en-US" dirty="0"/>
              <a:t>지리와 문명</a:t>
            </a:r>
            <a:endParaRPr lang="en-US" altLang="ko-KR" dirty="0"/>
          </a:p>
          <a:p>
            <a:pPr lvl="1"/>
            <a:r>
              <a:rPr lang="ko-KR" altLang="en-US" dirty="0"/>
              <a:t>문명의 실체와 변화 및 다양성을 지리의 관점에서 이해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인간에 대한 이해 심화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강좌 개설 </a:t>
            </a:r>
            <a:r>
              <a:rPr lang="en-US" altLang="ko-KR" dirty="0"/>
              <a:t>: </a:t>
            </a:r>
            <a:r>
              <a:rPr lang="ko-KR" altLang="en-US" dirty="0" err="1"/>
              <a:t>향설나눔대학</a:t>
            </a:r>
            <a:r>
              <a:rPr lang="ko-KR" altLang="en-US" dirty="0"/>
              <a:t> 중핵 교과 </a:t>
            </a:r>
            <a:endParaRPr lang="en-US" altLang="ko-KR" dirty="0"/>
          </a:p>
          <a:p>
            <a:pPr lvl="1"/>
            <a:r>
              <a:rPr lang="ko-KR" altLang="en-US" dirty="0" err="1"/>
              <a:t>향설나눔대학은</a:t>
            </a:r>
            <a:r>
              <a:rPr lang="ko-KR" altLang="en-US" dirty="0"/>
              <a:t> 순천향대학교 재학생의 균형 잡힌 교양 역량 강화</a:t>
            </a:r>
            <a:endParaRPr lang="en-US" altLang="ko-KR" dirty="0"/>
          </a:p>
          <a:p>
            <a:pPr lvl="1"/>
            <a:r>
              <a:rPr lang="ko-KR" altLang="en-US" dirty="0"/>
              <a:t>중핵 교과의 </a:t>
            </a:r>
            <a:r>
              <a:rPr lang="en-US" altLang="ko-KR" dirty="0"/>
              <a:t>“</a:t>
            </a:r>
            <a:r>
              <a:rPr lang="ko-KR" altLang="en-US" dirty="0"/>
              <a:t>인간과 사회</a:t>
            </a:r>
            <a:r>
              <a:rPr lang="en-US" altLang="ko-KR" dirty="0"/>
              <a:t>”</a:t>
            </a:r>
            <a:r>
              <a:rPr lang="ko-KR" altLang="en-US" dirty="0"/>
              <a:t> 영역</a:t>
            </a:r>
            <a:r>
              <a:rPr lang="en-US" altLang="ko-KR" dirty="0"/>
              <a:t>. </a:t>
            </a:r>
            <a:r>
              <a:rPr lang="ko-KR" altLang="en-US" dirty="0"/>
              <a:t>지리와 문명</a:t>
            </a:r>
            <a:r>
              <a:rPr lang="en-US" altLang="ko-KR" dirty="0"/>
              <a:t>, </a:t>
            </a:r>
            <a:r>
              <a:rPr lang="ko-KR" altLang="en-US" dirty="0"/>
              <a:t>인간을 이해하는 교과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 중핵 </a:t>
            </a:r>
            <a:r>
              <a:rPr lang="ko-KR" altLang="en-US" dirty="0" err="1"/>
              <a:t>교과란</a:t>
            </a:r>
            <a:r>
              <a:rPr lang="en-US" altLang="ko-KR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순천향대학교 재학 </a:t>
            </a:r>
            <a:r>
              <a:rPr lang="en-US" altLang="ko-KR" dirty="0"/>
              <a:t>2</a:t>
            </a:r>
            <a:r>
              <a:rPr lang="ko-KR" altLang="en-US" dirty="0"/>
              <a:t>학년 학생 </a:t>
            </a:r>
            <a:r>
              <a:rPr lang="ko-KR" altLang="en-US" dirty="0" err="1"/>
              <a:t>향설나눔대학</a:t>
            </a:r>
            <a:r>
              <a:rPr lang="ko-KR" altLang="en-US" dirty="0"/>
              <a:t> 운영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개 영역별 </a:t>
            </a:r>
            <a:r>
              <a:rPr lang="en-US" altLang="ko-KR" dirty="0"/>
              <a:t>10</a:t>
            </a:r>
            <a:r>
              <a:rPr lang="ko-KR" altLang="en-US" dirty="0"/>
              <a:t>개의 교과 개설</a:t>
            </a:r>
            <a:r>
              <a:rPr lang="en-US" altLang="ko-KR" dirty="0"/>
              <a:t>(</a:t>
            </a:r>
            <a:r>
              <a:rPr lang="ko-KR" altLang="en-US" dirty="0"/>
              <a:t>인간과 사회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539"/>
    </mc:Choice>
    <mc:Fallback xmlns="">
      <p:transition spd="slow" advTm="16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9267" y="848411"/>
            <a:ext cx="6542022" cy="767958"/>
          </a:xfrm>
        </p:spPr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2195" y="2079127"/>
            <a:ext cx="9269714" cy="3897467"/>
          </a:xfrm>
        </p:spPr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강의 목표</a:t>
            </a:r>
          </a:p>
          <a:p>
            <a:pPr lvl="1" algn="just" fontAlgn="base"/>
            <a:r>
              <a:rPr lang="ko-KR" altLang="en-US" dirty="0"/>
              <a:t>문명과 지리의 상관성을 이해한다</a:t>
            </a:r>
            <a:r>
              <a:rPr lang="en-US" altLang="ko-KR" dirty="0"/>
              <a:t>.</a:t>
            </a:r>
          </a:p>
          <a:p>
            <a:pPr lvl="1" algn="just" fontAlgn="base"/>
            <a:r>
              <a:rPr lang="ko-KR" altLang="en-US" dirty="0"/>
              <a:t>문명권의 형성과 인간의 가치 지향 및 공동체 사회의 본질을 이해한다</a:t>
            </a:r>
            <a:r>
              <a:rPr lang="en-US" altLang="ko-KR" dirty="0"/>
              <a:t>.  </a:t>
            </a:r>
          </a:p>
          <a:p>
            <a:pPr lvl="1" algn="just" fontAlgn="base"/>
            <a:r>
              <a:rPr lang="ko-KR" altLang="en-US" dirty="0"/>
              <a:t>문명의 발생과 전파</a:t>
            </a:r>
            <a:r>
              <a:rPr lang="en-US" altLang="ko-KR" dirty="0"/>
              <a:t>, </a:t>
            </a:r>
            <a:r>
              <a:rPr lang="ko-KR" altLang="en-US" dirty="0"/>
              <a:t>발전의 양상을 자연환경의 상호작용의 측면에서 이해한다</a:t>
            </a:r>
            <a:r>
              <a:rPr lang="en-US" altLang="ko-KR" dirty="0"/>
              <a:t>. </a:t>
            </a:r>
          </a:p>
          <a:p>
            <a:pPr lvl="1" algn="just" fontAlgn="base"/>
            <a:endParaRPr lang="en-US" altLang="ko-KR" dirty="0"/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수업의 특징</a:t>
            </a:r>
          </a:p>
          <a:p>
            <a:pPr lvl="1" fontAlgn="base"/>
            <a:r>
              <a:rPr lang="ko-KR" altLang="en-US" dirty="0"/>
              <a:t>문명과 그에 영향을 끼치는 지리적 요건의 상관성을 바라보는 일반적 관점의 변화</a:t>
            </a:r>
            <a:endParaRPr lang="en-US" altLang="ko-KR" dirty="0"/>
          </a:p>
          <a:p>
            <a:pPr lvl="1" fontAlgn="base"/>
            <a:r>
              <a:rPr lang="ko-KR" altLang="en-US" dirty="0"/>
              <a:t>문명과 인간에 대한 성찰적 인간</a:t>
            </a:r>
            <a:r>
              <a:rPr lang="en-US" altLang="ko-KR" dirty="0"/>
              <a:t>, </a:t>
            </a:r>
            <a:r>
              <a:rPr lang="ko-KR" altLang="en-US" dirty="0"/>
              <a:t>타인</a:t>
            </a:r>
            <a:r>
              <a:rPr lang="en-US" altLang="ko-KR" dirty="0"/>
              <a:t>(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  <a:r>
              <a:rPr lang="ko-KR" altLang="en-US" dirty="0"/>
              <a:t>와 소통할 수 있는 능력을 지닌 </a:t>
            </a:r>
            <a:r>
              <a:rPr lang="ko-KR" altLang="en-US" dirty="0" err="1"/>
              <a:t>순천향</a:t>
            </a:r>
            <a:r>
              <a:rPr lang="ko-KR" altLang="en-US" dirty="0"/>
              <a:t> 고유의 </a:t>
            </a:r>
            <a:r>
              <a:rPr lang="ko-KR" altLang="en-US" dirty="0" err="1"/>
              <a:t>교양형</a:t>
            </a:r>
            <a:r>
              <a:rPr lang="ko-KR" altLang="en-US" dirty="0"/>
              <a:t> 인재 양성 </a:t>
            </a:r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9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46"/>
    </mc:Choice>
    <mc:Fallback xmlns="">
      <p:transition spd="slow" advTm="89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0694" y="878633"/>
            <a:ext cx="7945309" cy="824444"/>
          </a:xfrm>
        </p:spPr>
        <p:txBody>
          <a:bodyPr/>
          <a:lstStyle/>
          <a:p>
            <a:r>
              <a:rPr lang="ko-KR" altLang="en-US" dirty="0"/>
              <a:t>강의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9098" y="2424554"/>
            <a:ext cx="9709056" cy="3646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대면 강의</a:t>
            </a:r>
            <a:endParaRPr lang="en-US" altLang="ko-KR" dirty="0"/>
          </a:p>
          <a:p>
            <a:pPr lvl="1"/>
            <a:r>
              <a:rPr lang="ko-KR" altLang="en-US" dirty="0"/>
              <a:t>강의 자료는 주차 별로 </a:t>
            </a:r>
            <a:r>
              <a:rPr lang="en-US" altLang="ko-KR" dirty="0"/>
              <a:t>LMS/</a:t>
            </a:r>
            <a:r>
              <a:rPr lang="ko-KR" altLang="en-US" dirty="0"/>
              <a:t>메타버스</a:t>
            </a:r>
            <a:r>
              <a:rPr lang="en-US" altLang="ko-KR" dirty="0"/>
              <a:t> </a:t>
            </a:r>
            <a:r>
              <a:rPr lang="ko-KR" altLang="en-US" dirty="0"/>
              <a:t>업로드</a:t>
            </a:r>
            <a:r>
              <a:rPr lang="en-US" altLang="ko-KR" dirty="0"/>
              <a:t>. 5</a:t>
            </a:r>
            <a:r>
              <a:rPr lang="ko-KR" altLang="en-US" dirty="0"/>
              <a:t>주차 분량을 전날까지</a:t>
            </a:r>
            <a:endParaRPr lang="en-US" altLang="ko-KR" dirty="0"/>
          </a:p>
          <a:p>
            <a:pPr lvl="1"/>
            <a:r>
              <a:rPr lang="ko-KR" altLang="en-US" dirty="0"/>
              <a:t>강의 자료 활용을 통한 수업</a:t>
            </a:r>
            <a:r>
              <a:rPr lang="en-US" altLang="ko-KR" dirty="0"/>
              <a:t>. </a:t>
            </a:r>
            <a:r>
              <a:rPr lang="ko-KR" altLang="en-US" dirty="0"/>
              <a:t>해당 주 기간</a:t>
            </a:r>
            <a:r>
              <a:rPr lang="en-US" altLang="ko-KR" dirty="0"/>
              <a:t>(1</a:t>
            </a:r>
            <a:r>
              <a:rPr lang="ko-KR" altLang="en-US" dirty="0"/>
              <a:t>주 동안</a:t>
            </a:r>
            <a:r>
              <a:rPr lang="en-US" altLang="ko-KR" dirty="0"/>
              <a:t>)</a:t>
            </a:r>
            <a:r>
              <a:rPr lang="ko-KR" altLang="en-US" dirty="0"/>
              <a:t>만 열람 가능하며 </a:t>
            </a:r>
            <a:r>
              <a:rPr lang="ko-KR" altLang="en-US" dirty="0" err="1"/>
              <a:t>재열람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과제는 통상 </a:t>
            </a:r>
            <a:r>
              <a:rPr lang="en-US" altLang="ko-KR" dirty="0"/>
              <a:t>2</a:t>
            </a:r>
            <a:r>
              <a:rPr lang="ko-KR" altLang="en-US" dirty="0"/>
              <a:t>주차 기준 </a:t>
            </a:r>
            <a:r>
              <a:rPr lang="en-US" altLang="ko-KR" dirty="0"/>
              <a:t>1</a:t>
            </a:r>
            <a:r>
              <a:rPr lang="ko-KR" altLang="en-US" dirty="0"/>
              <a:t>회로 하며</a:t>
            </a:r>
            <a:r>
              <a:rPr lang="en-US" altLang="ko-KR" dirty="0"/>
              <a:t>, </a:t>
            </a:r>
            <a:r>
              <a:rPr lang="ko-KR" altLang="en-US" dirty="0"/>
              <a:t>과제 내용은 수시 확인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강의 일정 </a:t>
            </a:r>
            <a:endParaRPr lang="en-US" altLang="ko-KR" dirty="0"/>
          </a:p>
          <a:p>
            <a:pPr lvl="1"/>
            <a:r>
              <a:rPr lang="ko-KR" altLang="en-US" dirty="0"/>
              <a:t>강의 진행은 대면 강의와 메타버스 활용을 통한 비대면 강의로 진행 예정</a:t>
            </a:r>
            <a:endParaRPr lang="en-US" altLang="ko-KR" dirty="0"/>
          </a:p>
          <a:p>
            <a:pPr lvl="1"/>
            <a:r>
              <a:rPr lang="ko-KR" altLang="en-US" dirty="0"/>
              <a:t>강의 내용은 학사 일정 및</a:t>
            </a:r>
            <a:r>
              <a:rPr lang="en-US" altLang="ko-KR" dirty="0"/>
              <a:t> </a:t>
            </a:r>
            <a:r>
              <a:rPr lang="ko-KR" altLang="en-US" dirty="0"/>
              <a:t>학생의 의견을 일부 반영하여 순연</a:t>
            </a:r>
            <a:r>
              <a:rPr lang="en-US" altLang="ko-KR" dirty="0"/>
              <a:t>, </a:t>
            </a:r>
            <a:r>
              <a:rPr lang="ko-KR" altLang="en-US" dirty="0"/>
              <a:t>조정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0694" y="878633"/>
            <a:ext cx="7945309" cy="824444"/>
          </a:xfrm>
        </p:spPr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강의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219" y="2245444"/>
            <a:ext cx="9511092" cy="36840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강의 특징 및 진행 방법 등 소개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문명의 개념과 발생</a:t>
            </a:r>
            <a:r>
              <a:rPr lang="en-US" altLang="ko-KR" dirty="0"/>
              <a:t>, </a:t>
            </a:r>
            <a:r>
              <a:rPr lang="ko-KR" altLang="en-US" dirty="0"/>
              <a:t>지리</a:t>
            </a:r>
            <a:r>
              <a:rPr lang="en-US" altLang="ko-KR" dirty="0"/>
              <a:t>(</a:t>
            </a:r>
            <a:r>
              <a:rPr lang="ko-KR" altLang="en-US" dirty="0"/>
              <a:t>시공간</a:t>
            </a:r>
            <a:r>
              <a:rPr lang="en-US" altLang="ko-KR" dirty="0"/>
              <a:t>) </a:t>
            </a:r>
            <a:r>
              <a:rPr lang="ko-KR" altLang="en-US" dirty="0"/>
              <a:t>속의 인간</a:t>
            </a:r>
            <a:r>
              <a:rPr lang="en-US" altLang="ko-KR" dirty="0"/>
              <a:t>(</a:t>
            </a:r>
            <a:r>
              <a:rPr lang="ko-KR" altLang="en-US" dirty="0"/>
              <a:t>주체</a:t>
            </a:r>
            <a:r>
              <a:rPr lang="en-US" altLang="ko-KR" dirty="0"/>
              <a:t>)</a:t>
            </a:r>
            <a:r>
              <a:rPr lang="ko-KR" altLang="en-US" dirty="0"/>
              <a:t>와 문명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문명과 공간 </a:t>
            </a:r>
            <a:r>
              <a:rPr lang="en-US" altLang="ko-KR" dirty="0"/>
              <a:t>- </a:t>
            </a:r>
            <a:r>
              <a:rPr lang="ko-KR" altLang="en-US" dirty="0"/>
              <a:t>공간과 문명</a:t>
            </a:r>
            <a:r>
              <a:rPr lang="en-US" altLang="ko-KR" dirty="0"/>
              <a:t>(</a:t>
            </a:r>
            <a:r>
              <a:rPr lang="ko-KR" altLang="en-US" dirty="0"/>
              <a:t>개별 문명과 공간</a:t>
            </a:r>
            <a:r>
              <a:rPr lang="en-US" altLang="ko-KR" dirty="0"/>
              <a:t>, </a:t>
            </a:r>
            <a:r>
              <a:rPr lang="ko-KR" altLang="en-US" dirty="0"/>
              <a:t>신석기의 출현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- 7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문명과 시간 </a:t>
            </a:r>
            <a:r>
              <a:rPr lang="en-US" altLang="ko-KR" dirty="0"/>
              <a:t>- Mixture(</a:t>
            </a:r>
            <a:r>
              <a:rPr lang="ko-KR" altLang="en-US" dirty="0"/>
              <a:t>문명권의 형성</a:t>
            </a:r>
            <a:r>
              <a:rPr lang="en-US" altLang="ko-KR" dirty="0"/>
              <a:t>), </a:t>
            </a:r>
            <a:r>
              <a:rPr lang="ko-KR" altLang="en-US" dirty="0"/>
              <a:t>이동과 시공간</a:t>
            </a:r>
            <a:r>
              <a:rPr lang="en-US" altLang="ko-KR" dirty="0"/>
              <a:t>(</a:t>
            </a:r>
            <a:r>
              <a:rPr lang="ko-KR" altLang="en-US" dirty="0"/>
              <a:t>기후변화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중간고사 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– 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이집트 문명</a:t>
            </a:r>
            <a:r>
              <a:rPr lang="en-US" altLang="ko-KR" dirty="0"/>
              <a:t>- </a:t>
            </a:r>
            <a:r>
              <a:rPr lang="ko-KR" altLang="en-US" dirty="0"/>
              <a:t>문명과 자연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– 14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동서 문명의 만남 </a:t>
            </a:r>
            <a:r>
              <a:rPr lang="en-US" altLang="ko-KR" dirty="0"/>
              <a:t>- </a:t>
            </a:r>
            <a:r>
              <a:rPr lang="ko-KR" altLang="en-US" dirty="0"/>
              <a:t>문명 접변</a:t>
            </a:r>
            <a:r>
              <a:rPr lang="en-US" altLang="ko-KR" dirty="0"/>
              <a:t>. </a:t>
            </a:r>
            <a:r>
              <a:rPr lang="ko-KR" altLang="en-US" dirty="0"/>
              <a:t>교류와 확산</a:t>
            </a:r>
            <a:r>
              <a:rPr lang="en-US" altLang="ko-KR" dirty="0"/>
              <a:t>, </a:t>
            </a:r>
            <a:r>
              <a:rPr lang="ko-KR" altLang="en-US" dirty="0"/>
              <a:t>자기화</a:t>
            </a:r>
            <a:r>
              <a:rPr lang="en-US" altLang="ko-KR" dirty="0"/>
              <a:t>, </a:t>
            </a:r>
            <a:r>
              <a:rPr lang="ko-KR" altLang="en-US" dirty="0"/>
              <a:t>문명에</a:t>
            </a:r>
            <a:r>
              <a:rPr lang="en-US" altLang="ko-KR" dirty="0"/>
              <a:t> </a:t>
            </a:r>
            <a:r>
              <a:rPr lang="ko-KR" altLang="en-US" dirty="0"/>
              <a:t>대한 시선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기말고사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7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781" y="942680"/>
            <a:ext cx="9520158" cy="675404"/>
          </a:xfrm>
        </p:spPr>
        <p:txBody>
          <a:bodyPr/>
          <a:lstStyle/>
          <a:p>
            <a:r>
              <a:rPr lang="ko-KR" altLang="en-US" dirty="0"/>
              <a:t>지리와 문명</a:t>
            </a:r>
            <a:r>
              <a:rPr lang="en-US" altLang="ko-KR" dirty="0"/>
              <a:t>, </a:t>
            </a:r>
            <a:r>
              <a:rPr lang="ko-KR" altLang="en-US" dirty="0"/>
              <a:t>그리고 인간의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5781" y="2224725"/>
            <a:ext cx="9739761" cy="38838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문명</a:t>
            </a:r>
            <a:r>
              <a:rPr lang="en-US" altLang="ko-KR" dirty="0"/>
              <a:t>/</a:t>
            </a:r>
            <a:r>
              <a:rPr lang="ko-KR" altLang="en-US" dirty="0"/>
              <a:t>인간</a:t>
            </a:r>
            <a:r>
              <a:rPr lang="en-US" altLang="ko-KR" dirty="0"/>
              <a:t>/</a:t>
            </a:r>
            <a:r>
              <a:rPr lang="ko-KR" altLang="en-US" dirty="0"/>
              <a:t>시공간이란 무엇인가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욕망 주체로의 인간은 어떤 존재인가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인간과 동물의 경계는 존재하는가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인간의 문명 발전의 시발은 무엇인가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문명의 발전을 바라보는 시선은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단선적 발전</a:t>
            </a:r>
            <a:r>
              <a:rPr lang="en-US" altLang="ko-KR" dirty="0"/>
              <a:t>, </a:t>
            </a:r>
            <a:r>
              <a:rPr lang="ko-KR" altLang="en-US" dirty="0"/>
              <a:t>인간 중심</a:t>
            </a:r>
            <a:r>
              <a:rPr lang="en-US" altLang="ko-KR" dirty="0"/>
              <a:t>, </a:t>
            </a:r>
            <a:r>
              <a:rPr lang="ko-KR" altLang="en-US" dirty="0"/>
              <a:t>현재 중심</a:t>
            </a:r>
            <a:endParaRPr lang="en-US" altLang="ko-KR" dirty="0"/>
          </a:p>
          <a:p>
            <a:pPr lvl="1"/>
            <a:r>
              <a:rPr lang="ko-KR" altLang="en-US" dirty="0"/>
              <a:t>점진적 누적적 발전</a:t>
            </a:r>
            <a:r>
              <a:rPr lang="en-US" altLang="ko-KR" dirty="0"/>
              <a:t>/ </a:t>
            </a:r>
            <a:r>
              <a:rPr lang="ko-KR" altLang="en-US" dirty="0"/>
              <a:t>혁신적 변화</a:t>
            </a:r>
            <a:r>
              <a:rPr lang="en-US" altLang="ko-KR" dirty="0"/>
              <a:t>/ </a:t>
            </a:r>
            <a:r>
              <a:rPr lang="ko-KR" altLang="en-US" dirty="0"/>
              <a:t>혁명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문명 발전의 혁명적 사건으로서 </a:t>
            </a:r>
            <a:r>
              <a:rPr lang="ko-KR" altLang="en-US" dirty="0" err="1"/>
              <a:t>인지혁명</a:t>
            </a:r>
            <a:r>
              <a:rPr lang="en-US" altLang="ko-KR" dirty="0"/>
              <a:t>/</a:t>
            </a:r>
            <a:r>
              <a:rPr lang="ko-KR" altLang="en-US" dirty="0" err="1"/>
              <a:t>문자혁명</a:t>
            </a:r>
            <a:r>
              <a:rPr lang="en-US" altLang="ko-KR" dirty="0"/>
              <a:t>/ </a:t>
            </a:r>
            <a:r>
              <a:rPr lang="ko-KR" altLang="en-US" dirty="0" err="1"/>
              <a:t>인쇄혁명</a:t>
            </a:r>
            <a:r>
              <a:rPr lang="en-US" altLang="ko-KR" dirty="0"/>
              <a:t>/</a:t>
            </a:r>
            <a:r>
              <a:rPr lang="ko-KR" altLang="en-US" dirty="0"/>
              <a:t>미디어혁명이란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인간의 사유 체계와 자연 환경의 관계에 대한 이해의 사례는</a:t>
            </a:r>
            <a:r>
              <a:rPr lang="en-US" altLang="ko-KR" dirty="0"/>
              <a:t>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역법과 시간의 탄생</a:t>
            </a:r>
            <a:r>
              <a:rPr lang="en-US" altLang="ko-KR" dirty="0"/>
              <a:t>, </a:t>
            </a:r>
            <a:r>
              <a:rPr lang="ko-KR" altLang="en-US" dirty="0"/>
              <a:t>신화와 세계 질서</a:t>
            </a:r>
            <a:r>
              <a:rPr lang="en-US" altLang="ko-KR" dirty="0"/>
              <a:t>, </a:t>
            </a:r>
            <a:r>
              <a:rPr lang="ko-KR" altLang="en-US" dirty="0"/>
              <a:t>피라미드와 공존의 창의적 성취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문명과 인간의 생존</a:t>
            </a:r>
            <a:r>
              <a:rPr lang="en-US" altLang="ko-KR" dirty="0"/>
              <a:t>/</a:t>
            </a:r>
            <a:r>
              <a:rPr lang="ko-KR" altLang="en-US" dirty="0"/>
              <a:t> 기호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/ </a:t>
            </a:r>
            <a:r>
              <a:rPr lang="ko-KR" altLang="en-US" dirty="0"/>
              <a:t>기호 </a:t>
            </a:r>
            <a:r>
              <a:rPr lang="en-US" altLang="ko-KR" dirty="0"/>
              <a:t>2</a:t>
            </a:r>
            <a:r>
              <a:rPr lang="ko-KR" altLang="en-US" dirty="0"/>
              <a:t>단계는</a:t>
            </a:r>
            <a:r>
              <a:rPr lang="en-US" altLang="ko-KR" dirty="0"/>
              <a:t>?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커피</a:t>
            </a:r>
            <a:r>
              <a:rPr lang="en-US" altLang="ko-KR" dirty="0"/>
              <a:t>, </a:t>
            </a:r>
            <a:r>
              <a:rPr lang="ko-KR" altLang="en-US" dirty="0"/>
              <a:t>향신료</a:t>
            </a:r>
            <a:r>
              <a:rPr lang="en-US" altLang="ko-KR" dirty="0"/>
              <a:t>, </a:t>
            </a:r>
            <a:r>
              <a:rPr lang="ko-KR" altLang="en-US" dirty="0"/>
              <a:t>예술품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엔터테인먼트 등</a:t>
            </a:r>
          </a:p>
        </p:txBody>
      </p:sp>
    </p:spTree>
    <p:extLst>
      <p:ext uri="{BB962C8B-B14F-4D97-AF65-F5344CB8AC3E}">
        <p14:creationId xmlns:p14="http://schemas.microsoft.com/office/powerpoint/2010/main" val="19786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5536" y="888061"/>
            <a:ext cx="4194374" cy="770124"/>
          </a:xfrm>
        </p:spPr>
        <p:txBody>
          <a:bodyPr/>
          <a:lstStyle/>
          <a:p>
            <a:r>
              <a:rPr lang="ko-KR" altLang="en-US" dirty="0"/>
              <a:t>평가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8145" y="2187018"/>
            <a:ext cx="8915400" cy="3855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출석 </a:t>
            </a:r>
            <a:r>
              <a:rPr lang="en-US" altLang="ko-KR" dirty="0"/>
              <a:t>10%  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10%. </a:t>
            </a:r>
            <a:r>
              <a:rPr lang="ko-KR" altLang="en-US" dirty="0"/>
              <a:t>특히 일정한 횟수를 상회하지 않도록 할 것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중간 및 기말고사 각 </a:t>
            </a:r>
            <a:r>
              <a:rPr lang="en-US" altLang="ko-KR" dirty="0"/>
              <a:t>35%.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시험 내용</a:t>
            </a:r>
            <a:r>
              <a:rPr lang="en-US" altLang="ko-KR" dirty="0"/>
              <a:t>.</a:t>
            </a:r>
            <a:r>
              <a:rPr lang="ko-KR" altLang="en-US" dirty="0"/>
              <a:t> 수업 중 강조 사항에 대한 주의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단답형과 서술형 문제의 고른 출제</a:t>
            </a:r>
            <a:r>
              <a:rPr lang="en-US" altLang="ko-KR" dirty="0"/>
              <a:t>. </a:t>
            </a:r>
            <a:r>
              <a:rPr lang="ko-KR" altLang="en-US" dirty="0"/>
              <a:t>객관식은 없음</a:t>
            </a:r>
            <a:endParaRPr lang="en-US" altLang="ko-KR" dirty="0"/>
          </a:p>
          <a:p>
            <a:pPr lvl="1"/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기말고사의 방식 및 유의점은 별도 안내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과제 및 퀴즈 </a:t>
            </a:r>
            <a:r>
              <a:rPr lang="en-US" altLang="ko-KR" dirty="0"/>
              <a:t>20%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퀴즈 </a:t>
            </a:r>
            <a:r>
              <a:rPr lang="en-US" altLang="ko-KR" dirty="0"/>
              <a:t>5%. </a:t>
            </a:r>
            <a:r>
              <a:rPr lang="ko-KR" altLang="en-US" dirty="0"/>
              <a:t>퀴즈는 강의 중 수시로 제시</a:t>
            </a:r>
            <a:r>
              <a:rPr lang="en-US" altLang="ko-K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과제 </a:t>
            </a:r>
            <a:r>
              <a:rPr lang="en-US" altLang="ko-KR" dirty="0"/>
              <a:t>15%. </a:t>
            </a:r>
            <a:r>
              <a:rPr lang="ko-KR" altLang="en-US" dirty="0"/>
              <a:t>과제는 수시 과제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A159E-CDDC-B802-C8F4-EE5764D8F7E2}"/>
              </a:ext>
            </a:extLst>
          </p:cNvPr>
          <p:cNvSpPr txBox="1"/>
          <p:nvPr/>
        </p:nvSpPr>
        <p:spPr>
          <a:xfrm>
            <a:off x="7968343" y="3543300"/>
            <a:ext cx="38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말맺음은</a:t>
            </a:r>
            <a:r>
              <a:rPr lang="ko-KR" altLang="en-US" dirty="0"/>
              <a:t> </a:t>
            </a:r>
            <a:r>
              <a:rPr lang="en-US" altLang="ko-KR" dirty="0"/>
              <a:t>“~</a:t>
            </a:r>
            <a:r>
              <a:rPr lang="ko-KR" altLang="en-US" dirty="0"/>
              <a:t>합니다</a:t>
            </a:r>
            <a:r>
              <a:rPr lang="en-US" altLang="ko-KR" dirty="0"/>
              <a:t>＂</a:t>
            </a:r>
            <a:r>
              <a:rPr lang="ko-KR" altLang="en-US" dirty="0"/>
              <a:t>로 끝맺기</a:t>
            </a:r>
          </a:p>
        </p:txBody>
      </p:sp>
    </p:spTree>
    <p:extLst>
      <p:ext uri="{BB962C8B-B14F-4D97-AF65-F5344CB8AC3E}">
        <p14:creationId xmlns:p14="http://schemas.microsoft.com/office/powerpoint/2010/main" val="2609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2916" y="2468220"/>
            <a:ext cx="8533129" cy="34506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다음 수업 </a:t>
            </a:r>
            <a:endParaRPr lang="en-US" altLang="ko-KR" sz="2400" dirty="0"/>
          </a:p>
          <a:p>
            <a:pPr lvl="1"/>
            <a:r>
              <a:rPr lang="ko-KR" altLang="en-US" sz="2200" dirty="0"/>
              <a:t>지리와 문명의 개념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없음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 삶을 성찰하고 정신적 성장을 통해 자기 가치를 확립하는 시기</a:t>
            </a:r>
            <a:r>
              <a:rPr lang="en-US" altLang="ko-KR" sz="2400" dirty="0"/>
              <a:t>. </a:t>
            </a:r>
            <a:r>
              <a:rPr lang="ko-KR" altLang="en-US" sz="2400" dirty="0"/>
              <a:t>쉽지 않은 과정이지만 최선을 다해야 전환 가능</a:t>
            </a:r>
            <a:r>
              <a:rPr lang="en-US" altLang="ko-KR" sz="2400" dirty="0"/>
              <a:t>. </a:t>
            </a:r>
            <a:r>
              <a:rPr lang="ko-KR" altLang="en-US" sz="2400" dirty="0"/>
              <a:t>지리와 문명의 상관성에 대한 강의는 새로운 시각의 제공이라는 측면에서 흥미로울 수 있는 내용</a:t>
            </a:r>
            <a:r>
              <a:rPr lang="en-US" altLang="ko-KR" sz="2400" dirty="0"/>
              <a:t>. </a:t>
            </a:r>
            <a:r>
              <a:rPr lang="ko-KR" altLang="en-US" sz="2400" dirty="0"/>
              <a:t>자신의 노력으로 얻어가는 것이 많은 교과가 될 수 있도록 꾸준한 노력과 실천이 필요 </a:t>
            </a:r>
          </a:p>
        </p:txBody>
      </p:sp>
    </p:spTree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59|48.1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93|0.544|40.7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28|0.716|1.207|0.9490001|65.612|53.071|2.1439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29|0.531|0.5860001|68.063|0.6790009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375</TotalTime>
  <Words>612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Palatino Linotype</vt:lpstr>
      <vt:lpstr>Wingdings</vt:lpstr>
      <vt:lpstr>Gallery</vt:lpstr>
      <vt:lpstr>지리와 문명</vt:lpstr>
      <vt:lpstr>PowerPoint 프레젠테이션</vt:lpstr>
      <vt:lpstr>강의 소개 </vt:lpstr>
      <vt:lpstr>강의 소개</vt:lpstr>
      <vt:lpstr>강의 진행</vt:lpstr>
      <vt:lpstr>주차별 강의 내용</vt:lpstr>
      <vt:lpstr>지리와 문명, 그리고 인간의 문제</vt:lpstr>
      <vt:lpstr>평가 방식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45</cp:revision>
  <dcterms:created xsi:type="dcterms:W3CDTF">2020-03-12T08:32:51Z</dcterms:created>
  <dcterms:modified xsi:type="dcterms:W3CDTF">2022-12-21T02:25:18Z</dcterms:modified>
</cp:coreProperties>
</file>