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omments/modernComment_147_2D390DE4.xml" ContentType="application/vnd.ms-powerpoint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comments/modernComment_143_E153878D.xml" ContentType="application/vnd.ms-powerpoint.comments+xml"/>
  <Override PartName="/ppt/comments/modernComment_14B_EE8E3120.xml" ContentType="application/vnd.ms-powerpoint.comments+xml"/>
  <Override PartName="/ppt/tags/tag2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327" r:id="rId3"/>
    <p:sldId id="328" r:id="rId4"/>
    <p:sldId id="323" r:id="rId5"/>
    <p:sldId id="326" r:id="rId6"/>
    <p:sldId id="329" r:id="rId7"/>
    <p:sldId id="330" r:id="rId8"/>
    <p:sldId id="33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1BB0613-4E0A-7851-FF95-E3EEADC6C0EE}" name="이 동규" initials="이동" userId="a4ad90851a8745f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5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modernComment_143_E153878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C04511A-2BA4-46E1-AAA0-CA6A6219C60B}" authorId="{91BB0613-4E0A-7851-FF95-E3EEADC6C0EE}" created="2023-01-02T02:52:13.612">
    <pc:sldMkLst xmlns:pc="http://schemas.microsoft.com/office/powerpoint/2013/main/command">
      <pc:docMk/>
      <pc:sldMk cId="3780347789" sldId="323"/>
    </pc:sldMkLst>
    <p188:txBody>
      <a:bodyPr/>
      <a:lstStyle/>
      <a:p>
        <a:r>
          <a:rPr lang="ko-KR" altLang="en-US"/>
          <a:t>고대 문명을 바라 볼 때 시간을 고려할 것</a:t>
        </a:r>
      </a:p>
    </p188:txBody>
  </p188:cm>
</p188:cmLst>
</file>

<file path=ppt/comments/modernComment_147_2D390DE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AE8BAC7-161D-487C-963A-3995B900780D}" authorId="{91BB0613-4E0A-7851-FF95-E3EEADC6C0EE}" created="2023-01-02T02:35:49.645">
    <pc:sldMkLst xmlns:pc="http://schemas.microsoft.com/office/powerpoint/2013/main/command">
      <pc:docMk/>
      <pc:sldMk cId="758713828" sldId="327"/>
    </pc:sldMkLst>
    <p188:replyLst>
      <p188:reply id="{6103CBCE-B96B-42A6-97C3-25311813DA20}" authorId="{91BB0613-4E0A-7851-FF95-E3EEADC6C0EE}" created="2023-01-02T02:41:30.500">
        <p188:txBody>
          <a:bodyPr/>
          <a:lstStyle/>
          <a:p>
            <a:r>
              <a:rPr lang="ko-KR" altLang="en-US"/>
              <a:t>이집트는 기원전에 멸망해서 부활한지 200년이 채 안된다</a:t>
            </a:r>
          </a:p>
        </p188:txBody>
      </p188:reply>
      <p188:reply id="{08B830D6-425E-4F19-A061-694039D811CD}" authorId="{91BB0613-4E0A-7851-FF95-E3EEADC6C0EE}" created="2023-01-02T02:44:08.583">
        <p188:txBody>
          <a:bodyPr/>
          <a:lstStyle/>
          <a:p>
            <a:r>
              <a:rPr lang="ko-KR" altLang="en-US"/>
              <a:t>물이 새로운 영양분을 양쪽으로 쓸어줘서 곡식이 잘자란다</a:t>
            </a:r>
          </a:p>
        </p188:txBody>
      </p188:reply>
      <p188:reply id="{7FDC68BB-F696-42B5-AA24-C9B1813D7658}" authorId="{91BB0613-4E0A-7851-FF95-E3EEADC6C0EE}" created="2023-01-02T02:45:14.085">
        <p188:txBody>
          <a:bodyPr/>
          <a:lstStyle/>
          <a:p>
            <a:r>
              <a:rPr lang="ko-KR" altLang="en-US"/>
              <a:t>이집트는 수메르 지역과 달리 폐쇄적이다
수메르 지형은 개방형이다</a:t>
            </a:r>
          </a:p>
        </p188:txBody>
      </p188:reply>
      <p188:reply id="{5AECF53A-DCE1-42F5-BD9A-2F0780F5153F}" authorId="{91BB0613-4E0A-7851-FF95-E3EEADC6C0EE}" created="2023-01-02T02:50:03.029">
        <p188:txBody>
          <a:bodyPr/>
          <a:lstStyle/>
          <a:p>
            <a:r>
              <a:rPr lang="ko-KR" altLang="en-US"/>
              <a:t>이집트는 바람으로 배를 움직인다
기름이 안든다</a:t>
            </a:r>
          </a:p>
        </p188:txBody>
      </p188:reply>
    </p188:replyLst>
    <p188:txBody>
      <a:bodyPr/>
      <a:lstStyle/>
      <a:p>
        <a:r>
          <a:rPr lang="ko-KR" altLang="en-US"/>
          <a:t>강물이 닿은 지역은 풀이 자라고
강이 닿지 않은 지역은 풀이 자라지않음
지도상 아래부분이 상류이고
지도상 윗 부분이 하류이다 헷갈리지말것
물은 상류에서 하류로 흐른다</a:t>
        </a:r>
      </a:p>
    </p188:txBody>
  </p188:cm>
</p188:cmLst>
</file>

<file path=ppt/comments/modernComment_14B_EE8E312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9B56570-92BB-455F-895C-95184A3CEE32}" authorId="{91BB0613-4E0A-7851-FF95-E3EEADC6C0EE}" created="2023-01-02T03:09:26.739">
    <pc:sldMkLst xmlns:pc="http://schemas.microsoft.com/office/powerpoint/2013/main/command">
      <pc:docMk/>
      <pc:sldMk cId="4002296096" sldId="331"/>
    </pc:sldMkLst>
    <p188:txBody>
      <a:bodyPr/>
      <a:lstStyle/>
      <a:p>
        <a:r>
          <a:rPr lang="ko-KR" altLang="en-US"/>
          <a:t>왜 교수님은 이집트 문명을 사막화에 둘까?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2T02:45:31.1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259 1,'1'0,"-1"0,1 0,0 1,-1-1,1 0,0 1,-1-1,1 0,0 1,-1-1,1 1,-1-1,1 1,-1-1,1 1,-1-1,0 1,1 0,-1-1,0 1,1 0,-1-1,0 1,0 0,1-1,-1 1,0 1,5 27,-5-25,12 318,-30 7,-36 49,-25-2,-20 118,62-159,36-287,2 1,2-1,2 0,21 90,-10-89,36 74,-34-83,-1 1,17 62,-12 6,-14-61,2-1,19 52,-14-58,28 69,-36-96,0 0,1-1,1 1,0-2,17 19,22 12,1-1,76 48,-81-60,267 174,-251-169,2-3,1-3,94 29,-104-44,0-3,1-2,108 3,167-20,-320 8,14-2,0 0,-1-2,1-1,-1 0,0-2,40-17,-36 10,0 0,-1-2,-1-1,37-32,-21 12,59-74,23-52,-39 44,-4-4,-6-3,-6-3,-5-3,51-163,-92 221,-3-2,-4 0,8-122,1-589,-22 655,-7-223,1 292,-2 1,-4 0,-30-101,35 143,-74-232,60 192,-53-106,21 53,33 69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02:45:42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1 195 24575,'0'-5'0,"5"-8"0,7-6 0,22-5 0,17-5 0,9 4 0,11-5 0,-1 2 0,-13 7-8191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02:45:42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1 24575,'-6'26'0,"0"-9"0,-25 112 0,-51 268 0,78-375 0,-1 0 0,-1 0 0,-1 0 0,-1-1 0,-13 26 0,18-40 0,0 0 0,0 0 0,0 1 0,1-1 0,0 1 0,1 0 0,0 0 0,0-1 0,0 1 0,1 0 0,0 0 0,1 0 0,0 0 0,0-1 0,0 1 0,1 0 0,0-1 0,1 1 0,0-1 0,4 7 0,3 9 0,1-2 0,1 1 0,1-1 0,29 34 0,-38-50 0,1 0 0,0 0 0,0-1 0,0 1 0,1-1 0,-1 0 0,1-1 0,0 1 0,0-1 0,1 0 0,-1-1 0,1 0 0,-1 0 0,1 0 0,-1-1 0,1 1 0,0-2 0,0 1 0,0-1 0,0 0 0,0 0 0,7-2 0,11-8-1365,-4-4-5461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02:45:43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24575,'0'-5'0,"16"-2"0,15 1 0,20 0 0,10 3 0,6 0 0,-9 2-8191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02:45:44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0 367 24575,'0'-11'0,"16"-3"0,21-10 0,15-5 0,35-10 0,24-2 0,30-11 0,7 4 0,4 9 0,-12 8 0,-26 8 0,-31 8-8191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02:45:35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 1 24575,'10'139'0,"-2"-43"0,-5 208 0,-8-225 0,-29 149 0,-131 379 0,55-224 0,22 3 0,74-288 0,-4 149 0,21 98 0,1-169 0,-4-12 0,9 214 0,-3-308 0,3 0 0,3-1 0,27 91 0,-2-51 0,5-2 0,86 161 0,-83-189 0,4-2 0,4-3 0,108 121 0,-123-156 0,2-1 0,88 63 0,-93-78 0,1-2 0,1-1 0,0-2 0,62 20 0,-38-21 0,0-3 0,1-2 0,103 6 0,193-12 0,-291-7 0,77 0 0,328-6 0,-448 6 0,1 0 0,-1-2 0,43-11 0,-54 10 0,0-1 0,-1 0 0,0 0 0,0-1 0,-1-1 0,1 0 0,-1-1 0,15-13 0,-6 1 0,-2-1 0,0 0 0,-2-1 0,18-30 0,-32 48 0,164-304 0,-129 233 0,31-66 0,50-157 0,-85 197 0,-5-2 0,23-159 0,-20-174-1978,-36-4-1697,-4 302 3486,-5-1 1,-7 2 0,-6 0-1,-6 2 1,-87-226-1,-49-41 6610,141 338-6058,9 16-363,2-1 0,2-1 0,-12-72 0,21 94 0,0 0 0,-2 1 0,-2-1 0,0 1 0,-28-50 0,12 26 0,3-2 0,2 0 0,2-1 0,2-1 0,-16-102 0,29 116 281,2 23-829,0 1-1,-4-17 0,-2 12-6277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02:45:37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159 236 24575,'-13'17'0,"-1"0"0,2 0 0,1 1 0,0 1 0,-12 29 0,13-28 0,-1 5 0,0 1 0,2 0 0,1 0 0,2 0 0,-7 52 0,7-10 0,5 77 0,3-115 0,-2-30 0,0 0 0,0 0 0,0-1 0,0 1 0,0 0 0,0 0 0,0 0 0,1 0 0,-1 0 0,0 0 0,0 0 0,0-1 0,0 1 0,0 0 0,0 0 0,1 0 0,-1 0 0,0 0 0,0 0 0,0 0 0,0 0 0,0 0 0,1 0 0,-1 0 0,0 0 0,0 0 0,0 0 0,0 0 0,0 0 0,1 0 0,-1 0 0,0 0 0,0 0 0,0 0 0,0 0 0,0 0 0,1 0 0,-1 0 0,0 0 0,0 0 0,0 0 0,0 0 0,0 1 0,1-1 0,-1 0 0,0 0 0,0 0 0,0 0 0,0 0 0,0 0 0,0 0 0,0 1 0,0-1 0,0 0 0,0 0 0,1 0 0,-1 0 0,0 0 0,0 1 0,7-16 0,-1 0 0,-1-1 0,0 1 0,-1-1 0,3-22 0,4-11 0,81-275 0,-77 277 0,9-51 0,-21 81 0,0-1 0,-1 0 0,-1 1 0,-1-1 0,-1 1 0,-3-23 0,-7 3-1365,-3 10-5461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02:45:38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24575,'5'0'0,"2"15"0,0 27 0,-2 48 0,-1 25 0,-1 24 0,-2 4 0,0-6 0,-1-10 0,5-17 0,2-17 0,-1-23-8191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02:45:38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24575,'5'-6'0,"8"-1"0,16-10 0,9-3 0,4 3 0,-1 4 0,-7 15 0,-9 38 0,-9 34 0,-7 14 0,-6-2 0,-2 11 0,-8-6 0,-2-13 0,-4-15 0,-1-29 0,3-30 0,2-16-8191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02:45:39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24575,'0'-6'0,"5"-1"0,18 6 0,10 2 0,4 2 0,8 6 0,0 5 0,-2 7 0,-2 0 0,-4-5 0,-3-4 0,-7-4-8191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02:45:39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24575,'0'-5'0,"0"-7"0,0-12 0,0-8 0,0 18 0,0 22 0,0 47 0,0 39 0,0 26 0,5 28 0,8 22 0,1 8 0,3-17 0,-1-34-8191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02:45:4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24575,'-1'1'0,"1"-1"0,-1 0 0,0 0 0,1 0 0,-1 0 0,1 0 0,-1 1 0,0-1 0,1 0 0,-1 0 0,1 1 0,-1-1 0,1 0 0,-1 1 0,1-1 0,-1 1 0,1-1 0,0 0 0,-1 1 0,1-1 0,0 1 0,-1-1 0,1 1 0,0 0 0,-1-1 0,1 1 0,0 0 0,-5 20 0,5-15 0,-13 185 0,8-77 0,-18 196 0,22-308 0,1 12 0,-1 1 0,2-1 0,3 24 0,-4-35 0,1 1 0,0-1 0,0 0 0,0 0 0,1 0 0,-1 0 0,1 0 0,-1 0 0,5 5 0,-5-7 0,0 0 0,0 0 0,1 0 0,-1 0 0,0 0 0,1 0 0,-1-1 0,1 1 0,-1 0 0,1-1 0,-1 1 0,1-1 0,-1 1 0,1-1 0,0 0 0,-1 0 0,1 1 0,-1-1 0,1 0 0,0-1 0,1 1 0,2-1 0,-1 0 0,1-1 0,-1 0 0,1 1 0,-1-1 0,1-1 0,-1 1 0,0-1 0,0 0 0,0 0 0,-1 0 0,1 0 0,5-7 0,4-5 0,21-33 0,-33 46 0,18-30-273,-2 0 0,-2-1 0,0 0 0,14-56 0,-17 47-6553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02:45:41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43 313 24575,'-5'0'0,"-7"0"0,-2-6 0,2-6 0,14-13 0,5-17 0,14-22 0,7-7 0,4 5 0,3 39 0,-5 46 0,-8 50 0,-7 46 0,3 40 0,0 5 0,-4-21 0,-4-28 0,-3-33-8191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69849-CE87-4C36-B18F-52DDCCBFAE10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7137A-EE35-4BDF-B55A-9DDED0D86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2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microsoft.com/office/2018/10/relationships/comments" Target="../comments/modernComment_147_2D390DE4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43_E153878D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4B_EE8E312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68140" y="849432"/>
            <a:ext cx="8561747" cy="2541431"/>
          </a:xfrm>
        </p:spPr>
        <p:txBody>
          <a:bodyPr/>
          <a:lstStyle/>
          <a:p>
            <a:r>
              <a:rPr lang="ko-KR" altLang="en-US" dirty="0"/>
              <a:t>지리와 문명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58398" y="3633997"/>
            <a:ext cx="4377313" cy="553137"/>
          </a:xfrm>
        </p:spPr>
        <p:txBody>
          <a:bodyPr>
            <a:norm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11-1</a:t>
            </a:r>
            <a:r>
              <a:rPr lang="ko-KR" altLang="en-US" dirty="0"/>
              <a:t>강 </a:t>
            </a:r>
            <a:r>
              <a:rPr lang="en-US" altLang="ko-KR" dirty="0"/>
              <a:t>: </a:t>
            </a:r>
            <a:r>
              <a:rPr lang="ko-KR" altLang="en-US" dirty="0"/>
              <a:t>이집트 문명 </a:t>
            </a:r>
            <a:r>
              <a:rPr lang="en-US" altLang="ko-KR" dirty="0"/>
              <a:t>- </a:t>
            </a:r>
            <a:r>
              <a:rPr lang="ko-KR" altLang="en-US" dirty="0"/>
              <a:t>형성 배경의 이해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805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6"/>
    </mc:Choice>
    <mc:Fallback xmlns="">
      <p:transition spd="slow" advTm="63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2597" y="961534"/>
            <a:ext cx="9520158" cy="656550"/>
          </a:xfrm>
        </p:spPr>
        <p:txBody>
          <a:bodyPr/>
          <a:lstStyle/>
          <a:p>
            <a:r>
              <a:rPr lang="ko-KR" altLang="en-US"/>
              <a:t>이집트 문명 개관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49214" y="2065690"/>
            <a:ext cx="3874416" cy="3744044"/>
          </a:xfrm>
        </p:spPr>
        <p:txBody>
          <a:bodyPr>
            <a:normAutofit lnSpcReduction="10000"/>
          </a:bodyPr>
          <a:lstStyle/>
          <a:p>
            <a:r>
              <a:rPr lang="ko-KR" altLang="en-US" sz="1600" dirty="0"/>
              <a:t>이집트 문명은 나일강 중류에서 하류에 이르는 지역을 중심으로 번성한 문명</a:t>
            </a:r>
            <a:endParaRPr lang="en-US" altLang="ko-KR" sz="1600" dirty="0"/>
          </a:p>
          <a:p>
            <a:r>
              <a:rPr lang="ko-KR" altLang="en-US" sz="1600" dirty="0"/>
              <a:t>기원전 </a:t>
            </a:r>
            <a:r>
              <a:rPr lang="en-US" altLang="ko-KR" sz="1600" dirty="0"/>
              <a:t>3200</a:t>
            </a:r>
            <a:r>
              <a:rPr lang="ko-KR" altLang="en-US" sz="1600" dirty="0"/>
              <a:t>년부터 기원전 </a:t>
            </a:r>
            <a:r>
              <a:rPr lang="en-US" altLang="ko-KR" sz="1600" dirty="0"/>
              <a:t>332</a:t>
            </a:r>
            <a:r>
              <a:rPr lang="ko-KR" altLang="en-US" sz="1600" dirty="0"/>
              <a:t>년까지 </a:t>
            </a:r>
            <a:r>
              <a:rPr lang="en-US" altLang="ko-KR" sz="1600" dirty="0"/>
              <a:t>3</a:t>
            </a:r>
            <a:r>
              <a:rPr lang="ko-KR" altLang="en-US" sz="1600" dirty="0"/>
              <a:t>천 년 동안 존재</a:t>
            </a:r>
            <a:endParaRPr lang="en-US" altLang="ko-KR" sz="1600" dirty="0"/>
          </a:p>
          <a:p>
            <a:r>
              <a:rPr lang="ko-KR" altLang="en-US" sz="1600" dirty="0"/>
              <a:t>나일강 상류</a:t>
            </a:r>
            <a:r>
              <a:rPr lang="en-US" altLang="ko-KR" sz="1600" dirty="0"/>
              <a:t>, </a:t>
            </a:r>
            <a:r>
              <a:rPr lang="ko-KR" altLang="en-US" sz="1600" dirty="0"/>
              <a:t>중류</a:t>
            </a:r>
            <a:r>
              <a:rPr lang="en-US" altLang="ko-KR" sz="1600" dirty="0"/>
              <a:t>, </a:t>
            </a:r>
            <a:r>
              <a:rPr lang="ko-KR" altLang="en-US" sz="1600" dirty="0"/>
              <a:t>하류에까지 세력을 뻗침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번성기에는</a:t>
            </a:r>
            <a:r>
              <a:rPr lang="ko-KR" altLang="en-US" sz="1600" dirty="0"/>
              <a:t> 지중해 각국은 물론 메소포타미아 </a:t>
            </a:r>
            <a:r>
              <a:rPr lang="ko-KR" altLang="en-US" sz="1600" dirty="0" err="1"/>
              <a:t>에티오피아와도</a:t>
            </a:r>
            <a:r>
              <a:rPr lang="ko-KR" altLang="en-US" sz="1600" dirty="0"/>
              <a:t> 교류</a:t>
            </a:r>
            <a:endParaRPr lang="en-US" altLang="ko-KR" sz="1600" dirty="0"/>
          </a:p>
          <a:p>
            <a:r>
              <a:rPr lang="ko-KR" altLang="en-US" sz="1600" dirty="0"/>
              <a:t>알렉산드로스 대왕</a:t>
            </a:r>
            <a:r>
              <a:rPr lang="en-US" altLang="ko-KR" sz="1600" dirty="0"/>
              <a:t>(</a:t>
            </a:r>
            <a:r>
              <a:rPr lang="ko-KR" altLang="en-US" sz="1600" dirty="0"/>
              <a:t>기원전 </a:t>
            </a:r>
            <a:r>
              <a:rPr lang="en-US" altLang="ko-KR" sz="1600" dirty="0"/>
              <a:t>356~323</a:t>
            </a:r>
            <a:r>
              <a:rPr lang="ko-KR" altLang="en-US" sz="1600" dirty="0"/>
              <a:t>년</a:t>
            </a:r>
            <a:r>
              <a:rPr lang="en-US" altLang="ko-KR" sz="1600" dirty="0"/>
              <a:t>)</a:t>
            </a:r>
            <a:r>
              <a:rPr lang="ko-KR" altLang="en-US" sz="1600" dirty="0"/>
              <a:t>의 이집트 점령으로 쇠퇴의 길</a:t>
            </a:r>
            <a:endParaRPr lang="en-US" altLang="ko-KR" sz="1600" dirty="0"/>
          </a:p>
          <a:p>
            <a:r>
              <a:rPr lang="ko-KR" altLang="en-US" sz="1600" dirty="0"/>
              <a:t>이집트는 나일강의 범람과 물을 이용한 농업 국가이자 제국</a:t>
            </a:r>
            <a:r>
              <a:rPr lang="en-US" altLang="ko-KR" sz="1600" dirty="0"/>
              <a:t>. </a:t>
            </a:r>
            <a:r>
              <a:rPr lang="ko-KR" altLang="en-US" sz="1600" dirty="0"/>
              <a:t>관개 산업에 의존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958" y="2188772"/>
            <a:ext cx="5241304" cy="36937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4BC9B01-1698-A5A2-9D74-3AF2509EB04C}"/>
                  </a:ext>
                </a:extLst>
              </p14:cNvPr>
              <p14:cNvContentPartPr/>
              <p14:nvPr/>
            </p14:nvContentPartPr>
            <p14:xfrm>
              <a:off x="3441688" y="2619966"/>
              <a:ext cx="1130760" cy="148752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4BC9B01-1698-A5A2-9D74-3AF2509EB0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8048" y="2512326"/>
                <a:ext cx="1238400" cy="170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251F2767-585D-1985-6087-1C2223164C8C}"/>
              </a:ext>
            </a:extLst>
          </p:cNvPr>
          <p:cNvGrpSpPr/>
          <p:nvPr/>
        </p:nvGrpSpPr>
        <p:grpSpPr>
          <a:xfrm>
            <a:off x="3453208" y="2430966"/>
            <a:ext cx="1400400" cy="2207160"/>
            <a:chOff x="3453208" y="2430966"/>
            <a:chExt cx="1400400" cy="22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C884C1D-4EFF-4764-9F63-7169FC871CBD}"/>
                    </a:ext>
                  </a:extLst>
                </p14:cNvPr>
                <p14:cNvContentPartPr/>
                <p14:nvPr/>
              </p14:nvContentPartPr>
              <p14:xfrm>
                <a:off x="3453208" y="2430966"/>
                <a:ext cx="1202400" cy="189864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6C884C1D-4EFF-4764-9F63-7169FC871C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44208" y="2422326"/>
                  <a:ext cx="1220040" cy="19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3AC6B1F8-EE43-3A02-424D-8827DC979DE0}"/>
                    </a:ext>
                  </a:extLst>
                </p14:cNvPr>
                <p14:cNvContentPartPr/>
                <p14:nvPr/>
              </p14:nvContentPartPr>
              <p14:xfrm>
                <a:off x="4358248" y="4219446"/>
                <a:ext cx="70200" cy="30348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3AC6B1F8-EE43-3A02-424D-8827DC979D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49248" y="4210806"/>
                  <a:ext cx="878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9FC2B344-1846-002E-A562-20FDF0CD065B}"/>
                    </a:ext>
                  </a:extLst>
                </p14:cNvPr>
                <p14:cNvContentPartPr/>
                <p14:nvPr/>
              </p14:nvContentPartPr>
              <p14:xfrm>
                <a:off x="4593688" y="4248606"/>
                <a:ext cx="18720" cy="38952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9FC2B344-1846-002E-A562-20FDF0CD065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85048" y="4239966"/>
                  <a:ext cx="3636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7AE0436E-0DD0-F7C2-E06E-16726A724D55}"/>
                    </a:ext>
                  </a:extLst>
                </p14:cNvPr>
                <p14:cNvContentPartPr/>
                <p14:nvPr/>
              </p14:nvContentPartPr>
              <p14:xfrm>
                <a:off x="4761088" y="4220166"/>
                <a:ext cx="92520" cy="23688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7AE0436E-0DD0-F7C2-E06E-16726A724D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52448" y="4211166"/>
                  <a:ext cx="110160" cy="25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60300ECF-F82B-85DB-705A-6E7055F42EBC}"/>
                  </a:ext>
                </a:extLst>
              </p14:cNvPr>
              <p14:cNvContentPartPr/>
              <p14:nvPr/>
            </p14:nvContentPartPr>
            <p14:xfrm>
              <a:off x="4828408" y="4354806"/>
              <a:ext cx="133560" cy="381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60300ECF-F82B-85DB-705A-6E7055F42EB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19408" y="4346166"/>
                <a:ext cx="1512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7CAD624F-C302-A8CA-37C0-83A20ED2EFCC}"/>
                  </a:ext>
                </a:extLst>
              </p14:cNvPr>
              <p14:cNvContentPartPr/>
              <p14:nvPr/>
            </p14:nvContentPartPr>
            <p14:xfrm>
              <a:off x="4961608" y="4139166"/>
              <a:ext cx="23760" cy="3819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7CAD624F-C302-A8CA-37C0-83A20ED2EFC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52968" y="4130166"/>
                <a:ext cx="4140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6B687A3-11AB-58D8-B219-CF6BA6F09480}"/>
                  </a:ext>
                </a:extLst>
              </p14:cNvPr>
              <p14:cNvContentPartPr/>
              <p14:nvPr/>
            </p14:nvContentPartPr>
            <p14:xfrm>
              <a:off x="4973488" y="4549566"/>
              <a:ext cx="98640" cy="28224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6B687A3-11AB-58D8-B219-CF6BA6F0948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64488" y="4540566"/>
                <a:ext cx="11628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3F0799E9-2EF2-B90E-C7B5-430D54C4A7BB}"/>
                  </a:ext>
                </a:extLst>
              </p14:cNvPr>
              <p14:cNvContentPartPr/>
              <p14:nvPr/>
            </p14:nvContentPartPr>
            <p14:xfrm>
              <a:off x="5024608" y="4537686"/>
              <a:ext cx="93240" cy="30492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3F0799E9-2EF2-B90E-C7B5-430D54C4A7B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15608" y="4528686"/>
                <a:ext cx="11088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6ECE367B-4D18-BC33-C92E-8AED6C5E08C7}"/>
                  </a:ext>
                </a:extLst>
              </p14:cNvPr>
              <p14:cNvContentPartPr/>
              <p14:nvPr/>
            </p14:nvContentPartPr>
            <p14:xfrm>
              <a:off x="5174008" y="4089486"/>
              <a:ext cx="129960" cy="7020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6ECE367B-4D18-BC33-C92E-8AED6C5E08C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65368" y="4080846"/>
                <a:ext cx="1476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EA45AA8E-E4AA-A61C-F7ED-302CB488F0B5}"/>
                  </a:ext>
                </a:extLst>
              </p14:cNvPr>
              <p14:cNvContentPartPr/>
              <p14:nvPr/>
            </p14:nvContentPartPr>
            <p14:xfrm>
              <a:off x="5259688" y="4092366"/>
              <a:ext cx="109440" cy="3927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EA45AA8E-E4AA-A61C-F7ED-302CB488F0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50688" y="4083726"/>
                <a:ext cx="12708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842AB4C5-815C-C9B5-D190-8A1C4697DFB5}"/>
                  </a:ext>
                </a:extLst>
              </p14:cNvPr>
              <p14:cNvContentPartPr/>
              <p14:nvPr/>
            </p14:nvContentPartPr>
            <p14:xfrm>
              <a:off x="5363008" y="4304046"/>
              <a:ext cx="102600" cy="1152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842AB4C5-815C-C9B5-D190-8A1C4697DFB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54368" y="4295046"/>
                <a:ext cx="12024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A8B6E863-B965-7A6C-1E38-0765AA260AD7}"/>
                  </a:ext>
                </a:extLst>
              </p14:cNvPr>
              <p14:cNvContentPartPr/>
              <p14:nvPr/>
            </p14:nvContentPartPr>
            <p14:xfrm>
              <a:off x="5307568" y="4529046"/>
              <a:ext cx="389160" cy="13212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A8B6E863-B965-7A6C-1E38-0765AA260AD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98568" y="4520406"/>
                <a:ext cx="406800" cy="14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87138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0048" y="904973"/>
            <a:ext cx="9520158" cy="705406"/>
          </a:xfrm>
        </p:spPr>
        <p:txBody>
          <a:bodyPr/>
          <a:lstStyle/>
          <a:p>
            <a:r>
              <a:rPr lang="ko-KR" altLang="en-US" dirty="0"/>
              <a:t>이집트 문명의 공간적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38606" y="2128853"/>
            <a:ext cx="9772809" cy="399856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지정학적 위치</a:t>
            </a:r>
            <a:endParaRPr lang="en-US" altLang="ko-KR" dirty="0"/>
          </a:p>
          <a:p>
            <a:pPr lvl="1"/>
            <a:r>
              <a:rPr lang="ko-KR" altLang="en-US" dirty="0"/>
              <a:t>이집트 문명 지역은 북아프리카</a:t>
            </a:r>
            <a:r>
              <a:rPr lang="en-US" altLang="ko-KR" dirty="0"/>
              <a:t>, </a:t>
            </a:r>
            <a:r>
              <a:rPr lang="ko-KR" altLang="en-US" dirty="0"/>
              <a:t>나일강 하류</a:t>
            </a:r>
            <a:r>
              <a:rPr lang="en-US" altLang="ko-KR" dirty="0"/>
              <a:t>. </a:t>
            </a:r>
            <a:r>
              <a:rPr lang="ko-KR" altLang="en-US" dirty="0"/>
              <a:t>지중해와 홍해에 해안선이 있으며 서쪽으로는 리비아와</a:t>
            </a:r>
            <a:r>
              <a:rPr lang="en-US" altLang="ko-KR" dirty="0"/>
              <a:t>, </a:t>
            </a:r>
            <a:r>
              <a:rPr lang="ko-KR" altLang="en-US" dirty="0"/>
              <a:t>남쪽으로는 수단</a:t>
            </a:r>
            <a:r>
              <a:rPr lang="en-US" altLang="ko-KR" dirty="0"/>
              <a:t>, </a:t>
            </a:r>
            <a:r>
              <a:rPr lang="ko-KR" altLang="en-US" dirty="0"/>
              <a:t>그리고 동쪽으로는 가자 지구와 이스라엘</a:t>
            </a:r>
            <a:endParaRPr lang="en-US" altLang="ko-KR" dirty="0"/>
          </a:p>
          <a:p>
            <a:pPr lvl="1"/>
            <a:r>
              <a:rPr lang="ko-KR" altLang="en-US" dirty="0"/>
              <a:t>이집트의 지정학적 이중성</a:t>
            </a:r>
            <a:r>
              <a:rPr lang="en-US" altLang="ko-KR" dirty="0"/>
              <a:t>. </a:t>
            </a:r>
            <a:r>
              <a:rPr lang="ko-KR" altLang="en-US" dirty="0"/>
              <a:t>북쪽으로 지중해</a:t>
            </a:r>
            <a:r>
              <a:rPr lang="en-US" altLang="ko-KR" dirty="0"/>
              <a:t>, </a:t>
            </a:r>
            <a:r>
              <a:rPr lang="ko-KR" altLang="en-US" dirty="0"/>
              <a:t>남쪽의 </a:t>
            </a:r>
            <a:r>
              <a:rPr lang="ko-KR" altLang="en-US" dirty="0" err="1"/>
              <a:t>누비아</a:t>
            </a:r>
            <a:r>
              <a:rPr lang="ko-KR" altLang="en-US" dirty="0"/>
              <a:t> 사막</a:t>
            </a:r>
            <a:r>
              <a:rPr lang="en-US" altLang="ko-KR" dirty="0"/>
              <a:t>, </a:t>
            </a:r>
            <a:r>
              <a:rPr lang="ko-KR" altLang="en-US" dirty="0"/>
              <a:t>서쪽의 리비아 사막과 사하라 그리고 동쪽의 아라비아 사막 등 척박한 땅으로 둘러싸여 있어 지리적으로 고립과 차단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나일 강은 남쪽에서부터 북쪽 지중해를 향해 흐름</a:t>
            </a:r>
            <a:r>
              <a:rPr lang="en-US" altLang="ko-KR" dirty="0"/>
              <a:t>. </a:t>
            </a:r>
            <a:r>
              <a:rPr lang="ko-KR" altLang="en-US" dirty="0"/>
              <a:t>나일강은 평야지대에 위치해서 제</a:t>
            </a:r>
            <a:r>
              <a:rPr lang="en-US" altLang="ko-KR" dirty="0"/>
              <a:t>1</a:t>
            </a:r>
            <a:r>
              <a:rPr lang="ko-KR" altLang="en-US" dirty="0"/>
              <a:t>폭포에서 지중해에 이르기까지 수로를 이용한 교통의 용이</a:t>
            </a:r>
            <a:endParaRPr lang="en-US" altLang="ko-KR" dirty="0"/>
          </a:p>
          <a:p>
            <a:pPr lvl="1"/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지정학적 위치와 문명 특징</a:t>
            </a:r>
          </a:p>
          <a:p>
            <a:pPr lvl="1"/>
            <a:r>
              <a:rPr lang="ko-KR" altLang="en-US" dirty="0"/>
              <a:t>나일강은 석기 시대와 </a:t>
            </a:r>
            <a:r>
              <a:rPr lang="ko-KR" altLang="en-US" dirty="0" err="1"/>
              <a:t>나카다</a:t>
            </a:r>
            <a:r>
              <a:rPr lang="ko-KR" altLang="en-US" dirty="0"/>
              <a:t> 문화 시대로부터 이어져온 이집트 문화의 동맥</a:t>
            </a:r>
            <a:r>
              <a:rPr lang="en-US" altLang="ko-KR" dirty="0"/>
              <a:t>. </a:t>
            </a:r>
            <a:r>
              <a:rPr lang="ko-KR" altLang="en-US" dirty="0"/>
              <a:t>기원전 </a:t>
            </a:r>
            <a:r>
              <a:rPr lang="en-US" altLang="ko-KR" dirty="0"/>
              <a:t>5</a:t>
            </a:r>
            <a:r>
              <a:rPr lang="ko-KR" altLang="en-US" dirty="0"/>
              <a:t>세기 그리스 역사학자 헤로도토스는 이집트를 나일 강의 선물이라고 칭함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이집트 문명은 흔히 나일강을 따라 </a:t>
            </a:r>
            <a:r>
              <a:rPr lang="ko-KR" altLang="en-US" dirty="0" err="1"/>
              <a:t>고이집트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상이집트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ko-KR" altLang="en-US" dirty="0" err="1"/>
              <a:t>하이집트로</a:t>
            </a:r>
            <a:r>
              <a:rPr lang="ko-KR" altLang="en-US" dirty="0"/>
              <a:t> 나뉨</a:t>
            </a:r>
            <a:r>
              <a:rPr lang="en-US" altLang="ko-KR" dirty="0"/>
              <a:t>. </a:t>
            </a:r>
            <a:r>
              <a:rPr lang="ko-KR" altLang="en-US" dirty="0"/>
              <a:t>지중해를 마주한 문명의 일부이며</a:t>
            </a:r>
            <a:r>
              <a:rPr lang="en-US" altLang="ko-KR" dirty="0"/>
              <a:t> </a:t>
            </a:r>
            <a:r>
              <a:rPr lang="ko-KR" altLang="en-US" dirty="0"/>
              <a:t>메소포타미아 문명의 영향도  존재</a:t>
            </a:r>
          </a:p>
          <a:p>
            <a:pPr lvl="1"/>
            <a:r>
              <a:rPr lang="ko-KR" altLang="en-US" dirty="0"/>
              <a:t>이집트의 지정학적 위치는 외부 세력의 침입으로부터 보호받을 수 있었고 나일강을 중심으로 한 동질의 문화를 발전시킬 수 있었던 근거</a:t>
            </a:r>
            <a:r>
              <a:rPr lang="en-US" altLang="ko-KR" dirty="0"/>
              <a:t>. </a:t>
            </a:r>
            <a:r>
              <a:rPr lang="ko-KR" altLang="en-US" dirty="0"/>
              <a:t>다른 문명에 비해 비교적 안전과 평화를 누리게 된 이유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010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6865" y="952107"/>
            <a:ext cx="5459992" cy="694257"/>
          </a:xfrm>
        </p:spPr>
        <p:txBody>
          <a:bodyPr/>
          <a:lstStyle/>
          <a:p>
            <a:r>
              <a:rPr lang="ko-KR" altLang="en-US" dirty="0"/>
              <a:t>이집트 문명 이해의 전제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6416" y="2204268"/>
            <a:ext cx="9520158" cy="394200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이집트 문명 이해의 시각</a:t>
            </a:r>
            <a:endParaRPr lang="en-US" altLang="ko-KR" dirty="0"/>
          </a:p>
          <a:p>
            <a:pPr lvl="1"/>
            <a:r>
              <a:rPr lang="ko-KR" altLang="en-US" dirty="0"/>
              <a:t>이집트 문명의 단일성과 연속성 시각 문제</a:t>
            </a:r>
            <a:r>
              <a:rPr lang="en-US" altLang="ko-KR" dirty="0"/>
              <a:t>. </a:t>
            </a:r>
            <a:r>
              <a:rPr lang="ko-KR" altLang="en-US" dirty="0"/>
              <a:t>이집트 문명의 총 시간은 약 </a:t>
            </a:r>
            <a:r>
              <a:rPr lang="en-US" altLang="ko-KR" dirty="0"/>
              <a:t>3000</a:t>
            </a:r>
            <a:r>
              <a:rPr lang="ko-KR" altLang="en-US" dirty="0"/>
              <a:t>년 이상</a:t>
            </a:r>
            <a:r>
              <a:rPr lang="en-US" altLang="ko-KR" dirty="0"/>
              <a:t>. 3000</a:t>
            </a:r>
            <a:r>
              <a:rPr lang="ko-KR" altLang="en-US" dirty="0"/>
              <a:t>년 이상의 시간을 지닌 문명을 동일성의 관점에서만 바라보는 태도는 옳고도 그름</a:t>
            </a:r>
            <a:endParaRPr lang="en-US" altLang="ko-KR" dirty="0"/>
          </a:p>
          <a:p>
            <a:pPr lvl="1"/>
            <a:r>
              <a:rPr lang="ko-KR" altLang="en-US" dirty="0"/>
              <a:t>동일한 문명의 연속성에 대한 문제</a:t>
            </a:r>
            <a:r>
              <a:rPr lang="en-US" altLang="ko-KR" dirty="0"/>
              <a:t>. </a:t>
            </a:r>
            <a:r>
              <a:rPr lang="ko-KR" altLang="en-US" dirty="0"/>
              <a:t>이집트 문명의 동일성을 동일 왕조의 지속으로 이해하는 것은 곤란</a:t>
            </a:r>
            <a:r>
              <a:rPr lang="en-US" altLang="ko-KR" dirty="0"/>
              <a:t>. </a:t>
            </a:r>
            <a:r>
              <a:rPr lang="ko-KR" altLang="en-US" dirty="0"/>
              <a:t>동일성과 연속성은 크지만 변화의 역동성도 적지 않음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이집트 문명 이해와 </a:t>
            </a:r>
            <a:r>
              <a:rPr lang="ko-KR" altLang="en-US" dirty="0" err="1"/>
              <a:t>시간비</a:t>
            </a:r>
            <a:endParaRPr lang="en-US" altLang="ko-KR" dirty="0"/>
          </a:p>
          <a:p>
            <a:pPr lvl="1"/>
            <a:r>
              <a:rPr lang="ko-KR" altLang="en-US" dirty="0"/>
              <a:t>기원전 </a:t>
            </a:r>
            <a:r>
              <a:rPr lang="en-US" altLang="ko-KR" dirty="0"/>
              <a:t>5</a:t>
            </a:r>
            <a:r>
              <a:rPr lang="ko-KR" altLang="en-US" dirty="0"/>
              <a:t>세기 그리스 </a:t>
            </a:r>
            <a:r>
              <a:rPr lang="ko-KR" altLang="en-US" dirty="0" err="1"/>
              <a:t>헤르도토스에게도</a:t>
            </a:r>
            <a:r>
              <a:rPr lang="ko-KR" altLang="en-US" dirty="0"/>
              <a:t> 이집트 문명은 불가사의한 문명이었고</a:t>
            </a:r>
            <a:r>
              <a:rPr lang="en-US" altLang="ko-KR" dirty="0"/>
              <a:t>, </a:t>
            </a:r>
            <a:r>
              <a:rPr lang="ko-KR" altLang="en-US" dirty="0"/>
              <a:t>피라미드는 여행의 볼거리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신라는 </a:t>
            </a:r>
            <a:r>
              <a:rPr lang="en-US" altLang="ko-KR" dirty="0"/>
              <a:t>1000</a:t>
            </a:r>
            <a:r>
              <a:rPr lang="ko-KR" altLang="en-US" dirty="0"/>
              <a:t>년 왕국에 불과하지만</a:t>
            </a:r>
            <a:r>
              <a:rPr lang="en-US" altLang="ko-KR" dirty="0"/>
              <a:t>, </a:t>
            </a:r>
            <a:r>
              <a:rPr lang="ko-KR" altLang="en-US" dirty="0"/>
              <a:t>그 변화의 시간은 막대</a:t>
            </a:r>
            <a:r>
              <a:rPr lang="en-US" altLang="ko-KR" dirty="0"/>
              <a:t>. </a:t>
            </a:r>
            <a:r>
              <a:rPr lang="ko-KR" altLang="en-US" dirty="0"/>
              <a:t>현재 대한민국은 </a:t>
            </a:r>
            <a:r>
              <a:rPr lang="en-US" altLang="ko-KR" dirty="0"/>
              <a:t>100</a:t>
            </a:r>
            <a:r>
              <a:rPr lang="ko-KR" altLang="en-US" dirty="0"/>
              <a:t>년이 채 안 되는 기간 동안 존재</a:t>
            </a:r>
            <a:r>
              <a:rPr lang="en-US" altLang="ko-KR" dirty="0"/>
              <a:t>. </a:t>
            </a:r>
            <a:r>
              <a:rPr lang="ko-KR" altLang="en-US" dirty="0"/>
              <a:t>신라는 왕조의 변이를 여러 번 겪었을 것임</a:t>
            </a:r>
            <a:r>
              <a:rPr lang="en-US" altLang="ko-KR" dirty="0"/>
              <a:t>. </a:t>
            </a:r>
            <a:r>
              <a:rPr lang="ko-KR" altLang="en-US" dirty="0"/>
              <a:t>백제도 마찬가지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034778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17121" y="914400"/>
            <a:ext cx="5459992" cy="694257"/>
          </a:xfrm>
        </p:spPr>
        <p:txBody>
          <a:bodyPr/>
          <a:lstStyle/>
          <a:p>
            <a:r>
              <a:rPr lang="ko-KR" altLang="en-US"/>
              <a:t>이집트 문명 이해의 전제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47818" y="2251402"/>
            <a:ext cx="9520158" cy="372519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이집트 문명과 지리적 요건</a:t>
            </a:r>
            <a:endParaRPr lang="en-US" altLang="ko-KR" dirty="0"/>
          </a:p>
          <a:p>
            <a:pPr lvl="1"/>
            <a:r>
              <a:rPr lang="ko-KR" altLang="en-US" dirty="0"/>
              <a:t>이집트 문명 형성의 전제는 자연 환경의 변화와 지정학적 위치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사하라 사막의 확장과 인구의 나일강 유역 밀집</a:t>
            </a:r>
            <a:r>
              <a:rPr lang="en-US" altLang="ko-KR" dirty="0"/>
              <a:t>, </a:t>
            </a:r>
            <a:r>
              <a:rPr lang="ko-KR" altLang="en-US" dirty="0"/>
              <a:t>지중해와 주변 문명의 유입</a:t>
            </a:r>
            <a:endParaRPr lang="en-US" altLang="ko-KR" dirty="0"/>
          </a:p>
          <a:p>
            <a:pPr lvl="1"/>
            <a:r>
              <a:rPr lang="ko-KR" altLang="en-US" dirty="0"/>
              <a:t>생존을 위한 나일강의 범람과 그 가치를 이용할 관개 시설의 인력 체계의 구축</a:t>
            </a:r>
            <a:endParaRPr lang="en-US" altLang="ko-KR" dirty="0"/>
          </a:p>
          <a:p>
            <a:pPr lvl="1"/>
            <a:r>
              <a:rPr lang="ko-KR" altLang="en-US" dirty="0"/>
              <a:t>고립과 차단의 이중성</a:t>
            </a:r>
            <a:r>
              <a:rPr lang="en-US" altLang="ko-KR" dirty="0"/>
              <a:t>. </a:t>
            </a:r>
            <a:r>
              <a:rPr lang="ko-KR" altLang="en-US" dirty="0"/>
              <a:t>지정학적 위치의 이중적 측면</a:t>
            </a:r>
            <a:endParaRPr lang="en-US" altLang="ko-KR" dirty="0"/>
          </a:p>
          <a:p>
            <a:pPr lvl="1"/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이집트 문명 번영의 배경</a:t>
            </a:r>
            <a:endParaRPr lang="en-US" altLang="ko-KR" dirty="0"/>
          </a:p>
          <a:p>
            <a:pPr lvl="1"/>
            <a:r>
              <a:rPr lang="ko-KR" altLang="en-US" dirty="0"/>
              <a:t>이집트는 나일강의 흐름과 역동적 교류 기반</a:t>
            </a:r>
            <a:r>
              <a:rPr lang="en-US" altLang="ko-KR" dirty="0"/>
              <a:t>. </a:t>
            </a:r>
            <a:r>
              <a:rPr lang="ko-KR" altLang="en-US" dirty="0"/>
              <a:t>범람의 통제와 </a:t>
            </a:r>
            <a:r>
              <a:rPr lang="en-US" altLang="ko-KR" dirty="0"/>
              <a:t>3000</a:t>
            </a:r>
            <a:r>
              <a:rPr lang="ko-KR" altLang="en-US" dirty="0"/>
              <a:t>년 이상의 문명 기반</a:t>
            </a:r>
            <a:endParaRPr lang="en-US" altLang="ko-KR" dirty="0"/>
          </a:p>
          <a:p>
            <a:pPr lvl="1"/>
            <a:r>
              <a:rPr lang="ko-KR" altLang="en-US" dirty="0"/>
              <a:t>지중해와 홍해를 이용한 지중해 문명 및 메소포타미아 문명과의 교류 기반</a:t>
            </a:r>
            <a:endParaRPr lang="en-US" altLang="ko-KR" dirty="0"/>
          </a:p>
          <a:p>
            <a:pPr lvl="1"/>
            <a:r>
              <a:rPr lang="ko-KR" altLang="en-US" dirty="0"/>
              <a:t>나일강의 계절적 변화와 시간 주기성</a:t>
            </a:r>
            <a:r>
              <a:rPr lang="en-US" altLang="ko-KR" dirty="0"/>
              <a:t>. </a:t>
            </a:r>
            <a:r>
              <a:rPr lang="ko-KR" altLang="en-US" dirty="0"/>
              <a:t>강우와 나일강 범람의 예측과 그 이용을 통한 수혜</a:t>
            </a:r>
            <a:endParaRPr lang="en-US" altLang="ko-KR" dirty="0"/>
          </a:p>
          <a:p>
            <a:pPr lvl="1"/>
            <a:r>
              <a:rPr lang="ko-KR" altLang="en-US" dirty="0"/>
              <a:t>자연 환경의 충분한 이용과 발전 체계</a:t>
            </a:r>
            <a:r>
              <a:rPr lang="en-US" altLang="ko-KR" dirty="0"/>
              <a:t>. </a:t>
            </a:r>
            <a:r>
              <a:rPr lang="ko-KR" altLang="en-US" dirty="0"/>
              <a:t>통치 방식의 특징</a:t>
            </a:r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153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9476" y="876692"/>
            <a:ext cx="9520158" cy="760245"/>
          </a:xfrm>
        </p:spPr>
        <p:txBody>
          <a:bodyPr/>
          <a:lstStyle/>
          <a:p>
            <a:r>
              <a:rPr lang="ko-KR" altLang="en-US"/>
              <a:t>아프리카의 강우량과 식생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322" r="13937" b="2506"/>
          <a:stretch/>
        </p:blipFill>
        <p:spPr>
          <a:xfrm rot="5400000">
            <a:off x="2200270" y="1931579"/>
            <a:ext cx="3989316" cy="41289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6153" y="2001391"/>
            <a:ext cx="3685882" cy="412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아프리카 대륙이 갖는 물리적 한계</a:t>
            </a:r>
            <a:r>
              <a:rPr lang="en-US" altLang="ko-KR" sz="1600" dirty="0"/>
              <a:t>. </a:t>
            </a:r>
            <a:r>
              <a:rPr lang="ko-KR" altLang="en-US" sz="1600" dirty="0"/>
              <a:t>자연환경과 그에 따라 변화하는 식물이 아프리카 문명과 특징을 결정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대부분에 지역에 걸쳐 있는 사막과 적도 시대의 삼림지는 경작과 가축 사육을 각기 제한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적도 지역 농작물 재배의 어려움</a:t>
            </a:r>
            <a:r>
              <a:rPr lang="en-US" altLang="ko-KR" sz="1600" dirty="0"/>
              <a:t>. </a:t>
            </a:r>
            <a:r>
              <a:rPr lang="ko-KR" altLang="en-US" sz="1600" dirty="0"/>
              <a:t>고온 다습한 적도 지역은 숲이 울창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경작지를 개간의 어려움과 토양이 많은 비로 유기 물질과 무기 물질이 씻겨 나가 지력의 약화 초래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 숲을 태운 후 그 재를 이용하여 작물 </a:t>
            </a:r>
            <a:r>
              <a:rPr lang="ko-KR" altLang="en-US" sz="1600" dirty="0" err="1"/>
              <a:t>재배만</a:t>
            </a:r>
            <a:r>
              <a:rPr lang="ko-KR" altLang="en-US" sz="1600" dirty="0"/>
              <a:t> 가능한 형편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정주한 형태의 대규모 농업 개발과 생산력 증대의 어려움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776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3232" y="942680"/>
            <a:ext cx="6063308" cy="637697"/>
          </a:xfrm>
        </p:spPr>
        <p:txBody>
          <a:bodyPr/>
          <a:lstStyle/>
          <a:p>
            <a:r>
              <a:rPr lang="ko-KR" altLang="en-US"/>
              <a:t>사하라 사막과 이집트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38" r="1916"/>
          <a:stretch/>
        </p:blipFill>
        <p:spPr>
          <a:xfrm rot="16200000">
            <a:off x="2594798" y="1320388"/>
            <a:ext cx="3916695" cy="54486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69722" y="2086387"/>
            <a:ext cx="35161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기원전 </a:t>
            </a:r>
            <a:r>
              <a:rPr lang="en-US" altLang="ko-KR" sz="1600" dirty="0"/>
              <a:t>1</a:t>
            </a:r>
            <a:r>
              <a:rPr lang="ko-KR" altLang="en-US" sz="1600" dirty="0"/>
              <a:t>만년 전까지만 해도 사하라 지역은 현재보다 많은 습지 존재</a:t>
            </a:r>
            <a:r>
              <a:rPr lang="en-US" altLang="ko-KR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이른 시기 다수의 정착 인구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호가르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마시프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타실리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마시프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티베스티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마시프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엔네디</a:t>
            </a:r>
            <a:r>
              <a:rPr lang="ko-KR" altLang="en-US" sz="1600" dirty="0"/>
              <a:t> 고원 등의 암벽화 유적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기원전 </a:t>
            </a:r>
            <a:r>
              <a:rPr lang="en-US" altLang="ko-KR" sz="1600" dirty="0"/>
              <a:t>7000</a:t>
            </a:r>
            <a:r>
              <a:rPr lang="ko-KR" altLang="en-US" sz="1600" dirty="0"/>
              <a:t>년 소의 사육과 초기 곡물 경작의 흔적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기원전 </a:t>
            </a:r>
            <a:r>
              <a:rPr lang="en-US" altLang="ko-KR" sz="1600" dirty="0"/>
              <a:t>4000</a:t>
            </a:r>
            <a:r>
              <a:rPr lang="ko-KR" altLang="en-US" sz="1600" dirty="0"/>
              <a:t>년 이집트 구리 세공</a:t>
            </a:r>
            <a:r>
              <a:rPr lang="en-US" altLang="ko-KR" sz="1600" dirty="0"/>
              <a:t>. </a:t>
            </a:r>
            <a:r>
              <a:rPr lang="ko-KR" altLang="en-US" sz="1600" dirty="0"/>
              <a:t>열대지방 </a:t>
            </a:r>
            <a:r>
              <a:rPr lang="ko-KR" altLang="en-US" sz="1600" dirty="0" err="1"/>
              <a:t>수확물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기원전 </a:t>
            </a:r>
            <a:r>
              <a:rPr lang="en-US" altLang="ko-KR" sz="1600" dirty="0"/>
              <a:t>4000-3000</a:t>
            </a:r>
            <a:r>
              <a:rPr lang="ko-KR" altLang="en-US" sz="1600" dirty="0"/>
              <a:t>년 </a:t>
            </a:r>
            <a:r>
              <a:rPr lang="ko-KR" altLang="en-US" sz="1600" dirty="0" err="1"/>
              <a:t>사라하</a:t>
            </a:r>
            <a:r>
              <a:rPr lang="ko-KR" altLang="en-US" sz="1600" dirty="0"/>
              <a:t> 사막의 건조화 시작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인구의 팽창과 삶의 환경 변화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기원전 </a:t>
            </a:r>
            <a:r>
              <a:rPr lang="en-US" altLang="ko-KR" sz="1600" dirty="0"/>
              <a:t>3000-2000</a:t>
            </a:r>
            <a:r>
              <a:rPr lang="ko-KR" altLang="en-US" sz="1600" dirty="0"/>
              <a:t>년 이집트 문명의 번성 및 절정</a:t>
            </a:r>
          </a:p>
        </p:txBody>
      </p:sp>
    </p:spTree>
    <p:extLst>
      <p:ext uri="{BB962C8B-B14F-4D97-AF65-F5344CB8AC3E}">
        <p14:creationId xmlns:p14="http://schemas.microsoft.com/office/powerpoint/2010/main" val="351032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34316" y="857839"/>
            <a:ext cx="9520158" cy="845086"/>
          </a:xfrm>
        </p:spPr>
        <p:txBody>
          <a:bodyPr/>
          <a:lstStyle/>
          <a:p>
            <a:r>
              <a:rPr lang="ko-KR" altLang="en-US" dirty="0"/>
              <a:t>이집트 초기 왕국의 등장</a:t>
            </a:r>
          </a:p>
        </p:txBody>
      </p:sp>
      <p:sp>
        <p:nvSpPr>
          <p:cNvPr id="5" name="내용 개체 틀 4"/>
          <p:cNvSpPr txBox="1">
            <a:spLocks noGrp="1"/>
          </p:cNvSpPr>
          <p:nvPr>
            <p:ph idx="1"/>
          </p:nvPr>
        </p:nvSpPr>
        <p:spPr>
          <a:xfrm>
            <a:off x="1506415" y="2383377"/>
            <a:ext cx="9362690" cy="3559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사막화와 이집트 초기 왕국의 등장은 상호 작용의 결과</a:t>
            </a:r>
            <a:r>
              <a:rPr lang="en-US" altLang="ko-KR" sz="1600" dirty="0"/>
              <a:t>. </a:t>
            </a:r>
            <a:r>
              <a:rPr lang="ko-KR" altLang="en-US" sz="1600" dirty="0"/>
              <a:t>이집트 탄생은 </a:t>
            </a:r>
            <a:r>
              <a:rPr lang="ko-KR" altLang="en-US" sz="1600" dirty="0" err="1"/>
              <a:t>상이집트와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하이집트의</a:t>
            </a:r>
            <a:r>
              <a:rPr lang="ko-KR" altLang="en-US" sz="1600" dirty="0"/>
              <a:t> 통일에서 출현한 것이 아닐 가능성</a:t>
            </a:r>
            <a:endParaRPr lang="en-US" altLang="ko-KR" sz="1600" dirty="0"/>
          </a:p>
          <a:p>
            <a:r>
              <a:rPr lang="ko-KR" altLang="en-US" sz="1600" dirty="0"/>
              <a:t>사막화 진행과</a:t>
            </a:r>
            <a:r>
              <a:rPr lang="en-US" altLang="ko-KR" sz="1600" dirty="0"/>
              <a:t> </a:t>
            </a:r>
            <a:r>
              <a:rPr lang="ko-KR" altLang="en-US" sz="1600" dirty="0"/>
              <a:t>사하라 사막의 확대</a:t>
            </a:r>
            <a:r>
              <a:rPr lang="en-US" altLang="ko-KR" sz="1600" dirty="0"/>
              <a:t>. </a:t>
            </a:r>
            <a:r>
              <a:rPr lang="ko-KR" altLang="en-US" sz="1600" dirty="0"/>
              <a:t>사하라 지역의 </a:t>
            </a:r>
            <a:r>
              <a:rPr lang="ko-KR" altLang="en-US" sz="1600" dirty="0" err="1"/>
              <a:t>거주인의</a:t>
            </a:r>
            <a:r>
              <a:rPr lang="ko-KR" altLang="en-US" sz="1600" dirty="0"/>
              <a:t> 서쪽</a:t>
            </a:r>
            <a:r>
              <a:rPr lang="en-US" altLang="ko-KR" sz="1600" dirty="0"/>
              <a:t>, </a:t>
            </a:r>
            <a:r>
              <a:rPr lang="ko-KR" altLang="en-US" sz="1600" dirty="0"/>
              <a:t>남쪽</a:t>
            </a:r>
            <a:r>
              <a:rPr lang="en-US" altLang="ko-KR" sz="1600" dirty="0"/>
              <a:t>, </a:t>
            </a:r>
            <a:r>
              <a:rPr lang="ko-KR" altLang="en-US" sz="1600" dirty="0"/>
              <a:t>동쪽 등으로 확장</a:t>
            </a:r>
            <a:r>
              <a:rPr lang="en-US" altLang="ko-KR" sz="1600" dirty="0"/>
              <a:t>. </a:t>
            </a:r>
            <a:r>
              <a:rPr lang="ko-KR" altLang="en-US" sz="1600" dirty="0"/>
              <a:t>나일강 유역의 집결과 인구의 성장은 상호 가속화</a:t>
            </a:r>
            <a:endParaRPr lang="en-US" altLang="ko-KR" sz="1600" dirty="0"/>
          </a:p>
          <a:p>
            <a:r>
              <a:rPr lang="ko-KR" altLang="en-US" sz="1600" dirty="0"/>
              <a:t>나일</a:t>
            </a:r>
            <a:r>
              <a:rPr lang="en-US" altLang="ko-KR" sz="1600" dirty="0"/>
              <a:t> </a:t>
            </a:r>
            <a:r>
              <a:rPr lang="ko-KR" altLang="en-US" sz="1600" dirty="0"/>
              <a:t>강 유역 밖의 주변 지역이 거주하기에 부적합</a:t>
            </a:r>
            <a:r>
              <a:rPr lang="en-US" altLang="ko-KR" sz="1600" dirty="0"/>
              <a:t>. </a:t>
            </a:r>
            <a:r>
              <a:rPr lang="ko-KR" altLang="en-US" sz="1600" dirty="0"/>
              <a:t>늘어난 인구를 먹여 살리기 위한 강 유역의 비옥한 땅과 퇴적평야의 개발</a:t>
            </a:r>
            <a:endParaRPr lang="en-US" altLang="ko-KR" sz="1600" dirty="0"/>
          </a:p>
          <a:p>
            <a:r>
              <a:rPr lang="ko-KR" altLang="en-US" sz="1600" dirty="0"/>
              <a:t>관개 작업에 요구되는 사회 조직의 체계화와 각 지역의 지도자의 등장</a:t>
            </a:r>
            <a:r>
              <a:rPr lang="en-US" altLang="ko-KR" sz="1600" dirty="0"/>
              <a:t>. </a:t>
            </a:r>
            <a:r>
              <a:rPr lang="ko-KR" altLang="en-US" sz="1600" dirty="0"/>
              <a:t>영토의 통일</a:t>
            </a:r>
            <a:r>
              <a:rPr lang="en-US" altLang="ko-KR" sz="1600" dirty="0"/>
              <a:t>, </a:t>
            </a:r>
            <a:r>
              <a:rPr lang="ko-KR" altLang="en-US" sz="1600" dirty="0"/>
              <a:t>단일 국가인 파라오의 탄생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문명의 동일성과 연속성의 근거</a:t>
            </a:r>
            <a:r>
              <a:rPr lang="en-US" altLang="ko-KR" sz="1600" dirty="0"/>
              <a:t>. </a:t>
            </a:r>
            <a:r>
              <a:rPr lang="ko-KR" altLang="en-US" sz="1600" dirty="0"/>
              <a:t>나일강 하류에서 남쪽의 나일강 제</a:t>
            </a:r>
            <a:r>
              <a:rPr lang="en-US" altLang="ko-KR" sz="1600" dirty="0"/>
              <a:t>1</a:t>
            </a:r>
            <a:r>
              <a:rPr lang="ko-KR" altLang="en-US" sz="1600" dirty="0"/>
              <a:t>폭포유역까지 확대</a:t>
            </a:r>
            <a:r>
              <a:rPr lang="en-US" altLang="ko-KR" sz="1600" dirty="0"/>
              <a:t>. </a:t>
            </a:r>
            <a:r>
              <a:rPr lang="ko-KR" altLang="en-US" sz="1600" dirty="0"/>
              <a:t>나일강은 북쪽 하류에서 제</a:t>
            </a:r>
            <a:r>
              <a:rPr lang="en-US" altLang="ko-KR" sz="1600" dirty="0"/>
              <a:t>1</a:t>
            </a:r>
            <a:r>
              <a:rPr lang="ko-KR" altLang="en-US" sz="1600" dirty="0"/>
              <a:t>폭포 지역까지 평야 지역을 지나고 있어 배를 통한 교통에 유리 </a:t>
            </a:r>
          </a:p>
        </p:txBody>
      </p:sp>
    </p:spTree>
    <p:extLst>
      <p:ext uri="{BB962C8B-B14F-4D97-AF65-F5344CB8AC3E}">
        <p14:creationId xmlns:p14="http://schemas.microsoft.com/office/powerpoint/2010/main" val="400229609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19547" y="878634"/>
            <a:ext cx="5401285" cy="842551"/>
          </a:xfrm>
        </p:spPr>
        <p:txBody>
          <a:bodyPr/>
          <a:lstStyle/>
          <a:p>
            <a:r>
              <a:rPr lang="ko-KR" altLang="en-US" dirty="0"/>
              <a:t>차시 예고 및 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3806" y="2347274"/>
            <a:ext cx="9268421" cy="31768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/>
              <a:t>다음 수업 </a:t>
            </a:r>
            <a:endParaRPr lang="en-US" altLang="ko-KR" sz="2400" dirty="0"/>
          </a:p>
          <a:p>
            <a:pPr lvl="1"/>
            <a:r>
              <a:rPr lang="ko-KR" altLang="en-US" sz="2000" dirty="0"/>
              <a:t>이집트 문명 </a:t>
            </a:r>
            <a:r>
              <a:rPr lang="en-US" altLang="ko-KR" sz="2000" dirty="0"/>
              <a:t>– </a:t>
            </a:r>
            <a:r>
              <a:rPr lang="ko-KR" altLang="en-US" sz="2000"/>
              <a:t>자연환경과 신화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/>
              <a:t>과제 </a:t>
            </a:r>
            <a:endParaRPr lang="en-US" altLang="ko-KR" sz="2400" dirty="0"/>
          </a:p>
          <a:p>
            <a:pPr marL="800100" lvl="2" indent="-342900">
              <a:spcBef>
                <a:spcPts val="1000"/>
              </a:spcBef>
            </a:pPr>
            <a:r>
              <a:rPr lang="ko-KR" altLang="en-US" sz="2000" dirty="0"/>
              <a:t>수업 중 제시한 과제</a:t>
            </a:r>
            <a:endParaRPr lang="en-US" altLang="ko-KR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793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081"/>
    </mc:Choice>
    <mc:Fallback xmlns="">
      <p:transition spd="slow" advTm="3680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6|0.8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42|3.031|0.7590001|228.904|3.959|1.335999|54.88301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3228</TotalTime>
  <Words>717</Words>
  <Application>Microsoft Office PowerPoint</Application>
  <PresentationFormat>와이드스크린</PresentationFormat>
  <Paragraphs>65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Palatino Linotype</vt:lpstr>
      <vt:lpstr>Wingdings</vt:lpstr>
      <vt:lpstr>Gallery</vt:lpstr>
      <vt:lpstr>지리와 문명</vt:lpstr>
      <vt:lpstr>이집트 문명 개관</vt:lpstr>
      <vt:lpstr>이집트 문명의 공간적 특징</vt:lpstr>
      <vt:lpstr>이집트 문명 이해의 전제 </vt:lpstr>
      <vt:lpstr>이집트 문명 이해의 전제 </vt:lpstr>
      <vt:lpstr>아프리카의 강우량과 식생</vt:lpstr>
      <vt:lpstr>사하라 사막과 이집트</vt:lpstr>
      <vt:lpstr>이집트 초기 왕국의 등장</vt:lpstr>
      <vt:lpstr>차시 예고 및 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지리와 문명</dc:title>
  <dc:creator>LG</dc:creator>
  <cp:lastModifiedBy>이 동규</cp:lastModifiedBy>
  <cp:revision>243</cp:revision>
  <dcterms:created xsi:type="dcterms:W3CDTF">2020-03-12T08:32:51Z</dcterms:created>
  <dcterms:modified xsi:type="dcterms:W3CDTF">2023-01-02T03:14:41Z</dcterms:modified>
</cp:coreProperties>
</file>