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11" r:id="rId3"/>
    <p:sldId id="309" r:id="rId4"/>
    <p:sldId id="308" r:id="rId5"/>
    <p:sldId id="304" r:id="rId6"/>
    <p:sldId id="305" r:id="rId7"/>
    <p:sldId id="298" r:id="rId8"/>
    <p:sldId id="306" r:id="rId9"/>
    <p:sldId id="30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8140" y="849432"/>
            <a:ext cx="8561747" cy="2541431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8398" y="3633997"/>
            <a:ext cx="4377313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/>
              <a:t>12-2</a:t>
            </a:r>
            <a:r>
              <a:rPr lang="ko-KR" altLang="en-US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이집트 문명 </a:t>
            </a:r>
            <a:r>
              <a:rPr lang="en-US" altLang="ko-KR" dirty="0"/>
              <a:t>– </a:t>
            </a:r>
            <a:r>
              <a:rPr lang="ko-KR" altLang="en-US" dirty="0"/>
              <a:t>우주관과 신화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"/>
    </mc:Choice>
    <mc:Fallback xmlns="">
      <p:transition spd="slow" advTm="6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4952" y="2347274"/>
            <a:ext cx="9268421" cy="3176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다음 수업 </a:t>
            </a:r>
            <a:endParaRPr lang="en-US" altLang="ko-KR" sz="2400" dirty="0"/>
          </a:p>
          <a:p>
            <a:pPr lvl="1"/>
            <a:r>
              <a:rPr lang="ko-KR" altLang="en-US" sz="2000" dirty="0"/>
              <a:t>이집트 문명 </a:t>
            </a:r>
            <a:r>
              <a:rPr lang="en-US" altLang="ko-KR" sz="2000" dirty="0"/>
              <a:t>– </a:t>
            </a:r>
            <a:r>
              <a:rPr lang="ko-KR" altLang="en-US" sz="2000" dirty="0"/>
              <a:t>신앙 체계</a:t>
            </a:r>
            <a:r>
              <a:rPr lang="en-US" altLang="ko-KR" sz="2000" dirty="0"/>
              <a:t>, </a:t>
            </a:r>
            <a:r>
              <a:rPr lang="ko-KR" altLang="en-US" sz="2000" dirty="0"/>
              <a:t>오시리스와 </a:t>
            </a:r>
            <a:r>
              <a:rPr lang="ko-KR" altLang="en-US" sz="2000" dirty="0" err="1"/>
              <a:t>호루스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과제 </a:t>
            </a:r>
            <a:endParaRPr lang="en-US" altLang="ko-KR" sz="2400" dirty="0"/>
          </a:p>
          <a:p>
            <a:pPr lvl="1"/>
            <a:r>
              <a:rPr lang="ko-KR" altLang="en-US" sz="2000" dirty="0"/>
              <a:t>수업 중 제시한 내용</a:t>
            </a:r>
            <a:endParaRPr lang="en-US" altLang="ko-KR" sz="2000" dirty="0"/>
          </a:p>
          <a:p>
            <a:pPr lvl="1"/>
            <a:r>
              <a:rPr lang="en-US" altLang="ko-KR" sz="2000" dirty="0"/>
              <a:t>A4 1</a:t>
            </a:r>
            <a:r>
              <a:rPr lang="ko-KR" altLang="en-US" sz="2000"/>
              <a:t>장 이내</a:t>
            </a:r>
            <a:endParaRPr lang="en-US" altLang="ko-KR" sz="2000" dirty="0"/>
          </a:p>
          <a:p>
            <a:pPr marL="800100" lvl="2" indent="-342900">
              <a:spcBef>
                <a:spcPts val="1000"/>
              </a:spcBef>
            </a:pPr>
            <a:endParaRPr lang="en-US" altLang="ko-K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81"/>
    </mc:Choice>
    <mc:Fallback xmlns="">
      <p:transition spd="slow" advTm="368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1903" y="884582"/>
            <a:ext cx="5458367" cy="780328"/>
          </a:xfrm>
        </p:spPr>
        <p:txBody>
          <a:bodyPr>
            <a:normAutofit/>
          </a:bodyPr>
          <a:lstStyle/>
          <a:p>
            <a:r>
              <a:rPr lang="ko-KR" altLang="en-US" dirty="0"/>
              <a:t>이집트 신화와 인간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4276" y="2092751"/>
            <a:ext cx="9794449" cy="39199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인간과 감정 이야기</a:t>
            </a:r>
            <a:endParaRPr lang="en-US" altLang="ko-KR" dirty="0"/>
          </a:p>
          <a:p>
            <a:pPr lvl="1"/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질투</a:t>
            </a:r>
            <a:r>
              <a:rPr lang="en-US" altLang="ko-KR" dirty="0"/>
              <a:t>, </a:t>
            </a:r>
            <a:r>
              <a:rPr lang="ko-KR" altLang="en-US" dirty="0"/>
              <a:t>증오</a:t>
            </a:r>
            <a:r>
              <a:rPr lang="en-US" altLang="ko-KR" dirty="0"/>
              <a:t> </a:t>
            </a:r>
            <a:r>
              <a:rPr lang="ko-KR" altLang="en-US" dirty="0"/>
              <a:t>등의 감정과 같은 인간의 본질적 특성에 대한 이해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존재의 본질인</a:t>
            </a:r>
            <a:r>
              <a:rPr lang="en-US" altLang="ko-KR" dirty="0"/>
              <a:t> </a:t>
            </a:r>
            <a:r>
              <a:rPr lang="ko-KR" altLang="en-US" dirty="0" err="1"/>
              <a:t>아툼의</a:t>
            </a:r>
            <a:r>
              <a:rPr lang="ko-KR" altLang="en-US" dirty="0"/>
              <a:t> 일부</a:t>
            </a:r>
            <a:r>
              <a:rPr lang="en-US" altLang="ko-KR" dirty="0"/>
              <a:t>. </a:t>
            </a:r>
            <a:r>
              <a:rPr lang="ko-KR" altLang="en-US" dirty="0" err="1"/>
              <a:t>하토르의</a:t>
            </a:r>
            <a:r>
              <a:rPr lang="ko-KR" altLang="en-US" dirty="0"/>
              <a:t> 탄생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아툼의</a:t>
            </a:r>
            <a:r>
              <a:rPr lang="ko-KR" altLang="en-US" dirty="0"/>
              <a:t> 눈이 </a:t>
            </a:r>
            <a:r>
              <a:rPr lang="ko-KR" altLang="en-US" dirty="0" err="1"/>
              <a:t>하토르</a:t>
            </a:r>
            <a:r>
              <a:rPr lang="en-US" altLang="ko-KR" dirty="0"/>
              <a:t>(</a:t>
            </a:r>
            <a:r>
              <a:rPr lang="ko-KR" altLang="en-US" dirty="0"/>
              <a:t>사랑과 미의 여신</a:t>
            </a:r>
            <a:r>
              <a:rPr lang="en-US" altLang="ko-KR" dirty="0"/>
              <a:t>)</a:t>
            </a:r>
            <a:r>
              <a:rPr lang="ko-KR" altLang="en-US" dirty="0"/>
              <a:t>이자 </a:t>
            </a:r>
            <a:r>
              <a:rPr lang="ko-KR" altLang="en-US" dirty="0" err="1"/>
              <a:t>세크메트</a:t>
            </a:r>
            <a:r>
              <a:rPr lang="en-US" altLang="ko-KR" dirty="0"/>
              <a:t>(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복수</a:t>
            </a:r>
            <a:r>
              <a:rPr lang="en-US" altLang="ko-KR" dirty="0"/>
              <a:t>, </a:t>
            </a:r>
            <a:r>
              <a:rPr lang="ko-KR" altLang="en-US" dirty="0"/>
              <a:t>징벌의 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감정은 타인과의 관계에 대한 지식과 정보를 기반으로 형성</a:t>
            </a:r>
            <a:r>
              <a:rPr lang="en-US" altLang="ko-KR" dirty="0"/>
              <a:t>. </a:t>
            </a:r>
            <a:r>
              <a:rPr lang="ko-KR" altLang="en-US" dirty="0"/>
              <a:t>눈은 정보 획득의 원천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인간과 이성의 이야기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인간의 인지능력이 발달함에 따라 </a:t>
            </a:r>
            <a:r>
              <a:rPr lang="ko-KR" altLang="en-US" dirty="0" err="1"/>
              <a:t>윤여</a:t>
            </a:r>
            <a:r>
              <a:rPr lang="en-US" altLang="ko-KR" dirty="0"/>
              <a:t>(</a:t>
            </a:r>
            <a:r>
              <a:rPr lang="ko-KR" altLang="en-US" dirty="0"/>
              <a:t>閏餘</a:t>
            </a:r>
            <a:r>
              <a:rPr lang="en-US" altLang="ko-KR" dirty="0"/>
              <a:t>)</a:t>
            </a:r>
            <a:r>
              <a:rPr lang="ko-KR" altLang="en-US" dirty="0"/>
              <a:t>의 존재 확인</a:t>
            </a:r>
            <a:r>
              <a:rPr lang="en-US" altLang="ko-KR" dirty="0"/>
              <a:t>. </a:t>
            </a:r>
            <a:r>
              <a:rPr lang="ko-KR" altLang="en-US" dirty="0"/>
              <a:t>세계의 불확정성</a:t>
            </a:r>
            <a:endParaRPr lang="en-US" altLang="ko-KR" dirty="0"/>
          </a:p>
          <a:p>
            <a:pPr lvl="1"/>
            <a:r>
              <a:rPr lang="ko-KR" altLang="en-US" dirty="0"/>
              <a:t>언어와 지혜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중재의 신 </a:t>
            </a:r>
            <a:r>
              <a:rPr lang="ko-KR" altLang="en-US" dirty="0" err="1"/>
              <a:t>토트</a:t>
            </a:r>
            <a:r>
              <a:rPr lang="en-US" altLang="ko-KR" dirty="0"/>
              <a:t>. </a:t>
            </a:r>
            <a:r>
              <a:rPr lang="ko-KR" altLang="en-US" dirty="0"/>
              <a:t>탄생 자체가 불분명</a:t>
            </a:r>
            <a:r>
              <a:rPr lang="en-US" altLang="ko-KR" dirty="0"/>
              <a:t>. </a:t>
            </a:r>
            <a:r>
              <a:rPr lang="ko-KR" altLang="en-US" dirty="0"/>
              <a:t>기록과 이성적 사고의 과정에서 출현</a:t>
            </a:r>
            <a:endParaRPr lang="en-US" altLang="ko-KR" dirty="0"/>
          </a:p>
          <a:p>
            <a:pPr lvl="1"/>
            <a:r>
              <a:rPr lang="ko-KR" altLang="en-US" dirty="0" err="1"/>
              <a:t>누트의</a:t>
            </a:r>
            <a:r>
              <a:rPr lang="ko-KR" altLang="en-US" dirty="0"/>
              <a:t> 출산</a:t>
            </a:r>
            <a:r>
              <a:rPr lang="en-US" altLang="ko-KR" dirty="0"/>
              <a:t>. </a:t>
            </a:r>
            <a:r>
              <a:rPr lang="ko-KR" altLang="en-US" dirty="0"/>
              <a:t>달의 날 </a:t>
            </a:r>
            <a:r>
              <a:rPr lang="en-US" altLang="ko-KR" dirty="0"/>
              <a:t>5</a:t>
            </a:r>
            <a:r>
              <a:rPr lang="ko-KR" altLang="en-US" dirty="0"/>
              <a:t>일은 원칙 태양의 날 </a:t>
            </a:r>
            <a:r>
              <a:rPr lang="en-US" altLang="ko-KR" dirty="0"/>
              <a:t>360</a:t>
            </a:r>
            <a:r>
              <a:rPr lang="ko-KR" altLang="en-US" dirty="0"/>
              <a:t>일의 </a:t>
            </a:r>
            <a:r>
              <a:rPr lang="ko-KR" altLang="en-US" dirty="0" err="1"/>
              <a:t>윤여</a:t>
            </a:r>
            <a:r>
              <a:rPr lang="en-US" altLang="ko-KR" dirty="0"/>
              <a:t>(</a:t>
            </a:r>
            <a:r>
              <a:rPr lang="ko-KR" altLang="en-US" dirty="0"/>
              <a:t>閏餘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콘수와</a:t>
            </a:r>
            <a:r>
              <a:rPr lang="ko-KR" altLang="en-US" dirty="0"/>
              <a:t> </a:t>
            </a:r>
            <a:r>
              <a:rPr lang="ko-KR" altLang="en-US" dirty="0" err="1"/>
              <a:t>토트의</a:t>
            </a:r>
            <a:r>
              <a:rPr lang="ko-KR" altLang="en-US" dirty="0"/>
              <a:t> </a:t>
            </a:r>
            <a:r>
              <a:rPr lang="ko-KR" altLang="en-US" dirty="0" err="1"/>
              <a:t>세네트</a:t>
            </a:r>
            <a:r>
              <a:rPr lang="ko-KR" altLang="en-US" dirty="0"/>
              <a:t> 내기</a:t>
            </a:r>
            <a:r>
              <a:rPr lang="en-US" altLang="ko-KR" dirty="0"/>
              <a:t>. </a:t>
            </a:r>
            <a:r>
              <a:rPr lang="ko-KR" altLang="en-US" dirty="0"/>
              <a:t>내기의 승리는 감정이 아닌 사고 능력을 상징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37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8062" y="884582"/>
            <a:ext cx="6297338" cy="70081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하토르의</a:t>
            </a:r>
            <a:r>
              <a:rPr lang="ko-KR" altLang="en-US" dirty="0"/>
              <a:t> 형상 </a:t>
            </a:r>
            <a:r>
              <a:rPr lang="en-US" altLang="ko-KR" dirty="0"/>
              <a:t>- </a:t>
            </a:r>
            <a:r>
              <a:rPr lang="ko-KR" altLang="en-US" dirty="0"/>
              <a:t>태양과 암소의 뿔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97" y="2137022"/>
            <a:ext cx="2375322" cy="3763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07" y="2137022"/>
            <a:ext cx="1592761" cy="3763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9396" t="3322" r="6629" b="4852"/>
          <a:stretch/>
        </p:blipFill>
        <p:spPr>
          <a:xfrm>
            <a:off x="6149548" y="2137023"/>
            <a:ext cx="1807011" cy="3763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2029" t="2538" r="16319" b="6410"/>
          <a:stretch/>
        </p:blipFill>
        <p:spPr>
          <a:xfrm>
            <a:off x="8240530" y="2137022"/>
            <a:ext cx="2866266" cy="37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835" y="924339"/>
            <a:ext cx="8672791" cy="690876"/>
          </a:xfrm>
        </p:spPr>
        <p:txBody>
          <a:bodyPr/>
          <a:lstStyle/>
          <a:p>
            <a:r>
              <a:rPr lang="ko-KR" altLang="en-US" dirty="0" err="1"/>
              <a:t>토트의</a:t>
            </a:r>
            <a:r>
              <a:rPr lang="ko-KR" altLang="en-US" dirty="0"/>
              <a:t> 형상 </a:t>
            </a:r>
            <a:r>
              <a:rPr lang="en-US" altLang="ko-KR" dirty="0"/>
              <a:t>– </a:t>
            </a:r>
            <a:r>
              <a:rPr lang="ko-KR" altLang="en-US" dirty="0"/>
              <a:t>따오기</a:t>
            </a:r>
            <a:r>
              <a:rPr lang="en-US" altLang="ko-KR" dirty="0"/>
              <a:t>.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무게 기록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8979" r="25045"/>
          <a:stretch/>
        </p:blipFill>
        <p:spPr>
          <a:xfrm>
            <a:off x="4260914" y="2046837"/>
            <a:ext cx="2300142" cy="39704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84" t="1464" r="2306" b="3706"/>
          <a:stretch/>
        </p:blipFill>
        <p:spPr>
          <a:xfrm>
            <a:off x="1699707" y="2025456"/>
            <a:ext cx="2438659" cy="39918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4239" t="9050" r="9357" b="5751"/>
          <a:stretch/>
        </p:blipFill>
        <p:spPr>
          <a:xfrm>
            <a:off x="6683604" y="2347275"/>
            <a:ext cx="4537028" cy="34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1903" y="884582"/>
            <a:ext cx="5458367" cy="780328"/>
          </a:xfrm>
        </p:spPr>
        <p:txBody>
          <a:bodyPr>
            <a:normAutofit/>
          </a:bodyPr>
          <a:lstStyle/>
          <a:p>
            <a:r>
              <a:rPr lang="ko-KR" altLang="en-US" dirty="0"/>
              <a:t>이집트 신화와 인간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5224" y="2073897"/>
            <a:ext cx="9233247" cy="40518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신화와 인간</a:t>
            </a:r>
            <a:endParaRPr lang="en-US" altLang="ko-KR" dirty="0"/>
          </a:p>
          <a:p>
            <a:pPr lvl="1"/>
            <a:r>
              <a:rPr lang="ko-KR" altLang="en-US" dirty="0"/>
              <a:t>신화는 인간과 인간을 둘러싼 외부 세계에 대한 인식과 해석의 반영</a:t>
            </a:r>
            <a:endParaRPr lang="en-US" altLang="ko-KR" dirty="0"/>
          </a:p>
          <a:p>
            <a:pPr lvl="1"/>
            <a:r>
              <a:rPr lang="ko-KR" altLang="en-US" dirty="0"/>
              <a:t>인간의 삶을 결정짓는 자연 환경의 특징 반영 </a:t>
            </a:r>
            <a:endParaRPr lang="en-US" altLang="ko-KR" dirty="0"/>
          </a:p>
          <a:p>
            <a:pPr lvl="1"/>
            <a:r>
              <a:rPr lang="ko-KR" altLang="en-US" dirty="0"/>
              <a:t>신화의 내용 변화는 인간의 지적 성장의 변화를 의미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신화 변화의 방향</a:t>
            </a:r>
            <a:endParaRPr lang="en-US" altLang="ko-KR" dirty="0"/>
          </a:p>
          <a:p>
            <a:pPr lvl="1"/>
            <a:r>
              <a:rPr lang="ko-KR" altLang="en-US" dirty="0"/>
              <a:t>자연 환경에 대한 설명</a:t>
            </a:r>
            <a:r>
              <a:rPr lang="en-US" altLang="ko-KR" dirty="0"/>
              <a:t>, </a:t>
            </a:r>
            <a:r>
              <a:rPr lang="ko-KR" altLang="en-US" dirty="0"/>
              <a:t>우주와 인간의 창조와 작동이 기원</a:t>
            </a:r>
            <a:endParaRPr lang="en-US" altLang="ko-KR" dirty="0"/>
          </a:p>
          <a:p>
            <a:pPr lvl="1"/>
            <a:r>
              <a:rPr lang="ko-KR" altLang="en-US" dirty="0"/>
              <a:t>생산력과 생산 수단의 변화</a:t>
            </a:r>
            <a:r>
              <a:rPr lang="en-US" altLang="ko-KR" dirty="0"/>
              <a:t>, </a:t>
            </a:r>
            <a:r>
              <a:rPr lang="ko-KR" altLang="en-US" dirty="0"/>
              <a:t>삶의 조건 변화에 따라 신화의 초점 변화</a:t>
            </a:r>
            <a:endParaRPr lang="en-US" altLang="ko-KR" dirty="0"/>
          </a:p>
          <a:p>
            <a:pPr lvl="1"/>
            <a:r>
              <a:rPr lang="ko-KR" altLang="en-US" dirty="0"/>
              <a:t>인간 본질과 상호 작용에 대한 이해로의 변화</a:t>
            </a:r>
            <a:endParaRPr lang="en-US" altLang="ko-KR" dirty="0"/>
          </a:p>
          <a:p>
            <a:pPr lvl="1"/>
            <a:r>
              <a:rPr lang="ko-KR" altLang="en-US" dirty="0" err="1"/>
              <a:t>하토르와</a:t>
            </a:r>
            <a:r>
              <a:rPr lang="ko-KR" altLang="en-US" dirty="0"/>
              <a:t> </a:t>
            </a:r>
            <a:r>
              <a:rPr lang="ko-KR" altLang="en-US" dirty="0" err="1"/>
              <a:t>토트</a:t>
            </a:r>
            <a:r>
              <a:rPr lang="en-US" altLang="ko-KR" dirty="0"/>
              <a:t>, </a:t>
            </a:r>
            <a:r>
              <a:rPr lang="ko-KR" altLang="en-US" dirty="0"/>
              <a:t>오시리스와</a:t>
            </a:r>
            <a:r>
              <a:rPr lang="en-US" altLang="ko-KR" dirty="0"/>
              <a:t> </a:t>
            </a:r>
            <a:r>
              <a:rPr lang="ko-KR" altLang="en-US" dirty="0" err="1"/>
              <a:t>이시스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 err="1"/>
              <a:t>호루스에</a:t>
            </a:r>
            <a:r>
              <a:rPr lang="ko-KR" altLang="en-US" dirty="0"/>
              <a:t> 대한 이야기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이집트 우주 창조 신화와 자연 환경의 관계를 자신의 방법으로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09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3364" y="867266"/>
            <a:ext cx="5148908" cy="816805"/>
          </a:xfrm>
        </p:spPr>
        <p:txBody>
          <a:bodyPr/>
          <a:lstStyle/>
          <a:p>
            <a:r>
              <a:rPr lang="ko-KR" altLang="en-US" dirty="0" err="1"/>
              <a:t>아툼</a:t>
            </a:r>
            <a:r>
              <a:rPr lang="ko-KR" altLang="en-US" dirty="0"/>
              <a:t> 라의 탄생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8544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인식의 성장과 생산력의 증대</a:t>
            </a:r>
            <a:endParaRPr lang="en-US" altLang="ko-KR" dirty="0"/>
          </a:p>
          <a:p>
            <a:pPr lvl="1"/>
            <a:r>
              <a:rPr lang="ko-KR" altLang="en-US" dirty="0"/>
              <a:t>신화의 변질</a:t>
            </a:r>
            <a:r>
              <a:rPr lang="en-US" altLang="ko-KR" dirty="0"/>
              <a:t>. </a:t>
            </a:r>
            <a:r>
              <a:rPr lang="ko-KR" altLang="en-US" dirty="0"/>
              <a:t>세계의 이해 방식의 변화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태양의 움직임에 대한 이해의 증대 및 </a:t>
            </a:r>
            <a:r>
              <a:rPr lang="ko-KR" altLang="en-US" dirty="0" err="1"/>
              <a:t>농목축업의</a:t>
            </a:r>
            <a:r>
              <a:rPr lang="ko-KR" altLang="en-US" dirty="0"/>
              <a:t> 발달</a:t>
            </a:r>
            <a:r>
              <a:rPr lang="en-US" altLang="ko-KR" dirty="0"/>
              <a:t>. </a:t>
            </a:r>
            <a:r>
              <a:rPr lang="ko-KR" altLang="en-US" dirty="0"/>
              <a:t>삶의 여유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자연 질서의 안정감 확보와 인간의 삶의 중요도는 라의 존재성 강화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아툼과</a:t>
            </a:r>
            <a:r>
              <a:rPr lang="ko-KR" altLang="en-US" dirty="0"/>
              <a:t> 라의 결합</a:t>
            </a:r>
            <a:endParaRPr lang="en-US" altLang="ko-KR" dirty="0"/>
          </a:p>
          <a:p>
            <a:pPr lvl="1"/>
            <a:r>
              <a:rPr lang="ko-KR" altLang="en-US" dirty="0"/>
              <a:t>창조신 </a:t>
            </a:r>
            <a:r>
              <a:rPr lang="ko-KR" altLang="en-US" dirty="0" err="1"/>
              <a:t>아툼과</a:t>
            </a:r>
            <a:r>
              <a:rPr lang="ko-KR" altLang="en-US" dirty="0"/>
              <a:t> 태양신 라의 결합에 따른 </a:t>
            </a:r>
            <a:r>
              <a:rPr lang="ko-KR" altLang="en-US" dirty="0" err="1"/>
              <a:t>아툼</a:t>
            </a:r>
            <a:r>
              <a:rPr lang="ko-KR" altLang="en-US" dirty="0"/>
              <a:t> 라의 등장</a:t>
            </a:r>
            <a:endParaRPr lang="en-US" altLang="ko-KR" dirty="0"/>
          </a:p>
          <a:p>
            <a:pPr lvl="1"/>
            <a:r>
              <a:rPr lang="ko-KR" altLang="en-US" dirty="0"/>
              <a:t>태양신 라는 인간의 풍요를 보장하는 존재</a:t>
            </a:r>
            <a:r>
              <a:rPr lang="en-US" altLang="ko-KR" dirty="0"/>
              <a:t>. </a:t>
            </a:r>
            <a:r>
              <a:rPr lang="ko-KR" altLang="en-US" dirty="0"/>
              <a:t>풍요의 이면은 결핍과 재앙</a:t>
            </a:r>
            <a:endParaRPr lang="en-US" altLang="ko-KR" dirty="0"/>
          </a:p>
          <a:p>
            <a:pPr lvl="1"/>
            <a:r>
              <a:rPr lang="ko-KR" altLang="en-US" dirty="0"/>
              <a:t>태양신 라의 움직임이 질서의 안정성을 벗어나는 경우를 라의 저주와 징벌로 해석</a:t>
            </a:r>
            <a:endParaRPr lang="en-US" altLang="ko-KR" dirty="0"/>
          </a:p>
          <a:p>
            <a:pPr lvl="1"/>
            <a:r>
              <a:rPr lang="ko-KR" altLang="en-US" dirty="0"/>
              <a:t>태양신 라 믿음 결여와 숭배의 거부가</a:t>
            </a:r>
            <a:r>
              <a:rPr lang="en-US" altLang="ko-KR" dirty="0"/>
              <a:t> </a:t>
            </a:r>
            <a:r>
              <a:rPr lang="ko-KR" altLang="en-US" dirty="0"/>
              <a:t>태양신 라의 징벌을 초래한 것으로 이해</a:t>
            </a:r>
            <a:endParaRPr lang="en-US" altLang="ko-KR" dirty="0"/>
          </a:p>
          <a:p>
            <a:pPr lvl="1"/>
            <a:r>
              <a:rPr lang="ko-KR" altLang="en-US" dirty="0"/>
              <a:t>태양신의 복수</a:t>
            </a:r>
            <a:r>
              <a:rPr lang="en-US" altLang="ko-KR" dirty="0"/>
              <a:t>. </a:t>
            </a:r>
            <a:r>
              <a:rPr lang="ko-KR" altLang="en-US" dirty="0"/>
              <a:t>기아</a:t>
            </a:r>
            <a:r>
              <a:rPr lang="en-US" altLang="ko-KR" dirty="0"/>
              <a:t>, </a:t>
            </a:r>
            <a:r>
              <a:rPr lang="ko-KR" altLang="en-US" dirty="0"/>
              <a:t>전염병</a:t>
            </a:r>
            <a:r>
              <a:rPr lang="en-US" altLang="ko-KR" dirty="0"/>
              <a:t>, </a:t>
            </a: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학살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81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936" y="829558"/>
            <a:ext cx="5167762" cy="703684"/>
          </a:xfrm>
        </p:spPr>
        <p:txBody>
          <a:bodyPr/>
          <a:lstStyle/>
          <a:p>
            <a:r>
              <a:rPr lang="ko-KR" altLang="en-US" dirty="0" err="1"/>
              <a:t>하토르의</a:t>
            </a:r>
            <a:r>
              <a:rPr lang="ko-KR" altLang="en-US" dirty="0"/>
              <a:t> 다중성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2015732"/>
            <a:ext cx="9664347" cy="39514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사랑과 열정의 이중성</a:t>
            </a:r>
            <a:endParaRPr lang="en-US" altLang="ko-KR" dirty="0"/>
          </a:p>
          <a:p>
            <a:pPr lvl="1"/>
            <a:r>
              <a:rPr lang="ko-KR" altLang="en-US" dirty="0"/>
              <a:t>태양신 라의 경고</a:t>
            </a:r>
            <a:r>
              <a:rPr lang="en-US" altLang="ko-KR" dirty="0"/>
              <a:t>. </a:t>
            </a:r>
            <a:r>
              <a:rPr lang="ko-KR" altLang="en-US" dirty="0" err="1"/>
              <a:t>하토르에게</a:t>
            </a:r>
            <a:r>
              <a:rPr lang="ko-KR" altLang="en-US" dirty="0"/>
              <a:t> 인간의 배신에 대해 </a:t>
            </a:r>
            <a:r>
              <a:rPr lang="ko-KR" altLang="en-US" dirty="0" err="1"/>
              <a:t>복수케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인간의 </a:t>
            </a:r>
            <a:r>
              <a:rPr lang="en-US" altLang="ko-KR" dirty="0"/>
              <a:t>“</a:t>
            </a:r>
            <a:r>
              <a:rPr lang="ko-KR" altLang="en-US" dirty="0"/>
              <a:t>피</a:t>
            </a:r>
            <a:r>
              <a:rPr lang="en-US" altLang="ko-KR" dirty="0"/>
              <a:t>”</a:t>
            </a:r>
            <a:r>
              <a:rPr lang="ko-KR" altLang="en-US" dirty="0"/>
              <a:t>이자 아톰의 피는 환희의 본능</a:t>
            </a:r>
            <a:r>
              <a:rPr lang="en-US" altLang="ko-KR" dirty="0"/>
              <a:t>. </a:t>
            </a:r>
            <a:r>
              <a:rPr lang="ko-KR" altLang="en-US" dirty="0"/>
              <a:t>피의 </a:t>
            </a:r>
            <a:r>
              <a:rPr lang="en-US" altLang="ko-KR" dirty="0"/>
              <a:t> </a:t>
            </a:r>
            <a:r>
              <a:rPr lang="ko-KR" altLang="en-US" dirty="0"/>
              <a:t>신성성과 </a:t>
            </a:r>
            <a:r>
              <a:rPr lang="ko-KR" altLang="en-US" dirty="0" err="1"/>
              <a:t>하토르의</a:t>
            </a:r>
            <a:r>
              <a:rPr lang="ko-KR" altLang="en-US" dirty="0"/>
              <a:t> 갈망</a:t>
            </a:r>
            <a:endParaRPr lang="en-US" altLang="ko-KR" dirty="0"/>
          </a:p>
          <a:p>
            <a:pPr lvl="1"/>
            <a:r>
              <a:rPr lang="ko-KR" altLang="en-US" dirty="0"/>
              <a:t>사랑과 축복</a:t>
            </a:r>
            <a:r>
              <a:rPr lang="en-US" altLang="ko-KR" dirty="0"/>
              <a:t>, </a:t>
            </a:r>
            <a:r>
              <a:rPr lang="ko-KR" altLang="en-US" dirty="0"/>
              <a:t>평화의 신에 의한 학살</a:t>
            </a:r>
            <a:r>
              <a:rPr lang="en-US" altLang="ko-KR" dirty="0"/>
              <a:t>. </a:t>
            </a:r>
            <a:r>
              <a:rPr lang="ko-KR" altLang="en-US" dirty="0"/>
              <a:t>인간의 본성에 대한 이해의 심화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하토르와</a:t>
            </a:r>
            <a:r>
              <a:rPr lang="ko-KR" altLang="en-US" dirty="0"/>
              <a:t> </a:t>
            </a:r>
            <a:r>
              <a:rPr lang="ko-KR" altLang="en-US" dirty="0" err="1"/>
              <a:t>세크메트</a:t>
            </a:r>
            <a:r>
              <a:rPr lang="en-US" altLang="ko-KR" dirty="0"/>
              <a:t>(</a:t>
            </a:r>
            <a:r>
              <a:rPr lang="ko-KR" altLang="en-US" dirty="0"/>
              <a:t>복수의 신</a:t>
            </a:r>
            <a:r>
              <a:rPr lang="en-US" altLang="ko-KR" dirty="0"/>
              <a:t>). </a:t>
            </a:r>
            <a:r>
              <a:rPr lang="ko-KR" altLang="en-US" dirty="0"/>
              <a:t>사랑의 반대는 증오</a:t>
            </a:r>
            <a:r>
              <a:rPr lang="en-US" altLang="ko-KR" dirty="0"/>
              <a:t>, </a:t>
            </a:r>
            <a:r>
              <a:rPr lang="ko-KR" altLang="en-US" dirty="0"/>
              <a:t>미움</a:t>
            </a:r>
            <a:r>
              <a:rPr lang="en-US" altLang="ko-KR" dirty="0"/>
              <a:t>. </a:t>
            </a:r>
            <a:r>
              <a:rPr lang="ko-KR" altLang="en-US" dirty="0"/>
              <a:t>인간의 감성 변화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금기와 축제의 발생</a:t>
            </a:r>
            <a:endParaRPr lang="en-US" altLang="ko-KR" dirty="0"/>
          </a:p>
          <a:p>
            <a:pPr lvl="1"/>
            <a:r>
              <a:rPr lang="ko-KR" altLang="en-US" dirty="0"/>
              <a:t>인간의 피</a:t>
            </a:r>
            <a:r>
              <a:rPr lang="en-US" altLang="ko-KR" dirty="0"/>
              <a:t>, </a:t>
            </a:r>
            <a:r>
              <a:rPr lang="ko-KR" altLang="en-US" dirty="0"/>
              <a:t>라의 피처럼 보이는 붉은 색의 술로 대지를 적시기</a:t>
            </a:r>
            <a:r>
              <a:rPr lang="en-US" altLang="ko-KR" dirty="0"/>
              <a:t>. </a:t>
            </a:r>
            <a:r>
              <a:rPr lang="ko-KR" altLang="en-US" dirty="0"/>
              <a:t>카니발</a:t>
            </a:r>
            <a:r>
              <a:rPr lang="en-US" altLang="ko-KR" dirty="0"/>
              <a:t>, </a:t>
            </a:r>
            <a:r>
              <a:rPr lang="ko-KR" altLang="en-US" dirty="0"/>
              <a:t>동지 팥죽 등</a:t>
            </a:r>
            <a:endParaRPr lang="en-US" altLang="ko-KR" dirty="0"/>
          </a:p>
          <a:p>
            <a:pPr lvl="1"/>
            <a:r>
              <a:rPr lang="ko-KR" altLang="en-US" dirty="0"/>
              <a:t>술을 인간의</a:t>
            </a:r>
            <a:r>
              <a:rPr lang="en-US" altLang="ko-KR" dirty="0"/>
              <a:t> </a:t>
            </a:r>
            <a:r>
              <a:rPr lang="ko-KR" altLang="en-US" dirty="0"/>
              <a:t>피라고 여긴 </a:t>
            </a:r>
            <a:r>
              <a:rPr lang="ko-KR" altLang="en-US" dirty="0" err="1"/>
              <a:t>세크메트의</a:t>
            </a:r>
            <a:r>
              <a:rPr lang="ko-KR" altLang="en-US" dirty="0"/>
              <a:t> 음주와 숙면</a:t>
            </a:r>
            <a:r>
              <a:rPr lang="en-US" altLang="ko-KR" dirty="0"/>
              <a:t>. </a:t>
            </a:r>
            <a:r>
              <a:rPr lang="ko-KR" altLang="en-US" dirty="0"/>
              <a:t>잠에서 깨어난 </a:t>
            </a:r>
            <a:r>
              <a:rPr lang="ko-KR" altLang="en-US" dirty="0" err="1"/>
              <a:t>하토르로</a:t>
            </a:r>
            <a:r>
              <a:rPr lang="ko-KR" altLang="en-US" dirty="0"/>
              <a:t> 돌아옴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일상성의 회복</a:t>
            </a:r>
            <a:r>
              <a:rPr lang="en-US" altLang="ko-KR" dirty="0"/>
              <a:t>. </a:t>
            </a:r>
            <a:r>
              <a:rPr lang="ko-KR" altLang="en-US" dirty="0"/>
              <a:t>축제의 본질</a:t>
            </a:r>
            <a:r>
              <a:rPr lang="en-US" altLang="ko-KR" dirty="0"/>
              <a:t>. </a:t>
            </a:r>
            <a:r>
              <a:rPr lang="ko-KR" altLang="en-US" dirty="0"/>
              <a:t>취할 때까지 술을 마시는 축제</a:t>
            </a:r>
            <a:r>
              <a:rPr lang="en-US" altLang="ko-KR" dirty="0"/>
              <a:t>. </a:t>
            </a:r>
            <a:r>
              <a:rPr lang="ko-KR" altLang="en-US" dirty="0"/>
              <a:t>전복</a:t>
            </a:r>
            <a:r>
              <a:rPr lang="en-US" altLang="ko-KR" dirty="0"/>
              <a:t>(</a:t>
            </a:r>
            <a:r>
              <a:rPr lang="ko-KR" altLang="en-US" dirty="0"/>
              <a:t>顚覆</a:t>
            </a:r>
            <a:r>
              <a:rPr lang="en-US" altLang="ko-KR" dirty="0"/>
              <a:t>)</a:t>
            </a:r>
            <a:r>
              <a:rPr lang="ko-KR" altLang="en-US" dirty="0"/>
              <a:t>과 회복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4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668" y="942680"/>
            <a:ext cx="5516554" cy="694257"/>
          </a:xfrm>
        </p:spPr>
        <p:txBody>
          <a:bodyPr/>
          <a:lstStyle/>
          <a:p>
            <a:r>
              <a:rPr lang="ko-KR" altLang="en-US" dirty="0" err="1"/>
              <a:t>토트와</a:t>
            </a:r>
            <a:r>
              <a:rPr lang="ko-KR" altLang="en-US" dirty="0"/>
              <a:t> </a:t>
            </a:r>
            <a:r>
              <a:rPr lang="ko-KR" altLang="en-US" dirty="0" err="1"/>
              <a:t>하토르의</a:t>
            </a:r>
            <a:r>
              <a:rPr lang="ko-KR" altLang="en-US" dirty="0"/>
              <a:t>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5841" y="1989056"/>
            <a:ext cx="9636067" cy="40723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하토르의</a:t>
            </a:r>
            <a:r>
              <a:rPr lang="ko-KR" altLang="en-US" dirty="0"/>
              <a:t> 부재와 반복</a:t>
            </a:r>
            <a:endParaRPr lang="en-US" altLang="ko-KR" dirty="0"/>
          </a:p>
          <a:p>
            <a:pPr lvl="1"/>
            <a:r>
              <a:rPr lang="ko-KR" altLang="en-US" dirty="0" err="1"/>
              <a:t>하토르는</a:t>
            </a:r>
            <a:r>
              <a:rPr lang="ko-KR" altLang="en-US" dirty="0"/>
              <a:t> </a:t>
            </a:r>
            <a:r>
              <a:rPr lang="ko-KR" altLang="en-US" dirty="0" err="1"/>
              <a:t>세크메트를</a:t>
            </a:r>
            <a:r>
              <a:rPr lang="ko-KR" altLang="en-US" dirty="0"/>
              <a:t> 억누르고자 </a:t>
            </a:r>
            <a:r>
              <a:rPr lang="ko-KR" altLang="en-US" dirty="0" err="1"/>
              <a:t>누비아</a:t>
            </a:r>
            <a:r>
              <a:rPr lang="ko-KR" altLang="en-US" dirty="0"/>
              <a:t> 사막으로 </a:t>
            </a:r>
            <a:r>
              <a:rPr lang="ko-KR" altLang="en-US" dirty="0" err="1"/>
              <a:t>떠나감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하토르가</a:t>
            </a:r>
            <a:r>
              <a:rPr lang="ko-KR" altLang="en-US" dirty="0"/>
              <a:t> 이집트 궁전을 떠나니 세상 모든 것들이 즐거움과 행복이 사라짐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사랑과 미의 이중성과 필연성</a:t>
            </a:r>
            <a:r>
              <a:rPr lang="en-US" altLang="ko-KR" dirty="0"/>
              <a:t>. </a:t>
            </a:r>
            <a:r>
              <a:rPr lang="ko-KR" altLang="en-US" dirty="0"/>
              <a:t>인간의 존재적 필연성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토트와</a:t>
            </a:r>
            <a:r>
              <a:rPr lang="ko-KR" altLang="en-US" dirty="0"/>
              <a:t> </a:t>
            </a:r>
            <a:r>
              <a:rPr lang="ko-KR" altLang="en-US" dirty="0" err="1"/>
              <a:t>바스테트</a:t>
            </a:r>
            <a:r>
              <a:rPr lang="en-US" altLang="ko-KR" dirty="0"/>
              <a:t>(</a:t>
            </a:r>
            <a:r>
              <a:rPr lang="ko-KR" altLang="en-US" dirty="0" err="1"/>
              <a:t>마프테트</a:t>
            </a:r>
            <a:r>
              <a:rPr lang="en-US" altLang="ko-KR" dirty="0"/>
              <a:t>?)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lvl="1"/>
            <a:r>
              <a:rPr lang="ko-KR" altLang="en-US" dirty="0"/>
              <a:t>중재의 신</a:t>
            </a:r>
            <a:r>
              <a:rPr lang="en-US" altLang="ko-KR" dirty="0"/>
              <a:t>, </a:t>
            </a:r>
            <a:r>
              <a:rPr lang="ko-KR" altLang="en-US" dirty="0"/>
              <a:t>언어의 신</a:t>
            </a:r>
            <a:r>
              <a:rPr lang="en-US" altLang="ko-KR" dirty="0"/>
              <a:t>, </a:t>
            </a:r>
            <a:r>
              <a:rPr lang="ko-KR" altLang="en-US" dirty="0"/>
              <a:t>시간의 신인 </a:t>
            </a:r>
            <a:r>
              <a:rPr lang="ko-KR" altLang="en-US" dirty="0" err="1"/>
              <a:t>토트의</a:t>
            </a:r>
            <a:r>
              <a:rPr lang="ko-KR" altLang="en-US" dirty="0"/>
              <a:t> </a:t>
            </a:r>
            <a:r>
              <a:rPr lang="ko-KR" altLang="en-US" dirty="0" err="1"/>
              <a:t>하토르</a:t>
            </a:r>
            <a:r>
              <a:rPr lang="ko-KR" altLang="en-US" dirty="0"/>
              <a:t> 찾기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토트는</a:t>
            </a:r>
            <a:r>
              <a:rPr lang="ko-KR" altLang="en-US" dirty="0"/>
              <a:t> </a:t>
            </a:r>
            <a:r>
              <a:rPr lang="ko-KR" altLang="en-US" dirty="0" err="1"/>
              <a:t>누비아</a:t>
            </a:r>
            <a:r>
              <a:rPr lang="ko-KR" altLang="en-US" dirty="0"/>
              <a:t> 사막에는 머리가 고양이인 </a:t>
            </a:r>
            <a:r>
              <a:rPr lang="ko-KR" altLang="en-US" dirty="0" err="1"/>
              <a:t>바스테트를</a:t>
            </a:r>
            <a:r>
              <a:rPr lang="ko-KR" altLang="en-US" dirty="0"/>
              <a:t> 발견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바스테트는</a:t>
            </a:r>
            <a:r>
              <a:rPr lang="ko-KR" altLang="en-US" dirty="0"/>
              <a:t> 가정과 풍요의 신이자 처형과 법의 집행</a:t>
            </a:r>
            <a:r>
              <a:rPr lang="en-US" altLang="ko-KR" dirty="0"/>
              <a:t>, </a:t>
            </a:r>
            <a:r>
              <a:rPr lang="ko-KR" altLang="en-US" dirty="0"/>
              <a:t>정의의 신</a:t>
            </a:r>
            <a:r>
              <a:rPr lang="en-US" altLang="ko-KR" dirty="0"/>
              <a:t>. </a:t>
            </a:r>
            <a:r>
              <a:rPr lang="ko-KR" altLang="en-US" dirty="0"/>
              <a:t>뱀과 전갈을 물리치는 </a:t>
            </a:r>
            <a:r>
              <a:rPr lang="ko-KR" altLang="en-US" dirty="0" err="1"/>
              <a:t>문전신</a:t>
            </a:r>
            <a:endParaRPr lang="en-US" altLang="ko-KR" dirty="0"/>
          </a:p>
          <a:p>
            <a:pPr lvl="1"/>
            <a:r>
              <a:rPr lang="ko-KR" altLang="en-US" dirty="0" err="1"/>
              <a:t>토트와</a:t>
            </a:r>
            <a:r>
              <a:rPr lang="ko-KR" altLang="en-US" dirty="0"/>
              <a:t> </a:t>
            </a:r>
            <a:r>
              <a:rPr lang="ko-KR" altLang="en-US" dirty="0" err="1"/>
              <a:t>바스테트는</a:t>
            </a:r>
            <a:r>
              <a:rPr lang="ko-KR" altLang="en-US" dirty="0"/>
              <a:t> 복귀 과정에서 뱀 형태</a:t>
            </a:r>
            <a:r>
              <a:rPr lang="en-US" altLang="ko-KR" dirty="0"/>
              <a:t>(=</a:t>
            </a:r>
            <a:r>
              <a:rPr lang="ko-KR" altLang="en-US" dirty="0"/>
              <a:t>재앙</a:t>
            </a:r>
            <a:r>
              <a:rPr lang="en-US" altLang="ko-KR" dirty="0"/>
              <a:t>, </a:t>
            </a:r>
            <a:r>
              <a:rPr lang="ko-KR" altLang="en-US" dirty="0"/>
              <a:t>불운</a:t>
            </a:r>
            <a:r>
              <a:rPr lang="en-US" altLang="ko-KR" dirty="0"/>
              <a:t>)</a:t>
            </a:r>
            <a:r>
              <a:rPr lang="ko-KR" altLang="en-US" dirty="0"/>
              <a:t>의 무엇인가와 조우</a:t>
            </a:r>
            <a:endParaRPr lang="en-US" altLang="ko-KR" dirty="0"/>
          </a:p>
          <a:p>
            <a:pPr lvl="1"/>
            <a:r>
              <a:rPr lang="ko-KR" altLang="en-US" dirty="0"/>
              <a:t>풍요와 축복 만큼이나 재앙과 불운도 인간 사회의 필연적인 무엇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76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9668" y="942680"/>
            <a:ext cx="6261272" cy="6942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바스테트와</a:t>
            </a:r>
            <a:r>
              <a:rPr lang="ko-KR" altLang="en-US" dirty="0"/>
              <a:t> 고양이의 신화적 상징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6783" y="2093821"/>
            <a:ext cx="3166845" cy="369530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고양이는</a:t>
            </a:r>
            <a:r>
              <a:rPr lang="en-US" altLang="ko-KR" sz="1600" dirty="0"/>
              <a:t> </a:t>
            </a:r>
            <a:r>
              <a:rPr lang="ko-KR" altLang="en-US" sz="1600" dirty="0"/>
              <a:t>곡식을 먹는 생쥐를 잡는 존재</a:t>
            </a:r>
            <a:r>
              <a:rPr lang="en-US" altLang="ko-KR" sz="1600" dirty="0"/>
              <a:t>. </a:t>
            </a:r>
            <a:r>
              <a:rPr lang="ko-KR" altLang="en-US" sz="1600" dirty="0"/>
              <a:t>인간의 풍요 사랑받는 동물</a:t>
            </a:r>
            <a:endParaRPr lang="en-US" altLang="ko-KR" sz="1600" dirty="0"/>
          </a:p>
          <a:p>
            <a:r>
              <a:rPr lang="ko-KR" altLang="en-US" sz="1600" dirty="0" err="1"/>
              <a:t>바스테트</a:t>
            </a:r>
            <a:r>
              <a:rPr lang="ko-KR" altLang="en-US" sz="1600" dirty="0"/>
              <a:t> 관련 다양한 이야기의 존재</a:t>
            </a:r>
            <a:r>
              <a:rPr lang="en-US" altLang="ko-KR" sz="1600" dirty="0"/>
              <a:t>. </a:t>
            </a:r>
            <a:r>
              <a:rPr lang="ko-KR" altLang="en-US" sz="1600" dirty="0"/>
              <a:t>고양이 미라 만들기</a:t>
            </a:r>
            <a:endParaRPr lang="en-US" altLang="ko-KR" sz="1600" dirty="0"/>
          </a:p>
          <a:p>
            <a:r>
              <a:rPr lang="ko-KR" altLang="en-US" sz="1600" dirty="0"/>
              <a:t>고양이의 다중성과 감성</a:t>
            </a:r>
            <a:r>
              <a:rPr lang="en-US" altLang="ko-KR" sz="1600" dirty="0"/>
              <a:t>. </a:t>
            </a:r>
            <a:r>
              <a:rPr lang="ko-KR" altLang="en-US" sz="1600" dirty="0"/>
              <a:t>귀여움</a:t>
            </a:r>
            <a:r>
              <a:rPr lang="en-US" altLang="ko-KR" sz="1600" dirty="0"/>
              <a:t>, </a:t>
            </a:r>
            <a:r>
              <a:rPr lang="ko-KR" altLang="en-US" sz="1600" dirty="0"/>
              <a:t>날카로움과 복수</a:t>
            </a:r>
            <a:r>
              <a:rPr lang="en-US" altLang="ko-KR" sz="1600" dirty="0"/>
              <a:t>, </a:t>
            </a:r>
            <a:r>
              <a:rPr lang="ko-KR" altLang="en-US" sz="1600" dirty="0"/>
              <a:t>쥐와 뱀을 잡는 수호 동물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문전신의</a:t>
            </a:r>
            <a:r>
              <a:rPr lang="ko-KR" altLang="en-US" sz="1600" dirty="0"/>
              <a:t> 기능</a:t>
            </a:r>
            <a:endParaRPr lang="en-US" altLang="ko-KR" sz="1600" dirty="0"/>
          </a:p>
          <a:p>
            <a:r>
              <a:rPr lang="ko-KR" altLang="en-US" sz="1600" dirty="0"/>
              <a:t>동시에 </a:t>
            </a:r>
            <a:r>
              <a:rPr lang="ko-KR" altLang="en-US" sz="1600" dirty="0" err="1"/>
              <a:t>불길함의</a:t>
            </a:r>
            <a:r>
              <a:rPr lang="ko-KR" altLang="en-US" sz="1600" dirty="0"/>
              <a:t> 상징</a:t>
            </a:r>
            <a:r>
              <a:rPr lang="en-US" altLang="ko-KR" sz="1600" dirty="0"/>
              <a:t>. </a:t>
            </a:r>
            <a:r>
              <a:rPr lang="ko-KR" altLang="en-US" sz="1600" dirty="0"/>
              <a:t>검은 고양이의 불길함</a:t>
            </a:r>
            <a:r>
              <a:rPr lang="en-US" altLang="ko-KR" sz="1600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191" r="6094"/>
          <a:stretch/>
        </p:blipFill>
        <p:spPr>
          <a:xfrm>
            <a:off x="4223206" y="2015187"/>
            <a:ext cx="3573343" cy="3858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9843" t="12548" r="21218" b="12645"/>
          <a:stretch/>
        </p:blipFill>
        <p:spPr>
          <a:xfrm>
            <a:off x="1543558" y="2009019"/>
            <a:ext cx="2396845" cy="38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1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6|0.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42|3.031|0.7590001|228.904|3.959|1.335999|54.8830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4044</TotalTime>
  <Words>603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Palatino Linotype</vt:lpstr>
      <vt:lpstr>Wingdings</vt:lpstr>
      <vt:lpstr>Gallery</vt:lpstr>
      <vt:lpstr>지리와 문명</vt:lpstr>
      <vt:lpstr>이집트 신화와 인간</vt:lpstr>
      <vt:lpstr>하토르의 형상 - 태양과 암소의 뿔</vt:lpstr>
      <vt:lpstr>토트의 형상 – 따오기. 문서, 무게 기록</vt:lpstr>
      <vt:lpstr>이집트 신화와 인간</vt:lpstr>
      <vt:lpstr>아툼 라의 탄생</vt:lpstr>
      <vt:lpstr>하토르의 다중성</vt:lpstr>
      <vt:lpstr>토트와 하토르의 관계</vt:lpstr>
      <vt:lpstr>바스테트와 고양이의 신화적 상징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317</cp:revision>
  <dcterms:created xsi:type="dcterms:W3CDTF">2020-03-12T08:32:51Z</dcterms:created>
  <dcterms:modified xsi:type="dcterms:W3CDTF">2023-01-06T01:50:37Z</dcterms:modified>
</cp:coreProperties>
</file>