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300" r:id="rId4"/>
    <p:sldId id="312" r:id="rId5"/>
    <p:sldId id="307" r:id="rId6"/>
    <p:sldId id="311" r:id="rId7"/>
    <p:sldId id="309" r:id="rId8"/>
    <p:sldId id="310" r:id="rId9"/>
    <p:sldId id="299" r:id="rId10"/>
    <p:sldId id="268" r:id="rId11"/>
    <p:sldId id="306" r:id="rId12"/>
    <p:sldId id="30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69849-CE87-4C36-B18F-52DDCCBFAE10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7137A-EE35-4BDF-B55A-9DDED0D86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2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지리와 문명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36229" y="3586863"/>
            <a:ext cx="3899743" cy="553137"/>
          </a:xfrm>
        </p:spPr>
        <p:txBody>
          <a:bodyPr>
            <a:norm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강 </a:t>
            </a:r>
            <a:r>
              <a:rPr lang="en-US" altLang="ko-KR" dirty="0"/>
              <a:t>: </a:t>
            </a:r>
            <a:r>
              <a:rPr lang="ko-KR" altLang="en-US" dirty="0"/>
              <a:t>인간과 시공간</a:t>
            </a:r>
            <a:r>
              <a:rPr lang="en-US" altLang="ko-KR" dirty="0"/>
              <a:t>(</a:t>
            </a:r>
            <a:r>
              <a:rPr lang="ko-KR" altLang="en-US" dirty="0"/>
              <a:t>時空間</a:t>
            </a:r>
            <a:r>
              <a:rPr lang="en-US" altLang="ko-KR" dirty="0"/>
              <a:t>)</a:t>
            </a:r>
            <a:r>
              <a:rPr lang="ko-KR" altLang="en-US" dirty="0"/>
              <a:t>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805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6"/>
    </mc:Choice>
    <mc:Fallback xmlns="">
      <p:transition spd="slow" advTm="6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0674" y="926259"/>
            <a:ext cx="6767891" cy="695643"/>
          </a:xfrm>
        </p:spPr>
        <p:txBody>
          <a:bodyPr/>
          <a:lstStyle/>
          <a:p>
            <a:r>
              <a:rPr lang="en-US" altLang="ko-KR" dirty="0"/>
              <a:t>Culture, Civilization</a:t>
            </a:r>
            <a:r>
              <a:rPr lang="ko-KR" altLang="en-US" dirty="0"/>
              <a:t>의 어원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2242" y="2224726"/>
            <a:ext cx="9106290" cy="378014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300" dirty="0"/>
              <a:t>Culture</a:t>
            </a:r>
            <a:r>
              <a:rPr lang="ko-KR" altLang="en-US" sz="2300" dirty="0"/>
              <a:t>의</a:t>
            </a:r>
            <a:r>
              <a:rPr lang="en-US" altLang="ko-KR" sz="2300" dirty="0"/>
              <a:t> </a:t>
            </a:r>
            <a:r>
              <a:rPr lang="ko-KR" altLang="en-US" sz="2300" dirty="0"/>
              <a:t>어원</a:t>
            </a:r>
            <a:endParaRPr lang="en-US" altLang="ko-KR" sz="23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err="1"/>
              <a:t>Colore</a:t>
            </a:r>
            <a:r>
              <a:rPr lang="ko-KR" altLang="en-US" dirty="0"/>
              <a:t>라는 “</a:t>
            </a:r>
            <a:r>
              <a:rPr lang="ko-KR" altLang="en-US" dirty="0" err="1"/>
              <a:t>재배하다”란</a:t>
            </a:r>
            <a:r>
              <a:rPr lang="ko-KR" altLang="en-US" dirty="0"/>
              <a:t> 의미에서 기원</a:t>
            </a:r>
            <a:r>
              <a:rPr lang="en-US" altLang="ko-KR" dirty="0"/>
              <a:t>. agriculture</a:t>
            </a:r>
            <a:r>
              <a:rPr lang="ko-KR" altLang="en-US" dirty="0"/>
              <a:t>를 보면 알 수 있음</a:t>
            </a:r>
            <a:r>
              <a:rPr lang="en-US" altLang="ko-KR" dirty="0"/>
              <a:t>. </a:t>
            </a:r>
            <a:r>
              <a:rPr lang="ko-KR" altLang="en-US" dirty="0"/>
              <a:t>경작</a:t>
            </a:r>
            <a:r>
              <a:rPr lang="en-US" altLang="ko-KR" dirty="0"/>
              <a:t>, </a:t>
            </a:r>
            <a:r>
              <a:rPr lang="ko-KR" altLang="en-US" dirty="0"/>
              <a:t>재배하는 것</a:t>
            </a:r>
            <a:r>
              <a:rPr lang="en-US" altLang="ko-KR" dirty="0"/>
              <a:t>, </a:t>
            </a:r>
            <a:r>
              <a:rPr lang="ko-KR" altLang="en-US" dirty="0"/>
              <a:t>인간에 자연에서 재배하여 이룩한 것을 지칭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인간이 외부 세계를 지배하고 경영해온 것을 의미</a:t>
            </a:r>
            <a:r>
              <a:rPr lang="en-US" altLang="ko-KR" dirty="0"/>
              <a:t>. </a:t>
            </a:r>
            <a:r>
              <a:rPr lang="ko-KR" altLang="en-US" dirty="0"/>
              <a:t>동서양에서 인간을 둘러싼 외부 세계를 바라보는 시선의 차이</a:t>
            </a:r>
            <a:r>
              <a:rPr lang="en-US" altLang="ko-KR" dirty="0"/>
              <a:t> 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sz="2300" dirty="0"/>
              <a:t>Civilize</a:t>
            </a:r>
            <a:r>
              <a:rPr lang="ko-KR" altLang="en-US" sz="2300" dirty="0"/>
              <a:t>의 어원</a:t>
            </a:r>
            <a:endParaRPr lang="en-US" altLang="ko-KR" sz="2300" dirty="0"/>
          </a:p>
          <a:p>
            <a:pPr marL="685800" lvl="2">
              <a:spcBef>
                <a:spcPts val="1000"/>
              </a:spcBef>
            </a:pPr>
            <a:r>
              <a:rPr lang="en-US" altLang="ko-KR" sz="1800" dirty="0"/>
              <a:t>Civilize. </a:t>
            </a:r>
            <a:r>
              <a:rPr lang="ko-KR" altLang="en-US" sz="1800" dirty="0" err="1"/>
              <a:t>문명화하다</a:t>
            </a:r>
            <a:r>
              <a:rPr lang="en-US" altLang="ko-KR" sz="1800" dirty="0"/>
              <a:t>. </a:t>
            </a:r>
            <a:r>
              <a:rPr lang="ko-KR" altLang="en-US" sz="1800" dirty="0"/>
              <a:t>교화하다</a:t>
            </a:r>
            <a:r>
              <a:rPr lang="en-US" altLang="ko-KR" sz="1800" dirty="0"/>
              <a:t>. </a:t>
            </a:r>
            <a:r>
              <a:rPr lang="ko-KR" altLang="en-US" sz="1800" dirty="0"/>
              <a:t>밝혀 열다</a:t>
            </a:r>
            <a:r>
              <a:rPr lang="en-US" altLang="ko-KR" sz="1800" dirty="0"/>
              <a:t>. </a:t>
            </a:r>
            <a:r>
              <a:rPr lang="ko-KR" altLang="en-US" sz="1800" dirty="0"/>
              <a:t>문명</a:t>
            </a:r>
            <a:r>
              <a:rPr lang="en-US" altLang="ko-KR" sz="1800" dirty="0"/>
              <a:t>(Civilization)</a:t>
            </a:r>
            <a:r>
              <a:rPr lang="ko-KR" altLang="en-US" sz="1800" dirty="0"/>
              <a:t>은 인간이 개발</a:t>
            </a:r>
            <a:r>
              <a:rPr lang="en-US" altLang="ko-KR" sz="1800" dirty="0"/>
              <a:t>, </a:t>
            </a:r>
            <a:r>
              <a:rPr lang="ko-KR" altLang="en-US" sz="1800" dirty="0"/>
              <a:t>성취한 것</a:t>
            </a:r>
            <a:r>
              <a:rPr lang="en-US" altLang="ko-KR" sz="1800" dirty="0"/>
              <a:t>.</a:t>
            </a:r>
            <a:r>
              <a:rPr lang="ko-KR" altLang="en-US" sz="1800" dirty="0"/>
              <a:t> 무늬</a:t>
            </a:r>
            <a:r>
              <a:rPr lang="en-US" altLang="ko-KR" sz="1800" dirty="0"/>
              <a:t>, </a:t>
            </a:r>
            <a:r>
              <a:rPr lang="ko-KR" altLang="en-US" sz="1800" dirty="0"/>
              <a:t>개변한 것</a:t>
            </a:r>
            <a:r>
              <a:rPr lang="en-US" altLang="ko-KR" sz="1800" dirty="0"/>
              <a:t>. </a:t>
            </a:r>
          </a:p>
          <a:p>
            <a:pPr marL="685800" lvl="2">
              <a:spcBef>
                <a:spcPts val="1000"/>
              </a:spcBef>
            </a:pPr>
            <a:r>
              <a:rPr lang="ko-KR" altLang="en-US" sz="1800" dirty="0"/>
              <a:t>문명과 </a:t>
            </a:r>
            <a:r>
              <a:rPr lang="ko-KR" altLang="en-US" sz="1800" dirty="0" err="1"/>
              <a:t>비문명</a:t>
            </a:r>
            <a:r>
              <a:rPr lang="en-US" altLang="ko-KR" sz="1800" dirty="0"/>
              <a:t>, </a:t>
            </a:r>
            <a:r>
              <a:rPr lang="ko-KR" altLang="en-US" sz="1800" dirty="0"/>
              <a:t>문명화 과정 등의 표현</a:t>
            </a:r>
            <a:r>
              <a:rPr lang="en-US" altLang="ko-KR" sz="1800" dirty="0"/>
              <a:t>. </a:t>
            </a:r>
            <a:r>
              <a:rPr lang="ko-KR" altLang="en-US" sz="1800" dirty="0"/>
              <a:t>세계 지배 혹은 대응 방식의 의미가 드러남</a:t>
            </a:r>
            <a:r>
              <a:rPr lang="en-US" altLang="ko-KR" sz="1800" dirty="0"/>
              <a:t>.</a:t>
            </a:r>
          </a:p>
          <a:p>
            <a:pPr marL="685800" lvl="2">
              <a:spcBef>
                <a:spcPts val="100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624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9656" y="918882"/>
            <a:ext cx="5399178" cy="780484"/>
          </a:xfrm>
        </p:spPr>
        <p:txBody>
          <a:bodyPr/>
          <a:lstStyle/>
          <a:p>
            <a:r>
              <a:rPr lang="ko-KR" altLang="en-US" dirty="0"/>
              <a:t>문명의 발생과 욕망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96379" y="2318011"/>
            <a:ext cx="9764963" cy="353037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문명의 기원은 인간의 기원과 동일</a:t>
            </a:r>
            <a:r>
              <a:rPr lang="en-US" altLang="ko-KR" dirty="0"/>
              <a:t>. </a:t>
            </a:r>
            <a:r>
              <a:rPr lang="ko-KR" altLang="en-US" dirty="0"/>
              <a:t>역사와 선사를 넘어서는 전 </a:t>
            </a:r>
            <a:r>
              <a:rPr lang="ko-KR" altLang="en-US" dirty="0" err="1"/>
              <a:t>인간세</a:t>
            </a:r>
            <a:r>
              <a:rPr lang="en-US" altLang="ko-KR" dirty="0"/>
              <a:t>(</a:t>
            </a:r>
            <a:r>
              <a:rPr lang="ko-KR" altLang="en-US" dirty="0" err="1"/>
              <a:t>인류세</a:t>
            </a:r>
            <a:r>
              <a:rPr lang="en-US" altLang="ko-KR" dirty="0"/>
              <a:t>)</a:t>
            </a:r>
            <a:r>
              <a:rPr lang="ko-KR" altLang="en-US" dirty="0"/>
              <a:t>의 현상</a:t>
            </a:r>
            <a:endParaRPr lang="en-US" altLang="ko-KR" dirty="0"/>
          </a:p>
          <a:p>
            <a:pPr lvl="1"/>
            <a:r>
              <a:rPr lang="ko-KR" altLang="en-US" dirty="0"/>
              <a:t>문명의 생성은 단순한 지적 작용의 측면에서만 논의할 것은 아님</a:t>
            </a:r>
            <a:r>
              <a:rPr lang="en-US" altLang="ko-KR" dirty="0"/>
              <a:t>. </a:t>
            </a:r>
            <a:r>
              <a:rPr lang="ko-KR" altLang="en-US" dirty="0"/>
              <a:t>생존을 위해 주어진 환경의 관찰</a:t>
            </a:r>
            <a:r>
              <a:rPr lang="en-US" altLang="ko-KR" dirty="0"/>
              <a:t>, </a:t>
            </a:r>
            <a:r>
              <a:rPr lang="ko-KR" altLang="en-US" dirty="0"/>
              <a:t>탐색</a:t>
            </a:r>
            <a:r>
              <a:rPr lang="en-US" altLang="ko-KR" dirty="0"/>
              <a:t>, </a:t>
            </a:r>
            <a:r>
              <a:rPr lang="ko-KR" altLang="en-US" dirty="0"/>
              <a:t>이해</a:t>
            </a:r>
            <a:r>
              <a:rPr lang="en-US" altLang="ko-KR" dirty="0"/>
              <a:t>, </a:t>
            </a:r>
            <a:r>
              <a:rPr lang="ko-KR" altLang="en-US" dirty="0"/>
              <a:t>존재하는 일체의 과정에서 발생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인간의 생존 노력과 욕구의 성취를 위한 지적 및 신체적 특징과 환경의 수응</a:t>
            </a:r>
            <a:r>
              <a:rPr lang="en-US" altLang="ko-KR" dirty="0"/>
              <a:t>(</a:t>
            </a:r>
            <a:r>
              <a:rPr lang="ko-KR" altLang="en-US" dirty="0"/>
              <a:t>酬應</a:t>
            </a:r>
            <a:r>
              <a:rPr lang="en-US" altLang="ko-KR" dirty="0"/>
              <a:t>)</a:t>
            </a:r>
            <a:r>
              <a:rPr lang="ko-KR" altLang="en-US" dirty="0"/>
              <a:t>의 결과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문명은 인간의 욕구 충족과 생존을 위한 필연적 요소</a:t>
            </a:r>
            <a:r>
              <a:rPr lang="en-US" altLang="ko-KR" dirty="0"/>
              <a:t>. </a:t>
            </a:r>
            <a:r>
              <a:rPr lang="ko-KR" altLang="en-US" dirty="0"/>
              <a:t>욕구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적응</a:t>
            </a:r>
            <a:r>
              <a:rPr lang="en-US" altLang="ko-KR" dirty="0"/>
              <a:t>, </a:t>
            </a:r>
            <a:r>
              <a:rPr lang="ko-KR" altLang="en-US" dirty="0"/>
              <a:t>변화 등의 과정에서 발생</a:t>
            </a:r>
            <a:r>
              <a:rPr lang="en-US" altLang="ko-KR" dirty="0"/>
              <a:t>. </a:t>
            </a:r>
            <a:r>
              <a:rPr lang="ko-KR" altLang="en-US" dirty="0"/>
              <a:t>음식</a:t>
            </a:r>
            <a:r>
              <a:rPr lang="en-US" altLang="ko-KR" dirty="0"/>
              <a:t>, </a:t>
            </a:r>
            <a:r>
              <a:rPr lang="ko-KR" altLang="en-US" dirty="0"/>
              <a:t>권력</a:t>
            </a:r>
            <a:r>
              <a:rPr lang="en-US" altLang="ko-KR" dirty="0"/>
              <a:t>, </a:t>
            </a:r>
            <a:r>
              <a:rPr lang="ko-KR" altLang="en-US" dirty="0"/>
              <a:t>부</a:t>
            </a:r>
            <a:r>
              <a:rPr lang="en-US" altLang="ko-KR" dirty="0"/>
              <a:t>(</a:t>
            </a:r>
            <a:r>
              <a:rPr lang="ko-KR" altLang="en-US" dirty="0"/>
              <a:t>재화</a:t>
            </a:r>
            <a:r>
              <a:rPr lang="en-US" altLang="ko-KR" dirty="0"/>
              <a:t>), </a:t>
            </a:r>
            <a:r>
              <a:rPr lang="ko-KR" altLang="en-US" dirty="0"/>
              <a:t>미와 성적의 욕망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dirty="0"/>
              <a:t> “</a:t>
            </a:r>
            <a:r>
              <a:rPr lang="ko-KR" altLang="en-US" dirty="0"/>
              <a:t>자갈 석기는 커다란 고기를 한 입 거리로 떼어내기 위해 혹은 다른 욕구의 충족을 위해 인간이 벌인 목표 지향적 행동과 사고의 결과였고 인류사의 첫 </a:t>
            </a:r>
            <a:r>
              <a:rPr lang="ko-KR" altLang="en-US" dirty="0" err="1"/>
              <a:t>혁신이자</a:t>
            </a:r>
            <a:r>
              <a:rPr lang="ko-KR" altLang="en-US" dirty="0"/>
              <a:t> 문명의 증거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143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0674" y="926259"/>
            <a:ext cx="6767891" cy="695643"/>
          </a:xfrm>
        </p:spPr>
        <p:txBody>
          <a:bodyPr>
            <a:normAutofit/>
          </a:bodyPr>
          <a:lstStyle/>
          <a:p>
            <a:r>
              <a:rPr lang="ko-KR" altLang="en-US" dirty="0"/>
              <a:t>문명의 개념과 이해 관점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67552" y="2196446"/>
            <a:ext cx="9039260" cy="39686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300" dirty="0"/>
              <a:t>문명</a:t>
            </a:r>
            <a:r>
              <a:rPr lang="en-US" altLang="ko-KR" sz="2300" dirty="0"/>
              <a:t>(</a:t>
            </a:r>
            <a:r>
              <a:rPr lang="ko-KR" altLang="en-US" sz="2300" dirty="0"/>
              <a:t>文明</a:t>
            </a:r>
            <a:r>
              <a:rPr lang="en-US" altLang="ko-KR" sz="2300" dirty="0"/>
              <a:t>)</a:t>
            </a:r>
            <a:r>
              <a:rPr lang="ko-KR" altLang="en-US" sz="2300" dirty="0"/>
              <a:t>과 문화</a:t>
            </a:r>
            <a:r>
              <a:rPr lang="en-US" altLang="ko-KR" sz="2300" dirty="0"/>
              <a:t>(</a:t>
            </a:r>
            <a:r>
              <a:rPr lang="ko-KR" altLang="en-US" sz="2300" dirty="0"/>
              <a:t>文化</a:t>
            </a:r>
            <a:r>
              <a:rPr lang="en-US" altLang="ko-KR" sz="2300" dirty="0"/>
              <a:t>)</a:t>
            </a:r>
            <a:r>
              <a:rPr lang="ko-KR" altLang="en-US" sz="2300" dirty="0"/>
              <a:t>의 개념</a:t>
            </a:r>
            <a:endParaRPr lang="en-US" altLang="ko-KR" sz="2300" dirty="0"/>
          </a:p>
          <a:p>
            <a:pPr lvl="1"/>
            <a:r>
              <a:rPr lang="ko-KR" altLang="en-US" sz="1900" dirty="0"/>
              <a:t>문화는 문명과 유사한 개념</a:t>
            </a:r>
            <a:r>
              <a:rPr lang="en-US" altLang="ko-KR" sz="1900" dirty="0"/>
              <a:t>. </a:t>
            </a:r>
            <a:r>
              <a:rPr lang="ko-KR" altLang="en-US" sz="1900" dirty="0"/>
              <a:t>문</a:t>
            </a:r>
            <a:r>
              <a:rPr lang="en-US" altLang="ko-KR" sz="1900" dirty="0"/>
              <a:t>(</a:t>
            </a:r>
            <a:r>
              <a:rPr lang="ko-KR" altLang="en-US" sz="1900" dirty="0"/>
              <a:t>文</a:t>
            </a:r>
            <a:r>
              <a:rPr lang="en-US" altLang="ko-KR" sz="1900" dirty="0"/>
              <a:t>)</a:t>
            </a:r>
            <a:r>
              <a:rPr lang="ko-KR" altLang="en-US" sz="1900" dirty="0"/>
              <a:t>은 인간이 이룩한 </a:t>
            </a:r>
            <a:r>
              <a:rPr lang="ko-KR" altLang="en-US" sz="1900" dirty="0" err="1"/>
              <a:t>자취이자</a:t>
            </a:r>
            <a:r>
              <a:rPr lang="ko-KR" altLang="en-US" sz="1900" dirty="0"/>
              <a:t> 성취</a:t>
            </a:r>
            <a:r>
              <a:rPr lang="en-US" altLang="ko-KR" sz="1900" dirty="0"/>
              <a:t>. </a:t>
            </a:r>
          </a:p>
          <a:p>
            <a:pPr lvl="1"/>
            <a:r>
              <a:rPr lang="ko-KR" altLang="en-US" sz="1900" dirty="0"/>
              <a:t>문화와 문명은 인간이 존재했던 여정 동안에 이루어진 성취 일체</a:t>
            </a:r>
            <a:endParaRPr lang="en-US" altLang="ko-KR" sz="1900" dirty="0"/>
          </a:p>
          <a:p>
            <a:pPr lvl="1"/>
            <a:endParaRPr lang="en-US" altLang="ko-KR" sz="19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300" dirty="0"/>
              <a:t>문명 이해의 관점</a:t>
            </a:r>
            <a:endParaRPr lang="en-US" altLang="ko-KR" sz="2300" dirty="0"/>
          </a:p>
          <a:p>
            <a:pPr lvl="1"/>
            <a:r>
              <a:rPr lang="ko-KR" altLang="en-US" sz="1900" dirty="0"/>
              <a:t>인간 중심의 문명 이해</a:t>
            </a:r>
            <a:r>
              <a:rPr lang="en-US" altLang="ko-KR" sz="1900" dirty="0"/>
              <a:t>. </a:t>
            </a:r>
            <a:r>
              <a:rPr lang="ko-KR" altLang="en-US" sz="1900" dirty="0"/>
              <a:t>인간 이외의 조건에 대한 부주의 </a:t>
            </a:r>
            <a:r>
              <a:rPr lang="ko-KR" altLang="en-US" sz="1900" dirty="0" err="1"/>
              <a:t>맹시</a:t>
            </a:r>
            <a:r>
              <a:rPr lang="en-US" altLang="ko-KR" sz="1900" dirty="0"/>
              <a:t>(</a:t>
            </a:r>
            <a:r>
              <a:rPr lang="ko-KR" altLang="en-US" sz="1900" dirty="0"/>
              <a:t>盲視</a:t>
            </a:r>
            <a:r>
              <a:rPr lang="en-US" altLang="ko-KR" sz="1900" dirty="0"/>
              <a:t>)</a:t>
            </a:r>
          </a:p>
          <a:p>
            <a:pPr lvl="1"/>
            <a:r>
              <a:rPr lang="ko-KR" altLang="en-US" sz="1900" dirty="0"/>
              <a:t>문명 이해의 관점 변화</a:t>
            </a:r>
            <a:r>
              <a:rPr lang="en-US" altLang="ko-KR" sz="1900" dirty="0"/>
              <a:t>. </a:t>
            </a:r>
            <a:r>
              <a:rPr lang="ko-KR" altLang="en-US" sz="1900" dirty="0" err="1"/>
              <a:t>시공간으로서의</a:t>
            </a:r>
            <a:r>
              <a:rPr lang="ko-KR" altLang="en-US" sz="1900" dirty="0"/>
              <a:t> 지리</a:t>
            </a:r>
            <a:r>
              <a:rPr lang="en-US" altLang="ko-KR" sz="1900" dirty="0"/>
              <a:t>(=</a:t>
            </a:r>
            <a:r>
              <a:rPr lang="ko-KR" altLang="en-US" sz="1900" dirty="0"/>
              <a:t>자연환경</a:t>
            </a:r>
            <a:r>
              <a:rPr lang="en-US" altLang="ko-KR" sz="1900" dirty="0"/>
              <a:t>)</a:t>
            </a:r>
            <a:r>
              <a:rPr lang="ko-KR" altLang="en-US" sz="1900" dirty="0"/>
              <a:t>와 문명</a:t>
            </a:r>
            <a:endParaRPr lang="en-US" altLang="ko-KR" sz="1900" dirty="0"/>
          </a:p>
          <a:p>
            <a:pPr lvl="1"/>
            <a:r>
              <a:rPr lang="ko-KR" altLang="en-US" sz="1900" dirty="0"/>
              <a:t>문명의 이해는 인간이 시공간과 관계를 맺으며 변화해온 과정이며</a:t>
            </a:r>
            <a:r>
              <a:rPr lang="en-US" altLang="ko-KR" sz="1900" dirty="0"/>
              <a:t>, </a:t>
            </a:r>
            <a:r>
              <a:rPr lang="ko-KR" altLang="en-US" sz="1900" dirty="0"/>
              <a:t>인간이 욕망 성취를 위해 자연환경에 </a:t>
            </a:r>
            <a:r>
              <a:rPr lang="ko-KR" altLang="en-US" sz="1900" dirty="0" err="1"/>
              <a:t>수응하며</a:t>
            </a:r>
            <a:r>
              <a:rPr lang="ko-KR" altLang="en-US" sz="1900" dirty="0"/>
              <a:t> 존재한 과정 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10931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9547" y="878634"/>
            <a:ext cx="5401285" cy="842551"/>
          </a:xfrm>
        </p:spPr>
        <p:txBody>
          <a:bodyPr/>
          <a:lstStyle/>
          <a:p>
            <a:r>
              <a:rPr lang="ko-KR" altLang="en-US" dirty="0"/>
              <a:t>차시 예고 및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0622" y="2835865"/>
            <a:ext cx="9520158" cy="27730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다음 수업 </a:t>
            </a:r>
            <a:r>
              <a:rPr lang="en-US" altLang="ko-KR" sz="2400" dirty="0"/>
              <a:t>: </a:t>
            </a:r>
            <a:r>
              <a:rPr lang="ko-KR" altLang="en-US" sz="2400" dirty="0"/>
              <a:t>문명의 개념과 문명권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과제 </a:t>
            </a:r>
            <a:r>
              <a:rPr lang="en-US" altLang="ko-KR" sz="2400" dirty="0"/>
              <a:t>: </a:t>
            </a:r>
            <a:r>
              <a:rPr lang="ko-KR" altLang="en-US" sz="2400" dirty="0"/>
              <a:t>없음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96793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4696" y="985962"/>
            <a:ext cx="4619614" cy="739472"/>
          </a:xfrm>
        </p:spPr>
        <p:txBody>
          <a:bodyPr/>
          <a:lstStyle/>
          <a:p>
            <a:r>
              <a:rPr lang="ko-KR" altLang="en-US"/>
              <a:t>학습목표 및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828477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dirty="0"/>
              <a:t>학습 목표</a:t>
            </a:r>
            <a:endParaRPr lang="en-US" altLang="ko-KR" dirty="0"/>
          </a:p>
          <a:p>
            <a:pPr lvl="1" fontAlgn="base"/>
            <a:r>
              <a:rPr lang="ko-KR" altLang="en-US" dirty="0"/>
              <a:t>지리의 개념과 의미를 이해한다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/>
              <a:t>문화</a:t>
            </a:r>
            <a:r>
              <a:rPr lang="en-US" altLang="ko-KR" dirty="0"/>
              <a:t>, </a:t>
            </a:r>
            <a:r>
              <a:rPr lang="ko-KR" altLang="en-US" dirty="0"/>
              <a:t>문명</a:t>
            </a:r>
            <a:r>
              <a:rPr lang="en-US" altLang="ko-KR" dirty="0"/>
              <a:t>, </a:t>
            </a:r>
            <a:r>
              <a:rPr lang="ko-KR" altLang="en-US" dirty="0"/>
              <a:t>문명권의 개념과 의미를 이해한다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endParaRPr lang="en-US" altLang="ko-KR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dirty="0"/>
              <a:t>학습 내용</a:t>
            </a:r>
            <a:endParaRPr lang="en-US" altLang="ko-KR" dirty="0"/>
          </a:p>
          <a:p>
            <a:pPr lvl="1" fontAlgn="base"/>
            <a:r>
              <a:rPr lang="ko-KR" altLang="en-US" dirty="0"/>
              <a:t>천문과 지리</a:t>
            </a:r>
            <a:r>
              <a:rPr lang="en-US" altLang="ko-KR" dirty="0"/>
              <a:t>, </a:t>
            </a:r>
            <a:r>
              <a:rPr lang="ko-KR" altLang="en-US" dirty="0"/>
              <a:t>인간의 욕망과 문화</a:t>
            </a:r>
            <a:r>
              <a:rPr lang="en-US" altLang="ko-KR" dirty="0"/>
              <a:t>, </a:t>
            </a:r>
            <a:r>
              <a:rPr lang="ko-KR" altLang="en-US" dirty="0"/>
              <a:t>문명</a:t>
            </a:r>
            <a:r>
              <a:rPr lang="en-US" altLang="ko-KR" dirty="0"/>
              <a:t>, </a:t>
            </a:r>
            <a:r>
              <a:rPr lang="ko-KR" altLang="en-US" dirty="0"/>
              <a:t>문명권의 개념을 이해하기</a:t>
            </a:r>
            <a:r>
              <a:rPr lang="en-US" altLang="ko-KR" dirty="0"/>
              <a:t>. </a:t>
            </a:r>
          </a:p>
          <a:p>
            <a:pPr lvl="1" fontAlgn="base"/>
            <a:r>
              <a:rPr lang="ko-KR" altLang="en-US" dirty="0"/>
              <a:t>문명을 형성하기 위한 인간의 노력이 어떤 측면에서 이루어졌는지를 이해하기 위한 전제로 문명</a:t>
            </a:r>
            <a:r>
              <a:rPr lang="en-US" altLang="ko-KR" dirty="0"/>
              <a:t>, </a:t>
            </a:r>
            <a:r>
              <a:rPr lang="ko-KR" altLang="en-US" dirty="0"/>
              <a:t>문화</a:t>
            </a:r>
            <a:r>
              <a:rPr lang="en-US" altLang="ko-KR" dirty="0"/>
              <a:t>, </a:t>
            </a:r>
            <a:r>
              <a:rPr lang="ko-KR" altLang="en-US" dirty="0"/>
              <a:t>문명권의 개념을 이해 도모 </a:t>
            </a:r>
          </a:p>
          <a:p>
            <a:pPr lvl="1" fontAlgn="base"/>
            <a:r>
              <a:rPr lang="ko-KR" altLang="en-US" dirty="0"/>
              <a:t>인간이 성취한 일체의 것으로서 문명에 대한 이해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39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0649" y="946488"/>
            <a:ext cx="5337911" cy="688642"/>
          </a:xfrm>
        </p:spPr>
        <p:txBody>
          <a:bodyPr/>
          <a:lstStyle/>
          <a:p>
            <a:r>
              <a:rPr lang="ko-KR" altLang="en-US" dirty="0"/>
              <a:t>삶과 공간 </a:t>
            </a:r>
            <a:r>
              <a:rPr lang="en-US" altLang="ko-KR" dirty="0"/>
              <a:t>- </a:t>
            </a:r>
            <a:r>
              <a:rPr lang="ko-KR" altLang="en-US" dirty="0"/>
              <a:t>천문</a:t>
            </a:r>
            <a:r>
              <a:rPr lang="en-US" altLang="ko-KR" dirty="0"/>
              <a:t>, </a:t>
            </a:r>
            <a:r>
              <a:rPr lang="ko-KR" altLang="en-US" dirty="0"/>
              <a:t>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10649" y="2082862"/>
            <a:ext cx="9256001" cy="376175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천문</a:t>
            </a:r>
            <a:r>
              <a:rPr lang="en-US" altLang="ko-KR" dirty="0"/>
              <a:t>(</a:t>
            </a:r>
            <a:r>
              <a:rPr lang="ko-KR" altLang="en-US" dirty="0"/>
              <a:t>天文</a:t>
            </a:r>
            <a:r>
              <a:rPr lang="en-US" altLang="ko-KR" dirty="0"/>
              <a:t>)</a:t>
            </a:r>
            <a:r>
              <a:rPr lang="ko-KR" altLang="en-US" dirty="0"/>
              <a:t>의 개념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하늘의 장식</a:t>
            </a:r>
            <a:r>
              <a:rPr lang="en-US" altLang="ko-KR" dirty="0"/>
              <a:t>. </a:t>
            </a:r>
            <a:r>
              <a:rPr lang="ko-KR" altLang="en-US" dirty="0"/>
              <a:t>천문</a:t>
            </a:r>
            <a:r>
              <a:rPr lang="en-US" altLang="ko-KR" dirty="0"/>
              <a:t>(</a:t>
            </a:r>
            <a:r>
              <a:rPr lang="ko-KR" altLang="en-US" dirty="0"/>
              <a:t>天文</a:t>
            </a:r>
            <a:r>
              <a:rPr lang="en-US" altLang="ko-KR" dirty="0"/>
              <a:t>)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(</a:t>
            </a:r>
            <a:r>
              <a:rPr lang="ko-KR" altLang="en-US" dirty="0"/>
              <a:t>文</a:t>
            </a:r>
            <a:r>
              <a:rPr lang="en-US" altLang="ko-KR" dirty="0"/>
              <a:t>)</a:t>
            </a:r>
            <a:r>
              <a:rPr lang="ko-KR" altLang="en-US" dirty="0"/>
              <a:t>은 무늬로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(</a:t>
            </a:r>
            <a:r>
              <a:rPr lang="ko-KR" altLang="en-US" dirty="0"/>
              <a:t>紋</a:t>
            </a:r>
            <a:r>
              <a:rPr lang="en-US" altLang="ko-KR" dirty="0"/>
              <a:t>)</a:t>
            </a:r>
            <a:r>
              <a:rPr lang="ko-KR" altLang="en-US" dirty="0"/>
              <a:t>을 의미</a:t>
            </a:r>
            <a:r>
              <a:rPr lang="en-US" altLang="ko-KR" dirty="0"/>
              <a:t>. </a:t>
            </a:r>
            <a:r>
              <a:rPr lang="ko-KR" altLang="en-US" dirty="0"/>
              <a:t>천문은 하늘의 무늬</a:t>
            </a:r>
            <a:r>
              <a:rPr lang="en-US" altLang="ko-KR" dirty="0"/>
              <a:t>. </a:t>
            </a:r>
            <a:r>
              <a:rPr lang="ko-KR" altLang="en-US" dirty="0"/>
              <a:t>하늘의 무늬는 삶에 절대적 요소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천문은 인간의 삶을 결정짓는 중요 요소</a:t>
            </a:r>
            <a:r>
              <a:rPr lang="en-US" altLang="ko-KR" dirty="0"/>
              <a:t>. </a:t>
            </a:r>
            <a:r>
              <a:rPr lang="ko-KR" altLang="en-US" dirty="0"/>
              <a:t>중력과 같은 요소</a:t>
            </a:r>
            <a:r>
              <a:rPr lang="en-US" altLang="ko-KR" dirty="0"/>
              <a:t>. </a:t>
            </a:r>
            <a:r>
              <a:rPr lang="ko-KR" altLang="en-US" dirty="0"/>
              <a:t>그러나 대부분의 사람들은 그 중요성을 지각하지 못하며 살아감</a:t>
            </a:r>
            <a:r>
              <a:rPr lang="en-US" altLang="ko-KR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지리</a:t>
            </a:r>
            <a:r>
              <a:rPr lang="en-US" altLang="ko-KR" dirty="0"/>
              <a:t>(</a:t>
            </a:r>
            <a:r>
              <a:rPr lang="ko-KR" altLang="en-US" dirty="0"/>
              <a:t>地理</a:t>
            </a:r>
            <a:r>
              <a:rPr lang="en-US" altLang="ko-KR" dirty="0"/>
              <a:t>)</a:t>
            </a:r>
            <a:r>
              <a:rPr lang="ko-KR" altLang="en-US" dirty="0"/>
              <a:t>의 개념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땅의 결로서 지리</a:t>
            </a:r>
            <a:r>
              <a:rPr lang="en-US" altLang="ko-KR" dirty="0"/>
              <a:t>(</a:t>
            </a:r>
            <a:r>
              <a:rPr lang="ko-KR" altLang="en-US" dirty="0"/>
              <a:t>地理</a:t>
            </a:r>
            <a:r>
              <a:rPr lang="en-US" altLang="ko-KR" dirty="0"/>
              <a:t>): </a:t>
            </a:r>
            <a:r>
              <a:rPr lang="ko-KR" altLang="en-US" dirty="0"/>
              <a:t>완벽</a:t>
            </a:r>
            <a:r>
              <a:rPr lang="en-US" altLang="ko-KR" dirty="0"/>
              <a:t>(</a:t>
            </a:r>
            <a:r>
              <a:rPr lang="ko-KR" altLang="en-US" dirty="0"/>
              <a:t>完璧</a:t>
            </a:r>
            <a:r>
              <a:rPr lang="en-US" altLang="ko-KR" dirty="0"/>
              <a:t>)</a:t>
            </a:r>
            <a:r>
              <a:rPr lang="ko-KR" altLang="en-US" dirty="0"/>
              <a:t>처럼 결</a:t>
            </a:r>
            <a:r>
              <a:rPr lang="en-US" altLang="ko-KR" dirty="0"/>
              <a:t>, </a:t>
            </a:r>
            <a:r>
              <a:rPr lang="ko-KR" altLang="en-US" dirty="0"/>
              <a:t>무늬</a:t>
            </a:r>
            <a:r>
              <a:rPr lang="en-US" altLang="ko-KR" dirty="0"/>
              <a:t>. </a:t>
            </a:r>
            <a:r>
              <a:rPr lang="ko-KR" altLang="en-US" dirty="0"/>
              <a:t>옥</a:t>
            </a:r>
            <a:r>
              <a:rPr lang="en-US" altLang="ko-KR" dirty="0"/>
              <a:t>(</a:t>
            </a:r>
            <a:r>
              <a:rPr lang="ko-KR" altLang="en-US" dirty="0"/>
              <a:t>玉</a:t>
            </a:r>
            <a:r>
              <a:rPr lang="en-US" altLang="ko-KR" dirty="0"/>
              <a:t>)</a:t>
            </a:r>
            <a:r>
              <a:rPr lang="ko-KR" altLang="en-US" dirty="0"/>
              <a:t>의 무늬이자 결로써 리</a:t>
            </a:r>
            <a:r>
              <a:rPr lang="en-US" altLang="ko-KR" dirty="0"/>
              <a:t>(</a:t>
            </a:r>
            <a:r>
              <a:rPr lang="ko-KR" altLang="en-US" dirty="0"/>
              <a:t>理</a:t>
            </a:r>
            <a:r>
              <a:rPr lang="en-US" altLang="ko-K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지리는 인간이 의지할 수 있는 삶의 조건</a:t>
            </a:r>
            <a:r>
              <a:rPr lang="en-US" altLang="ko-KR" dirty="0"/>
              <a:t>. </a:t>
            </a:r>
            <a:r>
              <a:rPr lang="ko-KR" altLang="en-US" dirty="0"/>
              <a:t>풍수</a:t>
            </a:r>
            <a:r>
              <a:rPr lang="en-US" altLang="ko-KR" dirty="0"/>
              <a:t>. </a:t>
            </a:r>
            <a:r>
              <a:rPr lang="ko-KR" altLang="en-US" dirty="0"/>
              <a:t>순천향대의 지정학적 위치</a:t>
            </a:r>
            <a:r>
              <a:rPr lang="en-US" altLang="ko-KR" dirty="0"/>
              <a:t>. </a:t>
            </a:r>
            <a:r>
              <a:rPr lang="ko-KR" altLang="en-US" dirty="0"/>
              <a:t>인간이 삶의 공간을 선택하는데 관여 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154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66292" y="980388"/>
            <a:ext cx="9520158" cy="722537"/>
          </a:xfrm>
        </p:spPr>
        <p:txBody>
          <a:bodyPr/>
          <a:lstStyle/>
          <a:p>
            <a:r>
              <a:rPr lang="ko-KR" altLang="en-US" dirty="0"/>
              <a:t>밤하늘과 </a:t>
            </a:r>
            <a:r>
              <a:rPr lang="en-US" altLang="ko-KR" dirty="0"/>
              <a:t>3</a:t>
            </a:r>
            <a:r>
              <a:rPr lang="ko-KR" altLang="en-US" dirty="0"/>
              <a:t>차원 서울 </a:t>
            </a:r>
          </a:p>
        </p:txBody>
      </p:sp>
      <p:pic>
        <p:nvPicPr>
          <p:cNvPr id="1026" name="Picture 2" descr="밤하늘,밤,하늘,별,별,은하수,밤,하늘,밤하늘,밤,하늘,별,갤럭시,별,천체,황매산,산,풍경,전경,실외,나무,숲,합천군,경남,국내여행,한국,  (a12207873) - 게티이미지뱅크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" r="4887"/>
          <a:stretch/>
        </p:blipFill>
        <p:spPr bwMode="auto">
          <a:xfrm>
            <a:off x="1078028" y="2396691"/>
            <a:ext cx="5399773" cy="327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5204" t="21378" r="28302" b="23460"/>
          <a:stretch/>
        </p:blipFill>
        <p:spPr>
          <a:xfrm>
            <a:off x="6761261" y="2396691"/>
            <a:ext cx="5160622" cy="32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7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9158" y="970961"/>
            <a:ext cx="9520158" cy="618842"/>
          </a:xfrm>
        </p:spPr>
        <p:txBody>
          <a:bodyPr/>
          <a:lstStyle/>
          <a:p>
            <a:r>
              <a:rPr lang="ko-KR" altLang="en-US"/>
              <a:t>천상열차분야지도와 </a:t>
            </a:r>
            <a:r>
              <a:rPr lang="ko-KR" altLang="en-US" dirty="0" err="1"/>
              <a:t>경조오부도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17" y="1938631"/>
            <a:ext cx="3299381" cy="4164463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41" y="1938631"/>
            <a:ext cx="5483613" cy="408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8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68328" y="914400"/>
            <a:ext cx="6119869" cy="750818"/>
          </a:xfrm>
        </p:spPr>
        <p:txBody>
          <a:bodyPr/>
          <a:lstStyle/>
          <a:p>
            <a:r>
              <a:rPr lang="ko-KR" altLang="en-US" dirty="0"/>
              <a:t>인간과 천문</a:t>
            </a:r>
            <a:r>
              <a:rPr lang="en-US" altLang="ko-KR" dirty="0"/>
              <a:t>, </a:t>
            </a:r>
            <a:r>
              <a:rPr lang="ko-KR" altLang="en-US" dirty="0"/>
              <a:t>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8073" y="2213696"/>
            <a:ext cx="9086525" cy="3725192"/>
          </a:xfrm>
        </p:spPr>
        <p:txBody>
          <a:bodyPr>
            <a:normAutofit/>
          </a:bodyPr>
          <a:lstStyle/>
          <a:p>
            <a:r>
              <a:rPr lang="ko-KR" altLang="en-US" dirty="0"/>
              <a:t>인간과 천문</a:t>
            </a:r>
            <a:r>
              <a:rPr lang="en-US" altLang="ko-KR" dirty="0"/>
              <a:t>, </a:t>
            </a:r>
            <a:r>
              <a:rPr lang="ko-KR" altLang="en-US" dirty="0"/>
              <a:t>지리</a:t>
            </a:r>
            <a:endParaRPr lang="en-US" altLang="ko-KR" dirty="0"/>
          </a:p>
          <a:p>
            <a:pPr lvl="1"/>
            <a:r>
              <a:rPr lang="ko-KR" altLang="en-US" dirty="0"/>
              <a:t>천문과 지리에 수응</a:t>
            </a:r>
            <a:r>
              <a:rPr lang="en-US" altLang="ko-KR" dirty="0"/>
              <a:t>(</a:t>
            </a:r>
            <a:r>
              <a:rPr lang="ko-KR" altLang="en-US" dirty="0"/>
              <a:t>酬應</a:t>
            </a:r>
            <a:r>
              <a:rPr lang="en-US" altLang="ko-KR" dirty="0"/>
              <a:t>)</a:t>
            </a:r>
            <a:r>
              <a:rPr lang="ko-KR" altLang="en-US" dirty="0"/>
              <a:t>하는 삶</a:t>
            </a:r>
            <a:r>
              <a:rPr lang="en-US" altLang="ko-KR" dirty="0"/>
              <a:t>. </a:t>
            </a:r>
            <a:r>
              <a:rPr lang="ko-KR" altLang="en-US" dirty="0"/>
              <a:t>인간의 삶은 하늘과 땅의 사이에서 이루어짐</a:t>
            </a:r>
            <a:r>
              <a:rPr lang="en-US" altLang="ko-KR" dirty="0"/>
              <a:t>. </a:t>
            </a:r>
            <a:r>
              <a:rPr lang="ko-KR" altLang="en-US" dirty="0"/>
              <a:t>천</a:t>
            </a:r>
            <a:r>
              <a:rPr lang="en-US" altLang="ko-KR" dirty="0"/>
              <a:t>(</a:t>
            </a:r>
            <a:r>
              <a:rPr lang="ko-KR" altLang="en-US" dirty="0"/>
              <a:t>天</a:t>
            </a:r>
            <a:r>
              <a:rPr lang="en-US" altLang="ko-KR" dirty="0"/>
              <a:t>)</a:t>
            </a:r>
            <a:r>
              <a:rPr lang="ko-KR" altLang="en-US" dirty="0"/>
              <a:t>과 지</a:t>
            </a:r>
            <a:r>
              <a:rPr lang="en-US" altLang="ko-KR" dirty="0"/>
              <a:t>(</a:t>
            </a:r>
            <a:r>
              <a:rPr lang="ko-KR" altLang="en-US" dirty="0"/>
              <a:t>地</a:t>
            </a:r>
            <a:r>
              <a:rPr lang="en-US" altLang="ko-KR" dirty="0"/>
              <a:t>), </a:t>
            </a:r>
            <a:r>
              <a:rPr lang="ko-KR" altLang="en-US" dirty="0"/>
              <a:t>인</a:t>
            </a:r>
            <a:r>
              <a:rPr lang="en-US" altLang="ko-KR" dirty="0"/>
              <a:t>(</a:t>
            </a:r>
            <a:r>
              <a:rPr lang="ko-KR" altLang="en-US" dirty="0"/>
              <a:t>人</a:t>
            </a:r>
            <a:r>
              <a:rPr lang="en-US" altLang="ko-KR" dirty="0"/>
              <a:t>)</a:t>
            </a:r>
            <a:r>
              <a:rPr lang="ko-KR" altLang="en-US" dirty="0"/>
              <a:t>의 조화는 관념적인 말이 아닌 실제</a:t>
            </a:r>
            <a:endParaRPr lang="en-US" altLang="ko-KR" dirty="0"/>
          </a:p>
          <a:p>
            <a:pPr lvl="1"/>
            <a:r>
              <a:rPr lang="ko-KR" altLang="en-US" dirty="0"/>
              <a:t>인간이 천문은 시간의 변화</a:t>
            </a:r>
            <a:r>
              <a:rPr lang="en-US" altLang="ko-KR" dirty="0"/>
              <a:t>, </a:t>
            </a:r>
            <a:r>
              <a:rPr lang="ko-KR" altLang="en-US" dirty="0"/>
              <a:t>지리의 특징과 결합하여 존재</a:t>
            </a:r>
            <a:r>
              <a:rPr lang="en-US" altLang="ko-KR" dirty="0"/>
              <a:t>. </a:t>
            </a:r>
            <a:r>
              <a:rPr lang="ko-KR" altLang="en-US" dirty="0"/>
              <a:t>인간은 천문과 지리의 제한에서 결정적으로 벗어나지 못함</a:t>
            </a:r>
            <a:r>
              <a:rPr lang="en-US" altLang="ko-KR" dirty="0"/>
              <a:t>. </a:t>
            </a:r>
            <a:r>
              <a:rPr lang="ko-KR" altLang="en-US" dirty="0"/>
              <a:t>인간의 삶은 시공간에서 이루어짐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현대인의 삶과 공간</a:t>
            </a:r>
            <a:endParaRPr lang="en-US" altLang="ko-KR" dirty="0"/>
          </a:p>
          <a:p>
            <a:pPr lvl="1"/>
            <a:r>
              <a:rPr lang="ko-KR" altLang="en-US" dirty="0"/>
              <a:t>현대인은 하늘을 두려워하지 않고</a:t>
            </a:r>
            <a:r>
              <a:rPr lang="en-US" altLang="ko-KR" dirty="0"/>
              <a:t>, </a:t>
            </a:r>
            <a:r>
              <a:rPr lang="ko-KR" altLang="en-US" dirty="0"/>
              <a:t>땅을 편의성에 따라 변형시켜 가며 살아감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과거 사람들의 삶은 상</a:t>
            </a:r>
            <a:r>
              <a:rPr lang="en-US" altLang="ko-KR" dirty="0"/>
              <a:t>(</a:t>
            </a:r>
            <a:r>
              <a:rPr lang="ko-KR" altLang="en-US" dirty="0"/>
              <a:t>常</a:t>
            </a:r>
            <a:r>
              <a:rPr lang="en-US" altLang="ko-KR" dirty="0"/>
              <a:t>)</a:t>
            </a:r>
            <a:r>
              <a:rPr lang="ko-KR" altLang="en-US" dirty="0"/>
              <a:t>을 덕으로 하는 하늘을 이고</a:t>
            </a:r>
            <a:r>
              <a:rPr lang="en-US" altLang="ko-KR" dirty="0"/>
              <a:t>, </a:t>
            </a:r>
            <a:r>
              <a:rPr lang="ko-KR" altLang="en-US" dirty="0"/>
              <a:t>땅에 의지하여 살아감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8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6670" y="999241"/>
            <a:ext cx="9520158" cy="60941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Horn of Africa(</a:t>
            </a:r>
            <a:r>
              <a:rPr lang="ko-KR" altLang="en-US" dirty="0"/>
              <a:t>아프리카의 뿔 </a:t>
            </a:r>
            <a:r>
              <a:rPr lang="en-US" altLang="ko-KR" dirty="0"/>
              <a:t>= </a:t>
            </a:r>
            <a:r>
              <a:rPr lang="ko-KR" altLang="en-US" dirty="0"/>
              <a:t>소말리아 반도</a:t>
            </a:r>
            <a:r>
              <a:rPr lang="en-US" altLang="ko-KR" dirty="0"/>
              <a:t>) </a:t>
            </a:r>
            <a:r>
              <a:rPr lang="ko-KR" altLang="en-US" dirty="0"/>
              <a:t>가뭄 지도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9" t="8090" r="1799"/>
          <a:stretch/>
        </p:blipFill>
        <p:spPr>
          <a:xfrm>
            <a:off x="1987182" y="2015955"/>
            <a:ext cx="4159094" cy="39777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5697" t="17898" r="30163" b="15211"/>
          <a:stretch/>
        </p:blipFill>
        <p:spPr>
          <a:xfrm>
            <a:off x="6523348" y="2015955"/>
            <a:ext cx="4270343" cy="36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0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6353" y="1140643"/>
            <a:ext cx="9520158" cy="731965"/>
          </a:xfrm>
        </p:spPr>
        <p:txBody>
          <a:bodyPr/>
          <a:lstStyle/>
          <a:p>
            <a:r>
              <a:rPr lang="ko-KR" altLang="en-US" dirty="0"/>
              <a:t>천문 지리와 인간의 삶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53549" y="2213695"/>
            <a:ext cx="9520158" cy="377232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천문</a:t>
            </a:r>
            <a:r>
              <a:rPr lang="en-US" altLang="ko-KR" dirty="0"/>
              <a:t>, </a:t>
            </a:r>
            <a:r>
              <a:rPr lang="ko-KR" altLang="en-US" dirty="0" err="1"/>
              <a:t>지리로서의</a:t>
            </a:r>
            <a:r>
              <a:rPr lang="ko-KR" altLang="en-US" dirty="0"/>
              <a:t> 자연환경</a:t>
            </a:r>
            <a:endParaRPr lang="en-US" altLang="ko-KR" dirty="0"/>
          </a:p>
          <a:p>
            <a:pPr lvl="1"/>
            <a:r>
              <a:rPr lang="ko-KR" altLang="en-US" dirty="0"/>
              <a:t>아프리카의 뿔 소말리아반도 지역의 천문</a:t>
            </a:r>
            <a:r>
              <a:rPr lang="en-US" altLang="ko-KR" dirty="0"/>
              <a:t>(</a:t>
            </a:r>
            <a:r>
              <a:rPr lang="ko-KR" altLang="en-US" dirty="0"/>
              <a:t>자연현상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소말리아반도의 </a:t>
            </a:r>
            <a:r>
              <a:rPr lang="ko-KR" altLang="en-US" dirty="0" err="1"/>
              <a:t>에리트리아</a:t>
            </a:r>
            <a:r>
              <a:rPr lang="en-US" altLang="ko-KR" dirty="0"/>
              <a:t>, </a:t>
            </a:r>
            <a:r>
              <a:rPr lang="ko-KR" altLang="en-US" dirty="0"/>
              <a:t>에티오피아</a:t>
            </a:r>
            <a:r>
              <a:rPr lang="en-US" altLang="ko-KR" dirty="0"/>
              <a:t>, </a:t>
            </a:r>
            <a:r>
              <a:rPr lang="ko-KR" altLang="en-US" dirty="0"/>
              <a:t>소말리아</a:t>
            </a:r>
            <a:r>
              <a:rPr lang="en-US" altLang="ko-KR" dirty="0"/>
              <a:t>, </a:t>
            </a:r>
            <a:r>
              <a:rPr lang="ko-KR" altLang="en-US" dirty="0"/>
              <a:t>지부티</a:t>
            </a:r>
            <a:r>
              <a:rPr lang="en-US" altLang="ko-KR" dirty="0"/>
              <a:t>, </a:t>
            </a:r>
            <a:r>
              <a:rPr lang="ko-KR" altLang="en-US" dirty="0"/>
              <a:t>케냐 등</a:t>
            </a:r>
            <a:endParaRPr lang="en-US" altLang="ko-KR" dirty="0"/>
          </a:p>
          <a:p>
            <a:pPr lvl="1"/>
            <a:r>
              <a:rPr lang="ko-KR" altLang="en-US" dirty="0"/>
              <a:t>기후변화와 동부 아프리카의 가뭄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60</a:t>
            </a:r>
            <a:r>
              <a:rPr lang="ko-KR" altLang="en-US" dirty="0"/>
              <a:t>년 만에 최악 상황</a:t>
            </a:r>
            <a:r>
              <a:rPr lang="en-US" altLang="ko-KR" dirty="0"/>
              <a:t>. </a:t>
            </a:r>
            <a:r>
              <a:rPr lang="ko-KR" altLang="en-US" dirty="0"/>
              <a:t>물을 구하기 위한 투쟁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인문 질서에의 영향</a:t>
            </a:r>
            <a:endParaRPr lang="en-US" altLang="ko-KR" dirty="0"/>
          </a:p>
          <a:p>
            <a:pPr lvl="1"/>
            <a:r>
              <a:rPr lang="ko-KR" altLang="en-US" dirty="0"/>
              <a:t>해당 지역에 </a:t>
            </a:r>
            <a:r>
              <a:rPr lang="en-US" altLang="ko-KR" dirty="0"/>
              <a:t>11,000,000</a:t>
            </a:r>
            <a:r>
              <a:rPr lang="ko-KR" altLang="en-US" dirty="0"/>
              <a:t>명 이상 이재민</a:t>
            </a:r>
            <a:r>
              <a:rPr lang="en-US" altLang="ko-KR" dirty="0"/>
              <a:t>, 2,000,000</a:t>
            </a:r>
            <a:r>
              <a:rPr lang="ko-KR" altLang="en-US" dirty="0"/>
              <a:t>명 이상의 어린이 영양실조 상태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케냐 </a:t>
            </a:r>
            <a:r>
              <a:rPr lang="en-US" altLang="ko-KR" dirty="0"/>
              <a:t>2009</a:t>
            </a:r>
            <a:r>
              <a:rPr lang="ko-KR" altLang="en-US" dirty="0"/>
              <a:t>년 대비 세 배 이상의 </a:t>
            </a:r>
            <a:r>
              <a:rPr lang="en-US" altLang="ko-KR" dirty="0"/>
              <a:t>65,000</a:t>
            </a:r>
            <a:r>
              <a:rPr lang="ko-KR" altLang="en-US" dirty="0"/>
              <a:t>명 아이들 죽음 직면</a:t>
            </a:r>
            <a:r>
              <a:rPr lang="en-US" altLang="ko-KR" dirty="0"/>
              <a:t>. </a:t>
            </a:r>
            <a:r>
              <a:rPr lang="ko-KR" altLang="en-US" dirty="0"/>
              <a:t>소말리아 사망자 </a:t>
            </a:r>
            <a:r>
              <a:rPr lang="en-US" altLang="ko-KR" dirty="0"/>
              <a:t>6</a:t>
            </a:r>
            <a:r>
              <a:rPr lang="ko-KR" altLang="en-US" dirty="0"/>
              <a:t>명 중 </a:t>
            </a:r>
            <a:r>
              <a:rPr lang="en-US" altLang="ko-KR" dirty="0"/>
              <a:t>1</a:t>
            </a:r>
            <a:r>
              <a:rPr lang="ko-KR" altLang="en-US" dirty="0"/>
              <a:t>명은 다섯 살 이전의 영유아</a:t>
            </a:r>
            <a:endParaRPr lang="en-US" altLang="ko-KR" dirty="0"/>
          </a:p>
          <a:p>
            <a:pPr lvl="1"/>
            <a:r>
              <a:rPr lang="ko-KR" altLang="en-US" dirty="0"/>
              <a:t>가뭄 난민의 발생</a:t>
            </a:r>
            <a:r>
              <a:rPr lang="en-US" altLang="ko-KR" dirty="0"/>
              <a:t>. </a:t>
            </a:r>
            <a:r>
              <a:rPr lang="ko-KR" altLang="en-US" dirty="0"/>
              <a:t>극심한 가뭄으로 탈출</a:t>
            </a:r>
            <a:r>
              <a:rPr lang="en-US" altLang="ko-KR" dirty="0"/>
              <a:t>.</a:t>
            </a:r>
            <a:r>
              <a:rPr lang="ko-KR" altLang="en-US" dirty="0"/>
              <a:t> 소말리아인들 인접국인 케냐</a:t>
            </a:r>
            <a:r>
              <a:rPr lang="en-US" altLang="ko-KR" dirty="0"/>
              <a:t>, </a:t>
            </a:r>
            <a:r>
              <a:rPr lang="ko-KR" altLang="en-US" dirty="0"/>
              <a:t>에티오피아로 위험한 길</a:t>
            </a:r>
            <a:endParaRPr lang="en-US" altLang="ko-KR" dirty="0"/>
          </a:p>
          <a:p>
            <a:pPr lvl="1"/>
            <a:r>
              <a:rPr lang="ko-KR" altLang="en-US" dirty="0" err="1"/>
              <a:t>다다브</a:t>
            </a:r>
            <a:r>
              <a:rPr lang="ko-KR" altLang="en-US" dirty="0"/>
              <a:t> 캠프</a:t>
            </a:r>
            <a:r>
              <a:rPr lang="en-US" altLang="ko-KR" dirty="0"/>
              <a:t>. </a:t>
            </a:r>
            <a:r>
              <a:rPr lang="ko-KR" altLang="en-US" dirty="0"/>
              <a:t>세계 최대 난민 캠프</a:t>
            </a:r>
            <a:r>
              <a:rPr lang="en-US" altLang="ko-KR" dirty="0"/>
              <a:t>. 9</a:t>
            </a:r>
            <a:r>
              <a:rPr lang="ko-KR" altLang="en-US" dirty="0"/>
              <a:t>만명의 수용 규모에 </a:t>
            </a:r>
            <a:r>
              <a:rPr lang="en-US" altLang="ko-KR" dirty="0"/>
              <a:t>40</a:t>
            </a:r>
            <a:r>
              <a:rPr lang="ko-KR" altLang="en-US" dirty="0"/>
              <a:t>만명 밀집 상태</a:t>
            </a:r>
          </a:p>
        </p:txBody>
      </p:sp>
    </p:spTree>
    <p:extLst>
      <p:ext uri="{BB962C8B-B14F-4D97-AF65-F5344CB8AC3E}">
        <p14:creationId xmlns:p14="http://schemas.microsoft.com/office/powerpoint/2010/main" val="145896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1892" y="846747"/>
            <a:ext cx="7229805" cy="837045"/>
          </a:xfrm>
        </p:spPr>
        <p:txBody>
          <a:bodyPr/>
          <a:lstStyle/>
          <a:p>
            <a:r>
              <a:rPr lang="ko-KR" altLang="en-US" dirty="0"/>
              <a:t>인</a:t>
            </a:r>
            <a:r>
              <a:rPr lang="en-US" altLang="ko-KR" dirty="0"/>
              <a:t>(</a:t>
            </a:r>
            <a:r>
              <a:rPr lang="ko-KR" altLang="en-US" dirty="0"/>
              <a:t>지</a:t>
            </a:r>
            <a:r>
              <a:rPr lang="en-US" altLang="ko-KR" dirty="0"/>
              <a:t>)</a:t>
            </a:r>
            <a:r>
              <a:rPr lang="ko-KR" altLang="en-US" dirty="0"/>
              <a:t>문</a:t>
            </a:r>
            <a:r>
              <a:rPr lang="en-US" altLang="ko-KR" dirty="0"/>
              <a:t>[</a:t>
            </a:r>
            <a:r>
              <a:rPr lang="ko-KR" altLang="en-US" dirty="0"/>
              <a:t>人</a:t>
            </a:r>
            <a:r>
              <a:rPr lang="en-US" altLang="ko-KR" dirty="0"/>
              <a:t>(</a:t>
            </a:r>
            <a:r>
              <a:rPr lang="ko-KR" altLang="en-US" dirty="0"/>
              <a:t>之</a:t>
            </a:r>
            <a:r>
              <a:rPr lang="en-US" altLang="ko-KR" dirty="0"/>
              <a:t>)</a:t>
            </a:r>
            <a:r>
              <a:rPr lang="ko-KR" altLang="en-US" dirty="0"/>
              <a:t>文</a:t>
            </a:r>
            <a:r>
              <a:rPr lang="en-US" altLang="ko-KR" dirty="0"/>
              <a:t>]</a:t>
            </a:r>
            <a:r>
              <a:rPr lang="ko-KR" altLang="en-US" dirty="0"/>
              <a:t>의 어원적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84857" y="2254729"/>
            <a:ext cx="9665015" cy="391982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동양적 의미</a:t>
            </a:r>
            <a:endParaRPr lang="en-US" altLang="ko-K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/>
              <a:t>천문</a:t>
            </a:r>
            <a:r>
              <a:rPr lang="en-US" altLang="ko-KR" sz="1800" dirty="0"/>
              <a:t>(</a:t>
            </a:r>
            <a:r>
              <a:rPr lang="ko-KR" altLang="en-US" sz="1800" dirty="0"/>
              <a:t>天文</a:t>
            </a:r>
            <a:r>
              <a:rPr lang="en-US" altLang="ko-KR" sz="1800" dirty="0"/>
              <a:t>)</a:t>
            </a:r>
            <a:r>
              <a:rPr lang="ko-KR" altLang="en-US" sz="1800" dirty="0"/>
              <a:t>과 지리</a:t>
            </a:r>
            <a:r>
              <a:rPr lang="en-US" altLang="ko-KR" sz="1800" dirty="0"/>
              <a:t>(</a:t>
            </a:r>
            <a:r>
              <a:rPr lang="ko-KR" altLang="en-US" sz="1800" dirty="0"/>
              <a:t>地理</a:t>
            </a:r>
            <a:r>
              <a:rPr lang="en-US" altLang="ko-KR" sz="1800" dirty="0"/>
              <a:t>)</a:t>
            </a:r>
            <a:r>
              <a:rPr lang="ko-KR" altLang="en-US" sz="1800" dirty="0"/>
              <a:t>에서 알 수 있는 것처럼</a:t>
            </a:r>
            <a:r>
              <a:rPr lang="en-US" altLang="ko-KR" sz="1800" dirty="0"/>
              <a:t>, </a:t>
            </a:r>
            <a:r>
              <a:rPr lang="ko-KR" altLang="en-US" sz="1800" dirty="0"/>
              <a:t>한자어 인문의 의미 지향은 인간이 자신을 둘러싼 세계에 존재하며 마치 옷감에 수를 놓듯이 이루어 놓은 일체의 것을 의미</a:t>
            </a: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/>
              <a:t>인간의 삶의 자취</a:t>
            </a:r>
            <a:r>
              <a:rPr lang="en-US" altLang="ko-KR" sz="1800" dirty="0"/>
              <a:t>, </a:t>
            </a:r>
            <a:r>
              <a:rPr lang="ko-KR" altLang="en-US" sz="1800" dirty="0"/>
              <a:t>인간이 외부 환경과 </a:t>
            </a:r>
            <a:r>
              <a:rPr lang="ko-KR" altLang="en-US" sz="1800" dirty="0" err="1"/>
              <a:t>수응하며</a:t>
            </a:r>
            <a:r>
              <a:rPr lang="ko-KR" altLang="en-US" sz="1800" dirty="0"/>
              <a:t> 이루어 놓은 일체를 인문</a:t>
            </a:r>
            <a:r>
              <a:rPr lang="en-US" altLang="ko-KR" sz="1800" dirty="0"/>
              <a:t>(</a:t>
            </a:r>
            <a:r>
              <a:rPr lang="ko-KR" altLang="en-US" sz="1800" dirty="0"/>
              <a:t>人文</a:t>
            </a:r>
            <a:r>
              <a:rPr lang="en-US" altLang="ko-KR" sz="1800" dirty="0"/>
              <a:t>)</a:t>
            </a:r>
            <a:r>
              <a:rPr lang="ko-KR" altLang="en-US" sz="1800" dirty="0"/>
              <a:t>이라 칭함</a:t>
            </a:r>
            <a:r>
              <a:rPr lang="en-US" altLang="ko-KR" sz="1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r>
              <a:rPr lang="ko-KR" altLang="en-US" sz="2400" dirty="0"/>
              <a:t>서양적 의미</a:t>
            </a:r>
            <a:endParaRPr lang="en-US" altLang="ko-K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Culture </a:t>
            </a:r>
            <a:r>
              <a:rPr lang="ko-KR" altLang="en-US" dirty="0"/>
              <a:t>역시 동일한 맥락의 의미를 지님</a:t>
            </a:r>
            <a:r>
              <a:rPr lang="en-US" altLang="ko-KR" dirty="0"/>
              <a:t>. </a:t>
            </a:r>
            <a:r>
              <a:rPr lang="ko-KR" altLang="en-US" dirty="0"/>
              <a:t>인간이 환경과의 관계에서 성취한 것으로 다만 외부 세계인 자연을 지배하고 경영하며 길러온 일체의 것임을 의미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동서양 문명의 관점은 인간과 자연의 관계에 대한 시선의  차이가 존재</a:t>
            </a:r>
            <a:r>
              <a:rPr lang="en-US" altLang="ko-KR" dirty="0"/>
              <a:t>. </a:t>
            </a:r>
            <a:r>
              <a:rPr lang="ko-KR" altLang="en-US" dirty="0"/>
              <a:t>지배와 공존의 거리</a:t>
            </a:r>
            <a:r>
              <a:rPr lang="en-US" altLang="ko-KR" dirty="0"/>
              <a:t>. </a:t>
            </a:r>
            <a:r>
              <a:rPr lang="ko-KR" altLang="en-US" dirty="0"/>
              <a:t>인간 우위의 서양적 관점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3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6|0.8419998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422</TotalTime>
  <Words>839</Words>
  <Application>Microsoft Office PowerPoint</Application>
  <PresentationFormat>와이드스크린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Palatino Linotype</vt:lpstr>
      <vt:lpstr>Wingdings</vt:lpstr>
      <vt:lpstr>Gallery</vt:lpstr>
      <vt:lpstr>지리와 문명</vt:lpstr>
      <vt:lpstr>학습목표 및 내용</vt:lpstr>
      <vt:lpstr>삶과 공간 - 천문, 지리</vt:lpstr>
      <vt:lpstr>밤하늘과 3차원 서울 </vt:lpstr>
      <vt:lpstr>천상열차분야지도와 경조오부도</vt:lpstr>
      <vt:lpstr>인간과 천문, 지리</vt:lpstr>
      <vt:lpstr>Horn of Africa(아프리카의 뿔 = 소말리아 반도) 가뭄 지도</vt:lpstr>
      <vt:lpstr>천문 지리와 인간의 삶</vt:lpstr>
      <vt:lpstr>인(지)문[人(之)文]의 어원적 정의</vt:lpstr>
      <vt:lpstr>Culture, Civilization의 어원</vt:lpstr>
      <vt:lpstr>문명의 발생과 욕망</vt:lpstr>
      <vt:lpstr>문명의 개념과 이해 관점</vt:lpstr>
      <vt:lpstr>차시 예고 및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지리와 문명</dc:title>
  <dc:creator>LG</dc:creator>
  <cp:lastModifiedBy>이 동규</cp:lastModifiedBy>
  <cp:revision>58</cp:revision>
  <dcterms:created xsi:type="dcterms:W3CDTF">2020-03-12T08:32:51Z</dcterms:created>
  <dcterms:modified xsi:type="dcterms:W3CDTF">2022-12-21T02:29:21Z</dcterms:modified>
</cp:coreProperties>
</file>