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07" r:id="rId4"/>
    <p:sldId id="305" r:id="rId5"/>
    <p:sldId id="298" r:id="rId6"/>
    <p:sldId id="293" r:id="rId7"/>
    <p:sldId id="297" r:id="rId8"/>
    <p:sldId id="276" r:id="rId9"/>
    <p:sldId id="286" r:id="rId10"/>
    <p:sldId id="277" r:id="rId11"/>
    <p:sldId id="288" r:id="rId12"/>
    <p:sldId id="287" r:id="rId13"/>
    <p:sldId id="28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00194-2D5A-44B5-8C35-63C55440330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9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6482" y="1244338"/>
            <a:ext cx="8561747" cy="1618624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6167" y="3417180"/>
            <a:ext cx="3899743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문명의 개념과 문명권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"/>
    </mc:Choice>
    <mc:Fallback xmlns="">
      <p:transition spd="slow" advTm="6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3185707" cy="733350"/>
          </a:xfrm>
        </p:spPr>
        <p:txBody>
          <a:bodyPr/>
          <a:lstStyle/>
          <a:p>
            <a:r>
              <a:rPr lang="ko-KR" altLang="en-US"/>
              <a:t>로마의 신전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6505" y="2027583"/>
            <a:ext cx="5386601" cy="4046312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497669" y="2103406"/>
            <a:ext cx="3635387" cy="350677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로마 신전의 기둥과 우리 사찰의 배흘림기둥은 문화의 성장과 변모가 단순히 특정한 공간의 시간적 틀 안에서만 존재하는 것이 아님을 보여줌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공간의 역사적 발전만을 고집하는 태도</a:t>
            </a:r>
            <a:r>
              <a:rPr lang="en-US" altLang="ko-KR" dirty="0"/>
              <a:t>, </a:t>
            </a:r>
            <a:r>
              <a:rPr lang="ko-KR" altLang="en-US" dirty="0"/>
              <a:t>즉 전승 주체나</a:t>
            </a:r>
            <a:r>
              <a:rPr lang="en-US" altLang="ko-KR" dirty="0"/>
              <a:t> </a:t>
            </a:r>
            <a:r>
              <a:rPr lang="ko-KR" altLang="en-US" dirty="0"/>
              <a:t>전통만을 강조하는 것이나 이를 통해 특정 문화의 우월함을 강조하는 것은 오류</a:t>
            </a:r>
            <a:endParaRPr lang="en-US" altLang="ko-KR" dirty="0"/>
          </a:p>
          <a:p>
            <a:r>
              <a:rPr lang="ko-KR" altLang="en-US" dirty="0" err="1"/>
              <a:t>국뽕과</a:t>
            </a:r>
            <a:r>
              <a:rPr lang="ko-KR" altLang="en-US" dirty="0"/>
              <a:t> 문화에 대한 열린 태도</a:t>
            </a:r>
          </a:p>
        </p:txBody>
      </p:sp>
    </p:spTree>
    <p:extLst>
      <p:ext uri="{BB962C8B-B14F-4D97-AF65-F5344CB8AC3E}">
        <p14:creationId xmlns:p14="http://schemas.microsoft.com/office/powerpoint/2010/main" val="40723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9414" y="869316"/>
            <a:ext cx="9520158" cy="691763"/>
          </a:xfrm>
        </p:spPr>
        <p:txBody>
          <a:bodyPr/>
          <a:lstStyle/>
          <a:p>
            <a:r>
              <a:rPr lang="ko-KR" altLang="en-US" dirty="0"/>
              <a:t>석굴암 구조도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8" y="2200381"/>
            <a:ext cx="6687245" cy="3870911"/>
          </a:xfrm>
        </p:spPr>
      </p:pic>
    </p:spTree>
    <p:extLst>
      <p:ext uri="{BB962C8B-B14F-4D97-AF65-F5344CB8AC3E}">
        <p14:creationId xmlns:p14="http://schemas.microsoft.com/office/powerpoint/2010/main" val="36011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9352" y="1008668"/>
            <a:ext cx="8046626" cy="631350"/>
          </a:xfrm>
        </p:spPr>
        <p:txBody>
          <a:bodyPr/>
          <a:lstStyle/>
          <a:p>
            <a:r>
              <a:rPr lang="ko-KR" altLang="en-US" dirty="0" err="1"/>
              <a:t>판테온</a:t>
            </a:r>
            <a:r>
              <a:rPr lang="ko-KR" altLang="en-US" dirty="0"/>
              <a:t> 신전 구조도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66" y="2179342"/>
            <a:ext cx="7351156" cy="3803584"/>
          </a:xfrm>
        </p:spPr>
      </p:pic>
    </p:spTree>
    <p:extLst>
      <p:ext uri="{BB962C8B-B14F-4D97-AF65-F5344CB8AC3E}">
        <p14:creationId xmlns:p14="http://schemas.microsoft.com/office/powerpoint/2010/main" val="18628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8520" y="1074510"/>
            <a:ext cx="4733101" cy="6679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돔형 천정과 </a:t>
            </a:r>
            <a:r>
              <a:rPr lang="ko-KR" altLang="en-US" dirty="0" err="1"/>
              <a:t>로제타</a:t>
            </a:r>
            <a:r>
              <a:rPr lang="en-US" altLang="ko-KR" dirty="0"/>
              <a:t>(</a:t>
            </a:r>
            <a:r>
              <a:rPr lang="en-US" altLang="ko-KR" dirty="0" err="1"/>
              <a:t>Rozeta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94" y="2435318"/>
            <a:ext cx="2762336" cy="305579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7" y="2435318"/>
            <a:ext cx="4060148" cy="30557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2" y="3220965"/>
            <a:ext cx="3259217" cy="22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4000" y="2053440"/>
            <a:ext cx="9520158" cy="345061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수업 </a:t>
            </a:r>
            <a:r>
              <a:rPr lang="en-US" altLang="ko-KR" sz="2400" dirty="0"/>
              <a:t>: </a:t>
            </a:r>
            <a:r>
              <a:rPr lang="ko-KR" altLang="en-US" sz="2400" dirty="0"/>
              <a:t>인류의 진화와 발전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/>
              <a:t>주말까지 전까지</a:t>
            </a:r>
            <a:r>
              <a:rPr lang="en-US" altLang="ko-KR" sz="2400" dirty="0"/>
              <a:t>(A4 1</a:t>
            </a:r>
            <a:r>
              <a:rPr lang="ko-KR" altLang="en-US" sz="2400" dirty="0"/>
              <a:t>장 내외</a:t>
            </a:r>
            <a:r>
              <a:rPr lang="en-US" altLang="ko-KR" sz="2400" dirty="0"/>
              <a:t>, 1</a:t>
            </a:r>
            <a:r>
              <a:rPr lang="ko-KR" altLang="en-US" sz="2400" dirty="0"/>
              <a:t>장 </a:t>
            </a:r>
            <a:r>
              <a:rPr lang="en-US" altLang="ko-KR" sz="2400" dirty="0"/>
              <a:t>20</a:t>
            </a:r>
            <a:r>
              <a:rPr lang="ko-KR" altLang="en-US" sz="2400" dirty="0"/>
              <a:t>줄</a:t>
            </a:r>
            <a:r>
              <a:rPr lang="en-US" altLang="ko-KR" sz="2400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문명 이해의 태도에 대한 </a:t>
            </a:r>
            <a:r>
              <a:rPr lang="en-US" altLang="ko-KR" sz="2200" dirty="0"/>
              <a:t>(</a:t>
            </a:r>
            <a:r>
              <a:rPr lang="ko-KR" altLang="en-US" sz="2200" dirty="0"/>
              <a:t>자기</a:t>
            </a:r>
            <a:r>
              <a:rPr lang="en-US" altLang="ko-KR" sz="2200" dirty="0"/>
              <a:t>)</a:t>
            </a:r>
            <a:r>
              <a:rPr lang="ko-KR" altLang="en-US" sz="2200" dirty="0"/>
              <a:t> 생각 정리 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5847" y="966016"/>
            <a:ext cx="8911687" cy="780484"/>
          </a:xfrm>
        </p:spPr>
        <p:txBody>
          <a:bodyPr/>
          <a:lstStyle/>
          <a:p>
            <a:r>
              <a:rPr lang="ko-KR" altLang="en-US" dirty="0"/>
              <a:t>문명의 발생과 욕망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4381" y="2429847"/>
            <a:ext cx="9452535" cy="353037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문명의 기원은 역사와 선사를 포함하는 인간의 기원과 동일</a:t>
            </a:r>
            <a:endParaRPr lang="en-US" altLang="ko-KR" dirty="0"/>
          </a:p>
          <a:p>
            <a:pPr lvl="1"/>
            <a:r>
              <a:rPr lang="ko-KR" altLang="en-US" dirty="0"/>
              <a:t>문명은 지적 작용만의 성취가 아님</a:t>
            </a:r>
            <a:r>
              <a:rPr lang="en-US" altLang="ko-KR" dirty="0"/>
              <a:t>. </a:t>
            </a:r>
            <a:r>
              <a:rPr lang="ko-KR" altLang="en-US" dirty="0"/>
              <a:t>생존을 위해 주어진 환경의 관찰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이해</a:t>
            </a:r>
            <a:r>
              <a:rPr lang="en-US" altLang="ko-KR" dirty="0"/>
              <a:t>, </a:t>
            </a:r>
            <a:r>
              <a:rPr lang="ko-KR" altLang="en-US" dirty="0"/>
              <a:t>존재하는 일체의 생존 노력과 욕구의 성취 과정</a:t>
            </a:r>
            <a:endParaRPr lang="en-US" altLang="ko-KR" dirty="0"/>
          </a:p>
          <a:p>
            <a:pPr lvl="1"/>
            <a:r>
              <a:rPr lang="ko-KR" altLang="en-US" dirty="0"/>
              <a:t>환경의 변화에 따른 인간의 지적 및 신체적 특징의 수응</a:t>
            </a:r>
            <a:r>
              <a:rPr lang="en-US" altLang="ko-KR" dirty="0"/>
              <a:t>(</a:t>
            </a:r>
            <a:r>
              <a:rPr lang="ko-KR" altLang="en-US" dirty="0"/>
              <a:t>酬應</a:t>
            </a:r>
            <a:r>
              <a:rPr lang="en-US" altLang="ko-KR" dirty="0"/>
              <a:t>)</a:t>
            </a:r>
            <a:r>
              <a:rPr lang="ko-KR" altLang="en-US" dirty="0"/>
              <a:t> 결과</a:t>
            </a:r>
            <a:r>
              <a:rPr lang="en-US" altLang="ko-KR" dirty="0"/>
              <a:t>. </a:t>
            </a:r>
            <a:r>
              <a:rPr lang="ko-KR" altLang="en-US" dirty="0"/>
              <a:t>인간의 생존 욕구는 먹거리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), </a:t>
            </a:r>
            <a:r>
              <a:rPr lang="ko-KR" altLang="en-US" dirty="0"/>
              <a:t>미와 성</a:t>
            </a:r>
            <a:r>
              <a:rPr lang="en-US" altLang="ko-KR" dirty="0"/>
              <a:t>, </a:t>
            </a:r>
            <a:r>
              <a:rPr lang="ko-KR" altLang="en-US" dirty="0"/>
              <a:t>권력</a:t>
            </a:r>
            <a:r>
              <a:rPr lang="en-US" altLang="ko-KR" dirty="0"/>
              <a:t>, </a:t>
            </a:r>
            <a:r>
              <a:rPr lang="ko-KR" altLang="en-US" dirty="0"/>
              <a:t>부</a:t>
            </a:r>
            <a:r>
              <a:rPr lang="en-US" altLang="ko-KR" dirty="0"/>
              <a:t>(</a:t>
            </a:r>
            <a:r>
              <a:rPr lang="ko-KR" altLang="en-US" dirty="0"/>
              <a:t>재화</a:t>
            </a:r>
            <a:r>
              <a:rPr lang="en-US" altLang="ko-KR" dirty="0"/>
              <a:t>)</a:t>
            </a:r>
            <a:r>
              <a:rPr lang="ko-KR" altLang="en-US" dirty="0"/>
              <a:t>의 욕망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“</a:t>
            </a:r>
            <a:r>
              <a:rPr lang="ko-KR" altLang="en-US" dirty="0"/>
              <a:t>자갈 석기는 커다란 고기를 한 입 거리로 떼어내기 위해 혹은 다른 욕구의 충족을 위해 인간이 벌인 목표 지향적 행동과 사고의 결과였고 인류사의 첫 </a:t>
            </a:r>
            <a:r>
              <a:rPr lang="ko-KR" altLang="en-US" dirty="0" err="1"/>
              <a:t>혁신이자</a:t>
            </a:r>
            <a:r>
              <a:rPr lang="ko-KR" altLang="en-US" dirty="0"/>
              <a:t> 문명의 증거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9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674" y="926259"/>
            <a:ext cx="6767891" cy="695643"/>
          </a:xfrm>
        </p:spPr>
        <p:txBody>
          <a:bodyPr>
            <a:normAutofit/>
          </a:bodyPr>
          <a:lstStyle/>
          <a:p>
            <a:r>
              <a:rPr lang="ko-KR" altLang="en-US" dirty="0"/>
              <a:t>문명의 개념과 이해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2732" y="2369900"/>
            <a:ext cx="8756456" cy="36817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300" dirty="0"/>
              <a:t>문명</a:t>
            </a:r>
            <a:r>
              <a:rPr lang="en-US" altLang="ko-KR" sz="2300" dirty="0"/>
              <a:t>(</a:t>
            </a:r>
            <a:r>
              <a:rPr lang="ko-KR" altLang="en-US" sz="2300" dirty="0"/>
              <a:t>文明</a:t>
            </a:r>
            <a:r>
              <a:rPr lang="en-US" altLang="ko-KR" sz="2300" dirty="0"/>
              <a:t>)</a:t>
            </a:r>
            <a:r>
              <a:rPr lang="ko-KR" altLang="en-US" sz="2300" dirty="0"/>
              <a:t>과 문화</a:t>
            </a:r>
            <a:r>
              <a:rPr lang="en-US" altLang="ko-KR" sz="2300" dirty="0"/>
              <a:t>, </a:t>
            </a:r>
            <a:r>
              <a:rPr lang="ko-KR" altLang="en-US" sz="2300" dirty="0"/>
              <a:t>그리고 천문</a:t>
            </a:r>
            <a:r>
              <a:rPr lang="en-US" altLang="ko-KR" sz="2300" dirty="0"/>
              <a:t>, </a:t>
            </a:r>
            <a:r>
              <a:rPr lang="ko-KR" altLang="en-US" sz="2300" dirty="0"/>
              <a:t>지리</a:t>
            </a:r>
            <a:endParaRPr lang="en-US" altLang="ko-KR" sz="2300" dirty="0"/>
          </a:p>
          <a:p>
            <a:pPr lvl="1"/>
            <a:r>
              <a:rPr lang="ko-KR" altLang="en-US" dirty="0"/>
              <a:t>문화는 문명과 유사한 개념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文</a:t>
            </a:r>
            <a:r>
              <a:rPr lang="en-US" altLang="ko-KR" dirty="0"/>
              <a:t>)</a:t>
            </a:r>
            <a:r>
              <a:rPr lang="ko-KR" altLang="en-US" dirty="0"/>
              <a:t>은 인간이 이룩한 </a:t>
            </a:r>
            <a:r>
              <a:rPr lang="ko-KR" altLang="en-US" dirty="0" err="1"/>
              <a:t>자취이자</a:t>
            </a:r>
            <a:r>
              <a:rPr lang="ko-KR" altLang="en-US" dirty="0"/>
              <a:t> 성취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천문과 지리는 인간적 성취의 배경</a:t>
            </a:r>
            <a:r>
              <a:rPr lang="en-US" altLang="ko-KR" dirty="0"/>
              <a:t>.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지리적 여건</a:t>
            </a:r>
            <a:r>
              <a:rPr lang="en-US" altLang="ko-KR" dirty="0"/>
              <a:t>. </a:t>
            </a:r>
            <a:r>
              <a:rPr lang="ko-KR" altLang="en-US" dirty="0"/>
              <a:t>존재 욕구의 충족 기반 </a:t>
            </a:r>
            <a:endParaRPr lang="en-US" altLang="ko-KR" dirty="0"/>
          </a:p>
          <a:p>
            <a:pPr lvl="1"/>
            <a:endParaRPr lang="en-US" altLang="ko-KR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300" dirty="0"/>
              <a:t>문명 이해의 관점</a:t>
            </a:r>
            <a:endParaRPr lang="en-US" altLang="ko-KR" sz="2300" dirty="0"/>
          </a:p>
          <a:p>
            <a:pPr lvl="1"/>
            <a:r>
              <a:rPr lang="ko-KR" altLang="en-US" dirty="0"/>
              <a:t>인간 중심의 문명 이해의 오류</a:t>
            </a:r>
            <a:r>
              <a:rPr lang="en-US" altLang="ko-KR" dirty="0"/>
              <a:t>. </a:t>
            </a:r>
            <a:r>
              <a:rPr lang="ko-KR" altLang="en-US" dirty="0"/>
              <a:t>인간 이외의 조건에 대한 부주의 </a:t>
            </a:r>
            <a:r>
              <a:rPr lang="ko-KR" altLang="en-US" dirty="0" err="1"/>
              <a:t>맹시</a:t>
            </a:r>
            <a:r>
              <a:rPr lang="en-US" altLang="ko-KR" dirty="0"/>
              <a:t>(</a:t>
            </a:r>
            <a:r>
              <a:rPr lang="ko-KR" altLang="en-US" dirty="0"/>
              <a:t>盲視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시공간으로서의</a:t>
            </a:r>
            <a:r>
              <a:rPr lang="ko-KR" altLang="en-US" dirty="0"/>
              <a:t> 문명</a:t>
            </a:r>
            <a:r>
              <a:rPr lang="en-US" altLang="ko-KR" dirty="0"/>
              <a:t>. </a:t>
            </a:r>
            <a:r>
              <a:rPr lang="ko-KR" altLang="en-US" dirty="0"/>
              <a:t>인간의 의지에 의한 성취가 아닌 상호작용의 결과</a:t>
            </a:r>
            <a:endParaRPr lang="en-US" altLang="ko-KR" dirty="0"/>
          </a:p>
          <a:p>
            <a:pPr lvl="1"/>
            <a:r>
              <a:rPr lang="ko-KR" altLang="en-US" dirty="0"/>
              <a:t>인간이 시공간</a:t>
            </a:r>
            <a:r>
              <a:rPr lang="en-US" altLang="ko-KR" dirty="0"/>
              <a:t>[</a:t>
            </a:r>
            <a:r>
              <a:rPr lang="ko-KR" altLang="en-US" dirty="0"/>
              <a:t>하늘과 땅</a:t>
            </a:r>
            <a:r>
              <a:rPr lang="en-US" altLang="ko-KR" dirty="0"/>
              <a:t>]</a:t>
            </a:r>
            <a:r>
              <a:rPr lang="ko-KR" altLang="en-US" dirty="0"/>
              <a:t>과 관계를 맺으며 존재</a:t>
            </a:r>
            <a:r>
              <a:rPr lang="en-US" altLang="ko-KR" dirty="0"/>
              <a:t>, </a:t>
            </a:r>
            <a:r>
              <a:rPr lang="ko-KR" altLang="en-US" dirty="0"/>
              <a:t>성취</a:t>
            </a:r>
            <a:r>
              <a:rPr lang="en-US" altLang="ko-KR" dirty="0"/>
              <a:t>, </a:t>
            </a:r>
            <a:r>
              <a:rPr lang="ko-KR" altLang="en-US" dirty="0"/>
              <a:t>변화해온 과정으로 이해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01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1415" y="977491"/>
            <a:ext cx="8911687" cy="780484"/>
          </a:xfrm>
        </p:spPr>
        <p:txBody>
          <a:bodyPr/>
          <a:lstStyle/>
          <a:p>
            <a:r>
              <a:rPr lang="ko-KR" altLang="en-US" dirty="0"/>
              <a:t>물질문명과 정신문명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8861" y="2432116"/>
            <a:ext cx="9558780" cy="342340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문명은</a:t>
            </a:r>
            <a:r>
              <a:rPr lang="ko-KR" altLang="en-US" sz="1800" dirty="0"/>
              <a:t> 정의적으로</a:t>
            </a:r>
            <a:r>
              <a:rPr lang="en-US" altLang="ko-KR" sz="1800" dirty="0"/>
              <a:t>, </a:t>
            </a:r>
            <a:r>
              <a:rPr lang="ko-KR" altLang="en-US" sz="1800" dirty="0"/>
              <a:t>사상</a:t>
            </a:r>
            <a:r>
              <a:rPr lang="en-US" altLang="ko-KR" sz="1800" dirty="0"/>
              <a:t>(</a:t>
            </a:r>
            <a:r>
              <a:rPr lang="ko-KR" altLang="en-US" sz="1800" dirty="0"/>
              <a:t>思想</a:t>
            </a:r>
            <a:r>
              <a:rPr lang="en-US" altLang="ko-KR" sz="1800" dirty="0"/>
              <a:t>), </a:t>
            </a:r>
            <a:r>
              <a:rPr lang="ko-KR" altLang="en-US" sz="1800" dirty="0"/>
              <a:t>의상</a:t>
            </a:r>
            <a:r>
              <a:rPr lang="en-US" altLang="ko-KR" sz="1800" dirty="0"/>
              <a:t>, </a:t>
            </a:r>
            <a:r>
              <a:rPr lang="ko-KR" altLang="en-US" sz="1800" dirty="0"/>
              <a:t>언어</a:t>
            </a:r>
            <a:r>
              <a:rPr lang="en-US" altLang="ko-KR" sz="1800" dirty="0"/>
              <a:t>, </a:t>
            </a:r>
            <a:r>
              <a:rPr lang="ko-KR" altLang="en-US" sz="1800" dirty="0"/>
              <a:t>종교</a:t>
            </a:r>
            <a:r>
              <a:rPr lang="en-US" altLang="ko-KR" sz="1800" dirty="0"/>
              <a:t>, </a:t>
            </a:r>
            <a:r>
              <a:rPr lang="ko-KR" altLang="en-US" sz="1800" dirty="0"/>
              <a:t>의례</a:t>
            </a:r>
            <a:r>
              <a:rPr lang="en-US" altLang="ko-KR" sz="1800" dirty="0"/>
              <a:t>, </a:t>
            </a:r>
            <a:r>
              <a:rPr lang="ko-KR" altLang="en-US" sz="1800" dirty="0"/>
              <a:t>법이나 도덕 등의 규범</a:t>
            </a:r>
            <a:r>
              <a:rPr lang="en-US" altLang="ko-KR" sz="1800" dirty="0"/>
              <a:t>, </a:t>
            </a:r>
            <a:r>
              <a:rPr lang="ko-KR" altLang="en-US" sz="1800" dirty="0"/>
              <a:t>가치관과 같은 것들을 포괄하는 “사회 전반의 생활 </a:t>
            </a:r>
            <a:r>
              <a:rPr lang="ko-KR" altLang="en-US" sz="1800" dirty="0" err="1"/>
              <a:t>양식”과</a:t>
            </a:r>
            <a:r>
              <a:rPr lang="ko-KR" altLang="en-US" sz="1800" dirty="0"/>
              <a:t> 그것이 존재하는 “물적 토대</a:t>
            </a:r>
            <a:r>
              <a:rPr lang="en-US" altLang="ko-KR" sz="1800" dirty="0"/>
              <a:t>”</a:t>
            </a:r>
            <a:r>
              <a:rPr lang="ko-KR" altLang="en-US" sz="1800" dirty="0"/>
              <a:t>를 지칭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문명은 인류 지적</a:t>
            </a:r>
            <a:r>
              <a:rPr lang="en-US" altLang="ko-KR" sz="1800" dirty="0"/>
              <a:t>, </a:t>
            </a:r>
            <a:r>
              <a:rPr lang="ko-KR" altLang="en-US" sz="1800" dirty="0"/>
              <a:t>물적 소산</a:t>
            </a:r>
            <a:r>
              <a:rPr lang="en-US" altLang="ko-KR" sz="1800" dirty="0"/>
              <a:t>(</a:t>
            </a:r>
            <a:r>
              <a:rPr lang="ko-KR" altLang="en-US" sz="1800" dirty="0"/>
              <a:t>所産</a:t>
            </a:r>
            <a:r>
              <a:rPr lang="en-US" altLang="ko-KR" sz="1800" dirty="0"/>
              <a:t>)</a:t>
            </a:r>
            <a:r>
              <a:rPr lang="ko-KR" altLang="en-US" sz="1800" dirty="0"/>
              <a:t>의 총화</a:t>
            </a:r>
            <a:r>
              <a:rPr lang="en-US" altLang="ko-KR" sz="1800" dirty="0"/>
              <a:t>(</a:t>
            </a:r>
            <a:r>
              <a:rPr lang="ko-KR" altLang="en-US" sz="1800" dirty="0"/>
              <a:t>總和</a:t>
            </a:r>
            <a:r>
              <a:rPr lang="en-US" altLang="ko-KR" sz="1800" dirty="0"/>
              <a:t>). </a:t>
            </a:r>
            <a:r>
              <a:rPr lang="ko-KR" altLang="en-US" sz="1800" dirty="0"/>
              <a:t>인류의 지식</a:t>
            </a:r>
            <a:r>
              <a:rPr lang="en-US" altLang="ko-KR" sz="1800" dirty="0"/>
              <a:t>, </a:t>
            </a:r>
            <a:r>
              <a:rPr lang="ko-KR" altLang="en-US" sz="1800" dirty="0"/>
              <a:t>신념</a:t>
            </a:r>
            <a:r>
              <a:rPr lang="en-US" altLang="ko-KR" sz="1800" dirty="0"/>
              <a:t>, </a:t>
            </a:r>
            <a:r>
              <a:rPr lang="ko-KR" altLang="en-US" sz="1800" dirty="0"/>
              <a:t>행위를 통해 성취된 이루어진 일체의 것</a:t>
            </a:r>
            <a:r>
              <a:rPr lang="en-US" altLang="ko-KR" sz="1800" dirty="0"/>
              <a:t>. </a:t>
            </a:r>
            <a:r>
              <a:rPr lang="ko-KR" altLang="en-US" sz="1800" dirty="0"/>
              <a:t>인간이 존재하는 과정에서 외부 환경과의 수응 과정에서 만들어낸 일체의 것을 지칭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인간과 인간을 둘러싼 외계 환경의 상관성은 물론이고 인간 근원에 대한 탐색을 포함</a:t>
            </a:r>
            <a:r>
              <a:rPr lang="en-US" altLang="ko-KR" sz="1800" dirty="0"/>
              <a:t>. </a:t>
            </a:r>
            <a:r>
              <a:rPr lang="ko-KR" altLang="en-US" sz="1800" dirty="0"/>
              <a:t>인간학과 인간 자체에 대한 탐구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1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088" y="934211"/>
            <a:ext cx="6598208" cy="761630"/>
          </a:xfrm>
        </p:spPr>
        <p:txBody>
          <a:bodyPr/>
          <a:lstStyle/>
          <a:p>
            <a:pPr fontAlgn="base"/>
            <a:r>
              <a:rPr lang="ko-KR" altLang="en-US" dirty="0"/>
              <a:t>문명권과 문명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0088" y="2323091"/>
            <a:ext cx="10075368" cy="375719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문명</a:t>
            </a:r>
            <a:r>
              <a:rPr lang="ko-KR" altLang="en-US" sz="2000" dirty="0" err="1"/>
              <a:t>진화론</a:t>
            </a:r>
            <a:endParaRPr lang="en-US" altLang="ko-KR" sz="2000" dirty="0"/>
          </a:p>
          <a:p>
            <a:pPr lvl="1"/>
            <a:r>
              <a:rPr lang="ko-KR" altLang="en-US" dirty="0" err="1"/>
              <a:t>일반진화론</a:t>
            </a:r>
            <a:r>
              <a:rPr lang="en-US" altLang="ko-KR" dirty="0"/>
              <a:t>. </a:t>
            </a:r>
            <a:r>
              <a:rPr lang="ko-KR" altLang="en-US" dirty="0"/>
              <a:t>각각의 문명권의 문명은 그 발전 및 진화 경로가 상이하지 않고</a:t>
            </a:r>
            <a:r>
              <a:rPr lang="en-US" altLang="ko-KR" dirty="0"/>
              <a:t>, </a:t>
            </a:r>
            <a:r>
              <a:rPr lang="ko-KR" altLang="en-US" dirty="0"/>
              <a:t>특정한 경로로만 발전</a:t>
            </a:r>
            <a:r>
              <a:rPr lang="en-US" altLang="ko-KR" dirty="0"/>
              <a:t>, </a:t>
            </a:r>
            <a:r>
              <a:rPr lang="ko-KR" altLang="en-US" dirty="0"/>
              <a:t>진화</a:t>
            </a:r>
            <a:r>
              <a:rPr lang="en-US" altLang="ko-KR" dirty="0"/>
              <a:t>. </a:t>
            </a:r>
            <a:r>
              <a:rPr lang="ko-KR" altLang="en-US" dirty="0"/>
              <a:t>문명이 한 방향으로만 진화한다는 사고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단순한 차원에서 복잡한 차원으로 발전</a:t>
            </a:r>
            <a:r>
              <a:rPr lang="en-US" altLang="ko-KR" dirty="0"/>
              <a:t>. “</a:t>
            </a:r>
            <a:r>
              <a:rPr lang="ko-KR" altLang="en-US" dirty="0"/>
              <a:t>고대</a:t>
            </a:r>
            <a:r>
              <a:rPr lang="en-US" altLang="ko-KR" dirty="0"/>
              <a:t>-</a:t>
            </a:r>
            <a:r>
              <a:rPr lang="ko-KR" altLang="en-US" dirty="0"/>
              <a:t>중세</a:t>
            </a:r>
            <a:r>
              <a:rPr lang="en-US" altLang="ko-KR" dirty="0"/>
              <a:t>-</a:t>
            </a:r>
            <a:r>
              <a:rPr lang="ko-KR" altLang="en-US" dirty="0" err="1"/>
              <a:t>근대”로</a:t>
            </a:r>
            <a:r>
              <a:rPr lang="ko-KR" altLang="en-US" dirty="0"/>
              <a:t> 이어지는 서구 중심의 </a:t>
            </a:r>
            <a:r>
              <a:rPr lang="ko-KR" altLang="en-US" dirty="0" err="1"/>
              <a:t>문명진화론</a:t>
            </a:r>
            <a:r>
              <a:rPr lang="en-US" altLang="ko-KR" dirty="0"/>
              <a:t>. </a:t>
            </a:r>
            <a:r>
              <a:rPr lang="ko-KR" altLang="en-US" dirty="0"/>
              <a:t>문명화 과정</a:t>
            </a:r>
            <a:r>
              <a:rPr lang="en-US" altLang="ko-KR" dirty="0"/>
              <a:t>(</a:t>
            </a:r>
            <a:r>
              <a:rPr lang="ko-KR" altLang="en-US" dirty="0" err="1"/>
              <a:t>엘리아스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문화권의 문명이 절대적 우위에 서거나 지표로 간주</a:t>
            </a:r>
            <a:r>
              <a:rPr lang="en-US" altLang="ko-KR" dirty="0"/>
              <a:t>. </a:t>
            </a:r>
            <a:r>
              <a:rPr lang="ko-KR" altLang="en-US" dirty="0"/>
              <a:t>타자와의 관계</a:t>
            </a:r>
            <a:r>
              <a:rPr lang="en-US" altLang="ko-KR" dirty="0"/>
              <a:t>. </a:t>
            </a:r>
            <a:r>
              <a:rPr lang="ko-KR" altLang="en-US" dirty="0"/>
              <a:t>동질성</a:t>
            </a:r>
            <a:r>
              <a:rPr lang="en-US" altLang="ko-KR" dirty="0"/>
              <a:t>, </a:t>
            </a:r>
            <a:r>
              <a:rPr lang="ko-KR" altLang="en-US" dirty="0"/>
              <a:t>전체성의 관점에서 이해</a:t>
            </a:r>
            <a:endParaRPr lang="en-US" altLang="ko-KR" dirty="0"/>
          </a:p>
          <a:p>
            <a:pPr lvl="1"/>
            <a:endParaRPr lang="ko-KR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문명전파론</a:t>
            </a:r>
            <a:endParaRPr lang="en-US" altLang="ko-KR" sz="2000" dirty="0"/>
          </a:p>
          <a:p>
            <a:pPr lvl="1"/>
            <a:r>
              <a:rPr lang="ko-KR" altLang="en-US" dirty="0"/>
              <a:t>단순진화론에 대척적 위치</a:t>
            </a:r>
            <a:r>
              <a:rPr lang="en-US" altLang="ko-KR" dirty="0"/>
              <a:t>. </a:t>
            </a:r>
            <a:r>
              <a:rPr lang="ko-KR" altLang="en-US" dirty="0"/>
              <a:t>세계 각지의 문명 요소는 접촉 또는 주민의 이주에 의해서 어떤 중심지에서 다른 지역으로 확산되었다는 이론</a:t>
            </a:r>
            <a:r>
              <a:rPr lang="en-US" altLang="ko-KR" dirty="0"/>
              <a:t>. </a:t>
            </a:r>
            <a:r>
              <a:rPr lang="ko-KR" altLang="en-US" dirty="0" err="1"/>
              <a:t>거석문명의</a:t>
            </a:r>
            <a:r>
              <a:rPr lang="ko-KR" altLang="en-US" dirty="0"/>
              <a:t> 전파 과정</a:t>
            </a:r>
            <a:r>
              <a:rPr lang="en-US" altLang="ko-KR" dirty="0"/>
              <a:t>.  </a:t>
            </a:r>
            <a:r>
              <a:rPr lang="ko-KR" altLang="en-US" dirty="0"/>
              <a:t>느슨한 실체</a:t>
            </a:r>
            <a:endParaRPr lang="en-US" altLang="ko-KR" dirty="0"/>
          </a:p>
          <a:p>
            <a:pPr marL="685800" lvl="2">
              <a:spcBef>
                <a:spcPts val="1000"/>
              </a:spcBef>
            </a:pPr>
            <a:r>
              <a:rPr lang="ko-KR" altLang="en-US" sz="1800" dirty="0"/>
              <a:t>문명요소들이 전체 사회적 체계 내에서 갖는 기능과 의미의 관계를 파악하지 못하는 단지 전파 현상만 강조하는 단점</a:t>
            </a:r>
            <a:endParaRPr lang="en-US" altLang="ko-KR" sz="1800" dirty="0"/>
          </a:p>
          <a:p>
            <a:pPr marL="685800" lvl="2">
              <a:spcBef>
                <a:spcPts val="1000"/>
              </a:spcBef>
            </a:pPr>
            <a:endParaRPr lang="en-US" altLang="ko-KR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355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338" y="980901"/>
            <a:ext cx="3901826" cy="686343"/>
          </a:xfrm>
        </p:spPr>
        <p:txBody>
          <a:bodyPr/>
          <a:lstStyle/>
          <a:p>
            <a:r>
              <a:rPr lang="ko-KR" altLang="en-US" dirty="0"/>
              <a:t>문명의 전승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2515" y="2234678"/>
            <a:ext cx="9113907" cy="358188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문명의 전승은 상징화</a:t>
            </a:r>
            <a:r>
              <a:rPr lang="en-US" altLang="ko-KR" dirty="0"/>
              <a:t>(</a:t>
            </a:r>
            <a:r>
              <a:rPr lang="ko-KR" altLang="en-US" dirty="0"/>
              <a:t>象徵化</a:t>
            </a:r>
            <a:r>
              <a:rPr lang="en-US" altLang="ko-KR" dirty="0"/>
              <a:t>), </a:t>
            </a:r>
            <a:r>
              <a:rPr lang="ko-KR" altLang="en-US" dirty="0"/>
              <a:t>추상화</a:t>
            </a:r>
            <a:r>
              <a:rPr lang="en-US" altLang="ko-KR" dirty="0"/>
              <a:t>(</a:t>
            </a:r>
            <a:r>
              <a:rPr lang="ko-KR" altLang="en-US" dirty="0"/>
              <a:t>抽象化</a:t>
            </a:r>
            <a:r>
              <a:rPr lang="en-US" altLang="ko-KR" dirty="0"/>
              <a:t>)</a:t>
            </a:r>
            <a:r>
              <a:rPr lang="ko-KR" altLang="en-US" dirty="0"/>
              <a:t>를 통한 사고의 체계화와 그 전수 과정 </a:t>
            </a:r>
          </a:p>
          <a:p>
            <a:r>
              <a:rPr lang="ko-KR" altLang="en-US" dirty="0"/>
              <a:t>거인 어깨 딛기와 집단의 </a:t>
            </a:r>
            <a:r>
              <a:rPr lang="ko-KR" altLang="en-US" dirty="0" err="1"/>
              <a:t>창발성이</a:t>
            </a:r>
            <a:r>
              <a:rPr lang="ko-KR" altLang="en-US" dirty="0"/>
              <a:t> </a:t>
            </a:r>
            <a:r>
              <a:rPr lang="ko-KR" altLang="en-US" dirty="0" err="1"/>
              <a:t>상보적이고</a:t>
            </a:r>
            <a:r>
              <a:rPr lang="ko-KR" altLang="en-US" dirty="0"/>
              <a:t> 지속적으로 작용 </a:t>
            </a:r>
          </a:p>
          <a:p>
            <a:r>
              <a:rPr lang="ko-KR" altLang="en-US" dirty="0"/>
              <a:t>전파와 수용</a:t>
            </a:r>
            <a:r>
              <a:rPr lang="en-US" altLang="ko-KR" dirty="0"/>
              <a:t>, </a:t>
            </a:r>
            <a:r>
              <a:rPr lang="ko-KR" altLang="en-US" dirty="0"/>
              <a:t>접변과 변형이 복합적으로 일어나는 일체의 과정</a:t>
            </a:r>
          </a:p>
          <a:p>
            <a:r>
              <a:rPr lang="ko-KR" altLang="en-US" dirty="0"/>
              <a:t>문명은 단일한 이해가 불가능한 복잡하고 광범위한 전달 체계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상징화</a:t>
            </a:r>
            <a:r>
              <a:rPr lang="en-US" altLang="ko-KR" dirty="0"/>
              <a:t>. </a:t>
            </a:r>
            <a:r>
              <a:rPr lang="ko-KR" altLang="en-US" dirty="0"/>
              <a:t>구체적인 </a:t>
            </a:r>
            <a:r>
              <a:rPr lang="ko-KR" altLang="en-US" dirty="0" err="1"/>
              <a:t>사실들로부터의</a:t>
            </a:r>
            <a:r>
              <a:rPr lang="ko-KR" altLang="en-US" dirty="0"/>
              <a:t> 추상화를 통해 진리나 객관적 명제로 나가게 되는 사고 과정</a:t>
            </a:r>
            <a:r>
              <a:rPr lang="en-US" altLang="ko-KR" dirty="0"/>
              <a:t>. </a:t>
            </a:r>
            <a:r>
              <a:rPr lang="ko-KR" altLang="en-US" dirty="0"/>
              <a:t>추상화는 양적 인식의 단계를 벗어난 고도의 정신 작용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15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41401"/>
          </a:xfrm>
        </p:spPr>
        <p:txBody>
          <a:bodyPr/>
          <a:lstStyle/>
          <a:p>
            <a:r>
              <a:rPr lang="ko-KR" altLang="en-US" dirty="0"/>
              <a:t>문명권 이해의 태도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5985" y="2243175"/>
            <a:ext cx="8990931" cy="34506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문명권과 시공간</a:t>
            </a:r>
            <a:endParaRPr lang="en-US" altLang="ko-KR" dirty="0"/>
          </a:p>
          <a:p>
            <a:pPr lvl="1"/>
            <a:r>
              <a:rPr lang="ko-KR" altLang="en-US" dirty="0"/>
              <a:t>문명권은 자기 중심의 </a:t>
            </a:r>
            <a:r>
              <a:rPr lang="ko-KR" altLang="en-US" dirty="0" err="1"/>
              <a:t>시공점에서</a:t>
            </a:r>
            <a:r>
              <a:rPr lang="ko-KR" altLang="en-US" dirty="0"/>
              <a:t> 이해할 것이 아니라</a:t>
            </a:r>
            <a:r>
              <a:rPr lang="en-US" altLang="ko-KR" dirty="0"/>
              <a:t>,</a:t>
            </a:r>
            <a:r>
              <a:rPr lang="ko-KR" altLang="en-US" dirty="0"/>
              <a:t> 공시적</a:t>
            </a:r>
            <a:r>
              <a:rPr lang="en-US" altLang="ko-KR" dirty="0"/>
              <a:t>(</a:t>
            </a:r>
            <a:r>
              <a:rPr lang="ko-KR" altLang="en-US" dirty="0"/>
              <a:t>共時的</a:t>
            </a:r>
            <a:r>
              <a:rPr lang="en-US" altLang="ko-KR" dirty="0"/>
              <a:t>)</a:t>
            </a:r>
            <a:r>
              <a:rPr lang="ko-KR" altLang="en-US" dirty="0"/>
              <a:t>이고도 통시적</a:t>
            </a:r>
            <a:r>
              <a:rPr lang="en-US" altLang="ko-KR" dirty="0"/>
              <a:t>(</a:t>
            </a:r>
            <a:r>
              <a:rPr lang="ko-KR" altLang="en-US" dirty="0"/>
              <a:t>通時的</a:t>
            </a:r>
            <a:r>
              <a:rPr lang="en-US" altLang="ko-KR" dirty="0"/>
              <a:t>)</a:t>
            </a:r>
            <a:r>
              <a:rPr lang="ko-KR" altLang="en-US" dirty="0"/>
              <a:t>이며 공간적 다양성의</a:t>
            </a:r>
            <a:r>
              <a:rPr lang="en-US" altLang="ko-KR" dirty="0"/>
              <a:t> </a:t>
            </a:r>
            <a:r>
              <a:rPr lang="ko-KR" altLang="en-US" dirty="0"/>
              <a:t>관점 </a:t>
            </a:r>
          </a:p>
          <a:p>
            <a:pPr lvl="1"/>
            <a:r>
              <a:rPr lang="ko-KR" altLang="en-US" dirty="0"/>
              <a:t>문명권은 단계적이거나 </a:t>
            </a:r>
            <a:r>
              <a:rPr lang="ko-KR" altLang="en-US" dirty="0" err="1"/>
              <a:t>파편적</a:t>
            </a:r>
            <a:r>
              <a:rPr lang="en-US" altLang="ko-KR" dirty="0"/>
              <a:t>, </a:t>
            </a:r>
            <a:r>
              <a:rPr lang="ko-KR" altLang="en-US" dirty="0"/>
              <a:t>현상적으로 존재하는 것이 아닌 인류 총체</a:t>
            </a:r>
            <a:r>
              <a:rPr lang="en-US" altLang="ko-KR" dirty="0"/>
              <a:t>(</a:t>
            </a:r>
            <a:r>
              <a:rPr lang="ko-KR" altLang="en-US" dirty="0"/>
              <a:t>總體</a:t>
            </a:r>
            <a:r>
              <a:rPr lang="en-US" altLang="ko-KR" dirty="0"/>
              <a:t>)</a:t>
            </a:r>
            <a:r>
              <a:rPr lang="ko-KR" altLang="en-US" dirty="0"/>
              <a:t>의 관점 </a:t>
            </a:r>
          </a:p>
          <a:p>
            <a:pPr lvl="1"/>
            <a:r>
              <a:rPr lang="ko-KR" altLang="en-US" dirty="0"/>
              <a:t>개별 문명권은 위계</a:t>
            </a:r>
            <a:r>
              <a:rPr lang="en-US" altLang="ko-KR" dirty="0"/>
              <a:t>(</a:t>
            </a:r>
            <a:r>
              <a:rPr lang="ko-KR" altLang="en-US" dirty="0"/>
              <a:t>位階</a:t>
            </a:r>
            <a:r>
              <a:rPr lang="en-US" altLang="ko-KR" dirty="0"/>
              <a:t>)</a:t>
            </a:r>
            <a:r>
              <a:rPr lang="ko-KR" altLang="en-US" dirty="0"/>
              <a:t>와 가치에 의해 구별되는 것이 아니라 ‘차이</a:t>
            </a:r>
            <a:r>
              <a:rPr lang="en-US" altLang="ko-KR" dirty="0"/>
              <a:t>(Difference)’</a:t>
            </a:r>
            <a:r>
              <a:rPr lang="ko-KR" altLang="en-US" dirty="0"/>
              <a:t>의 문제</a:t>
            </a:r>
            <a:r>
              <a:rPr lang="en-US" altLang="ko-KR" dirty="0"/>
              <a:t>. </a:t>
            </a:r>
            <a:r>
              <a:rPr lang="ko-KR" altLang="en-US" dirty="0"/>
              <a:t>다양성만이 존재할 뿐 위계는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문명권과 인간</a:t>
            </a:r>
            <a:endParaRPr lang="en-US" altLang="ko-KR" dirty="0"/>
          </a:p>
          <a:p>
            <a:pPr lvl="1"/>
            <a:r>
              <a:rPr lang="ko-KR" altLang="en-US" dirty="0"/>
              <a:t>특정 사회 집단이 처한 </a:t>
            </a:r>
            <a:r>
              <a:rPr lang="ko-KR" altLang="en-US" dirty="0" err="1"/>
              <a:t>시공점</a:t>
            </a:r>
            <a:r>
              <a:rPr lang="en-US" altLang="ko-KR" dirty="0"/>
              <a:t>(</a:t>
            </a:r>
            <a:r>
              <a:rPr lang="ko-KR" altLang="en-US" dirty="0"/>
              <a:t>時空點</a:t>
            </a:r>
            <a:r>
              <a:rPr lang="en-US" altLang="ko-KR" dirty="0"/>
              <a:t>)</a:t>
            </a:r>
            <a:r>
              <a:rPr lang="ko-KR" altLang="en-US" dirty="0"/>
              <a:t>에서의 수응</a:t>
            </a:r>
            <a:r>
              <a:rPr lang="en-US" altLang="ko-KR" dirty="0"/>
              <a:t>(</a:t>
            </a:r>
            <a:r>
              <a:rPr lang="ko-KR" altLang="en-US" dirty="0"/>
              <a:t>酬應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/>
              <a:t>그 결과물</a:t>
            </a:r>
            <a:endParaRPr lang="en-US" altLang="ko-KR" dirty="0"/>
          </a:p>
          <a:p>
            <a:pPr lvl="1"/>
            <a:r>
              <a:rPr lang="ko-KR" altLang="en-US" dirty="0"/>
              <a:t>특정 문명권은 인간의 세계 대응과 지적 성장</a:t>
            </a:r>
            <a:r>
              <a:rPr lang="en-US" altLang="ko-KR" dirty="0"/>
              <a:t>, </a:t>
            </a:r>
            <a:r>
              <a:rPr lang="ko-KR" altLang="en-US" dirty="0"/>
              <a:t>변화의 관점에서 주목할 필요</a:t>
            </a:r>
            <a:endParaRPr lang="en-US" altLang="ko-KR" dirty="0"/>
          </a:p>
          <a:p>
            <a:pPr lvl="1"/>
            <a:r>
              <a:rPr lang="ko-KR" altLang="en-US" dirty="0"/>
              <a:t>문명권을 통해 특정한 집단의 사람과 그 사람들의 삶의 모습을 이해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4181" y="857442"/>
            <a:ext cx="6552728" cy="936104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배흘림기둥의</a:t>
            </a:r>
            <a:r>
              <a:rPr lang="ko-KR" altLang="en-US" sz="4000" dirty="0"/>
              <a:t> 미학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84409" y="4679639"/>
            <a:ext cx="3754760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000" dirty="0"/>
              <a:t>  부석사 </a:t>
            </a:r>
            <a:r>
              <a:rPr lang="ko-KR" altLang="en-US" sz="2000" dirty="0" err="1"/>
              <a:t>배흘림기둥</a:t>
            </a:r>
            <a:r>
              <a:rPr lang="en-US" altLang="ko-KR" sz="2000" dirty="0"/>
              <a:t>(</a:t>
            </a:r>
            <a:r>
              <a:rPr lang="ko-KR" altLang="en-US" sz="2000" dirty="0"/>
              <a:t>왼쪽</a:t>
            </a:r>
            <a:r>
              <a:rPr lang="en-US" altLang="ko-KR" sz="2000" dirty="0"/>
              <a:t>)</a:t>
            </a:r>
          </a:p>
          <a:p>
            <a:pPr algn="l"/>
            <a:r>
              <a:rPr lang="ko-KR" altLang="en-US" sz="2000" dirty="0"/>
              <a:t>  통도사 </a:t>
            </a:r>
            <a:r>
              <a:rPr lang="ko-KR" altLang="en-US" sz="2000" dirty="0" err="1"/>
              <a:t>배흘림기둥</a:t>
            </a:r>
            <a:r>
              <a:rPr lang="en-US" altLang="ko-KR" sz="2000" dirty="0"/>
              <a:t>(</a:t>
            </a:r>
            <a:r>
              <a:rPr lang="ko-KR" altLang="en-US" sz="2000" dirty="0"/>
              <a:t>오른쪽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8" name="내용 개체 틀 7" descr="배흘림기둥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809587" y="2153477"/>
            <a:ext cx="4217502" cy="3894214"/>
          </a:xfrm>
        </p:spPr>
      </p:pic>
    </p:spTree>
    <p:extLst>
      <p:ext uri="{BB962C8B-B14F-4D97-AF65-F5344CB8AC3E}">
        <p14:creationId xmlns:p14="http://schemas.microsoft.com/office/powerpoint/2010/main" val="5430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5" y="946204"/>
            <a:ext cx="9520157" cy="779229"/>
          </a:xfrm>
        </p:spPr>
        <p:txBody>
          <a:bodyPr/>
          <a:lstStyle/>
          <a:p>
            <a:r>
              <a:rPr lang="ko-KR" altLang="en-US" dirty="0"/>
              <a:t>배흘림기둥의 미학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4695" y="1963752"/>
            <a:ext cx="3506432" cy="612333"/>
          </a:xfrm>
        </p:spPr>
        <p:txBody>
          <a:bodyPr/>
          <a:lstStyle/>
          <a:p>
            <a:r>
              <a:rPr lang="ko-KR" altLang="en-US" sz="2400" dirty="0" err="1"/>
              <a:t>배흘림기둥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4695" y="2814405"/>
            <a:ext cx="3148622" cy="264445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건축 기법의 하나</a:t>
            </a:r>
            <a:endParaRPr lang="en-US" altLang="ko-KR" dirty="0"/>
          </a:p>
          <a:p>
            <a:r>
              <a:rPr lang="ko-KR" altLang="en-US" dirty="0"/>
              <a:t>기둥의 </a:t>
            </a:r>
            <a:r>
              <a:rPr lang="en-US" altLang="ko-KR" dirty="0"/>
              <a:t>1/3 </a:t>
            </a:r>
            <a:r>
              <a:rPr lang="ko-KR" altLang="en-US" dirty="0"/>
              <a:t>지점이 제일 굵고 위는 아래보다 더 가늘어 구조상의 안정과 착시 현상의 교정을 고려한 심미성을 갖춘 건축 기법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고구려의 고분 벽화나 부석사 무량수전 등의 예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40383" y="1947217"/>
            <a:ext cx="4827005" cy="5724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무량수전 배흘림기둥에 기대 서서</a:t>
            </a:r>
            <a:endParaRPr lang="en-US" altLang="ko-KR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87617" y="2814404"/>
            <a:ext cx="6289482" cy="3133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/>
              <a:t>“</a:t>
            </a:r>
            <a:r>
              <a:rPr lang="ko-KR" altLang="en-US" sz="1500" dirty="0"/>
              <a:t>나는 무량수전 배흘림기둥에 기대 서서 사무치는 고마움으로 이 아름다움의 뜻을 몇 번이고 자문자답했다</a:t>
            </a:r>
            <a:r>
              <a:rPr lang="en-US" altLang="ko-KR" sz="1500" dirty="0"/>
              <a:t>. </a:t>
            </a:r>
            <a:r>
              <a:rPr lang="ko-KR" altLang="en-US" sz="1500" dirty="0"/>
              <a:t>무량수전은 고려 중기의 건축이지만 우리 민족이 보존해 온 목조건축 중에서는 가장 아름답고 가장 오래된 </a:t>
            </a:r>
            <a:r>
              <a:rPr lang="ko-KR" altLang="en-US" sz="1500" dirty="0" err="1"/>
              <a:t>건물임이</a:t>
            </a:r>
            <a:r>
              <a:rPr lang="ko-KR" altLang="en-US" sz="1500" dirty="0"/>
              <a:t> 틀림없다</a:t>
            </a:r>
            <a:r>
              <a:rPr lang="en-US" altLang="ko-KR" sz="1500" dirty="0"/>
              <a:t>. </a:t>
            </a:r>
            <a:r>
              <a:rPr lang="ko-KR" altLang="en-US" sz="1500" dirty="0"/>
              <a:t>기둥 높이와 굵기</a:t>
            </a:r>
            <a:r>
              <a:rPr lang="en-US" altLang="ko-KR" sz="1500" dirty="0"/>
              <a:t>, </a:t>
            </a:r>
            <a:r>
              <a:rPr lang="ko-KR" altLang="en-US" sz="1500" dirty="0"/>
              <a:t>사뿐히 고개를 든 지붕 추녀의 곡선과 그 기둥이 주는 조화</a:t>
            </a:r>
            <a:r>
              <a:rPr lang="en-US" altLang="ko-KR" sz="1500" dirty="0"/>
              <a:t>, </a:t>
            </a:r>
            <a:r>
              <a:rPr lang="ko-KR" altLang="en-US" sz="1500" dirty="0"/>
              <a:t>간결하면서도 역학적이며 </a:t>
            </a:r>
            <a:r>
              <a:rPr lang="ko-KR" altLang="en-US" sz="1500" dirty="0" err="1"/>
              <a:t>문창살</a:t>
            </a:r>
            <a:r>
              <a:rPr lang="ko-KR" altLang="en-US" sz="1500" dirty="0"/>
              <a:t> 하나 문지방 하나에도 나타나 있는 비례의 상쾌함이 이를 데가 없다</a:t>
            </a:r>
            <a:r>
              <a:rPr lang="en-US" altLang="ko-KR" sz="1500" dirty="0"/>
              <a:t>.</a:t>
            </a:r>
            <a:r>
              <a:rPr lang="ko-KR" altLang="en-US" sz="1500" dirty="0"/>
              <a:t>멀찍이서 바라봐도 가까이서 쓰다듬어 봐도 무량수전은 </a:t>
            </a:r>
            <a:r>
              <a:rPr lang="ko-KR" altLang="en-US" sz="1500" dirty="0" err="1"/>
              <a:t>의젓하고도</a:t>
            </a:r>
            <a:r>
              <a:rPr lang="ko-KR" altLang="en-US" sz="1500" dirty="0"/>
              <a:t> 너그러운 자태이며 근시안적인 신경질이나 거드름이 없다</a:t>
            </a:r>
            <a:r>
              <a:rPr lang="en-US" altLang="ko-KR" sz="1500" dirty="0"/>
              <a:t>. </a:t>
            </a:r>
            <a:r>
              <a:rPr lang="ko-KR" altLang="en-US" sz="1500" dirty="0"/>
              <a:t>무량수전이 지니고 있는 이러한 </a:t>
            </a:r>
            <a:r>
              <a:rPr lang="ko-KR" altLang="en-US" sz="1500" dirty="0" err="1"/>
              <a:t>지체야말로</a:t>
            </a:r>
            <a:r>
              <a:rPr lang="ko-KR" altLang="en-US" sz="1500" dirty="0"/>
              <a:t> 석굴암 건축이나 불국사 돌계단의 구조와 함께 우리 건축이 지니는 참 멋</a:t>
            </a:r>
            <a:r>
              <a:rPr lang="en-US" altLang="ko-KR" sz="1500" dirty="0"/>
              <a:t>, </a:t>
            </a:r>
            <a:r>
              <a:rPr lang="ko-KR" altLang="en-US" sz="1500" dirty="0"/>
              <a:t>즉 조상들의 안목과 그 미덕이 어떠하다는 실증을 보여 주는 </a:t>
            </a:r>
            <a:r>
              <a:rPr lang="ko-KR" altLang="en-US" sz="1500" dirty="0" err="1"/>
              <a:t>본보기라</a:t>
            </a:r>
            <a:r>
              <a:rPr lang="ko-KR" altLang="en-US" sz="1500" dirty="0"/>
              <a:t> 할 수밖에 없다</a:t>
            </a:r>
            <a:r>
              <a:rPr lang="en-US" altLang="ko-KR" sz="1500" dirty="0"/>
              <a:t>.” - </a:t>
            </a:r>
            <a:r>
              <a:rPr lang="ko-KR" altLang="en-US" sz="1500" dirty="0"/>
              <a:t>최순우</a:t>
            </a:r>
          </a:p>
        </p:txBody>
      </p:sp>
    </p:spTree>
    <p:extLst>
      <p:ext uri="{BB962C8B-B14F-4D97-AF65-F5344CB8AC3E}">
        <p14:creationId xmlns:p14="http://schemas.microsoft.com/office/powerpoint/2010/main" val="211309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6|0.8409998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456</TotalTime>
  <Words>829</Words>
  <Application>Microsoft Office PowerPoint</Application>
  <PresentationFormat>와이드스크린</PresentationFormat>
  <Paragraphs>74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Palatino Linotype</vt:lpstr>
      <vt:lpstr>Wingdings</vt:lpstr>
      <vt:lpstr>Gallery</vt:lpstr>
      <vt:lpstr>지리와 문명</vt:lpstr>
      <vt:lpstr>문명의 발생과 욕망</vt:lpstr>
      <vt:lpstr>문명의 개념과 이해 관점</vt:lpstr>
      <vt:lpstr>물질문명과 정신문명 </vt:lpstr>
      <vt:lpstr>문명권과 문명 이론</vt:lpstr>
      <vt:lpstr>문명의 전승</vt:lpstr>
      <vt:lpstr>문명권 이해의 태도</vt:lpstr>
      <vt:lpstr>배흘림기둥의 미학</vt:lpstr>
      <vt:lpstr>배흘림기둥의 미학</vt:lpstr>
      <vt:lpstr>로마의 신전</vt:lpstr>
      <vt:lpstr>석굴암 구조도</vt:lpstr>
      <vt:lpstr>판테온 신전 구조도</vt:lpstr>
      <vt:lpstr>돔형 천정과 로제타(Rozeta)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66</cp:revision>
  <dcterms:created xsi:type="dcterms:W3CDTF">2020-03-12T08:32:51Z</dcterms:created>
  <dcterms:modified xsi:type="dcterms:W3CDTF">2022-12-22T01:01:00Z</dcterms:modified>
</cp:coreProperties>
</file>