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comments/modernComment_158_68D6951D.xml" ContentType="application/vnd.ms-powerpoint.comments+xml"/>
  <Override PartName="/ppt/comments/modernComment_146_FE8672A9.xml" ContentType="application/vnd.ms-powerpoint.comments+xml"/>
  <Override PartName="/ppt/comments/modernComment_148_F1D61C00.xml" ContentType="application/vnd.ms-powerpoint.comments+xml"/>
  <Override PartName="/ppt/comments/modernComment_14B_7F4F85F0.xml" ContentType="application/vnd.ms-powerpoint.comments+xml"/>
  <Override PartName="/ppt/comments/modernComment_14C_8C0CB670.xml" ContentType="application/vnd.ms-powerpoint.comments+xml"/>
  <Override PartName="/ppt/comments/modernComment_155_9D7C3C21.xml" ContentType="application/vnd.ms-powerpoint.comments+xml"/>
  <Override PartName="/ppt/comments/modernComment_147_8EC38EC7.xml" ContentType="application/vnd.ms-powerpoint.comments+xml"/>
  <Override PartName="/ppt/comments/modernComment_142_9D04C6F.xml" ContentType="application/vnd.ms-powerpoint.comments+xml"/>
  <Override PartName="/ppt/tags/tag2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335" r:id="rId3"/>
    <p:sldId id="337" r:id="rId4"/>
    <p:sldId id="336" r:id="rId5"/>
    <p:sldId id="338" r:id="rId6"/>
    <p:sldId id="339" r:id="rId7"/>
    <p:sldId id="340" r:id="rId8"/>
    <p:sldId id="323" r:id="rId9"/>
    <p:sldId id="344" r:id="rId10"/>
    <p:sldId id="326" r:id="rId11"/>
    <p:sldId id="328" r:id="rId12"/>
    <p:sldId id="329" r:id="rId13"/>
    <p:sldId id="330" r:id="rId14"/>
    <p:sldId id="331" r:id="rId15"/>
    <p:sldId id="332" r:id="rId16"/>
    <p:sldId id="341" r:id="rId17"/>
    <p:sldId id="327" r:id="rId18"/>
    <p:sldId id="333" r:id="rId19"/>
    <p:sldId id="322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1BB0613-4E0A-7851-FF95-E3EEADC6C0EE}" name="이 동규" initials="이동" userId="a4ad90851a8745f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40" y="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comments/modernComment_142_9D04C6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A5F4158-7355-44A8-A9DC-202FE742210C}" authorId="{91BB0613-4E0A-7851-FF95-E3EEADC6C0EE}" created="2023-01-02T02:11:18.931">
    <pc:sldMkLst xmlns:pc="http://schemas.microsoft.com/office/powerpoint/2013/main/command">
      <pc:docMk/>
      <pc:sldMk cId="164645999" sldId="322"/>
    </pc:sldMkLst>
    <p188:replyLst>
      <p188:reply id="{5CA883DB-AB4B-4DBB-96E1-6D8F3A8E97BE}" authorId="{91BB0613-4E0A-7851-FF95-E3EEADC6C0EE}" created="2023-01-02T02:13:17.124">
        <p188:txBody>
          <a:bodyPr/>
          <a:lstStyle/>
          <a:p>
            <a:r>
              <a:rPr lang="ko-KR" altLang="en-US"/>
              <a:t>관계농업</a:t>
            </a:r>
          </a:p>
        </p188:txBody>
      </p188:reply>
    </p188:replyLst>
    <p188:txBody>
      <a:bodyPr/>
      <a:lstStyle/>
      <a:p>
        <a:r>
          <a:rPr lang="ko-KR" altLang="en-US"/>
          <a:t>물을 끌어다가 문명을 발전시켰따</a:t>
        </a:r>
      </a:p>
    </p188:txBody>
  </p188:cm>
</p188:cmLst>
</file>

<file path=ppt/comments/modernComment_146_FE8672A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5F48B8C-13C8-466D-B04A-B65B5D61BF34}" authorId="{91BB0613-4E0A-7851-FF95-E3EEADC6C0EE}" created="2023-01-02T01:17:49.269">
    <pc:sldMkLst xmlns:pc="http://schemas.microsoft.com/office/powerpoint/2013/main/command">
      <pc:docMk/>
      <pc:sldMk cId="4270224041" sldId="326"/>
    </pc:sldMkLst>
    <p188:txBody>
      <a:bodyPr/>
      <a:lstStyle/>
      <a:p>
        <a:r>
          <a:rPr lang="ko-KR" altLang="en-US"/>
          <a:t>층층마다 모두 방수처리함
수찰을 이용해서 층층별로 물이 쏟아지게 만든다.</a:t>
        </a:r>
      </a:p>
    </p188:txBody>
  </p188:cm>
</p188:cmLst>
</file>

<file path=ppt/comments/modernComment_147_8EC38EC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FAD4316-F36A-4F35-B955-A0E14F4E72F8}" authorId="{91BB0613-4E0A-7851-FF95-E3EEADC6C0EE}" created="2023-01-02T01:56:26.765">
    <pc:sldMkLst xmlns:pc="http://schemas.microsoft.com/office/powerpoint/2013/main/command">
      <pc:docMk/>
      <pc:sldMk cId="2395180743" sldId="327"/>
    </pc:sldMkLst>
    <p188:replyLst>
      <p188:reply id="{4869E6A8-F45C-4C15-96C2-0A70ABDB7452}" authorId="{91BB0613-4E0A-7851-FF95-E3EEADC6C0EE}" created="2023-01-02T01:56:52.403">
        <p188:txBody>
          <a:bodyPr/>
          <a:lstStyle/>
          <a:p>
            <a:r>
              <a:rPr lang="ko-KR" altLang="en-US"/>
              <a:t>즉, 법을 어기면 신의 뜻을 어긴 것이므로 법은 모든 사람에게 적용된다</a:t>
            </a:r>
          </a:p>
        </p188:txBody>
      </p188:reply>
      <p188:reply id="{04DC2D77-F966-4BED-9F62-F05DC3075E70}" authorId="{91BB0613-4E0A-7851-FF95-E3EEADC6C0EE}" created="2023-01-02T01:59:54.029">
        <p188:txBody>
          <a:bodyPr/>
          <a:lstStyle/>
          <a:p>
            <a:r>
              <a:rPr lang="ko-KR" altLang="en-US"/>
              <a:t>현세적 삶의 가치를 지향한다</a:t>
            </a:r>
          </a:p>
        </p188:txBody>
      </p188:reply>
      <p188:reply id="{E06E5B31-78CE-4090-872F-765E8F8D4754}" authorId="{91BB0613-4E0A-7851-FF95-E3EEADC6C0EE}" created="2023-01-02T02:02:05.562">
        <p188:txBody>
          <a:bodyPr/>
          <a:lstStyle/>
          <a:p>
            <a:r>
              <a:rPr lang="ko-KR" altLang="en-US"/>
              <a:t>모럴코드(도덕)은 선택이지만 법률은 필수적으로 지켜야한다</a:t>
            </a:r>
          </a:p>
        </p188:txBody>
      </p188:reply>
    </p188:replyLst>
    <p188:txBody>
      <a:bodyPr/>
      <a:lstStyle/>
      <a:p>
        <a:r>
          <a:rPr lang="ko-KR" altLang="en-US"/>
          <a:t>성문이란 재판한 결과를 문자를 신 앞에 기록으로 남겨놓았음을 의미함</a:t>
        </a:r>
      </a:p>
    </p188:txBody>
  </p188:cm>
</p188:cmLst>
</file>

<file path=ppt/comments/modernComment_148_F1D61C0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B8A98DB-6103-4730-B6F4-FDA01EC22D89}" authorId="{91BB0613-4E0A-7851-FF95-E3EEADC6C0EE}" created="2023-01-02T01:26:46.980">
    <pc:sldMkLst xmlns:pc="http://schemas.microsoft.com/office/powerpoint/2013/main/command">
      <pc:docMk/>
      <pc:sldMk cId="4057340928" sldId="328"/>
    </pc:sldMkLst>
    <p188:txBody>
      <a:bodyPr/>
      <a:lstStyle/>
      <a:p>
        <a:r>
          <a:rPr lang="ko-KR" altLang="en-US"/>
          <a:t>함무라비 법전은 함무라비 왕의 판례를 법류로 기록한 것
신븐제에 기반하여 처벌함은 부자는 육체 체벌을 삼가고 천민은 벌을 강도가 더욱 강함</a:t>
        </a:r>
      </a:p>
    </p188:txBody>
  </p188:cm>
</p188:cmLst>
</file>

<file path=ppt/comments/modernComment_14B_7F4F85F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DA088A5-4D89-4930-BDE8-026EA035F724}" authorId="{91BB0613-4E0A-7851-FF95-E3EEADC6C0EE}" created="2023-01-02T01:39:40.924">
    <pc:sldMkLst xmlns:pc="http://schemas.microsoft.com/office/powerpoint/2013/main/command">
      <pc:docMk/>
      <pc:sldMk cId="2135918064" sldId="331"/>
    </pc:sldMkLst>
    <p188:replyLst>
      <p188:reply id="{353F53AD-3376-4284-ABB5-45DF4A95D73F}" authorId="{91BB0613-4E0A-7851-FF95-E3EEADC6C0EE}" created="2023-01-02T01:41:41.883">
        <p188:txBody>
          <a:bodyPr/>
          <a:lstStyle/>
          <a:p>
            <a:r>
              <a:rPr lang="ko-KR" altLang="en-US"/>
              <a:t>물건이 많고 여유가 있으면 처벌 강도가 낮겠지만
옛날에는 곡식은 곧 생명과 직결되기 떄문에  곡식을 도둑질 한 사람을 생매장하기도 하였다</a:t>
            </a:r>
          </a:p>
        </p188:txBody>
      </p188:reply>
    </p188:replyLst>
    <p188:txBody>
      <a:bodyPr/>
      <a:lstStyle/>
      <a:p>
        <a:r>
          <a:rPr lang="ko-KR" altLang="en-US"/>
          <a:t>손순은 어머니를 버리지 않고 아이를 묻으려 했지만 종을 발견하고 종을 가져와 종을 울리고 왕이 종소리를 듣고 벼슬과 곡식을 수여함</a:t>
        </a:r>
      </a:p>
    </p188:txBody>
  </p188:cm>
</p188:cmLst>
</file>

<file path=ppt/comments/modernComment_14C_8C0CB67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5D64F02-6B93-41B4-A082-FFAC92ABB279}" authorId="{91BB0613-4E0A-7851-FF95-E3EEADC6C0EE}" created="2023-01-02T01:45:59.477">
    <pc:sldMkLst xmlns:pc="http://schemas.microsoft.com/office/powerpoint/2013/main/command">
      <pc:docMk/>
      <pc:sldMk cId="2349643376" sldId="332"/>
    </pc:sldMkLst>
    <p188:replyLst>
      <p188:reply id="{B6B398B1-D431-4468-95D5-B4B8AA8B2785}" authorId="{91BB0613-4E0A-7851-FF95-E3EEADC6C0EE}" created="2023-01-02T01:49:17.848">
        <p188:txBody>
          <a:bodyPr/>
          <a:lstStyle/>
          <a:p>
            <a:r>
              <a:rPr lang="ko-KR" altLang="en-US"/>
              <a:t>술이 유행했다는 것은 유흥이 발달한 것과 시장사회가 발달된 사회형태를 갖춘 것이다</a:t>
            </a:r>
          </a:p>
        </p188:txBody>
      </p188:reply>
      <p188:reply id="{9EB5E304-9F06-4CB1-B309-1334E2EC25EC}" authorId="{91BB0613-4E0A-7851-FF95-E3EEADC6C0EE}" created="2023-01-02T01:50:38.437">
        <p188:txBody>
          <a:bodyPr/>
          <a:lstStyle/>
          <a:p>
            <a:r>
              <a:rPr lang="ko-KR" altLang="en-US"/>
              <a:t>술을 돈으로 거래한 것이 자본주의 사회가 발달했음을 의미한다.</a:t>
            </a:r>
          </a:p>
        </p188:txBody>
      </p188:reply>
    </p188:replyLst>
    <p188:txBody>
      <a:bodyPr/>
      <a:lstStyle/>
      <a:p>
        <a:r>
          <a:rPr lang="ko-KR" altLang="en-US"/>
          <a:t>나라에서 맥주를 관리한 것으로 추정됨</a:t>
        </a:r>
      </a:p>
    </p188:txBody>
  </p188:cm>
</p188:cmLst>
</file>

<file path=ppt/comments/modernComment_155_9D7C3C2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4BBB14E-DBEB-4178-BEED-A764EAB26F74}" authorId="{91BB0613-4E0A-7851-FF95-E3EEADC6C0EE}" created="2023-01-02T01:53:22.022">
    <pc:sldMkLst xmlns:pc="http://schemas.microsoft.com/office/powerpoint/2013/main/command">
      <pc:docMk/>
      <pc:sldMk cId="2642164769" sldId="341"/>
    </pc:sldMkLst>
    <p188:txBody>
      <a:bodyPr/>
      <a:lstStyle/>
      <a:p>
        <a:r>
          <a:rPr lang="ko-KR" altLang="en-US"/>
          <a:t>팔조법금은 고조선 후기에 법조항이 생긴 것으로 추정되지만
함무라비는 고조선의 건국 시기에 생긴 것으로 추정됨 
즉, 고조선이 건국하기 전부터 수메르 지역 사람은 법 조항을 지켰다.</a:t>
        </a:r>
      </a:p>
    </p188:txBody>
  </p188:cm>
</p188:cmLst>
</file>

<file path=ppt/comments/modernComment_158_68D6951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4B23588-7454-4314-A423-873D30D4E6C9}" authorId="{91BB0613-4E0A-7851-FF95-E3EEADC6C0EE}" created="2023-01-02T01:15:39.511">
    <pc:sldMkLst xmlns:pc="http://schemas.microsoft.com/office/powerpoint/2013/main/command">
      <pc:docMk/>
      <pc:sldMk cId="1758893341" sldId="344"/>
    </pc:sldMkLst>
    <p188:txBody>
      <a:bodyPr/>
      <a:lstStyle/>
      <a:p>
        <a:r>
          <a:rPr lang="ko-KR" altLang="en-US"/>
          <a:t>왜 7? 하늘에는 7가지 별이 있다 요일도 7일 하늘의 별도 7일 행운도 7
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69849-CE87-4C36-B18F-52DDCCBFAE10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7137A-EE35-4BDF-B55A-9DDED0D86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722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146_FE8672A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48_F1D61C0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4B_7F4F85F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4C_8C0CB67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55_9D7C3C2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47_8EC38EC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42_9D04C6F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8/10/relationships/comments" Target="../comments/modernComment_158_68D6951D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68140" y="849432"/>
            <a:ext cx="8561747" cy="2541431"/>
          </a:xfrm>
        </p:spPr>
        <p:txBody>
          <a:bodyPr/>
          <a:lstStyle/>
          <a:p>
            <a:r>
              <a:rPr lang="ko-KR" altLang="en-US" dirty="0"/>
              <a:t>지리와 문명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58398" y="3633997"/>
            <a:ext cx="4528142" cy="553137"/>
          </a:xfrm>
        </p:spPr>
        <p:txBody>
          <a:bodyPr>
            <a:normAutofit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9</a:t>
            </a:r>
            <a:r>
              <a:rPr lang="ko-KR" altLang="en-US" dirty="0"/>
              <a:t>강 </a:t>
            </a:r>
            <a:r>
              <a:rPr lang="en-US" altLang="ko-KR" dirty="0"/>
              <a:t>: </a:t>
            </a:r>
            <a:r>
              <a:rPr lang="ko-KR" altLang="en-US" dirty="0"/>
              <a:t>메소포타미아 문명</a:t>
            </a:r>
            <a:r>
              <a:rPr lang="en-US" altLang="ko-KR" dirty="0"/>
              <a:t>- </a:t>
            </a:r>
            <a:r>
              <a:rPr lang="ko-KR" altLang="en-US" dirty="0"/>
              <a:t>문자와 가치관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805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670"/>
    </mc:Choice>
    <mc:Fallback xmlns="">
      <p:transition spd="slow" advTm="296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07693" y="1036948"/>
            <a:ext cx="5111202" cy="609416"/>
          </a:xfrm>
        </p:spPr>
        <p:txBody>
          <a:bodyPr>
            <a:normAutofit/>
          </a:bodyPr>
          <a:lstStyle/>
          <a:p>
            <a:r>
              <a:rPr lang="ko-KR" altLang="en-US" dirty="0"/>
              <a:t>바빌론의 공중 정원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27565" y="3115234"/>
            <a:ext cx="3026002" cy="2905471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바빌론</a:t>
            </a:r>
            <a:r>
              <a:rPr lang="en-US" altLang="ko-KR" sz="1600" dirty="0"/>
              <a:t>. </a:t>
            </a:r>
            <a:r>
              <a:rPr lang="ko-KR" altLang="en-US" sz="1600" dirty="0"/>
              <a:t>기원전 </a:t>
            </a:r>
            <a:r>
              <a:rPr lang="en-US" altLang="ko-KR" sz="1600" dirty="0"/>
              <a:t>2300</a:t>
            </a:r>
            <a:r>
              <a:rPr lang="ko-KR" altLang="en-US" sz="1600" dirty="0"/>
              <a:t>년 경부터 기원전 </a:t>
            </a:r>
            <a:r>
              <a:rPr lang="en-US" altLang="ko-KR" sz="1600" dirty="0"/>
              <a:t>1000</a:t>
            </a:r>
            <a:r>
              <a:rPr lang="ko-KR" altLang="en-US" sz="1600" dirty="0"/>
              <a:t>년대 초까지 남부 메소포타미아의 수도</a:t>
            </a:r>
            <a:r>
              <a:rPr lang="en-US" altLang="ko-KR" sz="1600" dirty="0"/>
              <a:t>. </a:t>
            </a:r>
            <a:r>
              <a:rPr lang="ko-KR" altLang="en-US" sz="1600" dirty="0"/>
              <a:t>기원전 </a:t>
            </a:r>
            <a:r>
              <a:rPr lang="en-US" altLang="ko-KR" sz="1600" dirty="0"/>
              <a:t>7~6</a:t>
            </a:r>
            <a:r>
              <a:rPr lang="ko-KR" altLang="en-US" sz="1600" dirty="0"/>
              <a:t>세기에는 신바빌로니아 수도</a:t>
            </a:r>
            <a:endParaRPr lang="en-US" altLang="ko-KR" sz="1600" dirty="0"/>
          </a:p>
          <a:p>
            <a:r>
              <a:rPr lang="ko-KR" altLang="en-US" sz="1600" dirty="0"/>
              <a:t>이라크 </a:t>
            </a:r>
            <a:r>
              <a:rPr lang="en-US" altLang="ko-KR" sz="1600" dirty="0"/>
              <a:t> </a:t>
            </a:r>
            <a:r>
              <a:rPr lang="ko-KR" altLang="en-US" sz="1600" dirty="0"/>
              <a:t>바그다드에서 남쪽 </a:t>
            </a:r>
            <a:r>
              <a:rPr lang="en-US" altLang="ko-KR" sz="1600" dirty="0"/>
              <a:t>88㎞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유프라테스</a:t>
            </a:r>
            <a:r>
              <a:rPr lang="ko-KR" altLang="en-US" sz="1600" dirty="0"/>
              <a:t> 강변 </a:t>
            </a:r>
            <a:r>
              <a:rPr lang="ko-KR" altLang="en-US" sz="1600" dirty="0" err="1"/>
              <a:t>알히라</a:t>
            </a:r>
            <a:r>
              <a:rPr lang="ko-KR" altLang="en-US" sz="1600" dirty="0"/>
              <a:t> 근처 유적</a:t>
            </a:r>
            <a:r>
              <a:rPr lang="en-US" altLang="ko-KR" sz="1600" dirty="0"/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11352" t="2000"/>
          <a:stretch/>
        </p:blipFill>
        <p:spPr>
          <a:xfrm>
            <a:off x="1524128" y="2271860"/>
            <a:ext cx="6782201" cy="374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2404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07693" y="1036948"/>
            <a:ext cx="4668142" cy="609416"/>
          </a:xfrm>
        </p:spPr>
        <p:txBody>
          <a:bodyPr>
            <a:normAutofit/>
          </a:bodyPr>
          <a:lstStyle/>
          <a:p>
            <a:r>
              <a:rPr lang="ko-KR" altLang="en-US" dirty="0"/>
              <a:t>바빌론의 함무라비법전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32874" y="2119427"/>
            <a:ext cx="9775596" cy="3904301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함무라비 법전 </a:t>
            </a:r>
            <a:endParaRPr lang="en-US" altLang="ko-KR" dirty="0"/>
          </a:p>
          <a:p>
            <a:pPr lvl="1"/>
            <a:r>
              <a:rPr lang="ko-KR" altLang="en-US" dirty="0"/>
              <a:t>함무라비 왕에 의해 세워진 비명</a:t>
            </a:r>
            <a:r>
              <a:rPr lang="en-US" altLang="ko-KR" dirty="0"/>
              <a:t>. </a:t>
            </a:r>
            <a:r>
              <a:rPr lang="ko-KR" altLang="en-US" dirty="0"/>
              <a:t>함무라비는 기원전 </a:t>
            </a:r>
            <a:r>
              <a:rPr lang="en-US" altLang="ko-KR" dirty="0"/>
              <a:t>1810</a:t>
            </a:r>
            <a:r>
              <a:rPr lang="ko-KR" altLang="en-US" dirty="0"/>
              <a:t>년부터 </a:t>
            </a:r>
            <a:r>
              <a:rPr lang="en-US" altLang="ko-KR" dirty="0"/>
              <a:t>1750</a:t>
            </a:r>
            <a:r>
              <a:rPr lang="ko-KR" altLang="en-US" dirty="0"/>
              <a:t>년까지 생존</a:t>
            </a:r>
            <a:endParaRPr lang="en-US" altLang="ko-KR" dirty="0"/>
          </a:p>
          <a:p>
            <a:pPr lvl="1"/>
            <a:r>
              <a:rPr lang="ko-KR" altLang="en-US" dirty="0"/>
              <a:t>바빌로니아의 국신</a:t>
            </a:r>
            <a:r>
              <a:rPr lang="en-US" altLang="ko-KR" dirty="0"/>
              <a:t>(</a:t>
            </a:r>
            <a:r>
              <a:rPr lang="ko-KR" altLang="en-US" dirty="0"/>
              <a:t>國神</a:t>
            </a:r>
            <a:r>
              <a:rPr lang="en-US" altLang="ko-KR" dirty="0"/>
              <a:t>)</a:t>
            </a:r>
            <a:r>
              <a:rPr lang="ko-KR" altLang="en-US" dirty="0"/>
              <a:t>인 </a:t>
            </a:r>
            <a:r>
              <a:rPr lang="ko-KR" altLang="en-US" dirty="0" err="1"/>
              <a:t>마르둑</a:t>
            </a:r>
            <a:r>
              <a:rPr lang="en-US" altLang="ko-KR" dirty="0"/>
              <a:t>(</a:t>
            </a:r>
            <a:r>
              <a:rPr lang="en-US" altLang="ko-KR" dirty="0" err="1"/>
              <a:t>Marduk</a:t>
            </a:r>
            <a:r>
              <a:rPr lang="en-US" altLang="ko-KR" dirty="0"/>
              <a:t>)</a:t>
            </a:r>
            <a:r>
              <a:rPr lang="ko-KR" altLang="en-US" dirty="0"/>
              <a:t>의 신전</a:t>
            </a:r>
            <a:r>
              <a:rPr lang="en-US" altLang="ko-KR" dirty="0"/>
              <a:t>(</a:t>
            </a:r>
            <a:r>
              <a:rPr lang="ko-KR" altLang="en-US" dirty="0"/>
              <a:t>바빌론</a:t>
            </a:r>
            <a:r>
              <a:rPr lang="en-US" altLang="ko-KR" dirty="0"/>
              <a:t>)</a:t>
            </a:r>
            <a:r>
              <a:rPr lang="ko-KR" altLang="en-US" dirty="0"/>
              <a:t>에 세워진 섬록암 비석에 새김</a:t>
            </a:r>
            <a:r>
              <a:rPr lang="en-US" altLang="ko-KR" dirty="0"/>
              <a:t>. 2.25m</a:t>
            </a:r>
          </a:p>
          <a:p>
            <a:pPr lvl="1"/>
            <a:r>
              <a:rPr lang="ko-KR" altLang="en-US" dirty="0"/>
              <a:t>법전에 수록된 함무라비 왕의 판결들은 재임 말기에 수집</a:t>
            </a:r>
            <a:r>
              <a:rPr lang="en-US" altLang="ko-KR" dirty="0"/>
              <a:t>. </a:t>
            </a:r>
            <a:r>
              <a:rPr lang="ko-KR" altLang="en-US" dirty="0"/>
              <a:t>판례법의 성문화</a:t>
            </a:r>
            <a:endParaRPr lang="en-US" altLang="ko-KR" dirty="0"/>
          </a:p>
          <a:p>
            <a:pPr lvl="1"/>
            <a:r>
              <a:rPr lang="en-US" altLang="ko-KR" dirty="0"/>
              <a:t>282</a:t>
            </a:r>
            <a:r>
              <a:rPr lang="ko-KR" altLang="en-US" dirty="0"/>
              <a:t>개 조항의 법 내용은 경제 관련 규정</a:t>
            </a:r>
            <a:r>
              <a:rPr lang="en-US" altLang="ko-KR" dirty="0"/>
              <a:t>, </a:t>
            </a:r>
            <a:r>
              <a:rPr lang="ko-KR" altLang="en-US" dirty="0"/>
              <a:t>가족법</a:t>
            </a:r>
            <a:r>
              <a:rPr lang="en-US" altLang="ko-KR" dirty="0"/>
              <a:t>, </a:t>
            </a:r>
            <a:r>
              <a:rPr lang="ko-KR" altLang="en-US" dirty="0"/>
              <a:t>형사법</a:t>
            </a:r>
            <a:r>
              <a:rPr lang="en-US" altLang="ko-KR" dirty="0"/>
              <a:t>, </a:t>
            </a:r>
            <a:r>
              <a:rPr lang="ko-KR" altLang="en-US" dirty="0"/>
              <a:t>민범 및</a:t>
            </a:r>
            <a:r>
              <a:rPr lang="en-US" altLang="ko-KR" dirty="0"/>
              <a:t> </a:t>
            </a:r>
            <a:r>
              <a:rPr lang="ko-KR" altLang="en-US" dirty="0"/>
              <a:t>물품의 가격</a:t>
            </a:r>
            <a:r>
              <a:rPr lang="en-US" altLang="ko-KR" dirty="0"/>
              <a:t>, </a:t>
            </a:r>
            <a:r>
              <a:rPr lang="ko-KR" altLang="en-US" dirty="0"/>
              <a:t>관세</a:t>
            </a:r>
            <a:r>
              <a:rPr lang="en-US" altLang="ko-KR" dirty="0"/>
              <a:t>, </a:t>
            </a:r>
            <a:r>
              <a:rPr lang="ko-KR" altLang="en-US" dirty="0"/>
              <a:t>무역</a:t>
            </a:r>
            <a:r>
              <a:rPr lang="en-US" altLang="ko-KR" dirty="0"/>
              <a:t>, </a:t>
            </a:r>
            <a:r>
              <a:rPr lang="ko-KR" altLang="en-US" dirty="0"/>
              <a:t>통상</a:t>
            </a:r>
            <a:r>
              <a:rPr lang="en-US" altLang="ko-KR" dirty="0"/>
              <a:t>, </a:t>
            </a:r>
            <a:r>
              <a:rPr lang="ko-KR" altLang="en-US" dirty="0"/>
              <a:t>혼인</a:t>
            </a:r>
            <a:r>
              <a:rPr lang="en-US" altLang="ko-KR" dirty="0"/>
              <a:t>, </a:t>
            </a:r>
            <a:r>
              <a:rPr lang="ko-KR" altLang="en-US" dirty="0"/>
              <a:t>이혼</a:t>
            </a:r>
            <a:r>
              <a:rPr lang="en-US" altLang="ko-KR" dirty="0"/>
              <a:t>, </a:t>
            </a:r>
            <a:r>
              <a:rPr lang="ko-KR" altLang="en-US" dirty="0"/>
              <a:t>폭행</a:t>
            </a:r>
            <a:r>
              <a:rPr lang="en-US" altLang="ko-KR" dirty="0"/>
              <a:t>, </a:t>
            </a:r>
            <a:r>
              <a:rPr lang="ko-KR" altLang="en-US" dirty="0"/>
              <a:t>절도</a:t>
            </a:r>
            <a:r>
              <a:rPr lang="en-US" altLang="ko-KR" dirty="0"/>
              <a:t>, </a:t>
            </a:r>
            <a:r>
              <a:rPr lang="ko-KR" altLang="en-US" dirty="0"/>
              <a:t>노예제</a:t>
            </a:r>
            <a:r>
              <a:rPr lang="en-US" altLang="ko-KR" dirty="0"/>
              <a:t>, </a:t>
            </a:r>
            <a:r>
              <a:rPr lang="ko-KR" altLang="en-US" dirty="0"/>
              <a:t>채무 등이 포함</a:t>
            </a:r>
            <a:endParaRPr lang="en-US" altLang="ko-KR" dirty="0"/>
          </a:p>
          <a:p>
            <a:pPr lvl="1"/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법전의 특징 </a:t>
            </a:r>
            <a:endParaRPr lang="en-US" altLang="ko-KR" dirty="0"/>
          </a:p>
          <a:p>
            <a:pPr lvl="1"/>
            <a:r>
              <a:rPr lang="ko-KR" altLang="en-US" dirty="0"/>
              <a:t>함무라비 법전은 </a:t>
            </a:r>
            <a:r>
              <a:rPr lang="ko-KR" altLang="en-US" dirty="0" err="1"/>
              <a:t>수메르의</a:t>
            </a:r>
            <a:r>
              <a:rPr lang="ko-KR" altLang="en-US" dirty="0"/>
              <a:t> 사회구조와 생활의 질서의 양상을 보여주는 체계</a:t>
            </a:r>
            <a:endParaRPr lang="en-US" altLang="ko-KR" dirty="0"/>
          </a:p>
          <a:p>
            <a:pPr lvl="1"/>
            <a:r>
              <a:rPr lang="ko-KR" altLang="en-US" dirty="0"/>
              <a:t>당시 사회는 </a:t>
            </a:r>
            <a:r>
              <a:rPr lang="en-US" altLang="ko-KR" dirty="0"/>
              <a:t>3</a:t>
            </a:r>
            <a:r>
              <a:rPr lang="ko-KR" altLang="en-US" dirty="0"/>
              <a:t>계층</a:t>
            </a:r>
            <a:r>
              <a:rPr lang="en-US" altLang="ko-KR" dirty="0"/>
              <a:t>, </a:t>
            </a:r>
            <a:r>
              <a:rPr lang="ko-KR" altLang="en-US" dirty="0"/>
              <a:t>지배계층은 사제 및 세속 귀족</a:t>
            </a:r>
            <a:r>
              <a:rPr lang="en-US" altLang="ko-KR" dirty="0"/>
              <a:t>, </a:t>
            </a:r>
            <a:r>
              <a:rPr lang="ko-KR" altLang="en-US" dirty="0"/>
              <a:t>일반 시민 계층은 상인 및 농민</a:t>
            </a:r>
            <a:r>
              <a:rPr lang="en-US" altLang="ko-KR" dirty="0"/>
              <a:t>, </a:t>
            </a:r>
            <a:r>
              <a:rPr lang="ko-KR" altLang="en-US" dirty="0"/>
              <a:t>최하위계층은 노예</a:t>
            </a:r>
            <a:endParaRPr lang="en-US" altLang="ko-KR" dirty="0"/>
          </a:p>
          <a:p>
            <a:pPr lvl="1"/>
            <a:r>
              <a:rPr lang="ko-KR" altLang="en-US" dirty="0"/>
              <a:t>신분제 사회에 기반한 형벌 제도</a:t>
            </a:r>
            <a:r>
              <a:rPr lang="en-US" altLang="ko-KR" dirty="0"/>
              <a:t>. </a:t>
            </a:r>
            <a:r>
              <a:rPr lang="ko-KR" altLang="en-US" dirty="0"/>
              <a:t>형벌은 가해자의 신분과 범죄의 정황에 따라 달라짐을 기록</a:t>
            </a:r>
            <a:r>
              <a:rPr lang="en-US" altLang="ko-KR" dirty="0"/>
              <a:t>. </a:t>
            </a:r>
            <a:r>
              <a:rPr lang="ko-KR" altLang="en-US" dirty="0"/>
              <a:t>계층 내의 범죄와 형벌은 계층을 달리할 경우 내용이 달라짐 </a:t>
            </a:r>
            <a:endParaRPr lang="en-US" altLang="ko-KR" dirty="0"/>
          </a:p>
          <a:p>
            <a:pPr lvl="1"/>
            <a:r>
              <a:rPr lang="ko-KR" altLang="en-US" dirty="0"/>
              <a:t>여성의 재산을 소유</a:t>
            </a:r>
            <a:r>
              <a:rPr lang="en-US" altLang="ko-KR" dirty="0"/>
              <a:t>, </a:t>
            </a:r>
            <a:r>
              <a:rPr lang="ko-KR" altLang="en-US" dirty="0"/>
              <a:t>노예도 자신의 자유를 금전으로 살 수 있는 규정 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734092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74060" y="900260"/>
            <a:ext cx="7524463" cy="750818"/>
          </a:xfrm>
        </p:spPr>
        <p:txBody>
          <a:bodyPr>
            <a:normAutofit/>
          </a:bodyPr>
          <a:lstStyle/>
          <a:p>
            <a:r>
              <a:rPr lang="ko-KR" altLang="en-US" dirty="0"/>
              <a:t>사회 조직 </a:t>
            </a:r>
            <a:r>
              <a:rPr lang="en-US" altLang="ko-KR" dirty="0"/>
              <a:t>- </a:t>
            </a:r>
            <a:r>
              <a:rPr lang="ko-KR" altLang="en-US" dirty="0"/>
              <a:t>함무라비법전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50449" y="4430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062" y="2017487"/>
            <a:ext cx="2495059" cy="39920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616" y="2017487"/>
            <a:ext cx="3313439" cy="39920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550" y="2017489"/>
            <a:ext cx="2700901" cy="39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91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함무라비 법조문 </a:t>
            </a:r>
            <a:r>
              <a:rPr lang="en-US" altLang="ko-KR" dirty="0"/>
              <a:t>- </a:t>
            </a:r>
            <a:r>
              <a:rPr lang="ko-KR" altLang="en-US" dirty="0"/>
              <a:t>재판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857167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조 </a:t>
            </a:r>
            <a:r>
              <a:rPr lang="en-US" altLang="ko-KR" dirty="0"/>
              <a:t>: </a:t>
            </a:r>
            <a:r>
              <a:rPr lang="ko-KR" altLang="en-US" dirty="0"/>
              <a:t>사람이 타인에게 죄를 돌려 신의 저주를 말하며 살인죄로 그를 고발하고 그를 확증하지 못하면</a:t>
            </a:r>
            <a:r>
              <a:rPr lang="en-US" altLang="ko-KR" dirty="0"/>
              <a:t>, </a:t>
            </a:r>
            <a:r>
              <a:rPr lang="ko-KR" altLang="en-US" dirty="0"/>
              <a:t>그에게 죄를 돌린 자를 죽인다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en-US" altLang="ko-KR" dirty="0"/>
              <a:t>: </a:t>
            </a:r>
            <a:r>
              <a:rPr lang="ko-KR" altLang="en-US" dirty="0"/>
              <a:t>사람이 저주하였다고 타인을 고발하고 그를 확증하지 못하면</a:t>
            </a:r>
            <a:r>
              <a:rPr lang="en-US" altLang="ko-KR" dirty="0"/>
              <a:t>, </a:t>
            </a:r>
            <a:r>
              <a:rPr lang="ko-KR" altLang="en-US" dirty="0"/>
              <a:t>저주 행위로 고발된 사람이 강에 가서 뛰어들 것이니</a:t>
            </a:r>
            <a:r>
              <a:rPr lang="en-US" altLang="ko-KR" dirty="0"/>
              <a:t>, </a:t>
            </a:r>
            <a:r>
              <a:rPr lang="ko-KR" altLang="en-US" dirty="0"/>
              <a:t>강이 그를 붙잡을 경우에는 그에게 죄를 돌린 사람은 그의 집을 차지한다</a:t>
            </a:r>
            <a:r>
              <a:rPr lang="en-US" altLang="ko-KR" dirty="0"/>
              <a:t>. </a:t>
            </a:r>
            <a:r>
              <a:rPr lang="ko-KR" altLang="en-US" dirty="0"/>
              <a:t>강이 그를 해명하여 </a:t>
            </a:r>
            <a:r>
              <a:rPr lang="en-US" altLang="ko-KR" dirty="0"/>
              <a:t>(</a:t>
            </a:r>
            <a:r>
              <a:rPr lang="ko-KR" altLang="en-US" dirty="0"/>
              <a:t>그가</a:t>
            </a:r>
            <a:r>
              <a:rPr lang="en-US" altLang="ko-KR" dirty="0"/>
              <a:t>) </a:t>
            </a:r>
            <a:r>
              <a:rPr lang="ko-KR" altLang="en-US" dirty="0"/>
              <a:t>밝은 태양 아래의 몸이 될 경우에는 그를 저주 행위로 고발한 사람을 죽이고 강에 투신하였던 사람이 자기에게 죄를 돌린 사람의 집을 차지한다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조 </a:t>
            </a:r>
            <a:r>
              <a:rPr lang="en-US" altLang="ko-KR" dirty="0"/>
              <a:t>: </a:t>
            </a:r>
            <a:r>
              <a:rPr lang="ko-KR" altLang="en-US" dirty="0"/>
              <a:t>사람이 소송에 있어서 부실한 증언을 하려고 출정하여 </a:t>
            </a:r>
            <a:r>
              <a:rPr lang="en-US" altLang="ko-KR" dirty="0"/>
              <a:t>(</a:t>
            </a:r>
            <a:r>
              <a:rPr lang="ko-KR" altLang="en-US" dirty="0"/>
              <a:t>그가</a:t>
            </a:r>
            <a:r>
              <a:rPr lang="en-US" altLang="ko-KR" dirty="0"/>
              <a:t>) </a:t>
            </a:r>
            <a:r>
              <a:rPr lang="ko-KR" altLang="en-US" dirty="0"/>
              <a:t>한 말을 확증하지 못하면</a:t>
            </a:r>
            <a:r>
              <a:rPr lang="en-US" altLang="ko-KR" dirty="0"/>
              <a:t>, </a:t>
            </a:r>
            <a:r>
              <a:rPr lang="ko-KR" altLang="en-US" dirty="0"/>
              <a:t>그 소송이 생명에 관한 소송일 경우 그를 죽인다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조 </a:t>
            </a:r>
            <a:r>
              <a:rPr lang="en-US" altLang="ko-KR" dirty="0"/>
              <a:t>: </a:t>
            </a:r>
            <a:r>
              <a:rPr lang="ko-KR" altLang="en-US" dirty="0"/>
              <a:t>곡물이나 은에 관한 증언을 하기 위하여 출정하였을 경우에는 그 사건에 내려 질 벌을 그가 받는다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조 </a:t>
            </a:r>
            <a:r>
              <a:rPr lang="en-US" altLang="ko-KR" dirty="0"/>
              <a:t>: </a:t>
            </a:r>
            <a:r>
              <a:rPr lang="ko-KR" altLang="en-US" dirty="0"/>
              <a:t>재판관이 사건을 심리하여 판결을 내리고 날인한 문서를 작성케 한 후에 자기의 판결을 변경하였으면</a:t>
            </a:r>
            <a:r>
              <a:rPr lang="en-US" altLang="ko-KR" dirty="0"/>
              <a:t>, </a:t>
            </a:r>
            <a:r>
              <a:rPr lang="ko-KR" altLang="en-US" dirty="0"/>
              <a:t>그 재판관이 자기가 내린 판결을 변경하였음을 확증할 것이니</a:t>
            </a:r>
            <a:r>
              <a:rPr lang="en-US" altLang="ko-KR" dirty="0"/>
              <a:t>, </a:t>
            </a:r>
            <a:r>
              <a:rPr lang="ko-KR" altLang="en-US" dirty="0"/>
              <a:t>그는 그 소송에서 생기는 청구액의 </a:t>
            </a:r>
            <a:r>
              <a:rPr lang="en-US" altLang="ko-KR" dirty="0"/>
              <a:t>12</a:t>
            </a:r>
            <a:r>
              <a:rPr lang="ko-KR" altLang="en-US" dirty="0"/>
              <a:t>배를 지불하고 모인 사람들</a:t>
            </a:r>
            <a:r>
              <a:rPr lang="en-US" altLang="ko-KR" dirty="0"/>
              <a:t> </a:t>
            </a:r>
            <a:r>
              <a:rPr lang="ko-KR" altLang="en-US" dirty="0"/>
              <a:t>앞에서 재판관의 영예의 자리에서 쫓겨나 송사에 있어서 다시는 재판관들과 함께 앉지 못한다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7152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함무라비법전 </a:t>
            </a:r>
            <a:r>
              <a:rPr lang="en-US" altLang="ko-KR" dirty="0"/>
              <a:t>- </a:t>
            </a:r>
            <a:r>
              <a:rPr lang="ko-KR" altLang="en-US" dirty="0"/>
              <a:t>도둑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281732"/>
            <a:ext cx="9673774" cy="3685435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;  </a:t>
            </a:r>
            <a:r>
              <a:rPr lang="ko-KR" altLang="en-US" dirty="0"/>
              <a:t>사람이 자유인이나 노예의 손에서 증인과 서면 계약없이 은이나 금이나 남자 노예나 여자 노예</a:t>
            </a:r>
            <a:r>
              <a:rPr lang="en-US" altLang="ko-KR" dirty="0"/>
              <a:t>, </a:t>
            </a:r>
            <a:r>
              <a:rPr lang="ko-KR" altLang="en-US" dirty="0"/>
              <a:t>소나 양</a:t>
            </a:r>
            <a:r>
              <a:rPr lang="en-US" altLang="ko-KR" dirty="0"/>
              <a:t>,</a:t>
            </a:r>
            <a:r>
              <a:rPr lang="ko-KR" altLang="en-US" dirty="0"/>
              <a:t> 나귀나 그 밖의 어떠한 물건이라도 사거나 보관하기 위하여 받았으면</a:t>
            </a:r>
            <a:r>
              <a:rPr lang="en-US" altLang="ko-KR" dirty="0"/>
              <a:t>, </a:t>
            </a:r>
            <a:r>
              <a:rPr lang="ko-KR" altLang="en-US" dirty="0"/>
              <a:t>그는 도둑이니</a:t>
            </a:r>
            <a:r>
              <a:rPr lang="en-US" altLang="ko-KR" dirty="0"/>
              <a:t> </a:t>
            </a:r>
            <a:r>
              <a:rPr lang="ko-KR" altLang="en-US" dirty="0"/>
              <a:t>그를 죽인다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8</a:t>
            </a:r>
            <a:r>
              <a:rPr lang="ko-KR" altLang="en-US" dirty="0"/>
              <a:t>조 </a:t>
            </a:r>
            <a:r>
              <a:rPr lang="en-US" altLang="ko-KR" dirty="0"/>
              <a:t>; </a:t>
            </a:r>
            <a:r>
              <a:rPr lang="ko-KR" altLang="en-US" dirty="0"/>
              <a:t>사람이 소나 양이나 나귀나 돼지나 배를 훔쳤는데 그것이 신전이나 궁전의 것이면 </a:t>
            </a:r>
            <a:r>
              <a:rPr lang="en-US" altLang="ko-KR" dirty="0"/>
              <a:t>30</a:t>
            </a:r>
            <a:r>
              <a:rPr lang="ko-KR" altLang="en-US" dirty="0"/>
              <a:t>배를 평민의 것이면 </a:t>
            </a:r>
            <a:r>
              <a:rPr lang="en-US" altLang="ko-KR" dirty="0"/>
              <a:t>10</a:t>
            </a:r>
            <a:r>
              <a:rPr lang="ko-KR" altLang="en-US" dirty="0"/>
              <a:t>배를 물어야 하며</a:t>
            </a:r>
            <a:r>
              <a:rPr lang="en-US" altLang="ko-KR" dirty="0"/>
              <a:t>, </a:t>
            </a:r>
            <a:r>
              <a:rPr lang="ko-KR" altLang="en-US" dirty="0"/>
              <a:t>도둑이 그렇게 할 능력이 없으면 그를 죽인다</a:t>
            </a:r>
            <a:r>
              <a:rPr lang="en-US" altLang="ko-KR" dirty="0"/>
              <a:t>. </a:t>
            </a:r>
            <a:r>
              <a:rPr lang="ko-KR" altLang="en-US" dirty="0"/>
              <a:t>자기의 소유권을 입증하지 못하는 것을 용납하지 않는다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14</a:t>
            </a:r>
            <a:r>
              <a:rPr lang="ko-KR" altLang="en-US" dirty="0"/>
              <a:t>조 </a:t>
            </a:r>
            <a:r>
              <a:rPr lang="en-US" altLang="ko-KR" dirty="0"/>
              <a:t>;  </a:t>
            </a:r>
            <a:r>
              <a:rPr lang="ko-KR" altLang="en-US" dirty="0"/>
              <a:t>사람이 타인의 미성년 자녀를 훔쳤으면</a:t>
            </a:r>
            <a:r>
              <a:rPr lang="en-US" altLang="ko-KR" dirty="0"/>
              <a:t>, </a:t>
            </a:r>
            <a:r>
              <a:rPr lang="ko-KR" altLang="en-US" dirty="0"/>
              <a:t>그를 죽인다</a:t>
            </a:r>
            <a:r>
              <a:rPr lang="en-US" altLang="ko-KR" dirty="0"/>
              <a:t>. </a:t>
            </a:r>
            <a:r>
              <a:rPr lang="ko-KR" altLang="en-US" dirty="0"/>
              <a:t>노예의 도피를 돕거나 도망한 노예를 보호하는 자를 사형에 처한다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15</a:t>
            </a:r>
            <a:r>
              <a:rPr lang="ko-KR" altLang="en-US" dirty="0"/>
              <a:t>조 </a:t>
            </a:r>
            <a:r>
              <a:rPr lang="en-US" altLang="ko-KR" dirty="0"/>
              <a:t>; </a:t>
            </a:r>
            <a:r>
              <a:rPr lang="ko-KR" altLang="en-US" dirty="0"/>
              <a:t>사람이 궁전의 남자 노예나 여자 노예</a:t>
            </a:r>
            <a:r>
              <a:rPr lang="en-US" altLang="ko-KR" dirty="0"/>
              <a:t>, </a:t>
            </a:r>
            <a:r>
              <a:rPr lang="ko-KR" altLang="en-US" dirty="0"/>
              <a:t>평민의 남자 노예나 여자 노예로 하여금 도시의 문을 떠나게 하였으면</a:t>
            </a:r>
            <a:r>
              <a:rPr lang="en-US" altLang="ko-KR" dirty="0"/>
              <a:t>, </a:t>
            </a:r>
            <a:r>
              <a:rPr lang="ko-KR" altLang="en-US" dirty="0"/>
              <a:t>그를 죽인다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16</a:t>
            </a:r>
            <a:r>
              <a:rPr lang="ko-KR" altLang="en-US" dirty="0"/>
              <a:t>조 </a:t>
            </a:r>
            <a:r>
              <a:rPr lang="en-US" altLang="ko-KR" dirty="0"/>
              <a:t>; </a:t>
            </a:r>
            <a:r>
              <a:rPr lang="ko-KR" altLang="en-US" dirty="0"/>
              <a:t>사람이 궁전이나 평민의 도망 중인 남자 노예나 여자 노예를 자기의 집안에 숨겨 두고 큰 소리로 알리는 사람의 외침에도 불구하고 떠나게 하지 아니하였으면</a:t>
            </a:r>
            <a:r>
              <a:rPr lang="en-US" altLang="ko-KR" dirty="0"/>
              <a:t>, </a:t>
            </a:r>
            <a:r>
              <a:rPr lang="ko-KR" altLang="en-US" dirty="0"/>
              <a:t>그 집의 주인을 죽인다</a:t>
            </a:r>
            <a:r>
              <a:rPr lang="en-US" altLang="ko-KR" dirty="0"/>
              <a:t>. </a:t>
            </a:r>
            <a:r>
              <a:rPr lang="ko-KR" altLang="en-US" dirty="0"/>
              <a:t>남의 집에 침입한 강도와 불이 난 것을 기회로 도둑질을 하는 악질적인 파렴치범은 현장에서 처형한다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3591806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0877" y="776239"/>
            <a:ext cx="9520158" cy="1049235"/>
          </a:xfrm>
        </p:spPr>
        <p:txBody>
          <a:bodyPr/>
          <a:lstStyle/>
          <a:p>
            <a:r>
              <a:rPr lang="ko-KR" altLang="en-US" dirty="0"/>
              <a:t>함무라비법전 </a:t>
            </a:r>
            <a:r>
              <a:rPr lang="en-US" altLang="ko-KR" dirty="0"/>
              <a:t>- </a:t>
            </a:r>
            <a:r>
              <a:rPr lang="ko-KR" altLang="en-US" dirty="0"/>
              <a:t>맥주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66888" y="2205874"/>
            <a:ext cx="9869864" cy="394983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600" dirty="0"/>
              <a:t>맥주 관련 조문</a:t>
            </a:r>
            <a:endParaRPr lang="en-US" altLang="ko-KR" sz="2600" dirty="0"/>
          </a:p>
          <a:p>
            <a:pPr lvl="1"/>
            <a:r>
              <a:rPr lang="en-US" altLang="ko-KR" sz="2200" dirty="0"/>
              <a:t>108</a:t>
            </a:r>
            <a:r>
              <a:rPr lang="ko-KR" altLang="en-US" sz="2200" dirty="0"/>
              <a:t>조 </a:t>
            </a:r>
            <a:r>
              <a:rPr lang="en-US" altLang="ko-KR" sz="2200" dirty="0"/>
              <a:t>: </a:t>
            </a:r>
            <a:r>
              <a:rPr lang="ko-KR" altLang="en-US" sz="2200" dirty="0"/>
              <a:t>이 맥주 값으로 곡식을 마다하고 귀중한 은전을 요구하거나 곡물의 분량에 비해 맥주의 분량을 적게 주면 벌을 받을 것이며 물 속에 </a:t>
            </a:r>
            <a:r>
              <a:rPr lang="ko-KR" altLang="en-US" sz="2200" dirty="0" err="1"/>
              <a:t>던져지리라</a:t>
            </a:r>
            <a:r>
              <a:rPr lang="en-US" altLang="ko-KR" sz="2200" dirty="0"/>
              <a:t>. </a:t>
            </a:r>
          </a:p>
          <a:p>
            <a:pPr lvl="1"/>
            <a:r>
              <a:rPr lang="en-US" altLang="ko-KR" sz="2200" dirty="0"/>
              <a:t> 109</a:t>
            </a:r>
            <a:r>
              <a:rPr lang="ko-KR" altLang="en-US" sz="2200" dirty="0"/>
              <a:t>조 </a:t>
            </a:r>
            <a:r>
              <a:rPr lang="en-US" altLang="ko-KR" sz="2200" dirty="0"/>
              <a:t>: </a:t>
            </a:r>
            <a:r>
              <a:rPr lang="ko-KR" altLang="en-US" sz="2200" dirty="0"/>
              <a:t>죄진 자를 </a:t>
            </a:r>
            <a:r>
              <a:rPr lang="ko-KR" altLang="en-US" sz="2200" dirty="0" err="1"/>
              <a:t>맥주집에</a:t>
            </a:r>
            <a:r>
              <a:rPr lang="ko-KR" altLang="en-US" sz="2200" dirty="0"/>
              <a:t> 숨기고 관가에 알리지 않으면 그 주인은 사형에 </a:t>
            </a:r>
            <a:r>
              <a:rPr lang="ko-KR" altLang="en-US" sz="2200" dirty="0" err="1"/>
              <a:t>처하리라</a:t>
            </a:r>
            <a:r>
              <a:rPr lang="en-US" altLang="ko-KR" sz="2200" dirty="0"/>
              <a:t>.  </a:t>
            </a:r>
          </a:p>
          <a:p>
            <a:pPr lvl="1"/>
            <a:r>
              <a:rPr lang="en-US" altLang="ko-KR" sz="2200" dirty="0"/>
              <a:t> 110</a:t>
            </a:r>
            <a:r>
              <a:rPr lang="ko-KR" altLang="en-US" sz="2200" dirty="0"/>
              <a:t>조 </a:t>
            </a:r>
            <a:r>
              <a:rPr lang="en-US" altLang="ko-KR" sz="2200" dirty="0"/>
              <a:t>: </a:t>
            </a:r>
            <a:r>
              <a:rPr lang="ko-KR" altLang="en-US" sz="2200" dirty="0"/>
              <a:t>수도원에 거주하지 않는 여승 또는 사제가 </a:t>
            </a:r>
            <a:r>
              <a:rPr lang="ko-KR" altLang="en-US" sz="2200" dirty="0" err="1"/>
              <a:t>맥주집을</a:t>
            </a:r>
            <a:r>
              <a:rPr lang="ko-KR" altLang="en-US" sz="2200" dirty="0"/>
              <a:t> 내거나 맥주를 마시러 주점에 들어가면 화형에 </a:t>
            </a:r>
            <a:r>
              <a:rPr lang="ko-KR" altLang="en-US" sz="2200" dirty="0" err="1"/>
              <a:t>처하리라</a:t>
            </a:r>
            <a:r>
              <a:rPr lang="en-US" altLang="ko-KR" sz="2200" dirty="0"/>
              <a:t>. </a:t>
            </a:r>
          </a:p>
          <a:p>
            <a:pPr lvl="1"/>
            <a:r>
              <a:rPr lang="en-US" altLang="ko-KR" sz="2200" dirty="0"/>
              <a:t> 111</a:t>
            </a:r>
            <a:r>
              <a:rPr lang="ko-KR" altLang="en-US" sz="2200" dirty="0"/>
              <a:t>조 </a:t>
            </a:r>
            <a:r>
              <a:rPr lang="en-US" altLang="ko-KR" sz="2200" dirty="0"/>
              <a:t>: </a:t>
            </a:r>
            <a:r>
              <a:rPr lang="ko-KR" altLang="en-US" sz="2200" dirty="0" err="1"/>
              <a:t>맥주집에서</a:t>
            </a:r>
            <a:r>
              <a:rPr lang="ko-KR" altLang="en-US" sz="2200" dirty="0"/>
              <a:t> 보통 맥주 </a:t>
            </a:r>
            <a:r>
              <a:rPr lang="en-US" altLang="ko-KR" sz="2200" dirty="0"/>
              <a:t>60</a:t>
            </a:r>
            <a:r>
              <a:rPr lang="ko-KR" altLang="en-US" sz="2200" dirty="0"/>
              <a:t>실라</a:t>
            </a:r>
            <a:r>
              <a:rPr lang="en-US" altLang="ko-KR" sz="2200" dirty="0"/>
              <a:t>(1sila </a:t>
            </a:r>
            <a:r>
              <a:rPr lang="ko-KR" altLang="en-US" sz="2200" dirty="0"/>
              <a:t>는 약 </a:t>
            </a:r>
            <a:r>
              <a:rPr lang="en-US" altLang="ko-KR" sz="2200" dirty="0"/>
              <a:t>0.5 </a:t>
            </a:r>
            <a:r>
              <a:rPr lang="ko-KR" altLang="en-US" sz="2200" dirty="0"/>
              <a:t>리터</a:t>
            </a:r>
            <a:r>
              <a:rPr lang="en-US" altLang="ko-KR" sz="2200" dirty="0"/>
              <a:t>)</a:t>
            </a:r>
            <a:r>
              <a:rPr lang="ko-KR" altLang="en-US" sz="2200" dirty="0"/>
              <a:t>를 외상으로 주면 추수 때 곡식 </a:t>
            </a:r>
            <a:r>
              <a:rPr lang="en-US" altLang="ko-KR" sz="2200" dirty="0"/>
              <a:t>50</a:t>
            </a:r>
            <a:r>
              <a:rPr lang="ko-KR" altLang="en-US" sz="2200" dirty="0" err="1"/>
              <a:t>실라를</a:t>
            </a:r>
            <a:r>
              <a:rPr lang="ko-KR" altLang="en-US" sz="2200" dirty="0"/>
              <a:t> 받으라</a:t>
            </a:r>
            <a:r>
              <a:rPr lang="en-US" altLang="ko-KR" sz="2200" dirty="0"/>
              <a:t>.  </a:t>
            </a:r>
          </a:p>
          <a:p>
            <a:pPr lvl="1"/>
            <a:endParaRPr lang="en-US" altLang="ko-KR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600" dirty="0"/>
              <a:t>맥주 관련 조문의 의미</a:t>
            </a:r>
            <a:endParaRPr lang="en-US" altLang="ko-KR" sz="2600" dirty="0"/>
          </a:p>
          <a:p>
            <a:pPr lvl="1"/>
            <a:r>
              <a:rPr lang="ko-KR" altLang="en-US" sz="2100" dirty="0"/>
              <a:t>바빌론 시대의 주점의 관리는 정부에서 담당</a:t>
            </a:r>
            <a:r>
              <a:rPr lang="en-US" altLang="ko-KR" sz="2100" dirty="0"/>
              <a:t>. </a:t>
            </a:r>
            <a:r>
              <a:rPr lang="ko-KR" altLang="en-US" sz="2100" dirty="0"/>
              <a:t>맥주 판매 시의 부정 행위 빈발</a:t>
            </a:r>
            <a:r>
              <a:rPr lang="en-US" altLang="ko-KR" sz="2100" dirty="0"/>
              <a:t>. </a:t>
            </a:r>
            <a:r>
              <a:rPr lang="ko-KR" altLang="en-US" sz="2100" dirty="0"/>
              <a:t>맥주 판매의 허가제</a:t>
            </a:r>
            <a:endParaRPr lang="en-US" altLang="ko-KR" sz="2100" dirty="0"/>
          </a:p>
          <a:p>
            <a:pPr lvl="1"/>
            <a:r>
              <a:rPr lang="ko-KR" altLang="en-US" sz="2100" dirty="0"/>
              <a:t>사제 및 </a:t>
            </a:r>
            <a:r>
              <a:rPr lang="ko-KR" altLang="en-US" sz="2100" dirty="0" err="1"/>
              <a:t>여사제의</a:t>
            </a:r>
            <a:r>
              <a:rPr lang="ko-KR" altLang="en-US" sz="2100" dirty="0"/>
              <a:t> 금주</a:t>
            </a:r>
            <a:r>
              <a:rPr lang="en-US" altLang="ko-KR" sz="2100" dirty="0"/>
              <a:t>. </a:t>
            </a:r>
            <a:r>
              <a:rPr lang="ko-KR" altLang="en-US" sz="2100" dirty="0"/>
              <a:t>다만 </a:t>
            </a:r>
            <a:r>
              <a:rPr lang="ko-KR" altLang="en-US" sz="2100" dirty="0" err="1"/>
              <a:t>허락받은</a:t>
            </a:r>
            <a:r>
              <a:rPr lang="ko-KR" altLang="en-US" sz="2100" dirty="0"/>
              <a:t> 사제에 한하여 음주를 허가하는 양상</a:t>
            </a:r>
            <a:endParaRPr lang="en-US" altLang="ko-KR" sz="2100" dirty="0"/>
          </a:p>
          <a:p>
            <a:pPr lvl="1"/>
            <a:r>
              <a:rPr lang="ko-KR" altLang="en-US" sz="2100" dirty="0"/>
              <a:t>맥주의 거래 수단은 곡식이며</a:t>
            </a:r>
            <a:r>
              <a:rPr lang="en-US" altLang="ko-KR" sz="2100" dirty="0"/>
              <a:t>, </a:t>
            </a:r>
            <a:r>
              <a:rPr lang="ko-KR" altLang="en-US" sz="2100" dirty="0"/>
              <a:t>곡식과 맥주는 양적으로 동등한 거래</a:t>
            </a:r>
            <a:r>
              <a:rPr lang="en-US" altLang="ko-KR" sz="2100" dirty="0"/>
              <a:t>. </a:t>
            </a:r>
            <a:r>
              <a:rPr lang="ko-KR" altLang="en-US" sz="2100" dirty="0"/>
              <a:t>곡식과 맥주 등의 양적 도량은 실라</a:t>
            </a:r>
            <a:r>
              <a:rPr lang="en-US" altLang="ko-KR" sz="2100" dirty="0"/>
              <a:t>.</a:t>
            </a:r>
          </a:p>
          <a:p>
            <a:pPr lvl="1"/>
            <a:r>
              <a:rPr lang="ko-KR" altLang="en-US" sz="2100" dirty="0"/>
              <a:t>은은 곡식보다 귀한 교환 가치</a:t>
            </a:r>
            <a:r>
              <a:rPr lang="en-US" altLang="ko-KR" sz="2100" dirty="0"/>
              <a:t>. </a:t>
            </a:r>
            <a:r>
              <a:rPr lang="ko-KR" altLang="en-US" sz="2100" dirty="0"/>
              <a:t>은이 상거래의 상위 수단</a:t>
            </a:r>
            <a:endParaRPr lang="en-US" altLang="ko-KR" sz="2100" dirty="0"/>
          </a:p>
        </p:txBody>
      </p:sp>
    </p:spTree>
    <p:extLst>
      <p:ext uri="{BB962C8B-B14F-4D97-AF65-F5344CB8AC3E}">
        <p14:creationId xmlns:p14="http://schemas.microsoft.com/office/powerpoint/2010/main" val="234964337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2018" y="824947"/>
            <a:ext cx="9520158" cy="750511"/>
          </a:xfrm>
        </p:spPr>
        <p:txBody>
          <a:bodyPr/>
          <a:lstStyle/>
          <a:p>
            <a:r>
              <a:rPr lang="ko-KR" altLang="en-US" dirty="0"/>
              <a:t>고조선과 </a:t>
            </a:r>
            <a:r>
              <a:rPr lang="ko-KR" altLang="en-US" dirty="0" err="1"/>
              <a:t>팔조법금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20797" y="2298536"/>
            <a:ext cx="9653662" cy="3715765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(</a:t>
            </a:r>
            <a:r>
              <a:rPr lang="ko-KR" altLang="en-US" dirty="0"/>
              <a:t>고</a:t>
            </a:r>
            <a:r>
              <a:rPr lang="en-US" altLang="ko-KR" dirty="0"/>
              <a:t>)</a:t>
            </a:r>
            <a:r>
              <a:rPr lang="ko-KR" altLang="en-US" dirty="0"/>
              <a:t>조선</a:t>
            </a:r>
            <a:r>
              <a:rPr lang="en-US" altLang="ko-KR" dirty="0"/>
              <a:t>. </a:t>
            </a:r>
            <a:r>
              <a:rPr lang="ko-KR" altLang="en-US" dirty="0"/>
              <a:t>기원전 </a:t>
            </a:r>
            <a:r>
              <a:rPr lang="en-US" altLang="ko-KR" dirty="0"/>
              <a:t>2333</a:t>
            </a:r>
            <a:r>
              <a:rPr lang="ko-KR" altLang="en-US" dirty="0"/>
              <a:t>년 건국</a:t>
            </a:r>
            <a:r>
              <a:rPr lang="en-US" altLang="ko-KR" dirty="0"/>
              <a:t>. </a:t>
            </a:r>
            <a:r>
              <a:rPr lang="ko-KR" altLang="en-US" dirty="0"/>
              <a:t>단군신화</a:t>
            </a:r>
            <a:endParaRPr lang="en-US" altLang="ko-KR" dirty="0"/>
          </a:p>
          <a:p>
            <a:pPr lvl="1"/>
            <a:r>
              <a:rPr lang="ko-KR" altLang="en-US" dirty="0"/>
              <a:t>법률체계</a:t>
            </a:r>
            <a:r>
              <a:rPr lang="en-US" altLang="ko-KR" dirty="0"/>
              <a:t>. </a:t>
            </a:r>
            <a:r>
              <a:rPr lang="ko-KR" altLang="en-US" dirty="0" err="1"/>
              <a:t>팔조금법</a:t>
            </a:r>
            <a:r>
              <a:rPr lang="en-US" altLang="ko-KR" dirty="0"/>
              <a:t>, </a:t>
            </a:r>
            <a:r>
              <a:rPr lang="ko-KR" altLang="en-US" dirty="0" err="1"/>
              <a:t>금법팔조</a:t>
            </a:r>
            <a:r>
              <a:rPr lang="en-US" altLang="ko-KR" dirty="0"/>
              <a:t>. </a:t>
            </a:r>
            <a:r>
              <a:rPr lang="ko-KR" altLang="en-US" dirty="0"/>
              <a:t>중국의 </a:t>
            </a:r>
            <a:r>
              <a:rPr lang="en-US" altLang="ko-KR" dirty="0"/>
              <a:t>『</a:t>
            </a:r>
            <a:r>
              <a:rPr lang="ko-KR" altLang="en-US" dirty="0"/>
              <a:t>삼국지</a:t>
            </a:r>
            <a:r>
              <a:rPr lang="en-US" altLang="ko-KR" dirty="0"/>
              <a:t>』 </a:t>
            </a:r>
            <a:r>
              <a:rPr lang="ko-KR" altLang="en-US" dirty="0"/>
              <a:t>위서</a:t>
            </a:r>
            <a:r>
              <a:rPr lang="en-US" altLang="ko-KR" dirty="0"/>
              <a:t>(</a:t>
            </a:r>
            <a:r>
              <a:rPr lang="ko-KR" altLang="en-US" dirty="0"/>
              <a:t>魏書</a:t>
            </a:r>
            <a:r>
              <a:rPr lang="en-US" altLang="ko-KR" dirty="0"/>
              <a:t>) </a:t>
            </a:r>
            <a:r>
              <a:rPr lang="ko-KR" altLang="en-US" dirty="0" err="1"/>
              <a:t>동이전과</a:t>
            </a:r>
            <a:r>
              <a:rPr lang="ko-KR" altLang="en-US" dirty="0"/>
              <a:t> </a:t>
            </a:r>
            <a:r>
              <a:rPr lang="en-US" altLang="ko-KR" dirty="0"/>
              <a:t>『</a:t>
            </a:r>
            <a:r>
              <a:rPr lang="ko-KR" altLang="en-US" dirty="0"/>
              <a:t>후한서</a:t>
            </a:r>
            <a:r>
              <a:rPr lang="en-US" altLang="ko-KR" dirty="0"/>
              <a:t>』 </a:t>
            </a:r>
            <a:r>
              <a:rPr lang="ko-KR" altLang="en-US" dirty="0" err="1"/>
              <a:t>동이전에</a:t>
            </a:r>
            <a:r>
              <a:rPr lang="ko-KR" altLang="en-US" dirty="0"/>
              <a:t> 기자</a:t>
            </a:r>
            <a:r>
              <a:rPr lang="en-US" altLang="ko-KR" dirty="0"/>
              <a:t>(</a:t>
            </a:r>
            <a:r>
              <a:rPr lang="ko-KR" altLang="en-US" dirty="0"/>
              <a:t>箕子</a:t>
            </a:r>
            <a:r>
              <a:rPr lang="en-US" altLang="ko-KR" dirty="0"/>
              <a:t>)</a:t>
            </a:r>
            <a:r>
              <a:rPr lang="ko-KR" altLang="en-US" dirty="0"/>
              <a:t>가 조선에 와서 </a:t>
            </a:r>
            <a:r>
              <a:rPr lang="en-US" altLang="ko-KR" dirty="0"/>
              <a:t>8</a:t>
            </a:r>
            <a:r>
              <a:rPr lang="ko-KR" altLang="en-US" dirty="0"/>
              <a:t>조의 </a:t>
            </a:r>
            <a:r>
              <a:rPr lang="ko-KR" altLang="en-US" dirty="0" err="1"/>
              <a:t>교법</a:t>
            </a:r>
            <a:r>
              <a:rPr lang="en-US" altLang="ko-KR" dirty="0"/>
              <a:t>(</a:t>
            </a:r>
            <a:r>
              <a:rPr lang="ko-KR" altLang="en-US" dirty="0"/>
              <a:t>敎法</a:t>
            </a:r>
            <a:r>
              <a:rPr lang="en-US" altLang="ko-KR" dirty="0"/>
              <a:t>)</a:t>
            </a:r>
            <a:r>
              <a:rPr lang="ko-KR" altLang="en-US" dirty="0"/>
              <a:t>을 만들어 인민을 </a:t>
            </a:r>
            <a:r>
              <a:rPr lang="ko-KR" altLang="en-US" dirty="0" err="1"/>
              <a:t>교화시켰다고</a:t>
            </a:r>
            <a:r>
              <a:rPr lang="ko-KR" altLang="en-US" dirty="0"/>
              <a:t> 기록</a:t>
            </a:r>
            <a:endParaRPr lang="en-US" altLang="ko-KR" dirty="0"/>
          </a:p>
          <a:p>
            <a:pPr lvl="1"/>
            <a:r>
              <a:rPr lang="ko-KR" altLang="en-US" dirty="0" err="1"/>
              <a:t>낙랑조선</a:t>
            </a:r>
            <a:r>
              <a:rPr lang="en-US" altLang="ko-KR" dirty="0"/>
              <a:t>(</a:t>
            </a:r>
            <a:r>
              <a:rPr lang="ko-KR" altLang="en-US" dirty="0"/>
              <a:t>樂浪朝鮮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ko-KR" altLang="en-US" dirty="0" err="1"/>
              <a:t>범금</a:t>
            </a:r>
            <a:r>
              <a:rPr lang="en-US" altLang="ko-KR" dirty="0"/>
              <a:t>8</a:t>
            </a:r>
            <a:r>
              <a:rPr lang="ko-KR" altLang="en-US" dirty="0"/>
              <a:t>조</a:t>
            </a:r>
            <a:r>
              <a:rPr lang="en-US" altLang="ko-KR" dirty="0"/>
              <a:t>(</a:t>
            </a:r>
            <a:r>
              <a:rPr lang="ko-KR" altLang="en-US" dirty="0"/>
              <a:t>犯禁八條</a:t>
            </a:r>
            <a:r>
              <a:rPr lang="en-US" altLang="ko-KR" dirty="0"/>
              <a:t>)</a:t>
            </a:r>
            <a:r>
              <a:rPr lang="ko-KR" altLang="en-US" dirty="0"/>
              <a:t>는 조선 본래의 법금이었다는 설</a:t>
            </a:r>
            <a:r>
              <a:rPr lang="en-US" altLang="ko-KR" dirty="0"/>
              <a:t>. </a:t>
            </a:r>
            <a:r>
              <a:rPr lang="ko-KR" altLang="en-US" dirty="0"/>
              <a:t>법금</a:t>
            </a:r>
            <a:r>
              <a:rPr lang="en-US" altLang="ko-KR" dirty="0"/>
              <a:t>, </a:t>
            </a:r>
            <a:r>
              <a:rPr lang="ko-KR" altLang="en-US" dirty="0"/>
              <a:t>금약</a:t>
            </a:r>
            <a:r>
              <a:rPr lang="en-US" altLang="ko-KR" dirty="0"/>
              <a:t>(</a:t>
            </a:r>
            <a:r>
              <a:rPr lang="ko-KR" altLang="en-US" dirty="0"/>
              <a:t>禁約</a:t>
            </a:r>
            <a:r>
              <a:rPr lang="en-US" altLang="ko-KR" dirty="0"/>
              <a:t>)</a:t>
            </a:r>
            <a:r>
              <a:rPr lang="ko-KR" altLang="en-US" dirty="0"/>
              <a:t>의 성격</a:t>
            </a:r>
            <a:endParaRPr lang="en-US" altLang="ko-KR" dirty="0"/>
          </a:p>
          <a:p>
            <a:pPr lvl="1"/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err="1"/>
              <a:t>팔조법금의</a:t>
            </a:r>
            <a:r>
              <a:rPr lang="ko-KR" altLang="en-US" dirty="0"/>
              <a:t> 내용</a:t>
            </a:r>
            <a:endParaRPr lang="en-US" altLang="ko-KR" dirty="0"/>
          </a:p>
          <a:p>
            <a:pPr lvl="1"/>
            <a:r>
              <a:rPr lang="en-US" altLang="ko-KR" dirty="0"/>
              <a:t>8</a:t>
            </a:r>
            <a:r>
              <a:rPr lang="ko-KR" altLang="en-US" dirty="0" err="1"/>
              <a:t>조법금의</a:t>
            </a:r>
            <a:r>
              <a:rPr lang="ko-KR" altLang="en-US" dirty="0"/>
              <a:t> 전문은 전하지 않음</a:t>
            </a:r>
            <a:r>
              <a:rPr lang="en-US" altLang="ko-KR" dirty="0"/>
              <a:t>. 3</a:t>
            </a:r>
            <a:r>
              <a:rPr lang="ko-KR" altLang="en-US" dirty="0"/>
              <a:t>개 조만 </a:t>
            </a:r>
            <a:r>
              <a:rPr lang="en-US" altLang="ko-KR" dirty="0"/>
              <a:t>『</a:t>
            </a:r>
            <a:r>
              <a:rPr lang="ko-KR" altLang="en-US" dirty="0"/>
              <a:t>한서</a:t>
            </a:r>
            <a:r>
              <a:rPr lang="en-US" altLang="ko-KR" dirty="0"/>
              <a:t>』 </a:t>
            </a:r>
            <a:r>
              <a:rPr lang="ko-KR" altLang="en-US" dirty="0" err="1"/>
              <a:t>지리지에</a:t>
            </a:r>
            <a:r>
              <a:rPr lang="ko-KR" altLang="en-US" dirty="0"/>
              <a:t> 전함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① </a:t>
            </a:r>
            <a:r>
              <a:rPr lang="ko-KR" altLang="en-US" dirty="0"/>
              <a:t>사람을 죽인 자는 사형에 처한다</a:t>
            </a:r>
            <a:r>
              <a:rPr lang="en-US" altLang="ko-KR" dirty="0"/>
              <a:t>. ② </a:t>
            </a:r>
            <a:r>
              <a:rPr lang="ko-KR" altLang="en-US" dirty="0"/>
              <a:t>남에게 상해를 입힌 자는 곡물로써 배상한다</a:t>
            </a:r>
            <a:r>
              <a:rPr lang="en-US" altLang="ko-KR" dirty="0"/>
              <a:t>. ③ </a:t>
            </a:r>
            <a:r>
              <a:rPr lang="ko-KR" altLang="en-US" dirty="0"/>
              <a:t>남의 물건을 훔친 자는 데려다 노비로 삼으며</a:t>
            </a:r>
            <a:r>
              <a:rPr lang="en-US" altLang="ko-KR" dirty="0"/>
              <a:t>, </a:t>
            </a:r>
            <a:r>
              <a:rPr lang="ko-KR" altLang="en-US" dirty="0"/>
              <a:t>속죄하고자 하는 자는 </a:t>
            </a:r>
            <a:r>
              <a:rPr lang="en-US" altLang="ko-KR" dirty="0"/>
              <a:t>1</a:t>
            </a:r>
            <a:r>
              <a:rPr lang="ko-KR" altLang="en-US" dirty="0"/>
              <a:t>인당 </a:t>
            </a:r>
            <a:r>
              <a:rPr lang="en-US" altLang="ko-KR" dirty="0"/>
              <a:t>50</a:t>
            </a:r>
            <a:r>
              <a:rPr lang="ko-KR" altLang="en-US" dirty="0"/>
              <a:t>만 전</a:t>
            </a:r>
            <a:r>
              <a:rPr lang="en-US" altLang="ko-KR" dirty="0"/>
              <a:t>(</a:t>
            </a:r>
            <a:r>
              <a:rPr lang="ko-KR" altLang="en-US" dirty="0"/>
              <a:t>錢</a:t>
            </a:r>
            <a:r>
              <a:rPr lang="en-US" altLang="ko-KR" dirty="0"/>
              <a:t>)</a:t>
            </a:r>
            <a:r>
              <a:rPr lang="ko-KR" altLang="en-US" dirty="0"/>
              <a:t>을 내야 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세번째 항목은 </a:t>
            </a:r>
            <a:r>
              <a:rPr lang="en-US" altLang="ko-KR" dirty="0"/>
              <a:t>8</a:t>
            </a:r>
            <a:r>
              <a:rPr lang="ko-KR" altLang="en-US" dirty="0"/>
              <a:t>조 본래의 항목이 아닐 가능성</a:t>
            </a:r>
            <a:r>
              <a:rPr lang="en-US" altLang="ko-KR" dirty="0"/>
              <a:t>. </a:t>
            </a:r>
            <a:r>
              <a:rPr lang="ko-KR" altLang="en-US" dirty="0"/>
              <a:t>고조선 사회에서 화폐 제도가 시행되었다고 생각하기 어려우며</a:t>
            </a:r>
            <a:r>
              <a:rPr lang="en-US" altLang="ko-KR" dirty="0"/>
              <a:t>, 50</a:t>
            </a:r>
            <a:r>
              <a:rPr lang="ko-KR" altLang="en-US" dirty="0"/>
              <a:t>만 전은 중국 한나라 때의 사형수에 대한 </a:t>
            </a:r>
            <a:r>
              <a:rPr lang="ko-KR" altLang="en-US" dirty="0" err="1"/>
              <a:t>속전법과</a:t>
            </a:r>
            <a:r>
              <a:rPr lang="ko-KR" altLang="en-US" dirty="0"/>
              <a:t> 같기 때문</a:t>
            </a:r>
            <a:r>
              <a:rPr lang="en-US" altLang="ko-KR" dirty="0"/>
              <a:t>. </a:t>
            </a:r>
            <a:r>
              <a:rPr lang="ko-KR" altLang="en-US" dirty="0" err="1"/>
              <a:t>군현시대에</a:t>
            </a:r>
            <a:r>
              <a:rPr lang="ko-KR" altLang="en-US" dirty="0"/>
              <a:t> 이르러 새로 추가 혹은 개정된 항목</a:t>
            </a:r>
          </a:p>
        </p:txBody>
      </p:sp>
    </p:spTree>
    <p:extLst>
      <p:ext uri="{BB962C8B-B14F-4D97-AF65-F5344CB8AC3E}">
        <p14:creationId xmlns:p14="http://schemas.microsoft.com/office/powerpoint/2010/main" val="264216476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5463" y="933254"/>
            <a:ext cx="9520158" cy="648845"/>
          </a:xfrm>
        </p:spPr>
        <p:txBody>
          <a:bodyPr/>
          <a:lstStyle/>
          <a:p>
            <a:r>
              <a:rPr lang="ko-KR" altLang="en-US" dirty="0" err="1"/>
              <a:t>함부라비</a:t>
            </a:r>
            <a:r>
              <a:rPr lang="ko-KR" altLang="en-US" dirty="0"/>
              <a:t> 법전의 의미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5270" y="2091146"/>
            <a:ext cx="9520158" cy="3862393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판례법의 성문화</a:t>
            </a:r>
            <a:endParaRPr lang="en-US" altLang="ko-KR" dirty="0"/>
          </a:p>
          <a:p>
            <a:pPr lvl="1"/>
            <a:r>
              <a:rPr lang="ko-KR" altLang="en-US" dirty="0"/>
              <a:t>바빌론의 도시 중앙에 위치한 석판</a:t>
            </a:r>
            <a:r>
              <a:rPr lang="en-US" altLang="ko-KR" dirty="0"/>
              <a:t>. </a:t>
            </a:r>
            <a:r>
              <a:rPr lang="ko-KR" altLang="en-US" dirty="0"/>
              <a:t>모든 사람이 볼 수 있도록 한</a:t>
            </a:r>
            <a:r>
              <a:rPr lang="en-US" altLang="ko-KR" dirty="0"/>
              <a:t> </a:t>
            </a:r>
            <a:r>
              <a:rPr lang="ko-KR" altLang="en-US" dirty="0"/>
              <a:t>도시 질서의 원칙</a:t>
            </a:r>
            <a:r>
              <a:rPr lang="en-US" altLang="ko-KR" dirty="0"/>
              <a:t>. </a:t>
            </a:r>
            <a:r>
              <a:rPr lang="ko-KR" altLang="en-US" dirty="0"/>
              <a:t>돌과 도시 중앙 제시의 상징성</a:t>
            </a:r>
            <a:endParaRPr lang="en-US" altLang="ko-KR" dirty="0"/>
          </a:p>
          <a:p>
            <a:pPr lvl="1"/>
            <a:r>
              <a:rPr lang="ko-KR" altLang="en-US" dirty="0" err="1"/>
              <a:t>현세지향적이고</a:t>
            </a:r>
            <a:r>
              <a:rPr lang="ko-KR" altLang="en-US" dirty="0"/>
              <a:t> </a:t>
            </a:r>
            <a:r>
              <a:rPr lang="ko-KR" altLang="en-US" dirty="0" err="1"/>
              <a:t>응보적인</a:t>
            </a:r>
            <a:r>
              <a:rPr lang="ko-KR" altLang="en-US" dirty="0"/>
              <a:t> 가치 관념이 내재된 법률 체계</a:t>
            </a:r>
            <a:r>
              <a:rPr lang="en-US" altLang="ko-KR" dirty="0"/>
              <a:t>. </a:t>
            </a:r>
            <a:r>
              <a:rPr lang="ko-KR" altLang="en-US" dirty="0"/>
              <a:t>눈에는 눈</a:t>
            </a:r>
            <a:r>
              <a:rPr lang="en-US" altLang="ko-KR" dirty="0"/>
              <a:t> </a:t>
            </a:r>
            <a:r>
              <a:rPr lang="ko-KR" altLang="en-US" dirty="0"/>
              <a:t>이에는 이</a:t>
            </a:r>
            <a:r>
              <a:rPr lang="en-US" altLang="ko-KR" dirty="0"/>
              <a:t>. </a:t>
            </a:r>
            <a:r>
              <a:rPr lang="ko-KR" altLang="en-US" dirty="0"/>
              <a:t>실생활에 요구되는 가치 중심</a:t>
            </a:r>
            <a:r>
              <a:rPr lang="en-US" altLang="ko-KR" dirty="0"/>
              <a:t>. </a:t>
            </a:r>
            <a:r>
              <a:rPr lang="ko-KR" altLang="en-US" dirty="0"/>
              <a:t>신적 세계관에 근거한 판단이 아닌 실제적 증거와 삶의 가치를 지향하는 법률 체계</a:t>
            </a:r>
          </a:p>
          <a:p>
            <a:pPr lvl="1"/>
            <a:r>
              <a:rPr lang="ko-KR" altLang="en-US" dirty="0"/>
              <a:t>질서의 보존과 분쟁</a:t>
            </a:r>
            <a:r>
              <a:rPr lang="en-US" altLang="ko-KR" dirty="0"/>
              <a:t>, </a:t>
            </a:r>
            <a:r>
              <a:rPr lang="ko-KR" altLang="en-US" dirty="0"/>
              <a:t>갈등의 조정 역할</a:t>
            </a:r>
            <a:r>
              <a:rPr lang="en-US" altLang="ko-KR" dirty="0"/>
              <a:t>. </a:t>
            </a:r>
            <a:r>
              <a:rPr lang="ko-KR" altLang="en-US" dirty="0"/>
              <a:t>통치자는 관리들이 법을 만들어 동의를 얻고 공표해 법을 시행</a:t>
            </a:r>
            <a:endParaRPr lang="en-US" altLang="ko-KR" dirty="0"/>
          </a:p>
          <a:p>
            <a:pPr lvl="1"/>
            <a:endParaRPr lang="en-US" altLang="ko-KR" dirty="0"/>
          </a:p>
          <a:p>
            <a:pPr fontAlgn="base"/>
            <a:r>
              <a:rPr lang="ko-KR" altLang="en-US" dirty="0"/>
              <a:t>법전의 문화적 의미</a:t>
            </a:r>
            <a:endParaRPr lang="en-US" altLang="ko-KR" dirty="0"/>
          </a:p>
          <a:p>
            <a:pPr lvl="1" fontAlgn="base"/>
            <a:r>
              <a:rPr lang="ko-KR" altLang="en-US" dirty="0"/>
              <a:t>현전하는 최고의 법률 체계</a:t>
            </a:r>
            <a:r>
              <a:rPr lang="en-US" altLang="ko-KR" dirty="0"/>
              <a:t>. </a:t>
            </a:r>
            <a:r>
              <a:rPr lang="ko-KR" altLang="en-US" dirty="0"/>
              <a:t>법은 실제 현실에서 직면하게 되는 다양한 문화 사례들에 대한 체계적인 기록과 판단의 근거</a:t>
            </a:r>
          </a:p>
          <a:p>
            <a:pPr lvl="1" fontAlgn="base"/>
            <a:r>
              <a:rPr lang="ko-KR" altLang="en-US" dirty="0"/>
              <a:t>함무라비 법률 체계는 수메르지역의 문화 발전 단계를 선명하게 설명해주는 문화 요소</a:t>
            </a:r>
            <a:r>
              <a:rPr lang="en-US" altLang="ko-KR" dirty="0"/>
              <a:t>. </a:t>
            </a:r>
            <a:r>
              <a:rPr lang="ko-KR" altLang="en-US" dirty="0" err="1"/>
              <a:t>팔조법금과</a:t>
            </a:r>
            <a:r>
              <a:rPr lang="ko-KR" altLang="en-US" dirty="0"/>
              <a:t> 비교</a:t>
            </a:r>
            <a:r>
              <a:rPr lang="en-US" altLang="ko-KR" dirty="0"/>
              <a:t> </a:t>
            </a:r>
          </a:p>
          <a:p>
            <a:pPr lvl="1" fontAlgn="base"/>
            <a:r>
              <a:rPr lang="ko-KR" altLang="en-US" dirty="0"/>
              <a:t>사회구조</a:t>
            </a:r>
            <a:r>
              <a:rPr lang="en-US" altLang="ko-KR" dirty="0"/>
              <a:t>, </a:t>
            </a:r>
            <a:r>
              <a:rPr lang="ko-KR" altLang="en-US" dirty="0"/>
              <a:t>계층</a:t>
            </a:r>
            <a:r>
              <a:rPr lang="en-US" altLang="ko-KR" dirty="0"/>
              <a:t>, </a:t>
            </a:r>
            <a:r>
              <a:rPr lang="ko-KR" altLang="en-US" dirty="0"/>
              <a:t>생활 수준</a:t>
            </a:r>
            <a:r>
              <a:rPr lang="en-US" altLang="ko-KR" dirty="0"/>
              <a:t>, </a:t>
            </a:r>
            <a:r>
              <a:rPr lang="ko-KR" altLang="en-US" dirty="0"/>
              <a:t>거래</a:t>
            </a:r>
            <a:r>
              <a:rPr lang="en-US" altLang="ko-KR" dirty="0"/>
              <a:t> </a:t>
            </a:r>
            <a:r>
              <a:rPr lang="ko-KR" altLang="en-US" dirty="0"/>
              <a:t>등과 같은 삶의 세세한 국면을 구체적으로 보여주는 실제적 자료</a:t>
            </a:r>
          </a:p>
        </p:txBody>
      </p:sp>
    </p:spTree>
    <p:extLst>
      <p:ext uri="{BB962C8B-B14F-4D97-AF65-F5344CB8AC3E}">
        <p14:creationId xmlns:p14="http://schemas.microsoft.com/office/powerpoint/2010/main" val="239518074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58522" y="942680"/>
            <a:ext cx="9520158" cy="675404"/>
          </a:xfrm>
        </p:spPr>
        <p:txBody>
          <a:bodyPr/>
          <a:lstStyle/>
          <a:p>
            <a:r>
              <a:rPr lang="ko-KR" altLang="en-US" dirty="0" err="1"/>
              <a:t>수메르</a:t>
            </a:r>
            <a:r>
              <a:rPr lang="ko-KR" altLang="en-US" dirty="0"/>
              <a:t> 문명과 자연환경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8289" y="2403834"/>
            <a:ext cx="9558779" cy="3695308"/>
          </a:xfrm>
        </p:spPr>
        <p:txBody>
          <a:bodyPr>
            <a:normAutofit fontScale="70000" lnSpcReduction="20000"/>
          </a:bodyPr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ko-KR" altLang="en-US" sz="2300" dirty="0" err="1"/>
              <a:t>수메르의</a:t>
            </a:r>
            <a:r>
              <a:rPr lang="ko-KR" altLang="en-US" sz="2300" dirty="0"/>
              <a:t> 사회 구조</a:t>
            </a:r>
            <a:endParaRPr lang="en-US" altLang="ko-KR" sz="2300" dirty="0"/>
          </a:p>
          <a:p>
            <a:pPr lvl="1" fontAlgn="base"/>
            <a:r>
              <a:rPr lang="ko-KR" altLang="en-US" sz="2000" dirty="0" err="1"/>
              <a:t>수메르</a:t>
            </a:r>
            <a:r>
              <a:rPr lang="ko-KR" altLang="en-US" sz="2000" dirty="0"/>
              <a:t> 인들은 </a:t>
            </a:r>
            <a:r>
              <a:rPr lang="ko-KR" altLang="en-US" sz="2000" dirty="0" err="1"/>
              <a:t>촌락끼리</a:t>
            </a:r>
            <a:r>
              <a:rPr lang="ko-KR" altLang="en-US" sz="2000" dirty="0"/>
              <a:t> 공동체를 이루고</a:t>
            </a:r>
            <a:r>
              <a:rPr lang="en-US" altLang="ko-KR" sz="2000" dirty="0"/>
              <a:t> </a:t>
            </a:r>
            <a:r>
              <a:rPr lang="ko-KR" altLang="en-US" sz="2000" dirty="0"/>
              <a:t>성년 남성이 민회</a:t>
            </a:r>
            <a:r>
              <a:rPr lang="en-US" altLang="ko-KR" sz="2000" dirty="0"/>
              <a:t>(</a:t>
            </a:r>
            <a:r>
              <a:rPr lang="ko-KR" altLang="en-US" sz="2000" dirty="0"/>
              <a:t>民會</a:t>
            </a:r>
            <a:r>
              <a:rPr lang="en-US" altLang="ko-KR" sz="2000" dirty="0"/>
              <a:t>)</a:t>
            </a:r>
            <a:r>
              <a:rPr lang="ko-KR" altLang="en-US" sz="2000" dirty="0"/>
              <a:t>에 소속되어 </a:t>
            </a:r>
            <a:r>
              <a:rPr lang="ko-KR" altLang="en-US" sz="2000" dirty="0" err="1"/>
              <a:t>씨족장들의</a:t>
            </a:r>
            <a:r>
              <a:rPr lang="ko-KR" altLang="en-US" sz="2000" dirty="0"/>
              <a:t> 장로회와 함께 통치</a:t>
            </a:r>
            <a:r>
              <a:rPr lang="en-US" altLang="ko-KR" sz="2000" dirty="0"/>
              <a:t>. </a:t>
            </a:r>
            <a:r>
              <a:rPr lang="ko-KR" altLang="en-US" sz="2000" dirty="0"/>
              <a:t>위기 상황이 발생하면 전권을 행사하는 왕의 선출</a:t>
            </a:r>
            <a:r>
              <a:rPr lang="en-US" altLang="ko-KR" sz="2000" dirty="0"/>
              <a:t>. </a:t>
            </a:r>
            <a:r>
              <a:rPr lang="ko-KR" altLang="en-US" sz="2000" dirty="0"/>
              <a:t>후대는 왕의 지배로 이어짐</a:t>
            </a:r>
            <a:endParaRPr lang="en-US" altLang="ko-KR" sz="2000" dirty="0"/>
          </a:p>
          <a:p>
            <a:pPr lvl="1" fontAlgn="base"/>
            <a:r>
              <a:rPr lang="ko-KR" altLang="en-US" sz="2000" dirty="0" err="1"/>
              <a:t>엔릴이라는</a:t>
            </a:r>
            <a:r>
              <a:rPr lang="ko-KR" altLang="en-US" sz="2000" dirty="0"/>
              <a:t> 신이 신앙의 중심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수메르인의</a:t>
            </a:r>
            <a:r>
              <a:rPr lang="ko-KR" altLang="en-US" sz="2000" dirty="0"/>
              <a:t> 생활은 신앙의 중심인 </a:t>
            </a:r>
            <a:r>
              <a:rPr lang="ko-KR" altLang="en-US" sz="2000" dirty="0" err="1"/>
              <a:t>지구라트를</a:t>
            </a:r>
            <a:r>
              <a:rPr lang="ko-KR" altLang="en-US" sz="2000" dirty="0"/>
              <a:t> 중앙에 배치</a:t>
            </a:r>
            <a:r>
              <a:rPr lang="en-US" altLang="ko-KR" sz="2000" dirty="0"/>
              <a:t>. </a:t>
            </a:r>
            <a:r>
              <a:rPr lang="ko-KR" altLang="en-US" sz="2000" dirty="0"/>
              <a:t>일부 도시 국가는 사제들의 지배가 이루어지기도 함</a:t>
            </a:r>
            <a:r>
              <a:rPr lang="en-US" altLang="ko-KR" sz="2000" dirty="0"/>
              <a:t>.</a:t>
            </a:r>
          </a:p>
          <a:p>
            <a:pPr lvl="1" fontAlgn="base"/>
            <a:r>
              <a:rPr lang="ko-KR" altLang="en-US" sz="2000" dirty="0"/>
              <a:t>신전과 사제는 각종 중요한 제사를 지내면서 막대한 수입을 올렸고</a:t>
            </a:r>
            <a:r>
              <a:rPr lang="en-US" altLang="ko-KR" sz="2000" dirty="0"/>
              <a:t>, </a:t>
            </a:r>
            <a:r>
              <a:rPr lang="ko-KR" altLang="en-US" sz="2000" dirty="0"/>
              <a:t>사제 계급은 권위는 물론 재정적인 능력까지 갖추며 도시 국가 최상층의 엘리트로 행세</a:t>
            </a:r>
            <a:endParaRPr lang="en-US" altLang="ko-KR" sz="2000" dirty="0"/>
          </a:p>
          <a:p>
            <a:pPr marL="457200" lvl="1" indent="0" fontAlgn="base">
              <a:buNone/>
            </a:pPr>
            <a:endParaRPr lang="en-US" altLang="ko-KR" sz="2300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ko-KR" altLang="en-US" sz="2300" dirty="0"/>
              <a:t>자연환경과 문명의 변모</a:t>
            </a:r>
            <a:endParaRPr lang="en-US" altLang="ko-KR" sz="2300" dirty="0"/>
          </a:p>
          <a:p>
            <a:pPr lvl="1" fontAlgn="base"/>
            <a:r>
              <a:rPr lang="ko-KR" altLang="en-US" sz="2000" dirty="0"/>
              <a:t>도시 국가는 강 하류에 위치하는 독립적이면서도 상호 교류하는 개방형 개별 도시</a:t>
            </a:r>
            <a:r>
              <a:rPr lang="en-US" altLang="ko-KR" sz="2000" dirty="0"/>
              <a:t>. </a:t>
            </a:r>
            <a:r>
              <a:rPr lang="ko-KR" altLang="en-US" sz="2000" dirty="0"/>
              <a:t>자연환경의 특징 반영 발전</a:t>
            </a:r>
            <a:endParaRPr lang="en-US" altLang="ko-KR" sz="2000" dirty="0"/>
          </a:p>
          <a:p>
            <a:pPr lvl="1" fontAlgn="base"/>
            <a:r>
              <a:rPr lang="en-US" altLang="ko-KR" sz="2000" dirty="0"/>
              <a:t>30</a:t>
            </a:r>
            <a:r>
              <a:rPr lang="ko-KR" altLang="en-US" sz="2000" dirty="0"/>
              <a:t>여 개의 도시국가 사이에서 패권 경쟁</a:t>
            </a:r>
            <a:r>
              <a:rPr lang="en-US" altLang="ko-KR" sz="2000" dirty="0"/>
              <a:t>. </a:t>
            </a:r>
            <a:r>
              <a:rPr lang="ko-KR" altLang="en-US" sz="2000" dirty="0"/>
              <a:t>발전을 거듭하면서 도시들 간의 교류와 함께 갈등과 경쟁도 </a:t>
            </a:r>
            <a:r>
              <a:rPr lang="ko-KR" altLang="en-US" sz="2000" dirty="0" err="1"/>
              <a:t>거세짐</a:t>
            </a:r>
            <a:r>
              <a:rPr lang="en-US" altLang="ko-KR" sz="2000" dirty="0"/>
              <a:t>. </a:t>
            </a:r>
          </a:p>
          <a:p>
            <a:pPr lvl="1" fontAlgn="base"/>
            <a:r>
              <a:rPr lang="ko-KR" altLang="en-US" sz="2000" dirty="0"/>
              <a:t>도시 국가 간의 갈등과 전쟁은 강력한 정치권력을 양산</a:t>
            </a:r>
            <a:r>
              <a:rPr lang="en-US" altLang="ko-KR" sz="2000" dirty="0"/>
              <a:t>. </a:t>
            </a:r>
            <a:r>
              <a:rPr lang="ko-KR" altLang="en-US" sz="2000" dirty="0"/>
              <a:t>왕권이 강화와 </a:t>
            </a:r>
            <a:r>
              <a:rPr lang="ko-KR" altLang="en-US" sz="2000" dirty="0" err="1"/>
              <a:t>세습화</a:t>
            </a:r>
            <a:r>
              <a:rPr lang="en-US" altLang="ko-KR" sz="2000" dirty="0"/>
              <a:t>, </a:t>
            </a:r>
            <a:r>
              <a:rPr lang="ko-KR" altLang="en-US" sz="2000" dirty="0"/>
              <a:t>왕과 사제 계급의 권력 투쟁</a:t>
            </a:r>
            <a:r>
              <a:rPr lang="en-US" altLang="ko-KR" sz="2000" dirty="0"/>
              <a:t>, </a:t>
            </a:r>
            <a:r>
              <a:rPr lang="ko-KR" altLang="en-US" sz="2000" dirty="0"/>
              <a:t>전쟁 등으로 인해 체제 붕괴</a:t>
            </a:r>
          </a:p>
        </p:txBody>
      </p:sp>
    </p:spTree>
    <p:extLst>
      <p:ext uri="{BB962C8B-B14F-4D97-AF65-F5344CB8AC3E}">
        <p14:creationId xmlns:p14="http://schemas.microsoft.com/office/powerpoint/2010/main" val="3774222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34317" y="1027522"/>
            <a:ext cx="4470178" cy="637696"/>
          </a:xfrm>
        </p:spPr>
        <p:txBody>
          <a:bodyPr/>
          <a:lstStyle/>
          <a:p>
            <a:r>
              <a:rPr lang="ko-KR" altLang="en-US" dirty="0"/>
              <a:t>자연 환경과 가치관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78134" y="2215299"/>
            <a:ext cx="9683201" cy="399696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100" dirty="0"/>
              <a:t>자연환경과 문명의 성쇠</a:t>
            </a:r>
            <a:endParaRPr lang="en-US" altLang="ko-KR" sz="2100" dirty="0"/>
          </a:p>
          <a:p>
            <a:pPr lvl="1"/>
            <a:r>
              <a:rPr lang="ko-KR" altLang="en-US" dirty="0"/>
              <a:t>메소포타미아 문명은 </a:t>
            </a:r>
            <a:r>
              <a:rPr lang="ko-KR" altLang="en-US" dirty="0" err="1"/>
              <a:t>티그리스</a:t>
            </a:r>
            <a:r>
              <a:rPr lang="en-US" altLang="ko-KR" dirty="0"/>
              <a:t>, </a:t>
            </a:r>
            <a:r>
              <a:rPr lang="ko-KR" altLang="en-US" dirty="0" err="1"/>
              <a:t>유프라데스</a:t>
            </a:r>
            <a:r>
              <a:rPr lang="ko-KR" altLang="en-US" dirty="0"/>
              <a:t> 강의 흐름을 반영한 문명의 형성과 번영</a:t>
            </a:r>
            <a:r>
              <a:rPr lang="en-US" altLang="ko-KR" dirty="0"/>
              <a:t>. </a:t>
            </a:r>
            <a:r>
              <a:rPr lang="ko-KR" altLang="en-US" dirty="0"/>
              <a:t>강물의 흐름과 퇴적층은 관개 농업의 발전과 잉여 농산물</a:t>
            </a:r>
            <a:r>
              <a:rPr lang="en-US" altLang="ko-KR" dirty="0"/>
              <a:t>, </a:t>
            </a:r>
            <a:r>
              <a:rPr lang="ko-KR" altLang="en-US" dirty="0"/>
              <a:t>문명의 번영으로 이어짐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강물의 범람은 물론</a:t>
            </a:r>
            <a:r>
              <a:rPr lang="en-US" altLang="ko-KR" dirty="0"/>
              <a:t>, </a:t>
            </a:r>
            <a:r>
              <a:rPr lang="ko-KR" altLang="en-US" dirty="0"/>
              <a:t>관계 농업의 지속은 토양의 염분 증가를 유발</a:t>
            </a:r>
            <a:r>
              <a:rPr lang="en-US" altLang="ko-KR" dirty="0"/>
              <a:t>. </a:t>
            </a:r>
            <a:r>
              <a:rPr lang="ko-KR" altLang="en-US" dirty="0"/>
              <a:t>염분의 증가는 </a:t>
            </a:r>
            <a:r>
              <a:rPr lang="ko-KR" altLang="en-US" dirty="0" err="1"/>
              <a:t>밀농업을</a:t>
            </a:r>
            <a:r>
              <a:rPr lang="ko-KR" altLang="en-US" dirty="0"/>
              <a:t> 불가능하게 하는 요소</a:t>
            </a:r>
            <a:r>
              <a:rPr lang="en-US" altLang="ko-KR" dirty="0"/>
              <a:t>. </a:t>
            </a:r>
            <a:r>
              <a:rPr lang="ko-KR" altLang="en-US" dirty="0"/>
              <a:t>문명을 지속시키기 위해서는 농토의 염분에 대한 지속적 관리가 필요한 실정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</a:t>
            </a:r>
            <a:endParaRPr lang="en-US" altLang="ko-KR" sz="23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100" dirty="0"/>
              <a:t>자연 환경과 가치관</a:t>
            </a:r>
            <a:endParaRPr lang="en-US" altLang="ko-KR" sz="2100" dirty="0"/>
          </a:p>
          <a:p>
            <a:pPr lvl="1"/>
            <a:r>
              <a:rPr lang="ko-KR" altLang="en-US" dirty="0"/>
              <a:t>메소포타미아 지역은 이집트에 비해서 교류와 외적의 침입이 빈번</a:t>
            </a:r>
            <a:r>
              <a:rPr lang="en-US" altLang="ko-KR" dirty="0"/>
              <a:t>. </a:t>
            </a:r>
            <a:r>
              <a:rPr lang="ko-KR" altLang="en-US" dirty="0"/>
              <a:t>강물의 범람은 문명에 치명적</a:t>
            </a:r>
            <a:r>
              <a:rPr lang="en-US" altLang="ko-KR" dirty="0"/>
              <a:t>. </a:t>
            </a:r>
            <a:r>
              <a:rPr lang="ko-KR" altLang="en-US" dirty="0"/>
              <a:t>인간의 삶은 신의 뜻에 전적으로 의지해야 하는 것이라기보다 인간의</a:t>
            </a:r>
            <a:r>
              <a:rPr lang="en-US" altLang="ko-KR" dirty="0"/>
              <a:t> </a:t>
            </a:r>
            <a:r>
              <a:rPr lang="ko-KR" altLang="en-US" dirty="0"/>
              <a:t>노력과 지향에 의한 것이라는 인식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자연환경은 가치관 형성에 중요하게 작용</a:t>
            </a:r>
            <a:r>
              <a:rPr lang="en-US" altLang="ko-KR" dirty="0"/>
              <a:t>. “</a:t>
            </a:r>
            <a:r>
              <a:rPr lang="ko-KR" altLang="en-US" dirty="0"/>
              <a:t>지금 내가 소속되어 있는 사회에서 잘 살아야 된다</a:t>
            </a:r>
            <a:r>
              <a:rPr lang="en-US" altLang="ko-KR" dirty="0"/>
              <a:t>.”</a:t>
            </a:r>
            <a:r>
              <a:rPr lang="ko-KR" altLang="en-US" dirty="0"/>
              <a:t>라는 인식</a:t>
            </a:r>
            <a:r>
              <a:rPr lang="en-US" altLang="ko-KR" dirty="0"/>
              <a:t>. </a:t>
            </a:r>
            <a:r>
              <a:rPr lang="ko-KR" altLang="en-US" dirty="0"/>
              <a:t>현실적이고도 실제적인 측면</a:t>
            </a:r>
            <a:r>
              <a:rPr lang="en-US" altLang="ko-KR" dirty="0"/>
              <a:t>. </a:t>
            </a:r>
            <a:r>
              <a:rPr lang="ko-KR" altLang="en-US" dirty="0"/>
              <a:t>점성술의 발전</a:t>
            </a:r>
            <a:r>
              <a:rPr lang="en-US" altLang="ko-KR" dirty="0"/>
              <a:t>. </a:t>
            </a:r>
            <a:r>
              <a:rPr lang="ko-KR" altLang="en-US" dirty="0"/>
              <a:t>점은 내세의 평안보다는 현세 지향적</a:t>
            </a:r>
            <a:r>
              <a:rPr lang="en-US" altLang="ko-KR" dirty="0"/>
              <a:t>. </a:t>
            </a:r>
            <a:r>
              <a:rPr lang="ko-KR" altLang="en-US" dirty="0"/>
              <a:t>부와 권력</a:t>
            </a:r>
            <a:r>
              <a:rPr lang="en-US" altLang="ko-KR" dirty="0"/>
              <a:t>, </a:t>
            </a:r>
            <a:r>
              <a:rPr lang="ko-KR" altLang="en-US" dirty="0"/>
              <a:t>명예 욕망을 충족하고자 하는 시도</a:t>
            </a:r>
            <a:endParaRPr lang="en-US" altLang="ko-KR" dirty="0"/>
          </a:p>
          <a:p>
            <a:pPr lvl="1"/>
            <a:r>
              <a:rPr lang="ko-KR" altLang="en-US" dirty="0"/>
              <a:t>이집트 사람들은 </a:t>
            </a:r>
            <a:r>
              <a:rPr lang="en-US" altLang="ko-KR" dirty="0"/>
              <a:t>“</a:t>
            </a:r>
            <a:r>
              <a:rPr lang="ko-KR" altLang="en-US" dirty="0"/>
              <a:t>지금은 비록 힘들지라도 파라오를 믿으면 죽어서는 편안하게 안식을 취할 수 있을 거야</a:t>
            </a:r>
            <a:r>
              <a:rPr lang="en-US" altLang="ko-KR" dirty="0"/>
              <a:t>.”</a:t>
            </a:r>
            <a:r>
              <a:rPr lang="ko-KR" altLang="en-US" dirty="0"/>
              <a:t>라는 내세적인 면이 많음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4599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2341" y="801278"/>
            <a:ext cx="9520158" cy="760245"/>
          </a:xfrm>
        </p:spPr>
        <p:txBody>
          <a:bodyPr/>
          <a:lstStyle/>
          <a:p>
            <a:r>
              <a:rPr lang="ko-KR" altLang="en-US" dirty="0"/>
              <a:t>문자와 가치 지향 </a:t>
            </a:r>
            <a:r>
              <a:rPr lang="en-US" altLang="ko-KR" dirty="0"/>
              <a:t>– </a:t>
            </a:r>
            <a:r>
              <a:rPr lang="ko-KR" altLang="en-US" dirty="0" err="1"/>
              <a:t>길가메시</a:t>
            </a:r>
            <a:r>
              <a:rPr lang="ko-KR" altLang="en-US" dirty="0"/>
              <a:t> 서사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85739" y="2015732"/>
            <a:ext cx="9785023" cy="4036276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err="1"/>
              <a:t>길가메시</a:t>
            </a:r>
            <a:r>
              <a:rPr lang="ko-KR" altLang="en-US" dirty="0"/>
              <a:t> 서사의 기원</a:t>
            </a:r>
            <a:endParaRPr lang="en-US" altLang="ko-KR" dirty="0"/>
          </a:p>
          <a:p>
            <a:pPr lvl="1"/>
            <a:r>
              <a:rPr lang="ko-KR" altLang="ko-KR" dirty="0" err="1"/>
              <a:t>수메르</a:t>
            </a:r>
            <a:r>
              <a:rPr lang="ko-KR" altLang="ko-KR" dirty="0"/>
              <a:t> 왕 명부에 따르면 </a:t>
            </a:r>
            <a:r>
              <a:rPr lang="ko-KR" altLang="en-US" dirty="0" err="1"/>
              <a:t>길가메시</a:t>
            </a:r>
            <a:r>
              <a:rPr lang="ko-KR" altLang="ko-KR" dirty="0" err="1"/>
              <a:t>는</a:t>
            </a:r>
            <a:r>
              <a:rPr lang="ko-KR" altLang="ko-KR" dirty="0"/>
              <a:t> 기원전 28세기</a:t>
            </a:r>
            <a:r>
              <a:rPr lang="en-US" altLang="ko-KR" dirty="0"/>
              <a:t> </a:t>
            </a:r>
            <a:r>
              <a:rPr lang="ko-KR" altLang="ko-KR" dirty="0"/>
              <a:t>경 </a:t>
            </a:r>
            <a:r>
              <a:rPr lang="ko-KR" altLang="ko-KR" dirty="0" err="1"/>
              <a:t>우루크를</a:t>
            </a:r>
            <a:r>
              <a:rPr lang="ko-KR" altLang="ko-KR" dirty="0"/>
              <a:t> 126년 동안 지배한 왕</a:t>
            </a:r>
            <a:r>
              <a:rPr lang="en-US" altLang="ko-KR" dirty="0"/>
              <a:t>. 126</a:t>
            </a:r>
            <a:r>
              <a:rPr lang="ko-KR" altLang="en-US" dirty="0"/>
              <a:t>년은 왕의 생이 신비하게 꾸며진 것 의미</a:t>
            </a:r>
            <a:r>
              <a:rPr lang="en-US" altLang="ko-KR"/>
              <a:t>. </a:t>
            </a:r>
          </a:p>
          <a:p>
            <a:pPr lvl="1"/>
            <a:r>
              <a:rPr lang="ko-KR" altLang="ko-KR"/>
              <a:t>길가메시의</a:t>
            </a:r>
            <a:r>
              <a:rPr lang="ko-KR" altLang="ko-KR" dirty="0"/>
              <a:t> 일생에 관한 </a:t>
            </a:r>
            <a:r>
              <a:rPr lang="ko-KR" altLang="en-US" dirty="0"/>
              <a:t>이야기는 </a:t>
            </a:r>
            <a:r>
              <a:rPr lang="ko-KR" altLang="ko-KR" dirty="0"/>
              <a:t>시로 만들어져 구전되</a:t>
            </a:r>
            <a:r>
              <a:rPr lang="ko-KR" altLang="en-US" dirty="0"/>
              <a:t>다</a:t>
            </a:r>
            <a:r>
              <a:rPr lang="en-US" altLang="ko-KR" dirty="0"/>
              <a:t>, </a:t>
            </a:r>
            <a:r>
              <a:rPr lang="ko-KR" altLang="ko-KR" dirty="0"/>
              <a:t>기원전 21세기경</a:t>
            </a:r>
            <a:r>
              <a:rPr lang="en-US" altLang="ko-KR" dirty="0"/>
              <a:t> </a:t>
            </a:r>
            <a:r>
              <a:rPr lang="ko-KR" altLang="en-US" dirty="0" err="1"/>
              <a:t>슐기</a:t>
            </a:r>
            <a:r>
              <a:rPr lang="ko-KR" altLang="en-US" dirty="0"/>
              <a:t> 왕</a:t>
            </a:r>
            <a:r>
              <a:rPr lang="ko-KR" altLang="ko-KR" dirty="0"/>
              <a:t> 시</a:t>
            </a:r>
            <a:r>
              <a:rPr lang="ko-KR" altLang="en-US" dirty="0"/>
              <a:t>로 만들어진 것으로 추정</a:t>
            </a:r>
            <a:endParaRPr lang="en-US" altLang="ko-KR" dirty="0"/>
          </a:p>
          <a:p>
            <a:pPr lvl="1"/>
            <a:r>
              <a:rPr lang="ko-KR" altLang="ko-KR" dirty="0"/>
              <a:t>기원전 18세기 기록된 것으로 추정되는 </a:t>
            </a:r>
            <a:r>
              <a:rPr lang="ko-KR" altLang="ko-KR" dirty="0" err="1"/>
              <a:t>길가메시</a:t>
            </a:r>
            <a:r>
              <a:rPr lang="ko-KR" altLang="ko-KR" dirty="0"/>
              <a:t>(</a:t>
            </a:r>
            <a:r>
              <a:rPr lang="ko-KR" altLang="ko-KR" dirty="0" err="1"/>
              <a:t>빌가메</a:t>
            </a:r>
            <a:r>
              <a:rPr lang="ko-KR" altLang="en-US" dirty="0" err="1"/>
              <a:t>쉬</a:t>
            </a:r>
            <a:r>
              <a:rPr lang="ko-KR" altLang="ko-KR" dirty="0"/>
              <a:t>)에 관한 시 다섯 편의 일부가 현재 전해</a:t>
            </a:r>
            <a:r>
              <a:rPr lang="ko-KR" altLang="en-US" dirty="0"/>
              <a:t>지며</a:t>
            </a:r>
            <a:r>
              <a:rPr lang="en-US" altLang="ko-KR" dirty="0"/>
              <a:t>, </a:t>
            </a:r>
            <a:r>
              <a:rPr lang="ko-KR" altLang="ko-KR" dirty="0" err="1"/>
              <a:t>슐기</a:t>
            </a:r>
            <a:r>
              <a:rPr lang="ko-KR" altLang="ko-KR" dirty="0"/>
              <a:t> 왕 시대에 기록된 시의 사본</a:t>
            </a:r>
            <a:r>
              <a:rPr lang="ko-KR" altLang="en-US" dirty="0"/>
              <a:t>으로 추정</a:t>
            </a:r>
            <a:endParaRPr lang="en-US" altLang="ko-KR" dirty="0"/>
          </a:p>
          <a:p>
            <a:pPr lvl="1"/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err="1"/>
              <a:t>길가메시의</a:t>
            </a:r>
            <a:r>
              <a:rPr lang="ko-KR" altLang="en-US" dirty="0"/>
              <a:t> 명칭</a:t>
            </a:r>
            <a:endParaRPr lang="en-US" altLang="ko-KR" dirty="0"/>
          </a:p>
          <a:p>
            <a:pPr lvl="1"/>
            <a:r>
              <a:rPr lang="ko-KR" altLang="ko-KR" dirty="0" err="1"/>
              <a:t>길가메</a:t>
            </a:r>
            <a:r>
              <a:rPr lang="ko-KR" altLang="en-US" dirty="0" err="1"/>
              <a:t>시는</a:t>
            </a:r>
            <a:r>
              <a:rPr lang="ko-KR" altLang="en-US" dirty="0"/>
              <a:t> 수메르어로 </a:t>
            </a:r>
            <a:r>
              <a:rPr lang="ko-KR" altLang="ko-KR" dirty="0" err="1"/>
              <a:t>빌가메쉬</a:t>
            </a:r>
            <a:r>
              <a:rPr lang="ko-KR" altLang="ko-KR" dirty="0"/>
              <a:t>(</a:t>
            </a:r>
            <a:r>
              <a:rPr lang="ko-KR" altLang="ko-KR" dirty="0" err="1"/>
              <a:t>Bilgamesh</a:t>
            </a:r>
            <a:r>
              <a:rPr lang="ko-KR" altLang="ko-KR" dirty="0"/>
              <a:t>)</a:t>
            </a:r>
            <a:r>
              <a:rPr lang="en-US" altLang="ko-KR" dirty="0"/>
              <a:t>. </a:t>
            </a:r>
            <a:r>
              <a:rPr lang="ko-KR" altLang="ko-KR" dirty="0"/>
              <a:t>수메르어(BC3500~3000년 무렵에 기록)</a:t>
            </a:r>
            <a:r>
              <a:rPr lang="ko-KR" altLang="en-US" dirty="0"/>
              <a:t>의 </a:t>
            </a:r>
            <a:r>
              <a:rPr lang="ko-KR" altLang="ko-KR" dirty="0" err="1"/>
              <a:t>빌가메쉬는</a:t>
            </a:r>
            <a:r>
              <a:rPr lang="ko-KR" altLang="ko-KR" dirty="0"/>
              <a:t> </a:t>
            </a:r>
            <a:r>
              <a:rPr lang="en-US" altLang="ko-KR" dirty="0"/>
              <a:t>“</a:t>
            </a:r>
            <a:r>
              <a:rPr lang="ko-KR" altLang="ko-KR" dirty="0" err="1"/>
              <a:t>빌가</a:t>
            </a:r>
            <a:r>
              <a:rPr lang="ko-KR" altLang="ko-KR" dirty="0"/>
              <a:t>(</a:t>
            </a:r>
            <a:r>
              <a:rPr lang="ko-KR" altLang="ko-KR" dirty="0" err="1"/>
              <a:t>bil-ga</a:t>
            </a:r>
            <a:r>
              <a:rPr lang="ko-KR" altLang="ko-KR" dirty="0"/>
              <a:t>)</a:t>
            </a:r>
            <a:r>
              <a:rPr lang="en-US" altLang="ko-KR" dirty="0"/>
              <a:t>”</a:t>
            </a:r>
            <a:r>
              <a:rPr lang="ko-KR" altLang="ko-KR" dirty="0"/>
              <a:t>와 </a:t>
            </a:r>
            <a:r>
              <a:rPr lang="en-US" altLang="ko-KR" dirty="0"/>
              <a:t>“</a:t>
            </a:r>
            <a:r>
              <a:rPr lang="ko-KR" altLang="ko-KR" dirty="0" err="1"/>
              <a:t>메쉬</a:t>
            </a:r>
            <a:r>
              <a:rPr lang="ko-KR" altLang="ko-KR" dirty="0"/>
              <a:t>(</a:t>
            </a:r>
            <a:r>
              <a:rPr lang="ko-KR" altLang="ko-KR" dirty="0" err="1"/>
              <a:t>meš</a:t>
            </a:r>
            <a:r>
              <a:rPr lang="ko-KR" altLang="ko-KR" dirty="0"/>
              <a:t>)</a:t>
            </a:r>
            <a:r>
              <a:rPr lang="en-US" altLang="ko-KR" dirty="0"/>
              <a:t>”</a:t>
            </a:r>
            <a:r>
              <a:rPr lang="ko-KR" altLang="en-US" dirty="0"/>
              <a:t>의 결합</a:t>
            </a:r>
            <a:r>
              <a:rPr lang="en-US" altLang="ko-KR" dirty="0"/>
              <a:t>. </a:t>
            </a:r>
            <a:r>
              <a:rPr lang="ko-KR" altLang="ko-KR" dirty="0" err="1"/>
              <a:t>빌가는</a:t>
            </a:r>
            <a:r>
              <a:rPr lang="ko-KR" altLang="ko-KR" dirty="0"/>
              <a:t> 늙은이, 조상</a:t>
            </a:r>
            <a:r>
              <a:rPr lang="en-US" altLang="ko-KR" dirty="0"/>
              <a:t>, </a:t>
            </a:r>
            <a:r>
              <a:rPr lang="ko-KR" altLang="ko-KR" dirty="0" err="1"/>
              <a:t>메쉬는</a:t>
            </a:r>
            <a:r>
              <a:rPr lang="ko-KR" altLang="ko-KR" dirty="0"/>
              <a:t> 젊은이, 영웅이라는 뜻</a:t>
            </a:r>
            <a:endParaRPr lang="en-US" altLang="ko-KR" dirty="0"/>
          </a:p>
          <a:p>
            <a:pPr lvl="1"/>
            <a:r>
              <a:rPr lang="ko-KR" altLang="ko-KR" dirty="0" err="1"/>
              <a:t>길가메</a:t>
            </a:r>
            <a:r>
              <a:rPr lang="ko-KR" altLang="en-US" dirty="0" err="1"/>
              <a:t>시는</a:t>
            </a:r>
            <a:r>
              <a:rPr lang="ko-KR" altLang="ko-KR" dirty="0"/>
              <a:t> 신의 권위를 </a:t>
            </a:r>
            <a:r>
              <a:rPr lang="ko-KR" altLang="en-US" dirty="0"/>
              <a:t>지향하기보다는 </a:t>
            </a:r>
            <a:r>
              <a:rPr lang="ko-KR" altLang="ko-KR" dirty="0"/>
              <a:t>영생을 갈구</a:t>
            </a:r>
            <a:r>
              <a:rPr lang="ko-KR" altLang="en-US" dirty="0"/>
              <a:t>하</a:t>
            </a:r>
            <a:r>
              <a:rPr lang="ko-KR" altLang="ko-KR" dirty="0"/>
              <a:t>지만 결국 죽음을 맞</a:t>
            </a:r>
            <a:r>
              <a:rPr lang="ko-KR" altLang="en-US" dirty="0"/>
              <a:t>아</a:t>
            </a:r>
            <a:r>
              <a:rPr lang="ko-KR" altLang="ko-KR" dirty="0"/>
              <a:t>야 하는 인간 운명의 본질을 지녔다는 의미로 해</a:t>
            </a:r>
            <a:r>
              <a:rPr lang="ko-KR" altLang="en-US" dirty="0"/>
              <a:t>석 가능</a:t>
            </a:r>
            <a:r>
              <a:rPr lang="en-US" altLang="ko-KR" dirty="0"/>
              <a:t>. </a:t>
            </a:r>
            <a:r>
              <a:rPr lang="ko-KR" altLang="en-US" dirty="0"/>
              <a:t>신인의 분리</a:t>
            </a:r>
            <a:endParaRPr lang="en-US" altLang="ko-KR" dirty="0"/>
          </a:p>
          <a:p>
            <a:pPr lvl="1"/>
            <a:r>
              <a:rPr lang="ko-KR" altLang="ko-KR" dirty="0" err="1"/>
              <a:t>길가메</a:t>
            </a:r>
            <a:r>
              <a:rPr lang="ko-KR" altLang="en-US" dirty="0" err="1"/>
              <a:t>시는</a:t>
            </a:r>
            <a:r>
              <a:rPr lang="ko-KR" altLang="en-US" dirty="0"/>
              <a:t> </a:t>
            </a:r>
            <a:r>
              <a:rPr lang="ko-KR" altLang="ko-KR" dirty="0"/>
              <a:t>역사적인 실존 인물</a:t>
            </a:r>
            <a:r>
              <a:rPr lang="ko-KR" altLang="en-US" dirty="0"/>
              <a:t>의 가능성</a:t>
            </a:r>
            <a:r>
              <a:rPr lang="en-US" altLang="ko-KR" dirty="0"/>
              <a:t>. </a:t>
            </a:r>
            <a:r>
              <a:rPr lang="ko-KR" altLang="en-US" dirty="0"/>
              <a:t>인간 왕의 행위로</a:t>
            </a:r>
            <a:r>
              <a:rPr lang="en-US" altLang="ko-KR" dirty="0"/>
              <a:t> </a:t>
            </a:r>
            <a:r>
              <a:rPr lang="ko-KR" altLang="en-US" dirty="0"/>
              <a:t>인간의 존재성과 가치 인식을 드러냄</a:t>
            </a:r>
          </a:p>
        </p:txBody>
      </p:sp>
    </p:spTree>
    <p:extLst>
      <p:ext uri="{BB962C8B-B14F-4D97-AF65-F5344CB8AC3E}">
        <p14:creationId xmlns:p14="http://schemas.microsoft.com/office/powerpoint/2010/main" val="3937171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19547" y="878634"/>
            <a:ext cx="5401285" cy="842551"/>
          </a:xfrm>
        </p:spPr>
        <p:txBody>
          <a:bodyPr/>
          <a:lstStyle/>
          <a:p>
            <a:r>
              <a:rPr lang="ko-KR" altLang="en-US" dirty="0"/>
              <a:t>차시 예고 및 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3806" y="2347274"/>
            <a:ext cx="9268421" cy="31768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/>
              <a:t>다음 수업 </a:t>
            </a:r>
            <a:endParaRPr lang="en-US" altLang="ko-KR" sz="2400" dirty="0"/>
          </a:p>
          <a:p>
            <a:pPr lvl="1"/>
            <a:r>
              <a:rPr lang="ko-KR" altLang="en-US" sz="2200" dirty="0"/>
              <a:t>개별 문명권의 이해- 이집트 문명</a:t>
            </a:r>
            <a:endParaRPr lang="en-US" altLang="ko-KR" sz="2200" dirty="0"/>
          </a:p>
          <a:p>
            <a:pPr lvl="1"/>
            <a:r>
              <a:rPr lang="ko-KR" altLang="en-US" sz="2200" dirty="0"/>
              <a:t>문명 중심지의 변화와 나일강</a:t>
            </a:r>
            <a:endParaRPr lang="en-US" altLang="ko-KR" sz="22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/>
              <a:t>과제 </a:t>
            </a:r>
            <a:endParaRPr lang="en-US" altLang="ko-KR" sz="2400" dirty="0"/>
          </a:p>
          <a:p>
            <a:pPr lvl="1"/>
            <a:r>
              <a:rPr lang="ko-KR" altLang="en-US" sz="2200" dirty="0"/>
              <a:t>수업 중 제시 과제</a:t>
            </a:r>
            <a:endParaRPr lang="en-US" altLang="ko-KR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793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081"/>
    </mc:Choice>
    <mc:Fallback xmlns="">
      <p:transition spd="slow" advTm="3680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38391" y="768678"/>
            <a:ext cx="5780504" cy="914401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" t="2221" r="4835" b="8146"/>
          <a:stretch/>
        </p:blipFill>
        <p:spPr>
          <a:xfrm>
            <a:off x="1903686" y="2013990"/>
            <a:ext cx="3243876" cy="3534852"/>
          </a:xfrm>
        </p:spPr>
      </p:pic>
      <p:sp>
        <p:nvSpPr>
          <p:cNvPr id="9" name="TextBox 8"/>
          <p:cNvSpPr txBox="1"/>
          <p:nvPr/>
        </p:nvSpPr>
        <p:spPr>
          <a:xfrm>
            <a:off x="2498103" y="1036748"/>
            <a:ext cx="7220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길가메시</a:t>
            </a:r>
            <a:r>
              <a:rPr lang="ko-KR" altLang="en-US" sz="3600" dirty="0"/>
              <a:t> 서사 </a:t>
            </a:r>
            <a:r>
              <a:rPr lang="en-US" altLang="ko-KR" sz="3600" dirty="0"/>
              <a:t>– </a:t>
            </a:r>
            <a:r>
              <a:rPr lang="ko-KR" altLang="en-US" sz="3600" dirty="0" err="1"/>
              <a:t>점토판과</a:t>
            </a:r>
            <a:r>
              <a:rPr lang="ko-KR" altLang="en-US" sz="3600" dirty="0"/>
              <a:t> 상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" t="1258" r="1639" b="6592"/>
          <a:stretch/>
        </p:blipFill>
        <p:spPr>
          <a:xfrm>
            <a:off x="5627802" y="2013990"/>
            <a:ext cx="4854804" cy="34250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5618143"/>
            <a:ext cx="3460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기원전 </a:t>
            </a:r>
            <a:r>
              <a:rPr lang="en-US" altLang="ko-KR" sz="1400" dirty="0"/>
              <a:t>650</a:t>
            </a:r>
            <a:r>
              <a:rPr lang="ko-KR" altLang="en-US" sz="1400" dirty="0"/>
              <a:t>년경 </a:t>
            </a:r>
            <a:r>
              <a:rPr lang="ko-KR" altLang="en-US" sz="1400" dirty="0" err="1"/>
              <a:t>앗시리아의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점토판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니네베</a:t>
            </a:r>
            <a:r>
              <a:rPr lang="ko-KR" altLang="en-US" sz="1400" dirty="0"/>
              <a:t> 발견</a:t>
            </a:r>
            <a:r>
              <a:rPr lang="en-US" altLang="ko-KR" sz="1400" dirty="0"/>
              <a:t>. </a:t>
            </a:r>
            <a:r>
              <a:rPr lang="ko-KR" altLang="en-US" sz="1400" dirty="0"/>
              <a:t>영국 대영국박물관 전시</a:t>
            </a:r>
          </a:p>
        </p:txBody>
      </p:sp>
    </p:spTree>
    <p:extLst>
      <p:ext uri="{BB962C8B-B14F-4D97-AF65-F5344CB8AC3E}">
        <p14:creationId xmlns:p14="http://schemas.microsoft.com/office/powerpoint/2010/main" val="479738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71842" y="1065229"/>
            <a:ext cx="4285139" cy="609416"/>
          </a:xfrm>
        </p:spPr>
        <p:txBody>
          <a:bodyPr/>
          <a:lstStyle/>
          <a:p>
            <a:r>
              <a:rPr lang="ko-KR" altLang="en-US" dirty="0" err="1"/>
              <a:t>길가메시의</a:t>
            </a:r>
            <a:r>
              <a:rPr lang="ko-KR" altLang="en-US" dirty="0"/>
              <a:t>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8289" y="2044012"/>
            <a:ext cx="9521072" cy="4017423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ko-KR" altLang="en-US" sz="1500" dirty="0"/>
              <a:t>먼 옛날 </a:t>
            </a:r>
            <a:r>
              <a:rPr lang="ko-KR" altLang="en-US" sz="1500" dirty="0" err="1"/>
              <a:t>유프라테스</a:t>
            </a:r>
            <a:r>
              <a:rPr lang="ko-KR" altLang="en-US" sz="1500" dirty="0"/>
              <a:t> 강가에 있던 </a:t>
            </a:r>
            <a:r>
              <a:rPr lang="ko-KR" altLang="en-US" sz="1500" dirty="0" err="1"/>
              <a:t>우르크</a:t>
            </a:r>
            <a:r>
              <a:rPr lang="ko-KR" altLang="en-US" sz="1500" dirty="0"/>
              <a:t> 시에는 길가메시라는 용맹한 왕이 있었다</a:t>
            </a:r>
            <a:r>
              <a:rPr lang="en-US" altLang="ko-KR" sz="1500" dirty="0"/>
              <a:t>. </a:t>
            </a:r>
            <a:r>
              <a:rPr lang="ko-KR" altLang="en-US" sz="1500" dirty="0"/>
              <a:t>그는 전쟁은 잘 하였으나 자기의 백성들을 억압하고 괴롭혔다</a:t>
            </a:r>
            <a:r>
              <a:rPr lang="en-US" altLang="ko-KR" sz="1500" dirty="0"/>
              <a:t>. </a:t>
            </a:r>
            <a:r>
              <a:rPr lang="ko-KR" altLang="en-US" sz="1500" dirty="0"/>
              <a:t>백성들은 </a:t>
            </a:r>
            <a:r>
              <a:rPr lang="ko-KR" altLang="en-US" sz="1500" dirty="0" err="1"/>
              <a:t>길가메시의</a:t>
            </a:r>
            <a:r>
              <a:rPr lang="ko-KR" altLang="en-US" sz="1500" dirty="0"/>
              <a:t> 폭정을 참다못해 신들에게 기도를 올렸다</a:t>
            </a:r>
            <a:r>
              <a:rPr lang="en-US" altLang="ko-KR" sz="1500" dirty="0"/>
              <a:t>. </a:t>
            </a:r>
            <a:r>
              <a:rPr lang="ko-KR" altLang="en-US" sz="1500" dirty="0"/>
              <a:t>“</a:t>
            </a:r>
            <a:r>
              <a:rPr lang="ko-KR" altLang="en-US" sz="1500" dirty="0" err="1"/>
              <a:t>신들이여</a:t>
            </a:r>
            <a:r>
              <a:rPr lang="en-US" altLang="ko-KR" sz="1500" dirty="0"/>
              <a:t>! </a:t>
            </a:r>
            <a:r>
              <a:rPr lang="ko-KR" altLang="en-US" sz="1500" dirty="0"/>
              <a:t>우리를 불쌍히 여기시어 저 포악한 </a:t>
            </a:r>
            <a:r>
              <a:rPr lang="ko-KR" altLang="en-US" sz="1500" dirty="0" err="1"/>
              <a:t>길가메시</a:t>
            </a:r>
            <a:r>
              <a:rPr lang="ko-KR" altLang="en-US" sz="1500" dirty="0"/>
              <a:t> 왕을 혼내 주십시오</a:t>
            </a:r>
            <a:r>
              <a:rPr lang="en-US" altLang="ko-KR" sz="1500" dirty="0"/>
              <a:t>.”</a:t>
            </a:r>
            <a:endParaRPr lang="ko-KR" altLang="en-US" sz="1500" dirty="0"/>
          </a:p>
          <a:p>
            <a:pPr marL="0" indent="0" fontAlgn="base">
              <a:buNone/>
            </a:pPr>
            <a:r>
              <a:rPr lang="ko-KR" altLang="en-US" sz="1500" dirty="0"/>
              <a:t>백성들의 기도를 들은 신들은 회의를 열었다</a:t>
            </a:r>
            <a:r>
              <a:rPr lang="en-US" altLang="ko-KR" sz="1500" dirty="0"/>
              <a:t>. </a:t>
            </a:r>
            <a:r>
              <a:rPr lang="ko-KR" altLang="en-US" sz="1500" dirty="0"/>
              <a:t>“길가메시보다 더 강하고 용감한 인간을 만들어 </a:t>
            </a:r>
            <a:r>
              <a:rPr lang="ko-KR" altLang="en-US" sz="1500" dirty="0" err="1"/>
              <a:t>길가메시의</a:t>
            </a:r>
            <a:r>
              <a:rPr lang="ko-KR" altLang="en-US" sz="1500" dirty="0"/>
              <a:t> 오만한 버릇을 고치도록 합시다</a:t>
            </a:r>
            <a:r>
              <a:rPr lang="en-US" altLang="ko-KR" sz="1500" dirty="0"/>
              <a:t>.” </a:t>
            </a:r>
            <a:r>
              <a:rPr lang="ko-KR" altLang="en-US" sz="1500" dirty="0"/>
              <a:t>이것이 신들의 최종 결정이었다</a:t>
            </a:r>
            <a:r>
              <a:rPr lang="en-US" altLang="ko-KR" sz="1500" dirty="0"/>
              <a:t>. </a:t>
            </a:r>
            <a:r>
              <a:rPr lang="ko-KR" altLang="en-US" sz="1500" dirty="0"/>
              <a:t>신들은 점토로 </a:t>
            </a:r>
            <a:r>
              <a:rPr lang="ko-KR" altLang="en-US" sz="1500" dirty="0" err="1"/>
              <a:t>엔키두라는</a:t>
            </a:r>
            <a:r>
              <a:rPr lang="ko-KR" altLang="en-US" sz="1500" dirty="0"/>
              <a:t> 인간을 만들어 야수들이 사는 숲에 보내어 자라게 했다</a:t>
            </a:r>
            <a:r>
              <a:rPr lang="en-US" altLang="ko-KR" sz="1500" dirty="0"/>
              <a:t>. </a:t>
            </a:r>
            <a:r>
              <a:rPr lang="ko-KR" altLang="en-US" sz="1500" dirty="0" err="1"/>
              <a:t>엔키두는</a:t>
            </a:r>
            <a:r>
              <a:rPr lang="ko-KR" altLang="en-US" sz="1500" dirty="0"/>
              <a:t> 야수들과 함께 생활하면서 강하고 용감하게 성장했다</a:t>
            </a:r>
            <a:r>
              <a:rPr lang="en-US" altLang="ko-KR" sz="1500" dirty="0"/>
              <a:t>.</a:t>
            </a:r>
            <a:endParaRPr lang="ko-KR" altLang="en-US" sz="1500" dirty="0"/>
          </a:p>
          <a:p>
            <a:pPr marL="0" indent="0" fontAlgn="base">
              <a:buNone/>
            </a:pPr>
            <a:r>
              <a:rPr lang="ko-KR" altLang="en-US" sz="1500" dirty="0"/>
              <a:t>한편 </a:t>
            </a:r>
            <a:r>
              <a:rPr lang="ko-KR" altLang="en-US" sz="1500" dirty="0" err="1"/>
              <a:t>엔키두의</a:t>
            </a:r>
            <a:r>
              <a:rPr lang="ko-KR" altLang="en-US" sz="1500" dirty="0"/>
              <a:t> 소식을 들은 </a:t>
            </a:r>
            <a:r>
              <a:rPr lang="ko-KR" altLang="en-US" sz="1500" dirty="0" err="1"/>
              <a:t>길가메시는</a:t>
            </a:r>
            <a:r>
              <a:rPr lang="ko-KR" altLang="en-US" sz="1500" dirty="0"/>
              <a:t> 한 가지 꾀를 내었다</a:t>
            </a:r>
            <a:r>
              <a:rPr lang="en-US" altLang="ko-KR" sz="1500" dirty="0"/>
              <a:t>. </a:t>
            </a:r>
            <a:r>
              <a:rPr lang="ko-KR" altLang="en-US" sz="1500" dirty="0"/>
              <a:t>“</a:t>
            </a:r>
            <a:r>
              <a:rPr lang="ko-KR" altLang="en-US" sz="1500" dirty="0" err="1"/>
              <a:t>엔키두는</a:t>
            </a:r>
            <a:r>
              <a:rPr lang="ko-KR" altLang="en-US" sz="1500" dirty="0"/>
              <a:t> 야수들과 같이 자랐으니 여자와 사랑을 나누는 게 얼마나 좋은지 아직 모를 것이다</a:t>
            </a:r>
            <a:r>
              <a:rPr lang="en-US" altLang="ko-KR" sz="1500" dirty="0"/>
              <a:t>. </a:t>
            </a:r>
            <a:r>
              <a:rPr lang="ko-KR" altLang="en-US" sz="1500" dirty="0"/>
              <a:t>그가 여자에 일단 빠지고 나면 제가 할 일이 무엇인지를 잊고 </a:t>
            </a:r>
            <a:r>
              <a:rPr lang="ko-KR" altLang="en-US" sz="1500" dirty="0" err="1"/>
              <a:t>말테지</a:t>
            </a:r>
            <a:r>
              <a:rPr lang="en-US" altLang="ko-KR" sz="1500" dirty="0"/>
              <a:t>.” </a:t>
            </a:r>
            <a:r>
              <a:rPr lang="ko-KR" altLang="en-US" sz="1500" dirty="0"/>
              <a:t>이렇게 생각한 </a:t>
            </a:r>
            <a:r>
              <a:rPr lang="ko-KR" altLang="en-US" sz="1500" dirty="0" err="1"/>
              <a:t>길가메시는</a:t>
            </a:r>
            <a:r>
              <a:rPr lang="ko-KR" altLang="en-US" sz="1500" dirty="0"/>
              <a:t> 절세의 미녀를 </a:t>
            </a:r>
            <a:r>
              <a:rPr lang="ko-KR" altLang="en-US" sz="1500" dirty="0" err="1"/>
              <a:t>엔키두가</a:t>
            </a:r>
            <a:r>
              <a:rPr lang="ko-KR" altLang="en-US" sz="1500" dirty="0"/>
              <a:t> 사는 숲 근처로 보내었다</a:t>
            </a:r>
            <a:r>
              <a:rPr lang="en-US" altLang="ko-KR" sz="1500" dirty="0"/>
              <a:t>. </a:t>
            </a:r>
            <a:r>
              <a:rPr lang="ko-KR" altLang="en-US" sz="1500" dirty="0"/>
              <a:t>그 미녀는 며칠을 기다렸다가 </a:t>
            </a:r>
            <a:r>
              <a:rPr lang="ko-KR" altLang="en-US" sz="1500" dirty="0" err="1"/>
              <a:t>엔키두를</a:t>
            </a:r>
            <a:r>
              <a:rPr lang="ko-KR" altLang="en-US" sz="1500" dirty="0"/>
              <a:t> 만났다</a:t>
            </a:r>
            <a:r>
              <a:rPr lang="en-US" altLang="ko-KR" sz="1500" dirty="0"/>
              <a:t>. </a:t>
            </a:r>
            <a:r>
              <a:rPr lang="ko-KR" altLang="en-US" sz="1500" dirty="0"/>
              <a:t>“</a:t>
            </a:r>
            <a:r>
              <a:rPr lang="ko-KR" altLang="en-US" sz="1500" dirty="0" err="1"/>
              <a:t>엔키두님</a:t>
            </a:r>
            <a:r>
              <a:rPr lang="en-US" altLang="ko-KR" sz="1500" dirty="0"/>
              <a:t>, </a:t>
            </a:r>
            <a:r>
              <a:rPr lang="ko-KR" altLang="en-US" sz="1500" dirty="0"/>
              <a:t>제가 예쁘지 않으세요</a:t>
            </a:r>
            <a:r>
              <a:rPr lang="en-US" altLang="ko-KR" sz="1500" dirty="0"/>
              <a:t>? </a:t>
            </a:r>
            <a:r>
              <a:rPr lang="ko-KR" altLang="en-US" sz="1500" dirty="0"/>
              <a:t>제가 마음에 드시면 저를 사랑해 주세요</a:t>
            </a:r>
            <a:r>
              <a:rPr lang="en-US" altLang="ko-KR" sz="1500" dirty="0"/>
              <a:t>.”</a:t>
            </a:r>
            <a:endParaRPr lang="ko-KR" altLang="en-US" sz="1500" dirty="0"/>
          </a:p>
          <a:p>
            <a:pPr marL="0" indent="0" fontAlgn="base">
              <a:buNone/>
            </a:pPr>
            <a:r>
              <a:rPr lang="ko-KR" altLang="en-US" sz="1500" dirty="0"/>
              <a:t>짐승이나 다름없는 </a:t>
            </a:r>
            <a:r>
              <a:rPr lang="ko-KR" altLang="en-US" sz="1500" dirty="0" err="1"/>
              <a:t>엔키두는</a:t>
            </a:r>
            <a:r>
              <a:rPr lang="ko-KR" altLang="en-US" sz="1500" dirty="0"/>
              <a:t> 난생 처음 보는 예쁜 여자의 유혹에 그만 넘어가고 말았다</a:t>
            </a:r>
            <a:r>
              <a:rPr lang="en-US" altLang="ko-KR" sz="1500" dirty="0"/>
              <a:t>. </a:t>
            </a:r>
            <a:r>
              <a:rPr lang="ko-KR" altLang="en-US" sz="1500" dirty="0"/>
              <a:t>그리하여 </a:t>
            </a:r>
            <a:r>
              <a:rPr lang="ko-KR" altLang="en-US" sz="1500" dirty="0" err="1"/>
              <a:t>엔키두는</a:t>
            </a:r>
            <a:r>
              <a:rPr lang="ko-KR" altLang="en-US" sz="1500" dirty="0"/>
              <a:t> 몇 달 동안 그 미녀와 사랑을 나누며 꿈 같은 세월을 보냈다</a:t>
            </a:r>
            <a:r>
              <a:rPr lang="en-US" altLang="ko-KR" sz="1500" dirty="0"/>
              <a:t>. </a:t>
            </a:r>
            <a:r>
              <a:rPr lang="ko-KR" altLang="en-US" sz="1500" dirty="0"/>
              <a:t>그러자 천상의 신들은 이 사실을 알고 </a:t>
            </a:r>
            <a:r>
              <a:rPr lang="ko-KR" altLang="en-US" sz="1500" dirty="0" err="1"/>
              <a:t>엔키두가</a:t>
            </a:r>
            <a:r>
              <a:rPr lang="ko-KR" altLang="en-US" sz="1500" dirty="0"/>
              <a:t> 제 정신을 차리도록 하였다</a:t>
            </a:r>
            <a:r>
              <a:rPr lang="en-US" altLang="ko-KR" sz="1500" dirty="0"/>
              <a:t>. </a:t>
            </a:r>
            <a:r>
              <a:rPr lang="ko-KR" altLang="en-US" sz="1500" dirty="0"/>
              <a:t>정신을 차린 </a:t>
            </a:r>
            <a:r>
              <a:rPr lang="ko-KR" altLang="en-US" sz="1500" dirty="0" err="1"/>
              <a:t>엔키두는</a:t>
            </a:r>
            <a:r>
              <a:rPr lang="ko-KR" altLang="en-US" sz="1500" dirty="0"/>
              <a:t> 미녀를 떨치고 일어나 </a:t>
            </a:r>
            <a:r>
              <a:rPr lang="ko-KR" altLang="en-US" sz="1500" dirty="0" err="1"/>
              <a:t>길가메시를</a:t>
            </a:r>
            <a:r>
              <a:rPr lang="ko-KR" altLang="en-US" sz="1500" dirty="0"/>
              <a:t> 혼내주기 위하여 </a:t>
            </a:r>
            <a:r>
              <a:rPr lang="ko-KR" altLang="en-US" sz="1500" dirty="0" err="1"/>
              <a:t>우르크</a:t>
            </a:r>
            <a:r>
              <a:rPr lang="ko-KR" altLang="en-US" sz="1500" dirty="0"/>
              <a:t> 시로 향했다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9150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71842" y="1065229"/>
            <a:ext cx="4285139" cy="609416"/>
          </a:xfrm>
        </p:spPr>
        <p:txBody>
          <a:bodyPr/>
          <a:lstStyle/>
          <a:p>
            <a:r>
              <a:rPr lang="ko-KR" altLang="en-US" dirty="0" err="1"/>
              <a:t>길가메시의</a:t>
            </a:r>
            <a:r>
              <a:rPr lang="ko-KR" altLang="en-US" dirty="0"/>
              <a:t>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0008" y="2175989"/>
            <a:ext cx="9275976" cy="3894874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ko-KR" altLang="en-US" sz="1600" dirty="0" err="1"/>
              <a:t>엔키두가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우르크</a:t>
            </a:r>
            <a:r>
              <a:rPr lang="ko-KR" altLang="en-US" sz="1600" dirty="0"/>
              <a:t> 시에 도착했을 때 그곳에서는 축제가 열리고 있었다</a:t>
            </a:r>
            <a:r>
              <a:rPr lang="en-US" altLang="ko-KR" sz="1600" dirty="0"/>
              <a:t>. </a:t>
            </a:r>
            <a:r>
              <a:rPr lang="ko-KR" altLang="en-US" sz="1600" dirty="0"/>
              <a:t>시가지는 많은 </a:t>
            </a:r>
            <a:r>
              <a:rPr lang="ko-KR" altLang="en-US" sz="1600" dirty="0" err="1"/>
              <a:t>사람들으로</a:t>
            </a:r>
            <a:r>
              <a:rPr lang="ko-KR" altLang="en-US" sz="1600" dirty="0"/>
              <a:t> 몹시 시끄러웠다</a:t>
            </a:r>
            <a:r>
              <a:rPr lang="en-US" altLang="ko-KR" sz="1600" dirty="0"/>
              <a:t>. </a:t>
            </a:r>
            <a:r>
              <a:rPr lang="ko-KR" altLang="en-US" sz="1600" dirty="0"/>
              <a:t>그때 </a:t>
            </a:r>
            <a:r>
              <a:rPr lang="ko-KR" altLang="en-US" sz="1600" dirty="0" err="1"/>
              <a:t>징소리와</a:t>
            </a:r>
            <a:r>
              <a:rPr lang="ko-KR" altLang="en-US" sz="1600" dirty="0"/>
              <a:t> 피리소리가 울리면서 장엄한 행렬이 나타났다</a:t>
            </a:r>
            <a:r>
              <a:rPr lang="en-US" altLang="ko-KR" sz="1600" dirty="0"/>
              <a:t>. </a:t>
            </a:r>
            <a:r>
              <a:rPr lang="ko-KR" altLang="en-US" sz="1600" dirty="0"/>
              <a:t>그것은 신전에 제사를 올리러 가는 </a:t>
            </a:r>
            <a:r>
              <a:rPr lang="ko-KR" altLang="en-US" sz="1600" dirty="0" err="1"/>
              <a:t>길가메시의</a:t>
            </a:r>
            <a:r>
              <a:rPr lang="ko-KR" altLang="en-US" sz="1600" dirty="0"/>
              <a:t> 행렬이었다</a:t>
            </a:r>
            <a:r>
              <a:rPr lang="en-US" altLang="ko-KR" sz="1600" dirty="0"/>
              <a:t>. </a:t>
            </a:r>
            <a:r>
              <a:rPr lang="ko-KR" altLang="en-US" sz="1600" dirty="0"/>
              <a:t>제사 행렬은 시가지를 지나 신전 앞에 당도했다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길가메시는</a:t>
            </a:r>
            <a:r>
              <a:rPr lang="ko-KR" altLang="en-US" sz="1600" dirty="0"/>
              <a:t> 걸어 나와 신전 안으로 들어가려고 하였다</a:t>
            </a:r>
            <a:r>
              <a:rPr lang="en-US" altLang="ko-KR" sz="1600" dirty="0"/>
              <a:t>. </a:t>
            </a:r>
            <a:r>
              <a:rPr lang="ko-KR" altLang="en-US" sz="1600" dirty="0"/>
              <a:t>그때 갑자기 군중들 속에서 </a:t>
            </a:r>
            <a:r>
              <a:rPr lang="ko-KR" altLang="en-US" sz="1600" dirty="0" err="1"/>
              <a:t>엔키두가</a:t>
            </a:r>
            <a:r>
              <a:rPr lang="ko-KR" altLang="en-US" sz="1600" dirty="0"/>
              <a:t> 튀어나와 왕의 앞을 가로막았다</a:t>
            </a:r>
            <a:r>
              <a:rPr lang="en-US" altLang="ko-KR" sz="1600" dirty="0"/>
              <a:t>. </a:t>
            </a:r>
            <a:r>
              <a:rPr lang="ko-KR" altLang="en-US" sz="1600" dirty="0"/>
              <a:t>“</a:t>
            </a:r>
            <a:r>
              <a:rPr lang="ko-KR" altLang="en-US" sz="1600" dirty="0" err="1"/>
              <a:t>길가메시여</a:t>
            </a:r>
            <a:r>
              <a:rPr lang="en-US" altLang="ko-KR" sz="1600" dirty="0"/>
              <a:t>! </a:t>
            </a:r>
            <a:r>
              <a:rPr lang="ko-KR" altLang="en-US" sz="1600" dirty="0"/>
              <a:t>그대는 백성을 지나치게 </a:t>
            </a:r>
            <a:r>
              <a:rPr lang="ko-KR" altLang="en-US" sz="1600" dirty="0" err="1"/>
              <a:t>괴롭혔소</a:t>
            </a:r>
            <a:r>
              <a:rPr lang="en-US" altLang="ko-KR" sz="1600" dirty="0"/>
              <a:t>. </a:t>
            </a:r>
            <a:r>
              <a:rPr lang="ko-KR" altLang="en-US" sz="1600" dirty="0"/>
              <a:t>내가 신들을 대신하여 그대를 벌할 것이니</a:t>
            </a:r>
            <a:r>
              <a:rPr lang="en-US" altLang="ko-KR" sz="1600" dirty="0"/>
              <a:t>, </a:t>
            </a:r>
            <a:r>
              <a:rPr lang="ko-KR" altLang="en-US" sz="1600" dirty="0"/>
              <a:t>나의 도전을 피하지 마시오</a:t>
            </a:r>
            <a:r>
              <a:rPr lang="en-US" altLang="ko-KR" sz="1600" dirty="0"/>
              <a:t>.”</a:t>
            </a:r>
            <a:endParaRPr lang="ko-KR" altLang="en-US" sz="1600" dirty="0"/>
          </a:p>
          <a:p>
            <a:pPr marL="0" indent="0" fontAlgn="base">
              <a:buNone/>
            </a:pPr>
            <a:r>
              <a:rPr lang="ko-KR" altLang="en-US" sz="1600" dirty="0"/>
              <a:t>그러자 </a:t>
            </a:r>
            <a:r>
              <a:rPr lang="ko-KR" altLang="en-US" sz="1600" dirty="0" err="1"/>
              <a:t>길가메시는</a:t>
            </a:r>
            <a:r>
              <a:rPr lang="ko-KR" altLang="en-US" sz="1600" dirty="0"/>
              <a:t> 도전을 쾌히 </a:t>
            </a:r>
            <a:r>
              <a:rPr lang="ko-KR" altLang="en-US" sz="1600" dirty="0" err="1"/>
              <a:t>승락하고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엔키두와</a:t>
            </a:r>
            <a:r>
              <a:rPr lang="ko-KR" altLang="en-US" sz="1600" dirty="0"/>
              <a:t> 대결을 시작했다</a:t>
            </a:r>
            <a:r>
              <a:rPr lang="en-US" altLang="ko-KR" sz="1600" dirty="0"/>
              <a:t>. </a:t>
            </a:r>
            <a:r>
              <a:rPr lang="ko-KR" altLang="en-US" sz="1600" dirty="0"/>
              <a:t>두 사람의 대결은 막상막하였다</a:t>
            </a:r>
            <a:r>
              <a:rPr lang="en-US" altLang="ko-KR" sz="1600" dirty="0"/>
              <a:t>. </a:t>
            </a:r>
            <a:r>
              <a:rPr lang="ko-KR" altLang="en-US" sz="1600" dirty="0"/>
              <a:t>엎치락뒤치락 한참 동안 결투를 계속했지만 결판이 나질 않았다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그런 속에서 </a:t>
            </a:r>
            <a:r>
              <a:rPr lang="ko-KR" altLang="en-US" sz="1600" dirty="0" err="1"/>
              <a:t>길가메시는</a:t>
            </a:r>
            <a:r>
              <a:rPr lang="ko-KR" altLang="en-US" sz="1600" dirty="0"/>
              <a:t> 점차 </a:t>
            </a:r>
            <a:r>
              <a:rPr lang="ko-KR" altLang="en-US" sz="1600" dirty="0" err="1"/>
              <a:t>엔키두에게</a:t>
            </a:r>
            <a:r>
              <a:rPr lang="ko-KR" altLang="en-US" sz="1600" dirty="0"/>
              <a:t> 호감을 가지게 되었다</a:t>
            </a:r>
            <a:r>
              <a:rPr lang="en-US" altLang="ko-KR" sz="1600" dirty="0"/>
              <a:t>. </a:t>
            </a:r>
            <a:r>
              <a:rPr lang="ko-KR" altLang="en-US" sz="1600" dirty="0"/>
              <a:t>마침내 </a:t>
            </a:r>
            <a:r>
              <a:rPr lang="ko-KR" altLang="en-US" sz="1600" dirty="0" err="1"/>
              <a:t>길가메시는</a:t>
            </a:r>
            <a:r>
              <a:rPr lang="ko-KR" altLang="en-US" sz="1600" dirty="0"/>
              <a:t> 결투를 멈추고 말했다</a:t>
            </a:r>
            <a:r>
              <a:rPr lang="en-US" altLang="ko-KR" sz="1600" dirty="0"/>
              <a:t>. </a:t>
            </a:r>
            <a:r>
              <a:rPr lang="ko-KR" altLang="en-US" sz="1600" dirty="0"/>
              <a:t>“여보게 </a:t>
            </a:r>
            <a:r>
              <a:rPr lang="ko-KR" altLang="en-US" sz="1600" dirty="0" err="1"/>
              <a:t>엔키두</a:t>
            </a:r>
            <a:r>
              <a:rPr lang="en-US" altLang="ko-KR" sz="1600" dirty="0"/>
              <a:t>, </a:t>
            </a:r>
            <a:r>
              <a:rPr lang="ko-KR" altLang="en-US" sz="1600" dirty="0"/>
              <a:t>우리가 이렇게 싸울 필요가 어디 있나</a:t>
            </a:r>
            <a:r>
              <a:rPr lang="en-US" altLang="ko-KR" sz="1600" dirty="0"/>
              <a:t>. </a:t>
            </a:r>
            <a:r>
              <a:rPr lang="ko-KR" altLang="en-US" sz="1600" dirty="0"/>
              <a:t>나는 자네가 마음에 들었네</a:t>
            </a:r>
            <a:r>
              <a:rPr lang="en-US" altLang="ko-KR" sz="1600" dirty="0"/>
              <a:t>. </a:t>
            </a:r>
            <a:r>
              <a:rPr lang="ko-KR" altLang="en-US" sz="1600" dirty="0"/>
              <a:t>내가 마음을 고쳐 먹을 테니 우리 싸움은 그만 두고 서로 친구가 </a:t>
            </a:r>
            <a:r>
              <a:rPr lang="ko-KR" altLang="en-US" sz="1600" dirty="0" err="1"/>
              <a:t>되세</a:t>
            </a:r>
            <a:r>
              <a:rPr lang="en-US" altLang="ko-KR" sz="1600" dirty="0"/>
              <a:t>.” </a:t>
            </a:r>
            <a:r>
              <a:rPr lang="ko-KR" altLang="en-US" sz="1600" dirty="0" err="1"/>
              <a:t>엔키두도</a:t>
            </a:r>
            <a:r>
              <a:rPr lang="ko-KR" altLang="en-US" sz="1600" dirty="0"/>
              <a:t> 사실 </a:t>
            </a:r>
            <a:r>
              <a:rPr lang="ko-KR" altLang="en-US" sz="1600" dirty="0" err="1"/>
              <a:t>길가메시와</a:t>
            </a:r>
            <a:r>
              <a:rPr lang="ko-KR" altLang="en-US" sz="1600" dirty="0"/>
              <a:t> 대결을 하면서 같은 생각을 하고 있었다</a:t>
            </a:r>
            <a:r>
              <a:rPr lang="en-US" altLang="ko-KR" sz="1600" dirty="0"/>
              <a:t>. </a:t>
            </a:r>
            <a:r>
              <a:rPr lang="ko-KR" altLang="en-US" sz="1600" dirty="0"/>
              <a:t>“좋아</a:t>
            </a:r>
            <a:r>
              <a:rPr lang="en-US" altLang="ko-KR" sz="1600" dirty="0"/>
              <a:t>! </a:t>
            </a:r>
            <a:r>
              <a:rPr lang="ko-KR" altLang="en-US" sz="1600" dirty="0"/>
              <a:t>나도 사실은 자네가 마음에 </a:t>
            </a:r>
            <a:r>
              <a:rPr lang="ko-KR" altLang="en-US" sz="1600" dirty="0" err="1"/>
              <a:t>들었다네</a:t>
            </a:r>
            <a:r>
              <a:rPr lang="en-US" altLang="ko-KR" sz="1600" dirty="0"/>
              <a:t>.”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16677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71842" y="1065229"/>
            <a:ext cx="4285139" cy="609416"/>
          </a:xfrm>
        </p:spPr>
        <p:txBody>
          <a:bodyPr/>
          <a:lstStyle/>
          <a:p>
            <a:r>
              <a:rPr lang="ko-KR" altLang="en-US" dirty="0" err="1"/>
              <a:t>길가메시의</a:t>
            </a:r>
            <a:r>
              <a:rPr lang="ko-KR" altLang="en-US" dirty="0"/>
              <a:t>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8288" y="2081719"/>
            <a:ext cx="9624767" cy="3951435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ko-KR" altLang="en-US" sz="1600" dirty="0"/>
              <a:t>그 후로 두 영웅은 서로 힘을 합하여 갖가지 모험을 하였다</a:t>
            </a:r>
            <a:r>
              <a:rPr lang="en-US" altLang="ko-KR" sz="1600" dirty="0"/>
              <a:t>. </a:t>
            </a:r>
            <a:r>
              <a:rPr lang="ko-KR" altLang="en-US" sz="1600" dirty="0"/>
              <a:t>둘은 삼나무 숲의 괴물 파수꾼 </a:t>
            </a:r>
            <a:r>
              <a:rPr lang="ko-KR" altLang="en-US" sz="1600" dirty="0" err="1"/>
              <a:t>훔바바를</a:t>
            </a:r>
            <a:r>
              <a:rPr lang="ko-KR" altLang="en-US" sz="1600" dirty="0"/>
              <a:t> 정벌하는 모험을 떠나 그를 죽이고 </a:t>
            </a:r>
            <a:r>
              <a:rPr lang="ko-KR" altLang="en-US" sz="1600" dirty="0" err="1"/>
              <a:t>우루크로</a:t>
            </a:r>
            <a:r>
              <a:rPr lang="ko-KR" altLang="en-US" sz="1600" dirty="0"/>
              <a:t> 돌아온다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</a:t>
            </a:r>
            <a:r>
              <a:rPr lang="ko-KR" altLang="en-US" sz="1600" dirty="0" err="1"/>
              <a:t>길가메시가</a:t>
            </a:r>
            <a:r>
              <a:rPr lang="ko-KR" altLang="en-US" sz="1600" dirty="0"/>
              <a:t> 여신 이슈타르</a:t>
            </a:r>
            <a:r>
              <a:rPr lang="en-US" altLang="ko-KR" sz="1600" dirty="0"/>
              <a:t>(Ishtar)</a:t>
            </a:r>
            <a:r>
              <a:rPr lang="ko-KR" altLang="en-US" sz="1600" dirty="0"/>
              <a:t>의 유혹을 뿌리치자 이슈타르는 아버지인 </a:t>
            </a:r>
            <a:r>
              <a:rPr lang="ko-KR" altLang="en-US" sz="1600" dirty="0" err="1"/>
              <a:t>아누에게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길가메시를</a:t>
            </a:r>
            <a:r>
              <a:rPr lang="ko-KR" altLang="en-US" sz="1600" dirty="0"/>
              <a:t> 징벌하기 위해 하늘의 황소를 내릴 것을 요청한다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길가메시와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엔키두는</a:t>
            </a:r>
            <a:r>
              <a:rPr lang="ko-KR" altLang="en-US" sz="1600" dirty="0"/>
              <a:t> 하늘의 황소를 죽이고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엔키두가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훔바바와</a:t>
            </a:r>
            <a:r>
              <a:rPr lang="ko-KR" altLang="en-US" sz="1600" dirty="0"/>
              <a:t> 하늘의 황소를 죽인 데 분노한 신들이 </a:t>
            </a:r>
            <a:r>
              <a:rPr lang="ko-KR" altLang="en-US" sz="1600" dirty="0" err="1"/>
              <a:t>엔키두를</a:t>
            </a:r>
            <a:r>
              <a:rPr lang="ko-KR" altLang="en-US" sz="1600" dirty="0"/>
              <a:t> 죽인다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길가메시는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엔키두가</a:t>
            </a:r>
            <a:r>
              <a:rPr lang="ko-KR" altLang="en-US" sz="1600" dirty="0"/>
              <a:t> 죽은 뒤 인생의 무상함을 느꼈다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그러다 얼마 후 </a:t>
            </a:r>
            <a:r>
              <a:rPr lang="ko-KR" altLang="en-US" sz="1600" dirty="0" err="1"/>
              <a:t>길가메시는</a:t>
            </a:r>
            <a:r>
              <a:rPr lang="ko-KR" altLang="en-US" sz="1600" dirty="0"/>
              <a:t> 영원한 생명의 비밀을 찾아 길을 떠나게 되었다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0" indent="0" fontAlgn="base">
              <a:buNone/>
            </a:pPr>
            <a:r>
              <a:rPr lang="ko-KR" altLang="en-US" sz="1600" dirty="0"/>
              <a:t>그는 갖은 고생 끝에 영원한 생명의 비밀을 알고 있는 사람을 만났는데 그는 </a:t>
            </a:r>
            <a:r>
              <a:rPr lang="ko-KR" altLang="en-US" sz="1600" dirty="0" err="1"/>
              <a:t>슈롯파크라는</a:t>
            </a:r>
            <a:r>
              <a:rPr lang="ko-KR" altLang="en-US" sz="1600" dirty="0"/>
              <a:t> 마을에 사는 </a:t>
            </a:r>
            <a:r>
              <a:rPr lang="ko-KR" altLang="en-US" sz="1600" dirty="0" err="1"/>
              <a:t>우트나피슈팀이라는</a:t>
            </a:r>
            <a:r>
              <a:rPr lang="ko-KR" altLang="en-US" sz="1600" dirty="0"/>
              <a:t> 노인이었다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길가메시는</a:t>
            </a:r>
            <a:r>
              <a:rPr lang="ko-KR" altLang="en-US" sz="1600" dirty="0"/>
              <a:t> 그 노인에게 영원한 생명의 비밀을 알려줄 것을 간청하였으나</a:t>
            </a:r>
            <a:r>
              <a:rPr lang="en-US" altLang="ko-KR" sz="1600" dirty="0"/>
              <a:t>, </a:t>
            </a:r>
            <a:r>
              <a:rPr lang="ko-KR" altLang="en-US" sz="1600" dirty="0"/>
              <a:t>노인은 일언지하에 거절하였다</a:t>
            </a:r>
            <a:r>
              <a:rPr lang="en-US" altLang="ko-KR" sz="1600" dirty="0"/>
              <a:t>. </a:t>
            </a:r>
            <a:r>
              <a:rPr lang="ko-KR" altLang="en-US" sz="1600" dirty="0"/>
              <a:t>그래도 </a:t>
            </a:r>
            <a:r>
              <a:rPr lang="ko-KR" altLang="en-US" sz="1600" dirty="0" err="1"/>
              <a:t>길가메시가</a:t>
            </a:r>
            <a:r>
              <a:rPr lang="ko-KR" altLang="en-US" sz="1600" dirty="0"/>
              <a:t> 실망하지 않고 끈질기게 간청을 계속하자</a:t>
            </a:r>
            <a:r>
              <a:rPr lang="en-US" altLang="ko-KR" sz="1600" dirty="0"/>
              <a:t>, </a:t>
            </a:r>
            <a:r>
              <a:rPr lang="ko-KR" altLang="en-US" sz="1600" dirty="0"/>
              <a:t>노인은 고집을 꺾고 생명의 비밀에 대한 이야기를 시작했다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우트나피슈팀은</a:t>
            </a:r>
            <a:r>
              <a:rPr lang="ko-KR" altLang="en-US" sz="1600" dirty="0"/>
              <a:t> 자신이 겪었던 홍수 이야기를 길가메시에게 들려주고는</a:t>
            </a:r>
            <a:r>
              <a:rPr lang="en-US" altLang="ko-KR" sz="1600" dirty="0"/>
              <a:t>, </a:t>
            </a:r>
            <a:r>
              <a:rPr lang="ko-KR" altLang="en-US" sz="1600" dirty="0"/>
              <a:t>불사의 약초가 있는 곳을 알려주었다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길가메시는</a:t>
            </a:r>
            <a:r>
              <a:rPr lang="ko-KR" altLang="en-US" sz="1600" dirty="0"/>
              <a:t> 노인에게 감사를 드리고</a:t>
            </a:r>
            <a:r>
              <a:rPr lang="en-US" altLang="ko-KR" sz="1600" dirty="0"/>
              <a:t>, </a:t>
            </a:r>
            <a:r>
              <a:rPr lang="ko-KR" altLang="en-US" sz="1600" dirty="0"/>
              <a:t>노인이 알려준 곳에 가서 불사의 약초를 간신히 구한 뒤 기쁨에 넘쳐 </a:t>
            </a:r>
            <a:r>
              <a:rPr lang="ko-KR" altLang="en-US" sz="1600" dirty="0" err="1"/>
              <a:t>우르크</a:t>
            </a:r>
            <a:r>
              <a:rPr lang="ko-KR" altLang="en-US" sz="1600" dirty="0"/>
              <a:t> 시로 향했다</a:t>
            </a:r>
            <a:r>
              <a:rPr lang="en-US" altLang="ko-KR" sz="1600" dirty="0"/>
              <a:t>. </a:t>
            </a:r>
            <a:endParaRPr lang="ko-KR" altLang="en-US" sz="1600" dirty="0"/>
          </a:p>
          <a:p>
            <a:pPr marL="0" indent="0" fontAlgn="base"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59601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71842" y="1065229"/>
            <a:ext cx="4285139" cy="609416"/>
          </a:xfrm>
        </p:spPr>
        <p:txBody>
          <a:bodyPr/>
          <a:lstStyle/>
          <a:p>
            <a:r>
              <a:rPr lang="ko-KR" altLang="en-US" dirty="0" err="1"/>
              <a:t>길가메시의</a:t>
            </a:r>
            <a:r>
              <a:rPr lang="ko-KR" altLang="en-US" dirty="0"/>
              <a:t>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96825" y="2289109"/>
            <a:ext cx="9455085" cy="3640352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ko-KR" altLang="en-US" sz="1600" dirty="0"/>
              <a:t>그가 </a:t>
            </a:r>
            <a:r>
              <a:rPr lang="ko-KR" altLang="en-US" sz="1600" dirty="0" err="1"/>
              <a:t>우르크</a:t>
            </a:r>
            <a:r>
              <a:rPr lang="ko-KR" altLang="en-US" sz="1600" dirty="0"/>
              <a:t> 시 근처에 도달했을 무렵</a:t>
            </a:r>
            <a:r>
              <a:rPr lang="en-US" altLang="ko-KR" sz="1600" dirty="0"/>
              <a:t>, </a:t>
            </a:r>
            <a:r>
              <a:rPr lang="ko-KR" altLang="en-US" sz="1600" dirty="0"/>
              <a:t>해는 이미 기울어 있었다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길가메시는</a:t>
            </a:r>
            <a:r>
              <a:rPr lang="ko-KR" altLang="en-US" sz="1600" dirty="0"/>
              <a:t> 하룻밤 지낼 만한 곳을 찾아 주위를 살펴보다가 샘물을 발견하였다</a:t>
            </a:r>
            <a:r>
              <a:rPr lang="en-US" altLang="ko-KR" sz="1600" dirty="0"/>
              <a:t>. </a:t>
            </a:r>
            <a:r>
              <a:rPr lang="ko-KR" altLang="en-US" sz="1600" dirty="0"/>
              <a:t>“여기서 하룻밤 지내고 </a:t>
            </a:r>
            <a:r>
              <a:rPr lang="ko-KR" altLang="en-US" sz="1600" dirty="0" err="1"/>
              <a:t>가야겠군</a:t>
            </a:r>
            <a:r>
              <a:rPr lang="en-US" altLang="ko-KR" sz="1600" dirty="0"/>
              <a:t>. </a:t>
            </a:r>
            <a:r>
              <a:rPr lang="ko-KR" altLang="en-US" sz="1600" dirty="0"/>
              <a:t>우선 목욕부터 해야겠다</a:t>
            </a:r>
            <a:r>
              <a:rPr lang="en-US" altLang="ko-KR" sz="1600" dirty="0"/>
              <a:t>.”</a:t>
            </a:r>
            <a:endParaRPr lang="ko-KR" altLang="en-US" sz="1600" dirty="0"/>
          </a:p>
          <a:p>
            <a:pPr marL="0" indent="0" fontAlgn="base">
              <a:buNone/>
            </a:pPr>
            <a:r>
              <a:rPr lang="ko-KR" altLang="en-US" sz="1600" dirty="0" err="1"/>
              <a:t>길가메시는</a:t>
            </a:r>
            <a:r>
              <a:rPr lang="ko-KR" altLang="en-US" sz="1600" dirty="0"/>
              <a:t> 옷을 벗어 불사의 약초와 함께 물가에 놓아둔 채 샘물 속으로 들어갔다</a:t>
            </a:r>
            <a:r>
              <a:rPr lang="en-US" altLang="ko-KR" sz="1600" dirty="0"/>
              <a:t>. </a:t>
            </a:r>
            <a:r>
              <a:rPr lang="ko-KR" altLang="en-US" sz="1600" dirty="0"/>
              <a:t>그때 마침 뱀 한 마리가 물가를 기어가다가 약초의 냄새를 맡더니 그것을 먹으려고 달려들었다</a:t>
            </a:r>
            <a:r>
              <a:rPr lang="en-US" altLang="ko-KR" sz="1600" dirty="0"/>
              <a:t>. </a:t>
            </a:r>
            <a:r>
              <a:rPr lang="ko-KR" altLang="en-US" sz="1600" dirty="0"/>
              <a:t>이것을 본 </a:t>
            </a:r>
            <a:r>
              <a:rPr lang="ko-KR" altLang="en-US" sz="1600" dirty="0" err="1"/>
              <a:t>길가메시는</a:t>
            </a:r>
            <a:r>
              <a:rPr lang="ko-KR" altLang="en-US" sz="1600" dirty="0"/>
              <a:t> 기겁을 하며 물 속에서 뛰쳐나왔으나</a:t>
            </a:r>
            <a:r>
              <a:rPr lang="en-US" altLang="ko-KR" sz="1600" dirty="0"/>
              <a:t>, </a:t>
            </a:r>
            <a:r>
              <a:rPr lang="ko-KR" altLang="en-US" sz="1600" dirty="0"/>
              <a:t>뱀은 이미 약초를 먹어 치운 후였다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0" indent="0" fontAlgn="base">
              <a:buNone/>
            </a:pPr>
            <a:r>
              <a:rPr lang="ko-KR" altLang="en-US" sz="1600" dirty="0"/>
              <a:t>“아</a:t>
            </a:r>
            <a:r>
              <a:rPr lang="en-US" altLang="ko-KR" sz="1600" dirty="0"/>
              <a:t>! </a:t>
            </a:r>
            <a:r>
              <a:rPr lang="ko-KR" altLang="en-US" sz="1600" dirty="0"/>
              <a:t>이것이 모든 인간의 운명이란 말인가</a:t>
            </a:r>
            <a:r>
              <a:rPr lang="en-US" altLang="ko-KR" sz="1600" dirty="0"/>
              <a:t>!”</a:t>
            </a:r>
            <a:endParaRPr lang="ko-KR" altLang="en-US" sz="1600" dirty="0"/>
          </a:p>
          <a:p>
            <a:pPr marL="0" indent="0" fontAlgn="base">
              <a:buNone/>
            </a:pPr>
            <a:r>
              <a:rPr lang="ko-KR" altLang="en-US" sz="1600" dirty="0" err="1"/>
              <a:t>길가메시는</a:t>
            </a:r>
            <a:r>
              <a:rPr lang="ko-KR" altLang="en-US" sz="1600" dirty="0"/>
              <a:t> 그의 친구 </a:t>
            </a:r>
            <a:r>
              <a:rPr lang="ko-KR" altLang="en-US" sz="1600" dirty="0" err="1"/>
              <a:t>엔키두가</a:t>
            </a:r>
            <a:r>
              <a:rPr lang="ko-KR" altLang="en-US" sz="1600" dirty="0"/>
              <a:t> 죽었을 때와 마찬가지로 또 다시 인간의 숙명을 한탄하며 </a:t>
            </a:r>
            <a:r>
              <a:rPr lang="ko-KR" altLang="en-US" sz="1600" dirty="0" err="1"/>
              <a:t>우르크</a:t>
            </a:r>
            <a:r>
              <a:rPr lang="ko-KR" altLang="en-US" sz="1600" dirty="0"/>
              <a:t> 시로 돌아왔다</a:t>
            </a:r>
            <a:r>
              <a:rPr lang="en-US" altLang="ko-KR" sz="1600" dirty="0"/>
              <a:t>. </a:t>
            </a:r>
            <a:r>
              <a:rPr lang="ko-KR" altLang="en-US" sz="1600" dirty="0"/>
              <a:t>그 후 그는 불멸의 영생보다는 이 세상에서의 즐거움을 찾으면서 평생을 보냈다고 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0" indent="0" fontAlgn="base"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764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1195" y="886119"/>
            <a:ext cx="5987894" cy="750818"/>
          </a:xfrm>
        </p:spPr>
        <p:txBody>
          <a:bodyPr/>
          <a:lstStyle/>
          <a:p>
            <a:r>
              <a:rPr lang="ko-KR" altLang="en-US" dirty="0"/>
              <a:t>지향과 가치 </a:t>
            </a:r>
            <a:r>
              <a:rPr lang="en-US" altLang="ko-KR" dirty="0"/>
              <a:t>- </a:t>
            </a:r>
            <a:r>
              <a:rPr lang="ko-KR" altLang="en-US" dirty="0" err="1"/>
              <a:t>길가메시</a:t>
            </a:r>
            <a:r>
              <a:rPr lang="ko-KR" altLang="en-US" dirty="0"/>
              <a:t> 서사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22099" y="2320977"/>
            <a:ext cx="9605225" cy="3778166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신과 인간의 양면적 존재</a:t>
            </a:r>
            <a:r>
              <a:rPr lang="en-US" altLang="ko-KR" dirty="0"/>
              <a:t>. </a:t>
            </a:r>
            <a:r>
              <a:rPr lang="ko-KR" altLang="en-US" dirty="0"/>
              <a:t>반신반인의 신화적 인간에서 인간으로 가치 선택</a:t>
            </a:r>
            <a:r>
              <a:rPr lang="en-US" altLang="ko-KR" dirty="0"/>
              <a:t>, </a:t>
            </a:r>
            <a:r>
              <a:rPr lang="ko-KR" altLang="en-US" dirty="0"/>
              <a:t>인식 변화 과정</a:t>
            </a:r>
            <a:endParaRPr lang="en-US" altLang="ko-KR" dirty="0"/>
          </a:p>
          <a:p>
            <a:r>
              <a:rPr lang="ko-KR" altLang="en-US" dirty="0"/>
              <a:t>인간의 욕망과 지향</a:t>
            </a:r>
            <a:r>
              <a:rPr lang="en-US" altLang="ko-KR" dirty="0"/>
              <a:t>, </a:t>
            </a:r>
            <a:r>
              <a:rPr lang="ko-KR" altLang="en-US" dirty="0"/>
              <a:t>지적 성장을 보여주는 서사</a:t>
            </a:r>
            <a:r>
              <a:rPr lang="en-US" altLang="ko-KR" dirty="0"/>
              <a:t>. </a:t>
            </a:r>
            <a:r>
              <a:rPr lang="ko-KR" altLang="en-US" dirty="0"/>
              <a:t>인간의 감성과 사유</a:t>
            </a:r>
            <a:r>
              <a:rPr lang="en-US" altLang="ko-KR" dirty="0"/>
              <a:t>, </a:t>
            </a:r>
            <a:r>
              <a:rPr lang="ko-KR" altLang="en-US" dirty="0"/>
              <a:t>당대의 삶의 방식을 보여줌</a:t>
            </a:r>
            <a:endParaRPr lang="en-US" altLang="ko-KR" dirty="0"/>
          </a:p>
          <a:p>
            <a:r>
              <a:rPr lang="ko-KR" altLang="en-US" dirty="0"/>
              <a:t>욕망에 이끌리는 삶</a:t>
            </a:r>
            <a:r>
              <a:rPr lang="en-US" altLang="ko-KR" dirty="0"/>
              <a:t>, </a:t>
            </a:r>
            <a:r>
              <a:rPr lang="ko-KR" altLang="en-US" dirty="0"/>
              <a:t>영웅과의 만남과 교유</a:t>
            </a:r>
            <a:r>
              <a:rPr lang="en-US" altLang="ko-KR" dirty="0"/>
              <a:t>, </a:t>
            </a:r>
            <a:r>
              <a:rPr lang="ko-KR" altLang="en-US" dirty="0"/>
              <a:t>모험과 영웅의 죽음</a:t>
            </a:r>
            <a:r>
              <a:rPr lang="en-US" altLang="ko-KR" dirty="0"/>
              <a:t>, </a:t>
            </a:r>
            <a:r>
              <a:rPr lang="ko-KR" altLang="en-US" dirty="0"/>
              <a:t>인간의 한계성에 대한 각성</a:t>
            </a:r>
            <a:r>
              <a:rPr lang="en-US" altLang="ko-KR" dirty="0"/>
              <a:t>, </a:t>
            </a:r>
            <a:r>
              <a:rPr lang="ko-KR" altLang="en-US" dirty="0"/>
              <a:t>영생 지향과 구약 여행</a:t>
            </a:r>
            <a:r>
              <a:rPr lang="en-US" altLang="ko-KR" dirty="0"/>
              <a:t>, </a:t>
            </a:r>
            <a:r>
              <a:rPr lang="ko-KR" altLang="en-US" dirty="0"/>
              <a:t>인간의 한계 각성</a:t>
            </a:r>
            <a:r>
              <a:rPr lang="en-US" altLang="ko-KR" dirty="0"/>
              <a:t>, </a:t>
            </a:r>
            <a:r>
              <a:rPr lang="ko-KR" altLang="en-US" dirty="0"/>
              <a:t>현재적 삶의 가치 지향 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ko-KR" altLang="en-US" dirty="0"/>
              <a:t>“아</a:t>
            </a:r>
            <a:r>
              <a:rPr lang="en-US" altLang="ko-KR" dirty="0"/>
              <a:t>! </a:t>
            </a:r>
            <a:r>
              <a:rPr lang="ko-KR" altLang="en-US" dirty="0"/>
              <a:t>이것이 모든 인간의 운명이란 말인가</a:t>
            </a:r>
            <a:r>
              <a:rPr lang="en-US" altLang="ko-KR" dirty="0"/>
              <a:t>!” </a:t>
            </a:r>
            <a:r>
              <a:rPr lang="ko-KR" altLang="en-US" dirty="0" err="1"/>
              <a:t>길가메시는</a:t>
            </a:r>
            <a:r>
              <a:rPr lang="ko-KR" altLang="en-US" dirty="0"/>
              <a:t> 그의 친구 </a:t>
            </a:r>
            <a:r>
              <a:rPr lang="ko-KR" altLang="en-US" dirty="0" err="1"/>
              <a:t>엔키두가</a:t>
            </a:r>
            <a:r>
              <a:rPr lang="ko-KR" altLang="en-US" dirty="0"/>
              <a:t> 죽었을 때와 마찬가지로 또 다시 인간의 숙명을 한탄하며 </a:t>
            </a:r>
            <a:r>
              <a:rPr lang="ko-KR" altLang="en-US" dirty="0" err="1"/>
              <a:t>우르크</a:t>
            </a:r>
            <a:r>
              <a:rPr lang="ko-KR" altLang="en-US" dirty="0"/>
              <a:t> 시로 돌아왔다</a:t>
            </a:r>
            <a:r>
              <a:rPr lang="en-US" altLang="ko-KR" dirty="0"/>
              <a:t>. </a:t>
            </a:r>
            <a:r>
              <a:rPr lang="ko-KR" altLang="en-US" dirty="0"/>
              <a:t>그 후 그는 불멸의 영생보다는 이 세상에서의 즐거움을 찾으면서 평생을 보냈다고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신화와 전설</a:t>
            </a:r>
            <a:r>
              <a:rPr lang="en-US" altLang="ko-KR" dirty="0"/>
              <a:t>, </a:t>
            </a:r>
            <a:r>
              <a:rPr lang="ko-KR" altLang="en-US" dirty="0"/>
              <a:t>다양한 서사의 원형</a:t>
            </a:r>
            <a:r>
              <a:rPr lang="en-US" altLang="ko-KR" dirty="0"/>
              <a:t>. </a:t>
            </a:r>
            <a:r>
              <a:rPr lang="ko-KR" altLang="ko-KR" dirty="0"/>
              <a:t>대홍수와 방주의 건조</a:t>
            </a:r>
            <a:r>
              <a:rPr lang="ko-KR" altLang="en-US" dirty="0"/>
              <a:t>는 인간의 존재성에 대한 각성 모티프</a:t>
            </a:r>
            <a:r>
              <a:rPr lang="en-US" altLang="ko-KR" dirty="0"/>
              <a:t>. </a:t>
            </a:r>
            <a:r>
              <a:rPr lang="ko-KR" altLang="en-US" dirty="0"/>
              <a:t>성경과의 관련성 및 </a:t>
            </a:r>
            <a:r>
              <a:rPr lang="ko-KR" altLang="en-US" dirty="0" err="1"/>
              <a:t>장자못</a:t>
            </a:r>
            <a:r>
              <a:rPr lang="ko-KR" altLang="en-US" dirty="0"/>
              <a:t> 전설 등의 인류 경험의 반영</a:t>
            </a:r>
            <a:endParaRPr lang="en-US" altLang="ko-KR" dirty="0"/>
          </a:p>
          <a:p>
            <a:pPr fontAlgn="base"/>
            <a:r>
              <a:rPr lang="ko-KR" altLang="en-US" dirty="0" err="1"/>
              <a:t>수메르</a:t>
            </a:r>
            <a:r>
              <a:rPr lang="ko-KR" altLang="en-US" dirty="0"/>
              <a:t> 문명의 현세 중심적 가치 지향</a:t>
            </a:r>
            <a:r>
              <a:rPr lang="en-US" altLang="ko-KR" dirty="0"/>
              <a:t>. </a:t>
            </a:r>
            <a:r>
              <a:rPr lang="ko-KR" altLang="en-US" dirty="0"/>
              <a:t>물적 토대에 기반한 삶의 실제와 욕망 충족을 긍정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8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3170" y="795092"/>
            <a:ext cx="9520158" cy="769757"/>
          </a:xfrm>
        </p:spPr>
        <p:txBody>
          <a:bodyPr/>
          <a:lstStyle/>
          <a:p>
            <a:r>
              <a:rPr lang="ko-KR" altLang="en-US" dirty="0"/>
              <a:t>바빌론과 </a:t>
            </a:r>
            <a:r>
              <a:rPr lang="en-US" altLang="ko-KR" dirty="0"/>
              <a:t>7</a:t>
            </a:r>
            <a:r>
              <a:rPr lang="ko-KR" altLang="en-US" dirty="0"/>
              <a:t>대 불가사의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13249" y="2369855"/>
            <a:ext cx="418783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세계의 </a:t>
            </a:r>
            <a:r>
              <a:rPr lang="en-US" altLang="ko-KR" dirty="0"/>
              <a:t>7</a:t>
            </a:r>
            <a:r>
              <a:rPr lang="ko-KR" altLang="en-US" dirty="0"/>
              <a:t>대 불가사의</a:t>
            </a:r>
            <a:r>
              <a:rPr lang="en-US" altLang="ko-KR" dirty="0"/>
              <a:t>. </a:t>
            </a:r>
            <a:r>
              <a:rPr lang="ko-KR" altLang="en-US" dirty="0"/>
              <a:t>인공 구조물 자연 경관 등을 대상</a:t>
            </a:r>
            <a:r>
              <a:rPr lang="en-US" altLang="ko-KR" dirty="0"/>
              <a:t>. 7</a:t>
            </a:r>
            <a:r>
              <a:rPr lang="ko-KR" altLang="en-US" dirty="0"/>
              <a:t>요 등의 </a:t>
            </a:r>
            <a:r>
              <a:rPr lang="en-US" altLang="ko-KR" dirty="0"/>
              <a:t>7</a:t>
            </a:r>
            <a:r>
              <a:rPr lang="ko-KR" altLang="en-US" dirty="0"/>
              <a:t>은 세계 질서의 완전을 표현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기원전 </a:t>
            </a:r>
            <a:r>
              <a:rPr lang="en-US" altLang="ko-KR" dirty="0"/>
              <a:t>2</a:t>
            </a:r>
            <a:r>
              <a:rPr lang="ko-KR" altLang="en-US" dirty="0"/>
              <a:t>세기의 작가인 </a:t>
            </a:r>
            <a:r>
              <a:rPr lang="ko-KR" altLang="en-US" dirty="0" err="1"/>
              <a:t>시돈의</a:t>
            </a:r>
            <a:r>
              <a:rPr lang="ko-KR" altLang="en-US" dirty="0"/>
              <a:t> 안티파테르와 그보다 약간 후대의 인물로서 비잔티움의 수학자 필론</a:t>
            </a:r>
            <a:r>
              <a:rPr lang="en-US" altLang="ko-KR" dirty="0"/>
              <a:t>. </a:t>
            </a:r>
            <a:r>
              <a:rPr lang="ko-KR" altLang="en-US" dirty="0"/>
              <a:t>이후 유사 목록들이 정리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기자의 피라미드</a:t>
            </a:r>
            <a:r>
              <a:rPr lang="en-US" altLang="ko-KR" dirty="0"/>
              <a:t>, </a:t>
            </a:r>
            <a:r>
              <a:rPr lang="ko-KR" altLang="en-US" dirty="0"/>
              <a:t>바빌론의 공중정원</a:t>
            </a:r>
            <a:r>
              <a:rPr lang="en-US" altLang="ko-KR" dirty="0"/>
              <a:t>, </a:t>
            </a:r>
            <a:r>
              <a:rPr lang="ko-KR" altLang="en-US" dirty="0"/>
              <a:t>올림피아의 제우스 상</a:t>
            </a:r>
            <a:r>
              <a:rPr lang="en-US" altLang="ko-KR" dirty="0"/>
              <a:t>, </a:t>
            </a:r>
            <a:r>
              <a:rPr lang="ko-KR" altLang="en-US" dirty="0" err="1"/>
              <a:t>에페소스의</a:t>
            </a:r>
            <a:r>
              <a:rPr lang="ko-KR" altLang="en-US" dirty="0"/>
              <a:t> 아르테미스 신전</a:t>
            </a:r>
            <a:r>
              <a:rPr lang="en-US" altLang="ko-KR" dirty="0"/>
              <a:t>, </a:t>
            </a:r>
            <a:r>
              <a:rPr lang="ko-KR" altLang="en-US" dirty="0" err="1"/>
              <a:t>할리카르나소스의</a:t>
            </a:r>
            <a:r>
              <a:rPr lang="ko-KR" altLang="en-US" dirty="0"/>
              <a:t> </a:t>
            </a:r>
            <a:r>
              <a:rPr lang="ko-KR" altLang="en-US" dirty="0" err="1"/>
              <a:t>마우솔레움</a:t>
            </a:r>
            <a:r>
              <a:rPr lang="en-US" altLang="ko-KR" dirty="0"/>
              <a:t>, </a:t>
            </a:r>
            <a:r>
              <a:rPr lang="ko-KR" altLang="en-US" dirty="0" err="1"/>
              <a:t>로도스의</a:t>
            </a:r>
            <a:r>
              <a:rPr lang="ko-KR" altLang="en-US" dirty="0"/>
              <a:t> 거상</a:t>
            </a:r>
            <a:r>
              <a:rPr lang="en-US" altLang="ko-KR" dirty="0"/>
              <a:t>, </a:t>
            </a:r>
            <a:r>
              <a:rPr lang="ko-KR" altLang="en-US" dirty="0" err="1"/>
              <a:t>파로스</a:t>
            </a:r>
            <a:r>
              <a:rPr lang="ko-KR" altLang="en-US" dirty="0"/>
              <a:t> 섬의 등대 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2675"/>
          <a:stretch/>
        </p:blipFill>
        <p:spPr>
          <a:xfrm>
            <a:off x="1798212" y="2128917"/>
            <a:ext cx="4602587" cy="389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9334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079|9.3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42|3.031|0.7590001|228.904|3.959|1.334|54.88501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3034</TotalTime>
  <Words>2360</Words>
  <Application>Microsoft Office PowerPoint</Application>
  <PresentationFormat>와이드스크린</PresentationFormat>
  <Paragraphs>127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Palatino Linotype</vt:lpstr>
      <vt:lpstr>Wingdings</vt:lpstr>
      <vt:lpstr>Gallery</vt:lpstr>
      <vt:lpstr>지리와 문명</vt:lpstr>
      <vt:lpstr>문자와 가치 지향 – 길가메시 서사</vt:lpstr>
      <vt:lpstr> </vt:lpstr>
      <vt:lpstr>길가메시의 내용</vt:lpstr>
      <vt:lpstr>길가메시의 내용</vt:lpstr>
      <vt:lpstr>길가메시의 내용</vt:lpstr>
      <vt:lpstr>길가메시의 내용</vt:lpstr>
      <vt:lpstr>지향과 가치 - 길가메시 서사</vt:lpstr>
      <vt:lpstr>바빌론과 7대 불가사의</vt:lpstr>
      <vt:lpstr>바빌론의 공중 정원</vt:lpstr>
      <vt:lpstr>바빌론의 함무라비법전</vt:lpstr>
      <vt:lpstr>사회 조직 - 함무라비법전</vt:lpstr>
      <vt:lpstr>함무라비 법조문 - 재판</vt:lpstr>
      <vt:lpstr>함무라비법전 - 도둑</vt:lpstr>
      <vt:lpstr>함무라비법전 - 맥주</vt:lpstr>
      <vt:lpstr>고조선과 팔조법금</vt:lpstr>
      <vt:lpstr>함부라비 법전의 의미</vt:lpstr>
      <vt:lpstr>수메르 문명과 자연환경 </vt:lpstr>
      <vt:lpstr>자연 환경과 가치관</vt:lpstr>
      <vt:lpstr>차시 예고 및 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지리와 문명</dc:title>
  <dc:creator>LG</dc:creator>
  <cp:lastModifiedBy>이 동규</cp:lastModifiedBy>
  <cp:revision>225</cp:revision>
  <dcterms:created xsi:type="dcterms:W3CDTF">2020-03-12T08:32:51Z</dcterms:created>
  <dcterms:modified xsi:type="dcterms:W3CDTF">2023-01-02T02:16:33Z</dcterms:modified>
</cp:coreProperties>
</file>