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8" r:id="rId12"/>
    <p:sldId id="266" r:id="rId13"/>
    <p:sldId id="268" r:id="rId14"/>
    <p:sldId id="275" r:id="rId15"/>
    <p:sldId id="269" r:id="rId16"/>
    <p:sldId id="276" r:id="rId17"/>
    <p:sldId id="270" r:id="rId18"/>
    <p:sldId id="280" r:id="rId19"/>
    <p:sldId id="281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43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21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01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908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2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l-G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l-G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007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l-G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l-G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59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44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629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l-G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82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266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l-G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D20C-DFCC-4676-977C-97FAC535D44B}" type="datetimeFigureOut">
              <a:rPr lang="el-GR" smtClean="0"/>
              <a:t>3/3/2022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850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toryofmathematics.com/roma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9AzKtxG9NY" TargetMode="External"/><Relationship Id="rId2" Type="http://schemas.openxmlformats.org/officeDocument/2006/relationships/hyperlink" Target="https://www.youtube.com/watch?v=cZH0YnFpjw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kids.britannica.com/kids/assembly/view/8947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aa.org/press/periodicals/convergence/mathematical-treasure-old-babylonian-area-calcu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XsKyVSPOU" TargetMode="External"/><Relationship Id="rId2" Type="http://schemas.openxmlformats.org/officeDocument/2006/relationships/hyperlink" Target="https://www.youtube.com/watch?v=yHVq0g6XWes&amp;feature=emb_tit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KqQGISplMo" TargetMode="External"/><Relationship Id="rId4" Type="http://schemas.openxmlformats.org/officeDocument/2006/relationships/hyperlink" Target="https://www.youtube.com/watch?v=iZG25uBwU7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xagenary_cycle" TargetMode="External"/><Relationship Id="rId2" Type="http://schemas.openxmlformats.org/officeDocument/2006/relationships/hyperlink" Target="https://en.wikipedia.org/wiki/Sexagesim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namu.wiki/w/%EC%9C%A1%EC%8B%AD%EA%B0%91%EC%9E%9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C%A1%EC%8B%AD%EA%B0%91%EC%9E%90" TargetMode="External"/><Relationship Id="rId2" Type="http://schemas.openxmlformats.org/officeDocument/2006/relationships/hyperlink" Target="https://en.wikipedia.org/wiki/Sexagenary_cyc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FJeYSKfoo" TargetMode="External"/><Relationship Id="rId2" Type="http://schemas.openxmlformats.org/officeDocument/2006/relationships/hyperlink" Target="https://m.blog.naver.com/PostView.nhn?blogId=eunkoreah1&amp;logNo=45005425&amp;proxyReferer=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o1FlKc_3aM" TargetMode="External"/><Relationship Id="rId5" Type="http://schemas.openxmlformats.org/officeDocument/2006/relationships/hyperlink" Target="https://www.youtube.com/watch?v=J5Ug3Cr8RUE" TargetMode="External"/><Relationship Id="rId4" Type="http://schemas.openxmlformats.org/officeDocument/2006/relationships/hyperlink" Target="https://www.youtube.com/watch?v=FxTencmpDL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Sexagesim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yaarchaeologist.co.uk/2016/12/28/maya-numbers/" TargetMode="External"/><Relationship Id="rId2" Type="http://schemas.openxmlformats.org/officeDocument/2006/relationships/hyperlink" Target="https://courses.lumenlearning.com/waymakermath4libarts/chapter/the-mayan-numeral-syste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cpH4ErtPjo" TargetMode="External"/><Relationship Id="rId2" Type="http://schemas.openxmlformats.org/officeDocument/2006/relationships/hyperlink" Target="http://www.hellenicaworld.com/Greece/Science/en/Count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thworld.wolfram.com/RomanNumer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Roman_numer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Numeral system</a:t>
            </a:r>
            <a:endParaRPr lang="el-G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1 </a:t>
            </a:r>
            <a:r>
              <a:rPr lang="ko-KR" altLang="en-US" sz="3200" dirty="0"/>
              <a:t>주</a:t>
            </a:r>
            <a:r>
              <a:rPr lang="en-US" altLang="ko-KR" sz="3200" dirty="0"/>
              <a:t>-1/2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277691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pPr lvl="1"/>
            <a:r>
              <a:rPr lang="en-US" altLang="ko-KR" dirty="0"/>
              <a:t>Roman mathematics</a:t>
            </a:r>
          </a:p>
          <a:p>
            <a:pPr lvl="2"/>
            <a:r>
              <a:rPr lang="en-US" altLang="ko-KR" dirty="0">
                <a:hlinkClick r:id="rId2"/>
              </a:rPr>
              <a:t>https://www.storyofmathematics.com/roman.html</a:t>
            </a:r>
            <a:endParaRPr lang="en-US" altLang="ko-KR" dirty="0"/>
          </a:p>
          <a:p>
            <a:pPr lvl="2"/>
            <a:endParaRPr lang="el-G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59" y="1525607"/>
            <a:ext cx="4166673" cy="23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7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의 존재</a:t>
            </a:r>
            <a:endParaRPr lang="en-US" altLang="ko-KR" dirty="0"/>
          </a:p>
          <a:p>
            <a:pPr lvl="1"/>
            <a:r>
              <a:rPr lang="ko-KR" altLang="en-US" dirty="0"/>
              <a:t>인도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2149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ko-KR" altLang="en-US" dirty="0"/>
              <a:t>아라비아 숫자 </a:t>
            </a:r>
            <a:endParaRPr lang="en-US" altLang="ko-KR" dirty="0"/>
          </a:p>
          <a:p>
            <a:pPr lvl="1"/>
            <a:r>
              <a:rPr lang="ko-KR" altLang="en-US" dirty="0"/>
              <a:t>완벽한 </a:t>
            </a:r>
            <a:r>
              <a:rPr lang="en-US" altLang="ko-KR" dirty="0"/>
              <a:t>10 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https://www.youtube.com/watch?v=cZH0YnFpjwU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https://www.youtube.com/watch?v=19AzKtxG9NY</a:t>
            </a:r>
            <a:endParaRPr lang="en-US" altLang="ko-KR" dirty="0"/>
          </a:p>
          <a:p>
            <a:pPr lvl="2"/>
            <a:r>
              <a:rPr lang="en-US" altLang="ko-KR" dirty="0">
                <a:hlinkClick r:id="rId4"/>
              </a:rPr>
              <a:t>https://kids.britannica.com/kids/assembly/view/89478</a:t>
            </a:r>
            <a:endParaRPr lang="en-US" altLang="ko-KR" dirty="0"/>
          </a:p>
          <a:p>
            <a:pPr lvl="2"/>
            <a:endParaRPr lang="el-G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363" y="2766274"/>
            <a:ext cx="5271994" cy="28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ko-KR" altLang="en-US" dirty="0"/>
              <a:t>고대 사회에서 수의 활용</a:t>
            </a:r>
            <a:endParaRPr lang="en-US" altLang="ko-KR" dirty="0"/>
          </a:p>
          <a:p>
            <a:pPr lvl="1"/>
            <a:r>
              <a:rPr lang="ko-KR" altLang="en-US"/>
              <a:t>천문</a:t>
            </a:r>
            <a:endParaRPr lang="en-US" altLang="ko-KR"/>
          </a:p>
          <a:p>
            <a:pPr lvl="1"/>
            <a:r>
              <a:rPr lang="ko-KR" altLang="en-US" dirty="0"/>
              <a:t>건축</a:t>
            </a:r>
            <a:endParaRPr lang="en-US" altLang="ko-KR" dirty="0"/>
          </a:p>
          <a:p>
            <a:pPr lvl="1"/>
            <a:r>
              <a:rPr lang="ko-KR" altLang="en-US" dirty="0"/>
              <a:t>농경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길이</a:t>
            </a:r>
            <a:endParaRPr lang="en-US" altLang="ko-KR" dirty="0"/>
          </a:p>
          <a:p>
            <a:pPr lvl="1"/>
            <a:r>
              <a:rPr lang="ko-KR" altLang="en-US" dirty="0"/>
              <a:t>면적</a:t>
            </a:r>
            <a:endParaRPr lang="en-US" altLang="ko-KR" dirty="0"/>
          </a:p>
          <a:p>
            <a:pPr lvl="1"/>
            <a:r>
              <a:rPr lang="ko-KR" altLang="en-US" dirty="0"/>
              <a:t>부피</a:t>
            </a:r>
            <a:endParaRPr lang="en-US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419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en-US" altLang="ko-KR" dirty="0"/>
              <a:t>Old Babylonian area calculation</a:t>
            </a:r>
          </a:p>
          <a:p>
            <a:pPr lvl="2"/>
            <a:r>
              <a:rPr lang="en-US" altLang="ko-KR" dirty="0">
                <a:hlinkClick r:id="rId2"/>
              </a:rPr>
              <a:t>https://www.maa.org/press/periodicals/convergence/mathematical-treasure-old-babylonian-area-calculation</a:t>
            </a:r>
            <a:endParaRPr lang="ko-KR" alt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l-G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92" y="1928577"/>
            <a:ext cx="2612316" cy="1742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400" y="1891672"/>
            <a:ext cx="2690366" cy="1818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651" y="1842645"/>
            <a:ext cx="2784147" cy="18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en-US" altLang="ko-KR" dirty="0"/>
              <a:t>Ancient Egyptian form of multiplication</a:t>
            </a:r>
          </a:p>
          <a:p>
            <a:pPr lvl="1"/>
            <a:r>
              <a:rPr lang="ko-KR" altLang="en-US" dirty="0"/>
              <a:t>두 자리수의 곱</a:t>
            </a:r>
            <a:endParaRPr lang="en-US" altLang="ko-KR" dirty="0"/>
          </a:p>
          <a:p>
            <a:pPr marL="1093788" lvl="2" indent="-179388"/>
            <a:r>
              <a:rPr lang="en-US" altLang="ko-KR" dirty="0">
                <a:hlinkClick r:id="rId2"/>
              </a:rPr>
              <a:t>https://www.youtube.com/watch?v=yHVq0g6XWes&amp;feature=emb_title</a:t>
            </a:r>
            <a:endParaRPr lang="en-US" altLang="ko-KR" dirty="0"/>
          </a:p>
          <a:p>
            <a:pPr marL="1093788" lvl="2" indent="-179388"/>
            <a:r>
              <a:rPr lang="en-US" altLang="ko-KR" dirty="0">
                <a:hlinkClick r:id="rId3"/>
              </a:rPr>
              <a:t>https://www.youtube.com/watch?v=qHXsKyVSPOU</a:t>
            </a:r>
            <a:endParaRPr lang="en-US" altLang="ko-KR" dirty="0"/>
          </a:p>
          <a:p>
            <a:pPr lvl="2"/>
            <a:endParaRPr lang="en-US" dirty="0"/>
          </a:p>
          <a:p>
            <a:pPr lvl="1"/>
            <a:r>
              <a:rPr lang="ko-KR" altLang="en-US" dirty="0"/>
              <a:t>복잡한 계산</a:t>
            </a:r>
            <a:endParaRPr lang="en-US" dirty="0"/>
          </a:p>
          <a:p>
            <a:pPr lvl="2"/>
            <a:r>
              <a:rPr lang="en-US" altLang="ko-KR" dirty="0">
                <a:hlinkClick r:id="rId4"/>
              </a:rPr>
              <a:t>https://www.youtube.com/watch?v=iZG25uBwU7M</a:t>
            </a:r>
            <a:endParaRPr lang="en-US" altLang="ko-KR" dirty="0"/>
          </a:p>
          <a:p>
            <a:pPr lvl="2"/>
            <a:endParaRPr lang="en-US" dirty="0"/>
          </a:p>
          <a:p>
            <a:r>
              <a:rPr lang="en-US" altLang="ko-KR" dirty="0"/>
              <a:t>Ancient Egyptian divided numbers</a:t>
            </a:r>
          </a:p>
          <a:p>
            <a:pPr lvl="2"/>
            <a:r>
              <a:rPr lang="en-US" altLang="ko-KR" dirty="0">
                <a:hlinkClick r:id="rId5"/>
              </a:rPr>
              <a:t>https://www.youtube.com/watch?v=bKqQGISplMo</a:t>
            </a:r>
            <a:endParaRPr lang="en-US" altLang="ko-KR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2065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8843"/>
            <a:ext cx="10515600" cy="5772150"/>
          </a:xfrm>
        </p:spPr>
        <p:txBody>
          <a:bodyPr>
            <a:normAutofit/>
          </a:bodyPr>
          <a:lstStyle/>
          <a:p>
            <a:pPr marL="179388" indent="-179388"/>
            <a:r>
              <a:rPr lang="en-US" altLang="ko-KR" sz="2000" dirty="0"/>
              <a:t>[25] </a:t>
            </a:r>
            <a:r>
              <a:rPr lang="en-US" dirty="0" err="1"/>
              <a:t>Sexagesimal</a:t>
            </a:r>
            <a:endParaRPr lang="en-US" dirty="0"/>
          </a:p>
          <a:p>
            <a:pPr marL="636588" lvl="1" indent="-179388"/>
            <a:r>
              <a:rPr lang="en-US" sz="1200" dirty="0">
                <a:hlinkClick r:id="rId2"/>
              </a:rPr>
              <a:t>https://en.wikipedia.org/wiki/Sexagesimal</a:t>
            </a:r>
            <a:endParaRPr lang="en-US" sz="1200" dirty="0"/>
          </a:p>
          <a:p>
            <a:pPr marL="636588" lvl="1" indent="-179388"/>
            <a:endParaRPr lang="en-US" altLang="ko-KR" sz="1200" dirty="0"/>
          </a:p>
          <a:p>
            <a:pPr marL="636588" lvl="1" indent="-179388"/>
            <a:endParaRPr lang="en-US" altLang="ko-KR" sz="1200" dirty="0"/>
          </a:p>
          <a:p>
            <a:pPr marL="636588" lvl="1" indent="-179388"/>
            <a:endParaRPr lang="en-US" altLang="ko-KR" sz="1200" dirty="0"/>
          </a:p>
          <a:p>
            <a:pPr marL="636588" lvl="1" indent="-179388"/>
            <a:endParaRPr lang="en-US" altLang="ko-KR" sz="1200" dirty="0"/>
          </a:p>
          <a:p>
            <a:pPr marL="636588" lvl="1" indent="-179388"/>
            <a:endParaRPr lang="en-US" altLang="ko-KR" sz="1200" dirty="0"/>
          </a:p>
          <a:p>
            <a:pPr marL="636588" lvl="1" indent="-179388"/>
            <a:endParaRPr lang="en-US" altLang="ko-KR" sz="1200" dirty="0"/>
          </a:p>
          <a:p>
            <a:pPr marL="636588" lvl="1" indent="-179388"/>
            <a:r>
              <a:rPr lang="en-US" altLang="ko-KR" sz="1600" dirty="0">
                <a:solidFill>
                  <a:srgbClr val="FF0000"/>
                </a:solidFill>
              </a:rPr>
              <a:t>HM-25-366-1998</a:t>
            </a:r>
          </a:p>
          <a:p>
            <a:pPr marL="636588" lvl="1" indent="-179388"/>
            <a:endParaRPr lang="en-US" altLang="ko-KR" sz="1600" dirty="0">
              <a:solidFill>
                <a:srgbClr val="FF0000"/>
              </a:solidFill>
            </a:endParaRPr>
          </a:p>
          <a:p>
            <a:pPr marL="636588" lvl="1" indent="-179388"/>
            <a:endParaRPr lang="en-US" altLang="ko-KR" sz="1600" dirty="0">
              <a:solidFill>
                <a:srgbClr val="FF0000"/>
              </a:solidFill>
            </a:endParaRPr>
          </a:p>
          <a:p>
            <a:pPr marL="636588" lvl="1" indent="-179388"/>
            <a:endParaRPr lang="en-US" altLang="ko-KR" sz="1600" dirty="0">
              <a:solidFill>
                <a:srgbClr val="FF0000"/>
              </a:solidFill>
            </a:endParaRPr>
          </a:p>
          <a:p>
            <a:pPr marL="636588" lvl="1" indent="-179388"/>
            <a:r>
              <a:rPr lang="en-US" altLang="ko-KR" sz="1600" dirty="0"/>
              <a:t>[26] </a:t>
            </a:r>
            <a:r>
              <a:rPr lang="en-US" altLang="ko-KR" sz="1600" dirty="0" err="1"/>
              <a:t>sexagenary</a:t>
            </a:r>
            <a:r>
              <a:rPr lang="en-US" altLang="ko-KR" sz="1600" dirty="0"/>
              <a:t> cycle</a:t>
            </a:r>
          </a:p>
          <a:p>
            <a:pPr marL="636588" lvl="1" indent="-179388"/>
            <a:r>
              <a:rPr lang="en-US" sz="1600" dirty="0">
                <a:hlinkClick r:id="rId3"/>
              </a:rPr>
              <a:t>https://en.wikipedia.org/wiki/Sexagenary_cycle</a:t>
            </a:r>
            <a:endParaRPr lang="en-US" sz="1600" dirty="0"/>
          </a:p>
          <a:p>
            <a:pPr marL="636588" lvl="1" indent="-179388"/>
            <a:r>
              <a:rPr lang="ko-KR" altLang="en-US" sz="1600" dirty="0"/>
              <a:t>한글 자료 </a:t>
            </a:r>
            <a:r>
              <a:rPr lang="en-US" altLang="ko-KR" sz="1600" dirty="0"/>
              <a:t>: </a:t>
            </a:r>
            <a:r>
              <a:rPr lang="en-US" sz="1600" dirty="0">
                <a:hlinkClick r:id="rId4"/>
              </a:rPr>
              <a:t>https://namu.wiki/w/%EC%9C%A1%EC%8B%AD%EA%B0%91%EC%9E%90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928" y="1337888"/>
            <a:ext cx="6132926" cy="6225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698" y="392565"/>
            <a:ext cx="2305050" cy="27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6025244"/>
          </a:xfrm>
        </p:spPr>
        <p:txBody>
          <a:bodyPr/>
          <a:lstStyle/>
          <a:p>
            <a:r>
              <a:rPr lang="ko-KR" altLang="en-US" dirty="0"/>
              <a:t>중국 </a:t>
            </a:r>
            <a:r>
              <a:rPr lang="en-US" altLang="ko-KR" dirty="0" err="1"/>
              <a:t>sexagenary</a:t>
            </a:r>
            <a:r>
              <a:rPr lang="en-US" altLang="ko-KR" dirty="0"/>
              <a:t> cycle</a:t>
            </a:r>
          </a:p>
          <a:p>
            <a:pPr lvl="2"/>
            <a:r>
              <a:rPr lang="en-US" dirty="0">
                <a:hlinkClick r:id="rId2"/>
              </a:rPr>
              <a:t>https://en.wikipedia.org/wiki/Sexagenary_cycle</a:t>
            </a:r>
            <a:endParaRPr lang="en-US" dirty="0"/>
          </a:p>
          <a:p>
            <a:pPr lvl="2"/>
            <a:r>
              <a:rPr lang="ko-KR" altLang="en-US" dirty="0"/>
              <a:t>한글 자료 </a:t>
            </a:r>
            <a:r>
              <a:rPr lang="en-US" altLang="ko-KR" dirty="0"/>
              <a:t>: </a:t>
            </a:r>
            <a:r>
              <a:rPr lang="en-US" dirty="0">
                <a:hlinkClick r:id="rId3"/>
              </a:rPr>
              <a:t>https://namu.wiki/w/%EC%9C%A1%EC%8B%AD%EA%B0%91%EC%9E%90</a:t>
            </a:r>
            <a:endParaRPr lang="ko-KR" alt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58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1" y="184306"/>
            <a:ext cx="10221686" cy="65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7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6025244"/>
          </a:xfrm>
        </p:spPr>
        <p:txBody>
          <a:bodyPr/>
          <a:lstStyle/>
          <a:p>
            <a:r>
              <a:rPr lang="ko-KR" altLang="en-US" dirty="0"/>
              <a:t>육십갑자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985"/>
            <a:ext cx="10582372" cy="21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0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8843"/>
            <a:ext cx="10515600" cy="5772150"/>
          </a:xfrm>
        </p:spPr>
        <p:txBody>
          <a:bodyPr>
            <a:normAutofit/>
          </a:bodyPr>
          <a:lstStyle/>
          <a:p>
            <a:pPr marL="179388" indent="-179388"/>
            <a:r>
              <a:rPr lang="ko-KR" altLang="en-US" sz="2000" dirty="0"/>
              <a:t>길이 </a:t>
            </a:r>
            <a:r>
              <a:rPr lang="en-US" altLang="ko-KR" sz="2000" dirty="0"/>
              <a:t>: </a:t>
            </a:r>
            <a:r>
              <a:rPr lang="ko-KR" altLang="en-US" sz="2000" dirty="0"/>
              <a:t>농경사회에 필요</a:t>
            </a:r>
            <a:endParaRPr lang="en-US" altLang="ko-KR" sz="2000" dirty="0"/>
          </a:p>
          <a:p>
            <a:pPr marL="636588" lvl="1" indent="-179388"/>
            <a:r>
              <a:rPr lang="ko-KR" altLang="en-US" sz="1600" dirty="0"/>
              <a:t>크기</a:t>
            </a:r>
            <a:endParaRPr lang="en-US" altLang="ko-KR" sz="1600" dirty="0"/>
          </a:p>
          <a:p>
            <a:pPr marL="636588" lvl="1" indent="-179388"/>
            <a:r>
              <a:rPr lang="ko-KR" altLang="en-US" sz="1600" dirty="0"/>
              <a:t>역사적 길이 </a:t>
            </a:r>
            <a:endParaRPr lang="en-US" altLang="ko-KR" sz="1600" dirty="0"/>
          </a:p>
          <a:p>
            <a:pPr marL="179388" indent="-179388"/>
            <a:r>
              <a:rPr lang="ko-KR" altLang="en-US" sz="2000" dirty="0"/>
              <a:t>면적 </a:t>
            </a:r>
            <a:endParaRPr lang="en-US" altLang="ko-KR" sz="2000" dirty="0"/>
          </a:p>
          <a:p>
            <a:pPr marL="179388" indent="-179388"/>
            <a:endParaRPr lang="en-US" altLang="ko-KR" sz="2000" dirty="0"/>
          </a:p>
          <a:p>
            <a:pPr marL="179388" indent="-179388"/>
            <a:r>
              <a:rPr lang="ko-KR" altLang="en-US" sz="2000" dirty="0"/>
              <a:t>부피</a:t>
            </a:r>
            <a:endParaRPr lang="en-US" altLang="ko-KR" sz="2000" dirty="0"/>
          </a:p>
          <a:p>
            <a:pPr marL="179388" indent="-179388"/>
            <a:endParaRPr lang="en-US" altLang="ko-KR" sz="2000" dirty="0"/>
          </a:p>
          <a:p>
            <a:pPr marL="179388" indent="-179388"/>
            <a:r>
              <a:rPr lang="en-US" altLang="ko-KR" sz="2000" dirty="0"/>
              <a:t>Logarithm</a:t>
            </a:r>
          </a:p>
          <a:p>
            <a:pPr marL="179388" indent="-179388"/>
            <a:endParaRPr lang="en-US" altLang="ko-KR" sz="2000" dirty="0"/>
          </a:p>
          <a:p>
            <a:pPr marL="179388" indent="-179388"/>
            <a:r>
              <a:rPr lang="ko-KR" altLang="en-US" sz="2000" dirty="0"/>
              <a:t>고대인의 수 계산방법</a:t>
            </a:r>
            <a:endParaRPr lang="en-US" altLang="ko-KR" sz="2000" dirty="0"/>
          </a:p>
          <a:p>
            <a:pPr marL="179388" indent="-179388"/>
            <a:endParaRPr lang="en-US" altLang="ko-KR" sz="2000" dirty="0"/>
          </a:p>
          <a:p>
            <a:pPr marL="179388" indent="-179388"/>
            <a:endParaRPr lang="en-US" altLang="ko-KR" sz="2000" dirty="0"/>
          </a:p>
          <a:p>
            <a:pPr marL="179388" indent="-179388"/>
            <a:endParaRPr lang="en-US" altLang="ko-KR" sz="2000" dirty="0"/>
          </a:p>
          <a:p>
            <a:pPr marL="179388" indent="-179388"/>
            <a:endParaRPr lang="en-US" altLang="ko-KR" sz="2000" dirty="0"/>
          </a:p>
          <a:p>
            <a:pPr marL="179388" indent="-179388"/>
            <a:endParaRPr lang="en-US" altLang="ko-KR" sz="2000" dirty="0"/>
          </a:p>
          <a:p>
            <a:pPr marL="179388" indent="-179388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892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13704"/>
            <a:ext cx="7685314" cy="56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85" y="552918"/>
            <a:ext cx="8149318" cy="58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9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35" y="568533"/>
            <a:ext cx="8042501" cy="59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3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87012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수 </a:t>
            </a:r>
            <a:r>
              <a:rPr lang="en-US" altLang="ko-KR" dirty="0"/>
              <a:t>number</a:t>
            </a:r>
          </a:p>
          <a:p>
            <a:pPr lvl="1"/>
            <a:r>
              <a:rPr lang="en-US" dirty="0"/>
              <a:t>2 </a:t>
            </a:r>
            <a:r>
              <a:rPr lang="ko-KR" altLang="en-US" dirty="0"/>
              <a:t>진법 </a:t>
            </a:r>
            <a:r>
              <a:rPr lang="en-US" altLang="ko-KR" dirty="0"/>
              <a:t>: </a:t>
            </a:r>
          </a:p>
          <a:p>
            <a:pPr lvl="1"/>
            <a:r>
              <a:rPr lang="en-US" dirty="0"/>
              <a:t>8 </a:t>
            </a:r>
            <a:r>
              <a:rPr lang="ko-KR" altLang="en-US" dirty="0"/>
              <a:t>진법 </a:t>
            </a:r>
            <a:r>
              <a:rPr lang="en-US" altLang="ko-KR"/>
              <a:t>: </a:t>
            </a:r>
            <a:endParaRPr lang="en-US" dirty="0"/>
          </a:p>
          <a:p>
            <a:pPr lvl="1"/>
            <a:r>
              <a:rPr lang="en-US" dirty="0"/>
              <a:t>10 </a:t>
            </a:r>
            <a:r>
              <a:rPr lang="ko-KR" altLang="en-US" dirty="0"/>
              <a:t>진법 </a:t>
            </a:r>
            <a:r>
              <a:rPr lang="en-US" altLang="ko-KR" dirty="0"/>
              <a:t>: </a:t>
            </a:r>
          </a:p>
          <a:p>
            <a:pPr lvl="1"/>
            <a:r>
              <a:rPr lang="en-US" dirty="0"/>
              <a:t>12 </a:t>
            </a:r>
            <a:r>
              <a:rPr lang="ko-KR" altLang="en-US" dirty="0"/>
              <a:t>진법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 </a:t>
            </a:r>
            <a:r>
              <a:rPr lang="en-US" altLang="ko-KR" dirty="0"/>
              <a:t>:  </a:t>
            </a:r>
            <a:endParaRPr lang="en-US" dirty="0"/>
          </a:p>
          <a:p>
            <a:pPr lvl="1"/>
            <a:r>
              <a:rPr lang="en-US" altLang="ko-KR" dirty="0"/>
              <a:t>20 </a:t>
            </a:r>
            <a:r>
              <a:rPr lang="ko-KR" altLang="en-US" dirty="0"/>
              <a:t>진법 </a:t>
            </a:r>
            <a:r>
              <a:rPr lang="en-US" altLang="ko-KR" dirty="0"/>
              <a:t>: Maya, France</a:t>
            </a:r>
          </a:p>
          <a:p>
            <a:pPr lvl="2"/>
            <a:r>
              <a:rPr lang="ko-KR" altLang="en-US" dirty="0"/>
              <a:t>프랑스어 숫자 표현 </a:t>
            </a:r>
            <a:endParaRPr lang="en-US" altLang="ko-KR" dirty="0"/>
          </a:p>
          <a:p>
            <a:pPr lvl="3"/>
            <a:r>
              <a:rPr lang="en-US" dirty="0">
                <a:hlinkClick r:id="rId2"/>
              </a:rPr>
              <a:t>https://m.blog.naver.com/PostView.nhn?blogId=eunkoreah1&amp;logNo=45005425&amp;proxyReferer=https%3A%2F%2Fwww.google.com%2F</a:t>
            </a:r>
            <a:r>
              <a:rPr lang="en-US" altLang="ko-KR" dirty="0"/>
              <a:t> </a:t>
            </a:r>
          </a:p>
          <a:p>
            <a:pPr lvl="1"/>
            <a:r>
              <a:rPr lang="en-US" dirty="0"/>
              <a:t>60 </a:t>
            </a:r>
            <a:r>
              <a:rPr lang="ko-KR" altLang="en-US" dirty="0"/>
              <a:t>진법 </a:t>
            </a:r>
            <a:r>
              <a:rPr lang="en-US" altLang="ko-KR" dirty="0"/>
              <a:t>:  Babylonia</a:t>
            </a:r>
          </a:p>
          <a:p>
            <a:pPr lvl="2"/>
            <a:r>
              <a:rPr lang="en-US" altLang="ko-KR" dirty="0"/>
              <a:t>60 </a:t>
            </a:r>
            <a:r>
              <a:rPr lang="ko-KR" altLang="en-US" dirty="0"/>
              <a:t>진법</a:t>
            </a:r>
            <a:endParaRPr lang="en-US" altLang="ko-KR" dirty="0"/>
          </a:p>
          <a:p>
            <a:pPr marL="1550988" lvl="3" indent="-179388"/>
            <a:r>
              <a:rPr lang="en-US" altLang="ko-KR" dirty="0">
                <a:hlinkClick r:id="rId3"/>
              </a:rPr>
              <a:t>https://www.youtube.com/watch?v=xbFJeYSKfoo</a:t>
            </a:r>
            <a:endParaRPr lang="en-US" altLang="ko-KR" dirty="0"/>
          </a:p>
          <a:p>
            <a:pPr marL="1550988" lvl="3" indent="-179388"/>
            <a:r>
              <a:rPr lang="en-US" altLang="ko-KR" dirty="0">
                <a:hlinkClick r:id="rId4"/>
              </a:rPr>
              <a:t>https://www.youtube.com/watch?v=FxTencmpDLc</a:t>
            </a:r>
            <a:endParaRPr lang="en-US" altLang="ko-KR" dirty="0"/>
          </a:p>
          <a:p>
            <a:pPr marL="1093788" lvl="2" indent="-179388"/>
            <a:r>
              <a:rPr lang="en-US" altLang="ko-KR" dirty="0" err="1"/>
              <a:t>Sqrt</a:t>
            </a:r>
            <a:r>
              <a:rPr lang="en-US" altLang="ko-KR" dirty="0"/>
              <a:t>(2) </a:t>
            </a:r>
            <a:r>
              <a:rPr lang="ko-KR" altLang="en-US" dirty="0"/>
              <a:t>값을 계산</a:t>
            </a:r>
            <a:endParaRPr lang="en-US" altLang="ko-KR" dirty="0"/>
          </a:p>
          <a:p>
            <a:pPr marL="1550988" lvl="3" indent="-179388"/>
            <a:r>
              <a:rPr lang="en-US" altLang="ko-KR" dirty="0">
                <a:hlinkClick r:id="rId5"/>
              </a:rPr>
              <a:t>https://www.youtube.com/watch?v=J5Ug3Cr8RUE</a:t>
            </a:r>
            <a:endParaRPr lang="en-US" altLang="ko-KR" dirty="0"/>
          </a:p>
          <a:p>
            <a:pPr marL="1093788" lvl="2" indent="-179388"/>
            <a:r>
              <a:rPr lang="en-US" altLang="ko-KR" dirty="0"/>
              <a:t>(r^2-s^2)^2+(2rs)^2=(r^2+s^2)^2 (Euclid)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바빌로니아 수 체계로 설명</a:t>
            </a:r>
            <a:endParaRPr lang="en-US" altLang="ko-KR" dirty="0"/>
          </a:p>
          <a:p>
            <a:pPr marL="1550988" lvl="3" indent="-179388"/>
            <a:r>
              <a:rPr lang="en-US" altLang="ko-KR" dirty="0">
                <a:hlinkClick r:id="rId6"/>
              </a:rPr>
              <a:t>https://www.youtube.com/watch?v=9o1FlKc_3aM</a:t>
            </a:r>
            <a:endParaRPr lang="en-US" altLang="ko-KR" sz="2000" dirty="0"/>
          </a:p>
          <a:p>
            <a:pPr marL="1550988" lvl="3" indent="-179388"/>
            <a:endParaRPr lang="en-US" altLang="ko-KR" dirty="0"/>
          </a:p>
          <a:p>
            <a:pPr marL="1093788" lvl="2" indent="-179388"/>
            <a:endParaRPr lang="en-US" altLang="ko-KR" dirty="0"/>
          </a:p>
          <a:p>
            <a:pPr marL="1093788" lvl="2" indent="-179388"/>
            <a:endParaRPr lang="en-US" altLang="ko-KR" dirty="0"/>
          </a:p>
          <a:p>
            <a:pPr marL="1093788" lvl="2" indent="-179388"/>
            <a:endParaRPr lang="ko-KR" alt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0940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pPr lvl="1"/>
            <a:r>
              <a:rPr lang="en-US" altLang="ko-KR" dirty="0"/>
              <a:t>360 </a:t>
            </a:r>
            <a:r>
              <a:rPr lang="ko-KR" altLang="en-US" dirty="0"/>
              <a:t>진법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77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en-US" dirty="0"/>
              <a:t>Babylonian cuneiform numerals (</a:t>
            </a:r>
            <a:r>
              <a:rPr lang="en-US" dirty="0" err="1"/>
              <a:t>sexagesimal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hlinkClick r:id="rId2"/>
              </a:rPr>
              <a:t>https://en.wikipedia.org/wiki/Sexagesimal</a:t>
            </a:r>
            <a:endParaRPr lang="en-US" dirty="0"/>
          </a:p>
          <a:p>
            <a:pPr lvl="1"/>
            <a:endParaRPr lang="el-G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57" y="1509711"/>
            <a:ext cx="76200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5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en-US" altLang="ko-KR" dirty="0"/>
              <a:t>Mayan numeral system : </a:t>
            </a:r>
            <a:r>
              <a:rPr lang="en-US" altLang="ko-KR" dirty="0" err="1"/>
              <a:t>vigesimal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https://courses.lumenlearning.com/waymakermath4libarts/chapter/the-mayan-numeral-system/</a:t>
            </a:r>
            <a:endParaRPr lang="en-US" altLang="ko-KR" dirty="0"/>
          </a:p>
          <a:p>
            <a:pPr lvl="2"/>
            <a:r>
              <a:rPr lang="en-US" dirty="0">
                <a:hlinkClick r:id="rId3"/>
              </a:rPr>
              <a:t>https://mayaarchaeologist.co.uk/2016/12/28/maya-numbers/</a:t>
            </a:r>
            <a:r>
              <a:rPr lang="en-US" dirty="0"/>
              <a:t> : 0</a:t>
            </a:r>
            <a:r>
              <a:rPr lang="ko-KR" altLang="en-US" dirty="0"/>
              <a:t>의 사용</a:t>
            </a:r>
            <a:r>
              <a:rPr lang="en-US" altLang="ko-KR" dirty="0"/>
              <a:t>!!!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2291687"/>
            <a:ext cx="2579914" cy="43317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791" y="3028826"/>
            <a:ext cx="2695575" cy="1428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791" y="4632740"/>
            <a:ext cx="35814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3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6025244"/>
          </a:xfrm>
        </p:spPr>
        <p:txBody>
          <a:bodyPr/>
          <a:lstStyle/>
          <a:p>
            <a:r>
              <a:rPr lang="en-US" dirty="0"/>
              <a:t>Greek numbers</a:t>
            </a:r>
          </a:p>
          <a:p>
            <a:pPr lvl="2"/>
            <a:r>
              <a:rPr lang="en-US" altLang="ko-KR" dirty="0">
                <a:hlinkClick r:id="rId2"/>
              </a:rPr>
              <a:t>http://www.hellenicaworld.com/Greece/Science/en/Counting.html</a:t>
            </a:r>
            <a:endParaRPr lang="en-US" altLang="ko-KR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altLang="ko-KR" dirty="0"/>
              <a:t>Greek mathematics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en-US" altLang="ko-KR" dirty="0">
                <a:hlinkClick r:id="rId3"/>
              </a:rPr>
              <a:t>https://www.youtube.com/watch?v=5cpH4ErtPjo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39418"/>
              </p:ext>
            </p:extLst>
          </p:nvPr>
        </p:nvGraphicFramePr>
        <p:xfrm>
          <a:off x="1623787" y="1608363"/>
          <a:ext cx="231956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53">
                  <a:extLst>
                    <a:ext uri="{9D8B030D-6E8A-4147-A177-3AD203B41FA5}">
                      <a16:colId xmlns:a16="http://schemas.microsoft.com/office/drawing/2014/main" val="4276932690"/>
                    </a:ext>
                  </a:extLst>
                </a:gridCol>
                <a:gridCol w="1028846">
                  <a:extLst>
                    <a:ext uri="{9D8B030D-6E8A-4147-A177-3AD203B41FA5}">
                      <a16:colId xmlns:a16="http://schemas.microsoft.com/office/drawing/2014/main" val="3157477439"/>
                    </a:ext>
                  </a:extLst>
                </a:gridCol>
                <a:gridCol w="693964">
                  <a:extLst>
                    <a:ext uri="{9D8B030D-6E8A-4147-A177-3AD203B41FA5}">
                      <a16:colId xmlns:a16="http://schemas.microsoft.com/office/drawing/2014/main" val="555543941"/>
                    </a:ext>
                  </a:extLst>
                </a:gridCol>
              </a:tblGrid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Symbol</a:t>
                      </a:r>
                      <a:endParaRPr lang="el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0367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latin typeface="Symbol" panose="05050102010706020507" pitchFamily="18" charset="2"/>
                        </a:rPr>
                        <a:t> a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3195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Beta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b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48098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Gamma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g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18282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Delta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d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54015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Epsilon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e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44495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Digamma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Ϝ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842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Zeta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c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9194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Eta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e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2933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Theta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q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45862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Iota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 </a:t>
                      </a:r>
                      <a:r>
                        <a:rPr lang="en-US" sz="1000" dirty="0" err="1">
                          <a:latin typeface="Symbol" panose="05050102010706020507" pitchFamily="18" charset="2"/>
                        </a:rPr>
                        <a:t>i</a:t>
                      </a:r>
                      <a:r>
                        <a:rPr lang="en-US" sz="1000" dirty="0">
                          <a:latin typeface="Symbol" panose="05050102010706020507" pitchFamily="18" charset="2"/>
                        </a:rPr>
                        <a:t> 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5834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Kappa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k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67159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l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9365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m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3924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n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8267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24944"/>
              </p:ext>
            </p:extLst>
          </p:nvPr>
        </p:nvGraphicFramePr>
        <p:xfrm>
          <a:off x="4169230" y="1608363"/>
          <a:ext cx="231956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53">
                  <a:extLst>
                    <a:ext uri="{9D8B030D-6E8A-4147-A177-3AD203B41FA5}">
                      <a16:colId xmlns:a16="http://schemas.microsoft.com/office/drawing/2014/main" val="4276932690"/>
                    </a:ext>
                  </a:extLst>
                </a:gridCol>
                <a:gridCol w="1028846">
                  <a:extLst>
                    <a:ext uri="{9D8B030D-6E8A-4147-A177-3AD203B41FA5}">
                      <a16:colId xmlns:a16="http://schemas.microsoft.com/office/drawing/2014/main" val="3157477439"/>
                    </a:ext>
                  </a:extLst>
                </a:gridCol>
                <a:gridCol w="693964">
                  <a:extLst>
                    <a:ext uri="{9D8B030D-6E8A-4147-A177-3AD203B41FA5}">
                      <a16:colId xmlns:a16="http://schemas.microsoft.com/office/drawing/2014/main" val="555543941"/>
                    </a:ext>
                  </a:extLst>
                </a:gridCol>
              </a:tblGrid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Symbol</a:t>
                      </a:r>
                      <a:endParaRPr lang="el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0367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Xi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latin typeface="Symbol" panose="05050102010706020507" pitchFamily="18" charset="2"/>
                        </a:rPr>
                        <a:t> x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3195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Omicron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o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48098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p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18282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Koppa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l-G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Ϙ</a:t>
                      </a:r>
                      <a:endParaRPr lang="el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54015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Rho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r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44495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Sigma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 s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842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Tau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t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9194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Upsilon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u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2933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Phi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p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45862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c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5834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Psi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y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67159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Omega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ymbol" panose="05050102010706020507" pitchFamily="18" charset="2"/>
                        </a:rPr>
                        <a:t> w</a:t>
                      </a:r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9365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sampi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l-G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Ϡ</a:t>
                      </a:r>
                      <a:endParaRPr lang="el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3924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ctr"/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826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92786" y="1763486"/>
            <a:ext cx="28856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latin typeface="Symbol" panose="05050102010706020507" pitchFamily="18" charset="2"/>
              </a:rPr>
              <a:t>ia</a:t>
            </a:r>
            <a:r>
              <a:rPr lang="en-US" dirty="0">
                <a:latin typeface="Symbol" panose="05050102010706020507" pitchFamily="18" charset="2"/>
              </a:rPr>
              <a:t> = 11</a:t>
            </a:r>
          </a:p>
          <a:p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 err="1">
                <a:latin typeface="Symbol" panose="05050102010706020507" pitchFamily="18" charset="2"/>
              </a:rPr>
              <a:t>ib</a:t>
            </a:r>
            <a:r>
              <a:rPr lang="en-US" dirty="0">
                <a:latin typeface="Symbol" panose="05050102010706020507" pitchFamily="18" charset="2"/>
              </a:rPr>
              <a:t> = 12</a:t>
            </a:r>
          </a:p>
          <a:p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 err="1">
                <a:latin typeface="Symbol" panose="05050102010706020507" pitchFamily="18" charset="2"/>
              </a:rPr>
              <a:t>ig</a:t>
            </a:r>
            <a:r>
              <a:rPr lang="en-US" dirty="0">
                <a:latin typeface="Symbol" panose="05050102010706020507" pitchFamily="18" charset="2"/>
              </a:rPr>
              <a:t> = 13</a:t>
            </a:r>
          </a:p>
          <a:p>
            <a:r>
              <a:rPr lang="en-US" dirty="0">
                <a:latin typeface="Symbol" panose="05050102010706020507" pitchFamily="18" charset="2"/>
              </a:rPr>
              <a:t> id = 14</a:t>
            </a:r>
          </a:p>
          <a:p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 err="1">
                <a:latin typeface="Symbol" panose="05050102010706020507" pitchFamily="18" charset="2"/>
              </a:rPr>
              <a:t>ie</a:t>
            </a:r>
            <a:r>
              <a:rPr lang="en-US" dirty="0">
                <a:latin typeface="Symbol" panose="05050102010706020507" pitchFamily="18" charset="2"/>
              </a:rPr>
              <a:t> = 15</a:t>
            </a:r>
          </a:p>
          <a:p>
            <a:r>
              <a:rPr lang="en-US" dirty="0">
                <a:latin typeface="Symbol" panose="05050102010706020507" pitchFamily="18" charset="2"/>
              </a:rPr>
              <a:t> is = 16</a:t>
            </a:r>
          </a:p>
          <a:p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 err="1">
                <a:latin typeface="Symbol" panose="05050102010706020507" pitchFamily="18" charset="2"/>
              </a:rPr>
              <a:t>iz</a:t>
            </a:r>
            <a:r>
              <a:rPr lang="en-US" dirty="0">
                <a:latin typeface="Symbol" panose="05050102010706020507" pitchFamily="18" charset="2"/>
              </a:rPr>
              <a:t> = 17</a:t>
            </a:r>
          </a:p>
          <a:p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 err="1">
                <a:latin typeface="Symbol" panose="05050102010706020507" pitchFamily="18" charset="2"/>
              </a:rPr>
              <a:t>ih</a:t>
            </a:r>
            <a:r>
              <a:rPr lang="en-US" dirty="0">
                <a:latin typeface="Symbol" panose="05050102010706020507" pitchFamily="18" charset="2"/>
              </a:rPr>
              <a:t> =18</a:t>
            </a:r>
          </a:p>
          <a:p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 err="1">
                <a:latin typeface="Symbol" panose="05050102010706020507" pitchFamily="18" charset="2"/>
              </a:rPr>
              <a:t>iq</a:t>
            </a:r>
            <a:r>
              <a:rPr lang="en-US" dirty="0">
                <a:latin typeface="Symbol" panose="05050102010706020507" pitchFamily="18" charset="2"/>
              </a:rPr>
              <a:t> = 19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>
                <a:latin typeface="Symbol" panose="05050102010706020507" pitchFamily="18" charset="2"/>
              </a:rPr>
              <a:t>spz</a:t>
            </a:r>
            <a:r>
              <a:rPr lang="en-US" dirty="0"/>
              <a:t> = 287</a:t>
            </a:r>
          </a:p>
          <a:p>
            <a:r>
              <a:rPr lang="en-US" dirty="0"/>
              <a:t> </a:t>
            </a:r>
            <a:r>
              <a:rPr lang="en-US" baseline="30000" dirty="0" err="1">
                <a:latin typeface="Symbol" panose="05050102010706020507" pitchFamily="18" charset="2"/>
              </a:rPr>
              <a:t>i</a:t>
            </a:r>
            <a:r>
              <a:rPr lang="en-US" dirty="0" err="1">
                <a:latin typeface="Symbol" panose="05050102010706020507" pitchFamily="18" charset="2"/>
              </a:rPr>
              <a:t>btmz</a:t>
            </a:r>
            <a:r>
              <a:rPr lang="en-US" dirty="0"/>
              <a:t> = 2347 (1000 to 9999)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659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en-US" altLang="ko-KR" dirty="0"/>
              <a:t>Roman numerals </a:t>
            </a:r>
          </a:p>
          <a:p>
            <a:pPr lvl="2"/>
            <a:r>
              <a:rPr lang="en-US" altLang="ko-KR" dirty="0">
                <a:hlinkClick r:id="rId2"/>
              </a:rPr>
              <a:t>http://mathworld.wolfram.com/RomanNumerals.html</a:t>
            </a:r>
            <a:endParaRPr lang="en-US" altLang="ko-KR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l-G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67" y="1618423"/>
            <a:ext cx="2109603" cy="2518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495" y="1618423"/>
            <a:ext cx="2535661" cy="35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pPr lvl="1"/>
            <a:r>
              <a:rPr lang="en-US" altLang="ko-KR" dirty="0"/>
              <a:t>Roman numerals</a:t>
            </a:r>
          </a:p>
          <a:p>
            <a:pPr lvl="2"/>
            <a:r>
              <a:rPr lang="en-US" altLang="ko-KR" dirty="0">
                <a:hlinkClick r:id="rId2"/>
              </a:rPr>
              <a:t>https://en.wikipedia.org/wiki/Roman_numerals</a:t>
            </a:r>
            <a:endParaRPr lang="en-US" altLang="ko-KR" dirty="0"/>
          </a:p>
          <a:p>
            <a:pPr lvl="2"/>
            <a:endParaRPr lang="el-G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22" y="1522560"/>
            <a:ext cx="6580909" cy="13146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622" y="3086167"/>
            <a:ext cx="4904195" cy="1322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01" y="4506156"/>
            <a:ext cx="10634223" cy="1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1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737</Words>
  <Application>Microsoft Office PowerPoint</Application>
  <PresentationFormat>와이드스크린</PresentationFormat>
  <Paragraphs>235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 테마</vt:lpstr>
      <vt:lpstr>Numeral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동규</cp:lastModifiedBy>
  <cp:revision>14</cp:revision>
  <dcterms:created xsi:type="dcterms:W3CDTF">2020-02-05T12:08:26Z</dcterms:created>
  <dcterms:modified xsi:type="dcterms:W3CDTF">2022-03-03T08:12:06Z</dcterms:modified>
</cp:coreProperties>
</file>