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1" r:id="rId4"/>
    <p:sldId id="270" r:id="rId5"/>
    <p:sldId id="271" r:id="rId6"/>
    <p:sldId id="272" r:id="rId7"/>
    <p:sldId id="290" r:id="rId8"/>
    <p:sldId id="273" r:id="rId9"/>
    <p:sldId id="274" r:id="rId10"/>
    <p:sldId id="275" r:id="rId11"/>
    <p:sldId id="280" r:id="rId12"/>
    <p:sldId id="281" r:id="rId13"/>
    <p:sldId id="285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>
        <p:scale>
          <a:sx n="91" d="100"/>
          <a:sy n="91" d="100"/>
        </p:scale>
        <p:origin x="1602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l-G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43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l-G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21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l-G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01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l-G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908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12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l-G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l-G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007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l-G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l-G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595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44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629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l-G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82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266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l-G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l-G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D20C-DFCC-4676-977C-97FAC535D44B}" type="datetimeFigureOut">
              <a:rPr lang="el-GR" smtClean="0"/>
              <a:t>6/3/2022</a:t>
            </a:fld>
            <a:endParaRPr lang="el-G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8D0F-83A4-493E-A23D-5210CC1D2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850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ck12.org/section/units-of-measuremen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users.astro.ufl.edu/~guzman/ast1002/class_notes/Prologue/Prologue/powers_of_ten/www.wordwizz.com/BrysonPgNew/scales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researchgate.net/figure/The-dimensions-of-the-Universe-from-extremely-small-right-part-to-unthinkable-large_fig6_27501764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  <a:endParaRPr lang="el-G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1 </a:t>
            </a:r>
            <a:r>
              <a:rPr lang="ko-KR" altLang="en-US" sz="3200" dirty="0" smtClean="0"/>
              <a:t>주</a:t>
            </a:r>
            <a:r>
              <a:rPr lang="en-US" altLang="ko-KR" sz="3200" dirty="0" smtClean="0"/>
              <a:t>-2/2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277691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6025244"/>
          </a:xfrm>
        </p:spPr>
        <p:txBody>
          <a:bodyPr/>
          <a:lstStyle/>
          <a:p>
            <a:r>
              <a:rPr lang="en-US" dirty="0" smtClean="0"/>
              <a:t>Units of measurement</a:t>
            </a:r>
          </a:p>
          <a:p>
            <a:pPr lvl="2"/>
            <a:r>
              <a:rPr lang="en-US" altLang="ko-KR" dirty="0">
                <a:hlinkClick r:id="rId2"/>
              </a:rPr>
              <a:t>https://www.ck12.org/section/units-of-measurement/</a:t>
            </a:r>
            <a:endParaRPr lang="ko-KR" alt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l-GR" dirty="0"/>
          </a:p>
        </p:txBody>
      </p:sp>
      <p:pic>
        <p:nvPicPr>
          <p:cNvPr id="4" name="Picture 2" descr="https://www.ck12.org/flx/show/default/image/user%3Ack12editor/201411241416847190390709_ffa12093b6d956a8003a17e3d6685950-2014112414168475590185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96" y="1777091"/>
            <a:ext cx="7620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4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6025244"/>
          </a:xfrm>
        </p:spPr>
        <p:txBody>
          <a:bodyPr/>
          <a:lstStyle/>
          <a:p>
            <a:r>
              <a:rPr lang="en-US" dirty="0" smtClean="0"/>
              <a:t>Logarithmic scales</a:t>
            </a:r>
            <a:endParaRPr lang="en-US" dirty="0"/>
          </a:p>
          <a:p>
            <a:pPr lvl="2"/>
            <a:r>
              <a:rPr lang="en-US" altLang="ko-KR" dirty="0">
                <a:hlinkClick r:id="rId2"/>
              </a:rPr>
              <a:t>https://users.astro.ufl.edu/~guzman/ast1002/class_notes/Prologue/Prologue/powers_of_ten/www.wordwizz.com/BrysonPgNew/scales.htm</a:t>
            </a:r>
            <a:endParaRPr lang="en-US" altLang="ko-KR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l-GR" dirty="0"/>
          </a:p>
        </p:txBody>
      </p:sp>
      <p:pic>
        <p:nvPicPr>
          <p:cNvPr id="4" name="Picture 2" descr="https://users.astro.ufl.edu/~guzman/ast1002/class_notes/Prologue/Prologue/powers_of_ten/www.wordwizz.com/BrysonPgNew/Images/comsca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17" y="2079851"/>
            <a:ext cx="57150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54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r>
              <a:rPr lang="en-US" altLang="ko-KR" dirty="0" smtClean="0"/>
              <a:t>Scaling </a:t>
            </a:r>
            <a:r>
              <a:rPr lang="en-US" altLang="ko-KR" dirty="0"/>
              <a:t>the Universe from the macro to micro level in </a:t>
            </a:r>
            <a:r>
              <a:rPr lang="en-US" altLang="ko-KR" dirty="0" smtClean="0"/>
              <a:t>meters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https://www.researchgate.net/figure/The-dimensions-of-the-Universe-from-extremely-small-right-part-to-unthinkable-large_fig6_275017</a:t>
            </a:r>
            <a:r>
              <a:rPr lang="en-US" altLang="ko-KR" sz="1050" dirty="0">
                <a:hlinkClick r:id="rId2"/>
              </a:rPr>
              <a:t>642</a:t>
            </a:r>
            <a:endParaRPr lang="ko-KR" altLang="en-US" sz="1050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l-GR" dirty="0"/>
          </a:p>
        </p:txBody>
      </p:sp>
      <p:pic>
        <p:nvPicPr>
          <p:cNvPr id="4" name="Picture 2" descr="The dimensions of the Universe from extremely small (right part) to unthinkable large (left part), with humans seemingly in the midd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18" y="1406298"/>
            <a:ext cx="809625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7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6025244"/>
          </a:xfrm>
        </p:spPr>
        <p:txBody>
          <a:bodyPr/>
          <a:lstStyle/>
          <a:p>
            <a:r>
              <a:rPr lang="ko-KR" altLang="en-US" dirty="0" err="1" smtClean="0"/>
              <a:t>접두어</a:t>
            </a:r>
            <a:r>
              <a:rPr lang="ko-KR" alt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984250"/>
            <a:ext cx="4991100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8843"/>
            <a:ext cx="10515600" cy="5772150"/>
          </a:xfrm>
        </p:spPr>
        <p:txBody>
          <a:bodyPr>
            <a:normAutofit/>
          </a:bodyPr>
          <a:lstStyle/>
          <a:p>
            <a:pPr marL="179388" indent="-179388"/>
            <a:r>
              <a:rPr lang="ko-KR" altLang="en-US" sz="2000" dirty="0" smtClean="0"/>
              <a:t>길이</a:t>
            </a:r>
            <a:endParaRPr lang="en-US" altLang="ko-KR" sz="2000" dirty="0" smtClean="0"/>
          </a:p>
          <a:p>
            <a:pPr marL="636588" lvl="1" indent="-179388"/>
            <a:r>
              <a:rPr lang="en-US" altLang="ko-KR" sz="1600" dirty="0" smtClean="0"/>
              <a:t>Meter : measurer</a:t>
            </a:r>
            <a:r>
              <a:rPr lang="ko-KR" altLang="en-US" sz="1600" dirty="0" smtClean="0"/>
              <a:t>에서 유래</a:t>
            </a:r>
            <a:endParaRPr lang="en-US" altLang="ko-KR" sz="1600" dirty="0" smtClean="0"/>
          </a:p>
          <a:p>
            <a:pPr marL="179388" indent="-179388"/>
            <a:endParaRPr lang="en-US" altLang="ko-KR" sz="2000" dirty="0"/>
          </a:p>
          <a:p>
            <a:pPr marL="179388" indent="-179388"/>
            <a:r>
              <a:rPr lang="ko-KR" altLang="en-US" sz="2000" dirty="0" smtClean="0"/>
              <a:t>크기의 </a:t>
            </a:r>
            <a:r>
              <a:rPr lang="ko-KR" altLang="en-US" sz="2000" dirty="0" smtClean="0"/>
              <a:t>확장</a:t>
            </a:r>
            <a:endParaRPr lang="en-US" altLang="ko-KR" sz="2000" dirty="0" smtClean="0"/>
          </a:p>
          <a:p>
            <a:pPr marL="636588" lvl="1" indent="-179388"/>
            <a:r>
              <a:rPr lang="en-US" altLang="ko-KR" sz="1600" dirty="0" smtClean="0"/>
              <a:t>Macro</a:t>
            </a:r>
          </a:p>
          <a:p>
            <a:pPr marL="636588" lvl="1" indent="-179388"/>
            <a:r>
              <a:rPr lang="en-US" altLang="ko-KR" sz="1600" dirty="0" smtClean="0"/>
              <a:t>Universe</a:t>
            </a:r>
          </a:p>
          <a:p>
            <a:pPr marL="636588" lvl="1" indent="-179388"/>
            <a:r>
              <a:rPr lang="en-US" altLang="ko-KR" sz="1600" dirty="0" smtClean="0"/>
              <a:t>micro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179388" indent="-179388"/>
            <a:endParaRPr lang="en-US" altLang="ko-KR" sz="2000" dirty="0"/>
          </a:p>
          <a:p>
            <a:pPr marL="179388" indent="-179388"/>
            <a:r>
              <a:rPr lang="en-US" altLang="ko-KR" sz="2000" dirty="0" smtClean="0"/>
              <a:t>Logarithm</a:t>
            </a:r>
          </a:p>
          <a:p>
            <a:pPr marL="636588" lvl="1" indent="-179388"/>
            <a:r>
              <a:rPr lang="ko-KR" altLang="en-US" sz="1600" dirty="0" smtClean="0"/>
              <a:t>원자</a:t>
            </a:r>
            <a:endParaRPr lang="en-US" altLang="ko-KR" sz="1600" dirty="0" smtClean="0"/>
          </a:p>
          <a:p>
            <a:pPr marL="636588" lvl="1" indent="-179388"/>
            <a:r>
              <a:rPr lang="ko-KR" altLang="en-US" sz="1600" dirty="0" smtClean="0"/>
              <a:t>천문</a:t>
            </a:r>
            <a:endParaRPr lang="en-US" altLang="ko-KR" sz="1600" dirty="0" smtClean="0"/>
          </a:p>
          <a:p>
            <a:pPr marL="179388" indent="-179388"/>
            <a:endParaRPr lang="en-US" altLang="ko-KR" sz="2000" dirty="0"/>
          </a:p>
          <a:p>
            <a:pPr marL="179388" indent="-179388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892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8843"/>
            <a:ext cx="10515600" cy="5772150"/>
          </a:xfrm>
        </p:spPr>
        <p:txBody>
          <a:bodyPr>
            <a:normAutofit/>
          </a:bodyPr>
          <a:lstStyle/>
          <a:p>
            <a:pPr marL="179388" indent="-179388"/>
            <a:r>
              <a:rPr lang="en-US" altLang="ko-KR" sz="2000" dirty="0" smtClean="0"/>
              <a:t>Logarithm</a:t>
            </a:r>
            <a:endParaRPr lang="en-US" altLang="ko-KR" sz="2000" dirty="0" smtClean="0"/>
          </a:p>
          <a:p>
            <a:pPr marL="179388" indent="-179388"/>
            <a:endParaRPr lang="en-US" altLang="ko-KR" sz="2000" dirty="0"/>
          </a:p>
          <a:p>
            <a:pPr marL="179388" indent="-179388"/>
            <a:endParaRPr lang="ko-KR" altLang="en-US" sz="16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902752" y="10251"/>
            <a:ext cx="5092526" cy="6849836"/>
            <a:chOff x="2902752" y="10251"/>
            <a:chExt cx="5092526" cy="6849836"/>
          </a:xfrm>
        </p:grpSpPr>
        <p:sp>
          <p:nvSpPr>
            <p:cNvPr id="35" name="직사각형 34"/>
            <p:cNvSpPr/>
            <p:nvPr/>
          </p:nvSpPr>
          <p:spPr>
            <a:xfrm>
              <a:off x="6074800" y="3531476"/>
              <a:ext cx="1185522" cy="299544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1270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135642" y="133664"/>
              <a:ext cx="3124680" cy="299544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1270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95191" y="133664"/>
              <a:ext cx="339731" cy="2995448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  <a:ln w="1270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95191" y="3530668"/>
              <a:ext cx="2278409" cy="2995448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  <a:ln w="12700"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개체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8464715"/>
                </p:ext>
              </p:extLst>
            </p:nvPr>
          </p:nvGraphicFramePr>
          <p:xfrm>
            <a:off x="2903472" y="3260087"/>
            <a:ext cx="5091806" cy="360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Graph" r:id="rId3" imgW="4275720" imgH="3023280" progId="Origin50.Graph">
                    <p:embed/>
                  </p:oleObj>
                </mc:Choice>
                <mc:Fallback>
                  <p:oleObj name="Graph" r:id="rId3" imgW="4275720" imgH="3023280" progId="Origin50.Graph">
                    <p:embed/>
                    <p:pic>
                      <p:nvPicPr>
                        <p:cNvPr id="36" name="개체 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03472" y="3260087"/>
                          <a:ext cx="5091806" cy="360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개체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798044"/>
                </p:ext>
              </p:extLst>
            </p:nvPr>
          </p:nvGraphicFramePr>
          <p:xfrm>
            <a:off x="2902752" y="10251"/>
            <a:ext cx="5091806" cy="360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Graph" r:id="rId5" imgW="4275720" imgH="3023280" progId="Origin50.Graph">
                    <p:embed/>
                  </p:oleObj>
                </mc:Choice>
                <mc:Fallback>
                  <p:oleObj name="Graph" r:id="rId5" imgW="4275720" imgH="3023280" progId="Origin50.Graph">
                    <p:embed/>
                    <p:pic>
                      <p:nvPicPr>
                        <p:cNvPr id="5" name="개체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02752" y="10251"/>
                          <a:ext cx="5091806" cy="360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9101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6025244"/>
          </a:xfrm>
        </p:spPr>
        <p:txBody>
          <a:bodyPr/>
          <a:lstStyle/>
          <a:p>
            <a:pPr marL="179388" indent="-179388"/>
            <a:r>
              <a:rPr lang="ko-KR" altLang="en-US" sz="3200" dirty="0" smtClean="0"/>
              <a:t>길이의 </a:t>
            </a:r>
            <a:r>
              <a:rPr lang="ko-KR" altLang="en-US" sz="3200" dirty="0"/>
              <a:t>단위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636588" lvl="1" indent="-179388"/>
            <a:r>
              <a:rPr lang="ko-KR" altLang="en-US" sz="2000" dirty="0"/>
              <a:t>남자의 신체 일부가 측정 기준 </a:t>
            </a:r>
            <a:endParaRPr lang="en-US" altLang="ko-KR" sz="2000" dirty="0" smtClean="0"/>
          </a:p>
          <a:p>
            <a:pPr marL="1093788" lvl="2" indent="-179388"/>
            <a:r>
              <a:rPr lang="en-US" altLang="ko-KR" dirty="0" smtClean="0"/>
              <a:t>“man is the measure of all things” : Protagoras </a:t>
            </a:r>
          </a:p>
          <a:p>
            <a:pPr marL="1093788" lvl="2" indent="-179388"/>
            <a:r>
              <a:rPr lang="en-US" altLang="ko-KR" dirty="0" smtClean="0"/>
              <a:t>Cubit</a:t>
            </a:r>
            <a:endParaRPr lang="en-US" altLang="ko-KR" dirty="0"/>
          </a:p>
          <a:p>
            <a:pPr marL="1093788" lvl="2" indent="-179388"/>
            <a:r>
              <a:rPr lang="en-US" altLang="ko-KR" dirty="0"/>
              <a:t>Foot</a:t>
            </a:r>
          </a:p>
          <a:p>
            <a:pPr marL="1093788" lvl="2" indent="-179388"/>
            <a:r>
              <a:rPr lang="en-US" altLang="ko-KR" dirty="0"/>
              <a:t>Onyx (nail) : </a:t>
            </a:r>
            <a:r>
              <a:rPr lang="ko-KR" altLang="en-US" dirty="0"/>
              <a:t>생소</a:t>
            </a:r>
            <a:r>
              <a:rPr lang="en-US" altLang="ko-KR" dirty="0"/>
              <a:t>; medical term</a:t>
            </a:r>
          </a:p>
          <a:p>
            <a:pPr marL="1093788" lvl="2" indent="-179388"/>
            <a:r>
              <a:rPr lang="en-US" altLang="ko-KR" dirty="0"/>
              <a:t>Inch : thumb-joint breath</a:t>
            </a:r>
          </a:p>
          <a:p>
            <a:pPr marL="636588" lvl="1" indent="-179388"/>
            <a:endParaRPr lang="en-US" altLang="ko-KR" sz="1600" dirty="0" smtClean="0"/>
          </a:p>
          <a:p>
            <a:pPr marL="636588" lvl="1" indent="-179388"/>
            <a:r>
              <a:rPr lang="en-US" altLang="ko-KR" dirty="0" smtClean="0"/>
              <a:t>Cubit</a:t>
            </a:r>
            <a:endParaRPr lang="en-US" altLang="ko-KR" dirty="0"/>
          </a:p>
          <a:p>
            <a:pPr marL="1093788" lvl="2" indent="-179388"/>
            <a:r>
              <a:rPr lang="ko-KR" altLang="en-US" dirty="0"/>
              <a:t>고대 근동의 기본 </a:t>
            </a:r>
            <a:r>
              <a:rPr lang="ko-KR" altLang="en-US" dirty="0" smtClean="0"/>
              <a:t>길이</a:t>
            </a:r>
            <a:endParaRPr lang="en-US" altLang="ko-KR" dirty="0" smtClean="0"/>
          </a:p>
          <a:p>
            <a:pPr marL="1093788" lvl="2" indent="-179388"/>
            <a:r>
              <a:rPr lang="ko-KR" altLang="en-US" dirty="0" smtClean="0"/>
              <a:t>팔꿈치에서 </a:t>
            </a:r>
            <a:r>
              <a:rPr lang="ko-KR" altLang="en-US" dirty="0"/>
              <a:t>가운데 손가락 끝까지의 </a:t>
            </a:r>
            <a:r>
              <a:rPr lang="ko-KR" altLang="en-US" dirty="0" smtClean="0"/>
              <a:t>길이</a:t>
            </a:r>
            <a:endParaRPr lang="en-US" altLang="ko-KR" dirty="0"/>
          </a:p>
          <a:p>
            <a:pPr marL="1093788" lvl="2" indent="-179388"/>
            <a:endParaRPr lang="en-US" altLang="ko-KR" dirty="0"/>
          </a:p>
          <a:p>
            <a:endParaRPr lang="en-US" dirty="0"/>
          </a:p>
          <a:p>
            <a:endParaRPr lang="en-US" dirty="0" smtClean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77" y="1571706"/>
            <a:ext cx="4280496" cy="242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34" y="4606115"/>
            <a:ext cx="2121745" cy="212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71" y="4720489"/>
            <a:ext cx="3409949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8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r>
              <a:rPr lang="ko-KR" altLang="en-US" dirty="0" smtClean="0"/>
              <a:t>고대 문명의 다른 길이</a:t>
            </a:r>
            <a:endParaRPr lang="en-US" altLang="ko-K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1531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>
            <a:normAutofit/>
          </a:bodyPr>
          <a:lstStyle/>
          <a:p>
            <a:pPr marL="269875" lvl="1" indent="-269875"/>
            <a:r>
              <a:rPr lang="ko-KR" altLang="en-US" sz="2800" dirty="0" smtClean="0"/>
              <a:t>근동의 길이 단위</a:t>
            </a:r>
            <a:endParaRPr lang="en-US" altLang="ko-KR" sz="2800" dirty="0" smtClean="0"/>
          </a:p>
          <a:p>
            <a:pPr marL="636588" lvl="1" indent="-179388"/>
            <a:r>
              <a:rPr lang="ko-KR" altLang="en-US" dirty="0"/>
              <a:t>리</a:t>
            </a:r>
            <a:r>
              <a:rPr lang="en-US" altLang="ko-KR" dirty="0"/>
              <a:t>(</a:t>
            </a:r>
            <a:r>
              <a:rPr lang="ko-KR" altLang="en-US" dirty="0"/>
              <a:t>里</a:t>
            </a:r>
            <a:r>
              <a:rPr lang="en-US" altLang="ko-KR" dirty="0"/>
              <a:t>)</a:t>
            </a:r>
          </a:p>
          <a:p>
            <a:pPr marL="1093788" lvl="2" indent="-179388"/>
            <a:r>
              <a:rPr lang="ko-KR" altLang="en-US" dirty="0"/>
              <a:t>한국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일본 등 동아시아에서 사용하는 길이의 단위</a:t>
            </a:r>
            <a:endParaRPr lang="en-US" altLang="ko-KR" dirty="0"/>
          </a:p>
          <a:p>
            <a:pPr marL="1093788" lvl="2" indent="-179388"/>
            <a:r>
              <a:rPr lang="en-US" altLang="ko-KR" dirty="0"/>
              <a:t>360 </a:t>
            </a:r>
            <a:r>
              <a:rPr lang="ko-KR" altLang="en-US" dirty="0"/>
              <a:t>보</a:t>
            </a:r>
            <a:r>
              <a:rPr lang="en-US" altLang="ko-KR" dirty="0"/>
              <a:t>(</a:t>
            </a:r>
            <a:r>
              <a:rPr lang="ko-KR" altLang="en-US" dirty="0"/>
              <a:t>步</a:t>
            </a:r>
            <a:r>
              <a:rPr lang="en-US" altLang="ko-KR" dirty="0"/>
              <a:t>)</a:t>
            </a:r>
            <a:r>
              <a:rPr lang="ko-KR" altLang="en-US" dirty="0"/>
              <a:t>에 해당</a:t>
            </a:r>
            <a:endParaRPr lang="en-US" altLang="ko-KR" dirty="0"/>
          </a:p>
          <a:p>
            <a:pPr marL="1093788" lvl="2" indent="-179388"/>
            <a:r>
              <a:rPr lang="ko-KR" altLang="en-US" dirty="0"/>
              <a:t>최근 중국 </a:t>
            </a:r>
            <a:r>
              <a:rPr lang="en-US" altLang="ko-KR" dirty="0"/>
              <a:t>: 1</a:t>
            </a:r>
            <a:r>
              <a:rPr lang="ko-KR" altLang="en-US" dirty="0"/>
              <a:t>리</a:t>
            </a:r>
            <a:r>
              <a:rPr lang="en-US" altLang="ko-KR" dirty="0"/>
              <a:t>=500 m</a:t>
            </a:r>
          </a:p>
          <a:p>
            <a:pPr marL="1093788" lvl="2" indent="-179388"/>
            <a:r>
              <a:rPr lang="ko-KR" altLang="en-US" dirty="0"/>
              <a:t>우리나라</a:t>
            </a:r>
            <a:r>
              <a:rPr lang="en-US" altLang="ko-KR" dirty="0"/>
              <a:t> : 1</a:t>
            </a:r>
            <a:r>
              <a:rPr lang="ko-KR" altLang="en-US" dirty="0"/>
              <a:t>리</a:t>
            </a:r>
            <a:r>
              <a:rPr lang="en-US" altLang="ko-KR" dirty="0"/>
              <a:t>=0.4 km</a:t>
            </a:r>
          </a:p>
          <a:p>
            <a:pPr marL="1093788" lvl="2" indent="-179388"/>
            <a:r>
              <a:rPr lang="ko-KR" altLang="en-US" dirty="0"/>
              <a:t>일본 </a:t>
            </a:r>
            <a:r>
              <a:rPr lang="en-US" altLang="ko-KR" dirty="0"/>
              <a:t>: 1</a:t>
            </a:r>
            <a:r>
              <a:rPr lang="ko-KR" altLang="en-US" dirty="0"/>
              <a:t>리 </a:t>
            </a:r>
            <a:r>
              <a:rPr lang="en-US" altLang="ko-KR" dirty="0"/>
              <a:t>= 3.9 km</a:t>
            </a:r>
          </a:p>
          <a:p>
            <a:pPr marL="636588" lvl="1" indent="-179388"/>
            <a:endParaRPr lang="en-US" altLang="ko-KR" sz="1600" dirty="0" smtClean="0"/>
          </a:p>
          <a:p>
            <a:pPr marL="636588" lvl="1" indent="-179388"/>
            <a:r>
              <a:rPr lang="ko-KR" altLang="en-US" dirty="0" smtClean="0"/>
              <a:t>자</a:t>
            </a:r>
            <a:r>
              <a:rPr lang="en-US" altLang="ko-KR" dirty="0"/>
              <a:t>(</a:t>
            </a:r>
            <a:r>
              <a:rPr lang="ko-KR" altLang="en-US" dirty="0"/>
              <a:t>척</a:t>
            </a:r>
            <a:r>
              <a:rPr lang="en-US" altLang="ko-KR" dirty="0"/>
              <a:t>(</a:t>
            </a:r>
            <a:r>
              <a:rPr lang="ko-KR" altLang="en-US" dirty="0"/>
              <a:t>尺</a:t>
            </a:r>
            <a:r>
              <a:rPr lang="en-US" altLang="ko-KR" dirty="0"/>
              <a:t>)</a:t>
            </a:r>
            <a:r>
              <a:rPr lang="ko-KR" altLang="en-US" dirty="0"/>
              <a:t>이라고도 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1093788" lvl="2" indent="-179388"/>
            <a:r>
              <a:rPr lang="ko-KR" altLang="en-US" dirty="0"/>
              <a:t>손을 폈을 때의 엄지 손가락 끝에서 가운뎃손가락 끝까지의 길이</a:t>
            </a:r>
            <a:endParaRPr lang="en-US" altLang="ko-KR" dirty="0"/>
          </a:p>
          <a:p>
            <a:pPr marL="1093788" lvl="2" indent="-179388"/>
            <a:r>
              <a:rPr lang="en-US" altLang="ko-KR" dirty="0"/>
              <a:t>30.303 cm (1963</a:t>
            </a:r>
            <a:r>
              <a:rPr lang="ko-KR" altLang="en-US" dirty="0"/>
              <a:t>년 </a:t>
            </a:r>
            <a:r>
              <a:rPr lang="ko-KR" altLang="en-US" dirty="0" err="1"/>
              <a:t>개량법이</a:t>
            </a:r>
            <a:r>
              <a:rPr lang="ko-KR" altLang="en-US" dirty="0"/>
              <a:t> 개정된 이후 공식적인 </a:t>
            </a:r>
            <a:r>
              <a:rPr lang="ko-KR" altLang="en-US" dirty="0" err="1"/>
              <a:t>계산단위로</a:t>
            </a:r>
            <a:r>
              <a:rPr lang="ko-KR" altLang="en-US" dirty="0"/>
              <a:t> 사용하지 않음</a:t>
            </a:r>
            <a:r>
              <a:rPr lang="en-US" altLang="ko-KR" dirty="0"/>
              <a:t>)  </a:t>
            </a:r>
          </a:p>
          <a:p>
            <a:pPr marL="1093788" lvl="2" indent="-179388"/>
            <a:r>
              <a:rPr lang="en-US" altLang="ko-KR" dirty="0"/>
              <a:t>10</a:t>
            </a:r>
            <a:r>
              <a:rPr lang="ko-KR" altLang="en-US" dirty="0"/>
              <a:t>치</a:t>
            </a:r>
            <a:endParaRPr lang="en-US" altLang="ko-KR" dirty="0"/>
          </a:p>
          <a:p>
            <a:pPr marL="636588" lvl="1" indent="-179388"/>
            <a:endParaRPr lang="en-US" altLang="ko-KR" sz="1600" dirty="0" smtClean="0"/>
          </a:p>
          <a:p>
            <a:pPr marL="636588" lvl="1" indent="-179388"/>
            <a:r>
              <a:rPr lang="ko-KR" altLang="en-US" dirty="0" smtClean="0"/>
              <a:t>치 </a:t>
            </a:r>
            <a:endParaRPr lang="en-US" altLang="ko-KR" dirty="0"/>
          </a:p>
          <a:p>
            <a:pPr marL="1093788" lvl="2" indent="-179388"/>
            <a:r>
              <a:rPr lang="en-US" altLang="ko-KR" dirty="0"/>
              <a:t>3.0303 cm </a:t>
            </a:r>
          </a:p>
          <a:p>
            <a:pPr marL="727075" lvl="2" indent="-269875"/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57693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8843"/>
            <a:ext cx="10515600" cy="5772150"/>
          </a:xfrm>
        </p:spPr>
        <p:txBody>
          <a:bodyPr>
            <a:normAutofit/>
          </a:bodyPr>
          <a:lstStyle/>
          <a:p>
            <a:pPr marL="179388" indent="-179388"/>
            <a:r>
              <a:rPr lang="ko-KR" altLang="en-US" sz="2000" dirty="0" smtClean="0"/>
              <a:t>책인데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아는 척에 딱 좋은 단위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원소 수식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을 보면 단위에 대하여 인용할 것 많음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65" y="1117600"/>
            <a:ext cx="1907905" cy="198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26" y="967257"/>
            <a:ext cx="2043146" cy="228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23" y="1117600"/>
            <a:ext cx="197485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781" y="1117600"/>
            <a:ext cx="2167849" cy="306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29" y="3652735"/>
            <a:ext cx="2009775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73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>
            <a:normAutofit/>
          </a:bodyPr>
          <a:lstStyle/>
          <a:p>
            <a:pPr marL="358775" lvl="1" indent="-268288"/>
            <a:r>
              <a:rPr lang="ko-KR" altLang="en-US" sz="2800" dirty="0" smtClean="0"/>
              <a:t>길이의 단위 </a:t>
            </a:r>
            <a:r>
              <a:rPr lang="en-US" altLang="ko-KR" sz="2800" dirty="0" smtClean="0"/>
              <a:t>: m</a:t>
            </a:r>
          </a:p>
          <a:p>
            <a:pPr marL="815975" lvl="2" indent="-268288"/>
            <a:r>
              <a:rPr lang="ko-KR" altLang="en-US" sz="2400" b="1" smtClean="0"/>
              <a:t>진공</a:t>
            </a:r>
            <a:r>
              <a:rPr lang="ko-KR" altLang="en-US" sz="2400" smtClean="0"/>
              <a:t> </a:t>
            </a:r>
            <a:r>
              <a:rPr lang="ko-KR" altLang="en-US" sz="2400" dirty="0" smtClean="0"/>
              <a:t>속에서 빛이 </a:t>
            </a:r>
            <a:r>
              <a:rPr lang="en-US" altLang="ko-KR" sz="2400" dirty="0" smtClean="0"/>
              <a:t>1/299,792,458 </a:t>
            </a:r>
            <a:r>
              <a:rPr lang="ko-KR" altLang="en-US" sz="2400" dirty="0" smtClean="0"/>
              <a:t>초 동안 이동한 거리 </a:t>
            </a:r>
            <a:r>
              <a:rPr lang="en-US" altLang="ko-KR" sz="2400" dirty="0" smtClean="0"/>
              <a:t>= 1 m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815975" lvl="2" indent="-268288"/>
            <a:endParaRPr lang="en-US" sz="2400" dirty="0"/>
          </a:p>
          <a:p>
            <a:pPr marL="815975" lvl="2" indent="-268288"/>
            <a:endParaRPr lang="en-US" sz="2400" dirty="0" smtClean="0"/>
          </a:p>
          <a:p>
            <a:pPr marL="815975" lvl="2" indent="-268288"/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32171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2320"/>
            <a:ext cx="10515600" cy="5723165"/>
          </a:xfrm>
        </p:spPr>
        <p:txBody>
          <a:bodyPr/>
          <a:lstStyle/>
          <a:p>
            <a:pPr marL="358775" lvl="1" indent="-268288"/>
            <a:r>
              <a:rPr lang="ko-KR" altLang="en-US" sz="2800" dirty="0" smtClean="0"/>
              <a:t>영어권 </a:t>
            </a:r>
            <a:endParaRPr lang="en-US" altLang="ko-KR" sz="2800" dirty="0"/>
          </a:p>
          <a:p>
            <a:pPr marL="815975" lvl="2" indent="-268288"/>
            <a:r>
              <a:rPr lang="en-US" sz="2400" dirty="0"/>
              <a:t>Mile, feet, inch, …</a:t>
            </a:r>
          </a:p>
          <a:p>
            <a:pPr marL="815975" lvl="2" indent="-268288"/>
            <a:endParaRPr lang="en-US" sz="2400" dirty="0">
              <a:solidFill>
                <a:srgbClr val="FF0000"/>
              </a:solidFill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821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220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Origin Graph</vt:lpstr>
      <vt:lpstr>Length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2020-02-05T12:08:26Z</dcterms:created>
  <dcterms:modified xsi:type="dcterms:W3CDTF">2022-03-06T13:28:46Z</dcterms:modified>
</cp:coreProperties>
</file>