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9" r:id="rId8"/>
    <p:sldId id="262" r:id="rId9"/>
    <p:sldId id="263" r:id="rId10"/>
    <p:sldId id="270" r:id="rId11"/>
    <p:sldId id="271" r:id="rId12"/>
    <p:sldId id="272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548" autoAdjust="0"/>
  </p:normalViewPr>
  <p:slideViewPr>
    <p:cSldViewPr snapToGrid="0">
      <p:cViewPr varScale="1">
        <p:scale>
          <a:sx n="112" d="100"/>
          <a:sy n="112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037FE-3D72-4C37-B800-281B0B704280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2898-D737-4501-974D-E17252FD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31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2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5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8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25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8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2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9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4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20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6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F2898-D737-4501-974D-E17252FDA8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2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8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2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8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2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BF8A-B6F4-49D9-82CD-CAAB0071059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345BA-FE50-4FC7-AEFE-80B7A2DD8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물질 </a:t>
            </a:r>
            <a:r>
              <a:rPr lang="en-US" altLang="ko-KR" dirty="0" smtClean="0"/>
              <a:t>matter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53"/>
    </mc:Choice>
    <mc:Fallback xmlns="">
      <p:transition spd="slow" advTm="484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</p:spPr>
            <p:txBody>
              <a:bodyPr>
                <a:normAutofit/>
              </a:bodyPr>
              <a:lstStyle/>
              <a:p>
                <a:pPr marL="182563" indent="-182563"/>
                <a:r>
                  <a:rPr lang="ko-KR" altLang="en-US" sz="2400" dirty="0" smtClean="0"/>
                  <a:t>원자의 표시</a:t>
                </a:r>
                <a:endParaRPr lang="en-US" altLang="ko-KR" sz="2400" dirty="0" smtClean="0"/>
              </a:p>
              <a:p>
                <a:pPr marL="639763" lvl="1" indent="-182563"/>
                <a:r>
                  <a:rPr lang="ko-KR" altLang="en-US" sz="2000" dirty="0" smtClean="0"/>
                  <a:t>아래 그림은 전자가 </a:t>
                </a:r>
                <a:r>
                  <a:rPr lang="en-US" altLang="ko-KR" sz="2000" dirty="0" smtClean="0"/>
                  <a:t>3</a:t>
                </a:r>
                <a:r>
                  <a:rPr lang="ko-KR" altLang="en-US" sz="2000" dirty="0" smtClean="0"/>
                  <a:t>개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양성자가 </a:t>
                </a:r>
                <a:r>
                  <a:rPr lang="en-US" altLang="ko-KR" sz="2000" dirty="0" smtClean="0"/>
                  <a:t>3</a:t>
                </a:r>
                <a:r>
                  <a:rPr lang="ko-KR" altLang="en-US" sz="2000" dirty="0" smtClean="0"/>
                  <a:t>개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중성자가 </a:t>
                </a:r>
                <a:r>
                  <a:rPr lang="en-US" altLang="ko-KR" sz="2000" dirty="0" smtClean="0"/>
                  <a:t>3</a:t>
                </a:r>
                <a:r>
                  <a:rPr lang="ko-KR" altLang="en-US" sz="2000" dirty="0" smtClean="0"/>
                  <a:t>개인 원자이다</a:t>
                </a:r>
                <a:r>
                  <a:rPr lang="en-US" altLang="ko-KR" sz="2000" dirty="0" smtClean="0"/>
                  <a:t>.</a:t>
                </a:r>
              </a:p>
              <a:p>
                <a:pPr marL="639763" lvl="1" indent="-182563"/>
                <a:r>
                  <a:rPr lang="ko-KR" altLang="en-US" sz="2000" dirty="0" smtClean="0"/>
                  <a:t>전자 개수</a:t>
                </a:r>
                <a:r>
                  <a:rPr lang="en-US" altLang="ko-KR" sz="2000" dirty="0" smtClean="0"/>
                  <a:t>=</a:t>
                </a:r>
                <a:r>
                  <a:rPr lang="ko-KR" altLang="en-US" sz="2000" dirty="0" smtClean="0"/>
                  <a:t>양성자 개수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 smtClean="0"/>
                  <a:t>원자번호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2000" dirty="0" smtClean="0"/>
                  <a:t>=3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 Li</a:t>
                </a:r>
                <a:endParaRPr lang="en-US" altLang="ko-KR" sz="2000" dirty="0" smtClean="0"/>
              </a:p>
              <a:p>
                <a:pPr marL="639763" lvl="1" indent="-182563"/>
                <a:r>
                  <a:rPr lang="ko-KR" altLang="en-US" sz="2000" dirty="0" smtClean="0"/>
                  <a:t>양성자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개수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+ </a:t>
                </a:r>
                <a:r>
                  <a:rPr lang="ko-KR" altLang="en-US" sz="2000" dirty="0" smtClean="0"/>
                  <a:t>중성자 개수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 smtClean="0">
                    <a:sym typeface="Wingdings" panose="05000000000000000000" pitchFamily="2" charset="2"/>
                  </a:rPr>
                  <a:t>질량수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=6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  <a:blipFill>
                <a:blip r:embed="rId6"/>
                <a:stretch>
                  <a:fillRect l="-812" t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원자 표시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s://mblogthumb-phinf.pstatic.net/MjAxOTAyMTdfMjcy/MDAxNTUwMzgwMTY4OTU4.qJtV3668iXN4XhKFeisX6Q_eWNCWGs507dn1BKxvzV0g.JxPFocsSzjSYaueNdvBQa5PkXTtMJeRvtQUdds2rcs0g.JPEG.zenycho/%25EC%259B%2590%25EC%259E%2590%25EB%25AA%25A8%25ED%2598%2595.jpg?type=w8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04" y="2560296"/>
            <a:ext cx="4132748" cy="3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63586"/>
              </p:ext>
            </p:extLst>
          </p:nvPr>
        </p:nvGraphicFramePr>
        <p:xfrm>
          <a:off x="6399273" y="3836237"/>
          <a:ext cx="2367569" cy="83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8" imgW="685800" imgH="241200" progId="Equation.DSMT4">
                  <p:embed/>
                </p:oleObj>
              </mc:Choice>
              <mc:Fallback>
                <p:oleObj name="Equation" r:id="rId8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99273" y="3836237"/>
                        <a:ext cx="2367569" cy="833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47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55"/>
    </mc:Choice>
    <mc:Fallback xmlns="">
      <p:transition spd="slow" advTm="12215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주기율표 </a:t>
            </a:r>
            <a:r>
              <a:rPr lang="en-US" altLang="ko-KR" sz="2400" dirty="0" smtClean="0"/>
              <a:t>periodic table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주기율표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2" y="1352884"/>
            <a:ext cx="6998835" cy="4408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325" y="1441173"/>
            <a:ext cx="51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5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50"/>
    </mc:Choice>
    <mc:Fallback xmlns="">
      <p:transition spd="slow" advTm="10155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</p:spPr>
            <p:txBody>
              <a:bodyPr>
                <a:normAutofit/>
              </a:bodyPr>
              <a:lstStyle/>
              <a:p>
                <a:pPr marL="182563" indent="-182563"/>
                <a:r>
                  <a:rPr lang="ko-KR" altLang="en-US" sz="2400" dirty="0" smtClean="0"/>
                  <a:t>탄소 </a:t>
                </a:r>
                <a:r>
                  <a:rPr lang="en-US" altLang="ko-KR" sz="2400" dirty="0" smtClean="0"/>
                  <a:t>carbon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ko-KR" sz="2400" dirty="0" smtClean="0"/>
              </a:p>
              <a:p>
                <a:pPr marL="639763" lvl="1" indent="-182563"/>
                <a:r>
                  <a:rPr lang="ko-KR" altLang="en-US" sz="2000" dirty="0" smtClean="0"/>
                  <a:t>동위원소 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원자번호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2000" dirty="0" smtClean="0"/>
                  <a:t>는 같지만 질량수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다르다</a:t>
                </a:r>
                <a:r>
                  <a:rPr lang="en-US" altLang="ko-KR" sz="2000" dirty="0" smtClean="0"/>
                  <a:t>. </a:t>
                </a:r>
              </a:p>
              <a:p>
                <a:pPr marL="1096963" lvl="2" indent="-182563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양성자 개수는 같지만 중성자 개수가 다른 원자를 서로가 동위원소</a:t>
                </a:r>
                <a:r>
                  <a:rPr lang="en-US" altLang="ko-KR" sz="1800" dirty="0" smtClean="0"/>
                  <a:t>(isotope)</a:t>
                </a:r>
                <a:r>
                  <a:rPr lang="ko-KR" altLang="en-US" sz="1800" dirty="0" smtClean="0"/>
                  <a:t>라 부른다</a:t>
                </a:r>
                <a:r>
                  <a:rPr lang="en-US" altLang="ko-KR" sz="1800" dirty="0" smtClean="0"/>
                  <a:t>. </a:t>
                </a:r>
              </a:p>
              <a:p>
                <a:pPr marL="639763" lvl="1" indent="-182563"/>
                <a:endParaRPr lang="en-US" altLang="ko-KR" sz="2000" dirty="0" smtClean="0"/>
              </a:p>
              <a:p>
                <a:pPr marL="639763" lvl="1" indent="-182563"/>
                <a:r>
                  <a:rPr lang="ko-KR" altLang="en-US" sz="2000" dirty="0" smtClean="0"/>
                  <a:t>탄소의 동위원소 </a:t>
                </a:r>
                <a:r>
                  <a:rPr lang="en-US" altLang="ko-KR" sz="2000" dirty="0" smtClean="0"/>
                  <a:t>: (1)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altLang="ko-KR" sz="2000" dirty="0" smtClean="0"/>
                  <a:t>, (2)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</m:oMath>
                </a14:m>
                <a:endParaRPr lang="en-US" dirty="0" smtClean="0"/>
              </a:p>
              <a:p>
                <a:pPr marL="1096963" lvl="2" indent="-182563"/>
                <a:r>
                  <a:rPr lang="ko-KR" altLang="en-US" sz="1800" dirty="0" smtClean="0"/>
                  <a:t>생명체는 음식물 섭취를 통하여 </a:t>
                </a:r>
                <a:r>
                  <a:rPr lang="en-US" altLang="ko-KR" sz="1800" dirty="0" smtClean="0"/>
                  <a:t>(1)</a:t>
                </a:r>
                <a:r>
                  <a:rPr lang="ko-KR" altLang="en-US" sz="1800" dirty="0" smtClean="0"/>
                  <a:t>과 </a:t>
                </a:r>
                <a:r>
                  <a:rPr lang="en-US" altLang="ko-KR" sz="1800" dirty="0" smtClean="0"/>
                  <a:t>(2)</a:t>
                </a:r>
                <a:r>
                  <a:rPr lang="ko-KR" altLang="en-US" sz="1800" dirty="0" smtClean="0"/>
                  <a:t>가 일정한 비율을 유지한다</a:t>
                </a:r>
                <a:r>
                  <a:rPr lang="en-US" altLang="ko-KR" sz="1800" dirty="0" smtClean="0"/>
                  <a:t>. </a:t>
                </a:r>
              </a:p>
              <a:p>
                <a:pPr marL="1096963" lvl="2" indent="-182563"/>
                <a:r>
                  <a:rPr lang="ko-KR" altLang="en-US" sz="1800" dirty="0" smtClean="0"/>
                  <a:t>생명체가 죽으면 </a:t>
                </a:r>
                <a:r>
                  <a:rPr lang="en-US" altLang="ko-KR" sz="1800" dirty="0" smtClean="0"/>
                  <a:t>(2)</a:t>
                </a:r>
                <a:r>
                  <a:rPr lang="ko-KR" altLang="en-US" sz="1800" dirty="0" smtClean="0"/>
                  <a:t>는 </a:t>
                </a:r>
                <a:r>
                  <a:rPr lang="en-US" altLang="ko-KR" sz="1800" dirty="0" smtClean="0"/>
                  <a:t>(1)</a:t>
                </a:r>
                <a:r>
                  <a:rPr lang="ko-KR" altLang="en-US" sz="1800" dirty="0" smtClean="0"/>
                  <a:t>로 변한다</a:t>
                </a:r>
                <a:r>
                  <a:rPr lang="en-US" altLang="ko-KR" sz="1800" dirty="0" smtClean="0"/>
                  <a:t>.</a:t>
                </a:r>
              </a:p>
              <a:p>
                <a:pPr marL="1096963" lvl="2" indent="-182563"/>
                <a:r>
                  <a:rPr lang="ko-KR" altLang="en-US" sz="1800" dirty="0" smtClean="0"/>
                  <a:t>따라서 </a:t>
                </a:r>
                <a:r>
                  <a:rPr lang="en-US" altLang="ko-KR" sz="1800" dirty="0" smtClean="0"/>
                  <a:t>(1)</a:t>
                </a:r>
                <a:r>
                  <a:rPr lang="ko-KR" altLang="en-US" sz="1800" dirty="0" smtClean="0"/>
                  <a:t>과</a:t>
                </a:r>
                <a:r>
                  <a:rPr lang="en-US" altLang="ko-KR" sz="1800" dirty="0" smtClean="0"/>
                  <a:t> (2)</a:t>
                </a:r>
                <a:r>
                  <a:rPr lang="ko-KR" altLang="en-US" sz="1800" dirty="0" smtClean="0"/>
                  <a:t>의 비율이 감소한다</a:t>
                </a:r>
                <a:r>
                  <a:rPr lang="en-US" altLang="ko-KR" sz="1800" dirty="0" smtClean="0"/>
                  <a:t>. </a:t>
                </a:r>
              </a:p>
              <a:p>
                <a:pPr marL="1096963" lvl="2" indent="-182563"/>
                <a:r>
                  <a:rPr lang="ko-KR" altLang="en-US" sz="1800" dirty="0" smtClean="0"/>
                  <a:t>비율이 변화된 정도를 가지고 생명체가 언제 죽었는지 알 수 있다</a:t>
                </a:r>
                <a:r>
                  <a:rPr lang="en-US" altLang="ko-KR" sz="1800" dirty="0" smtClean="0"/>
                  <a:t>.</a:t>
                </a:r>
              </a:p>
              <a:p>
                <a:pPr marL="1096963" lvl="2" indent="-182563"/>
                <a:r>
                  <a:rPr lang="ko-KR" altLang="en-US" sz="1800" dirty="0" smtClean="0"/>
                  <a:t>이는 실제 유물에서 식물의 연도 측정을 하는데 사용하는 방법이다</a:t>
                </a:r>
                <a:r>
                  <a:rPr lang="en-US" altLang="ko-KR" sz="1800" dirty="0" smtClean="0"/>
                  <a:t>.   </a:t>
                </a:r>
              </a:p>
              <a:p>
                <a:pPr marL="639763" lvl="1" indent="-182563"/>
                <a:endParaRPr lang="en-US" altLang="ko-KR" sz="2000" dirty="0"/>
              </a:p>
              <a:p>
                <a:pPr marL="639763" lvl="1" indent="-182563"/>
                <a:endParaRPr lang="en-US" altLang="ko-KR" sz="2000" dirty="0" smtClean="0"/>
              </a:p>
              <a:p>
                <a:pPr marL="639763" lvl="1" indent="-182563"/>
                <a:endParaRPr lang="en-US" altLang="ko-KR" sz="2000" dirty="0"/>
              </a:p>
              <a:p>
                <a:pPr marL="639763" lvl="1" indent="-182563"/>
                <a:endParaRPr lang="en-US" altLang="ko-KR" sz="2000" dirty="0" smtClean="0"/>
              </a:p>
              <a:p>
                <a:pPr marL="639763" lvl="1" indent="-182563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  <a:blipFill>
                <a:blip r:embed="rId5"/>
                <a:stretch>
                  <a:fillRect l="-812" t="-151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탄소 동위원소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3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64"/>
    </mc:Choice>
    <mc:Fallback xmlns="">
      <p:transition spd="slow" advTm="14066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</p:spPr>
            <p:txBody>
              <a:bodyPr>
                <a:normAutofit/>
              </a:bodyPr>
              <a:lstStyle/>
              <a:p>
                <a:pPr marL="182563" indent="-182563"/>
                <a:r>
                  <a:rPr lang="ko-KR" altLang="en-US" sz="2400" dirty="0" smtClean="0"/>
                  <a:t>베타 붕괴</a:t>
                </a:r>
                <a:endParaRPr lang="en-US" altLang="ko-KR" sz="2400" dirty="0" smtClean="0"/>
              </a:p>
              <a:p>
                <a:pPr marL="639763" lvl="1" indent="-182563"/>
                <a:r>
                  <a:rPr lang="ko-KR" altLang="en-US" sz="2000" dirty="0" smtClean="0"/>
                  <a:t>원자핵에서 전자가 밖으로 빠져 나오면 다음과 같은 반응이 일어난 것이다</a:t>
                </a:r>
                <a:r>
                  <a:rPr lang="en-US" altLang="ko-KR" sz="2000" dirty="0" smtClean="0"/>
                  <a:t>.</a:t>
                </a:r>
              </a:p>
              <a:p>
                <a:pPr marL="639763" lvl="1" indent="-182563"/>
                <a:endParaRPr lang="en-US" altLang="ko-KR" sz="2000" dirty="0"/>
              </a:p>
              <a:p>
                <a:pPr marL="639763" lvl="1" indent="-182563"/>
                <a:endParaRPr lang="en-US" altLang="ko-KR" sz="2000" dirty="0" smtClean="0"/>
              </a:p>
              <a:p>
                <a:pPr marL="639763" lvl="1" indent="-182563"/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원자핵에서 중성자</a:t>
                </a:r>
                <a:r>
                  <a:rPr lang="en-US" altLang="ko-KR" sz="2000" dirty="0" smtClean="0"/>
                  <a:t>(neutron)</a:t>
                </a:r>
                <a:r>
                  <a:rPr lang="ko-KR" altLang="en-US" sz="2000" dirty="0" smtClean="0"/>
                  <a:t>은 양성자</a:t>
                </a:r>
                <a:r>
                  <a:rPr lang="en-US" altLang="ko-KR" sz="2000" dirty="0" smtClean="0"/>
                  <a:t>(proton)</a:t>
                </a:r>
                <a:r>
                  <a:rPr lang="ko-KR" altLang="en-US" sz="2000" dirty="0" smtClean="0"/>
                  <a:t>이 되며 이때 전자</a:t>
                </a:r>
                <a:r>
                  <a:rPr lang="en-US" altLang="ko-KR" sz="2000" dirty="0" smtClean="0"/>
                  <a:t>(electron)</a:t>
                </a:r>
                <a:r>
                  <a:rPr lang="ko-KR" altLang="en-US" sz="2000" dirty="0" smtClean="0"/>
                  <a:t>은 원자핵 밖으로 빠져 나온다</a:t>
                </a:r>
                <a:r>
                  <a:rPr lang="en-US" altLang="ko-KR" sz="2000" dirty="0" smtClean="0"/>
                  <a:t>. </a:t>
                </a:r>
              </a:p>
              <a:p>
                <a:pPr marL="639763" lvl="1" indent="-182563"/>
                <a:r>
                  <a:rPr lang="ko-KR" altLang="en-US" sz="2000" dirty="0" smtClean="0"/>
                  <a:t>원자핵에서 양성자의 개수는 </a:t>
                </a:r>
                <a:r>
                  <a:rPr lang="en-US" altLang="ko-KR" sz="2000" dirty="0" smtClean="0"/>
                  <a:t>+1 </a:t>
                </a:r>
                <a:r>
                  <a:rPr lang="ko-KR" altLang="en-US" sz="2000" dirty="0" smtClean="0"/>
                  <a:t>증가한다</a:t>
                </a:r>
                <a:r>
                  <a:rPr lang="en-US" altLang="ko-KR" sz="2000" dirty="0" smtClean="0"/>
                  <a:t>. </a:t>
                </a:r>
              </a:p>
              <a:p>
                <a:pPr marL="639763" lvl="1" indent="-182563"/>
                <a:endParaRPr lang="en-US" altLang="ko-KR" sz="2000" dirty="0" smtClean="0"/>
              </a:p>
              <a:p>
                <a:pPr marL="639763" lvl="1" indent="-182563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err="1" smtClean="0"/>
                  <a:t>넵투늄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93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𝑁𝑝</m:t>
                        </m:r>
                      </m:e>
                    </m:sPre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 베타붕괴하면 플루토늄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94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ko-KR" altLang="en-US" sz="2000" dirty="0" smtClean="0"/>
                  <a:t>이 된다</a:t>
                </a:r>
                <a:r>
                  <a:rPr lang="en-US" altLang="ko-KR" sz="2000" dirty="0" smtClean="0"/>
                  <a:t>. </a:t>
                </a:r>
                <a:endParaRPr lang="en-US" altLang="ko-KR" sz="2000" dirty="0"/>
              </a:p>
              <a:p>
                <a:pPr marL="182563" indent="-182563"/>
                <a:endParaRPr lang="en-US" altLang="ko-KR" sz="2400" dirty="0" smtClean="0"/>
              </a:p>
              <a:p>
                <a:pPr marL="182563" indent="-182563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  <a:blipFill>
                <a:blip r:embed="rId6"/>
                <a:stretch>
                  <a:fillRect l="-812" t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0118035" y="0"/>
            <a:ext cx="2073965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베타 붕괴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8277"/>
              </p:ext>
            </p:extLst>
          </p:nvPr>
        </p:nvGraphicFramePr>
        <p:xfrm>
          <a:off x="2680828" y="1551144"/>
          <a:ext cx="3194833" cy="35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7" imgW="1803240" imgH="203040" progId="Equation.DSMT4">
                  <p:embed/>
                </p:oleObj>
              </mc:Choice>
              <mc:Fallback>
                <p:oleObj name="Equation" r:id="rId7" imgW="1803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0828" y="1551144"/>
                        <a:ext cx="3194833" cy="359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6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6"/>
    </mc:Choice>
    <mc:Fallback xmlns="">
      <p:transition spd="slow" advTm="9272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</p:spPr>
            <p:txBody>
              <a:bodyPr>
                <a:normAutofit/>
              </a:bodyPr>
              <a:lstStyle/>
              <a:p>
                <a:pPr marL="182563" indent="-182563"/>
                <a:r>
                  <a:rPr lang="ko-KR" altLang="en-US" sz="2400" dirty="0" smtClean="0"/>
                  <a:t>새로운 원자 생성 </a:t>
                </a:r>
                <a:r>
                  <a:rPr lang="en-US" altLang="ko-KR" sz="2400" dirty="0" smtClean="0"/>
                  <a:t>1</a:t>
                </a:r>
              </a:p>
              <a:p>
                <a:pPr marL="639763" lvl="1" indent="-182563"/>
                <a:r>
                  <a:rPr lang="en-US" altLang="ko-KR" sz="2000" dirty="0" smtClean="0"/>
                  <a:t>1946</a:t>
                </a:r>
                <a:r>
                  <a:rPr lang="ko-KR" altLang="en-US" sz="2000" dirty="0" smtClean="0"/>
                  <a:t>년 </a:t>
                </a:r>
                <a:endParaRPr lang="en-US" altLang="ko-KR" sz="2000" dirty="0" smtClean="0"/>
              </a:p>
              <a:p>
                <a:pPr marL="1096963" lvl="2" indent="-182563"/>
                <a:r>
                  <a:rPr lang="ko-KR" altLang="en-US" sz="1800" dirty="0" smtClean="0"/>
                  <a:t>플루토늄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94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ko-KR" altLang="en-US" sz="1800" dirty="0"/>
                  <a:t>알파입자 </a:t>
                </a:r>
                <a:r>
                  <a:rPr lang="en-US" altLang="ko-KR" sz="1800" dirty="0"/>
                  <a:t>(proton 2; neutron 2</a:t>
                </a:r>
                <a:r>
                  <a:rPr lang="en-US" altLang="ko-KR" sz="1800" dirty="0" smtClean="0"/>
                  <a:t>)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z="1800" dirty="0" err="1" smtClean="0"/>
                  <a:t>퀴륨</a:t>
                </a: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𝐶𝑚</m:t>
                        </m:r>
                      </m:e>
                    </m:sPre>
                  </m:oMath>
                </a14:m>
                <a:endParaRPr lang="en-US" sz="1800" dirty="0" smtClean="0"/>
              </a:p>
              <a:p>
                <a:pPr marL="1096963" lvl="2" indent="-182563"/>
                <a:r>
                  <a:rPr lang="ko-KR" altLang="en-US" sz="1800" dirty="0" err="1" smtClean="0"/>
                  <a:t>퀴륨</a:t>
                </a: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𝐶𝑚</m:t>
                        </m:r>
                      </m:e>
                    </m:sPre>
                  </m:oMath>
                </a14:m>
                <a:r>
                  <a:rPr lang="en-US" sz="1800" dirty="0" smtClean="0"/>
                  <a:t> (</a:t>
                </a:r>
                <a:r>
                  <a:rPr lang="ko-KR" altLang="en-US" sz="1800" dirty="0" smtClean="0"/>
                  <a:t>불안정</a:t>
                </a:r>
                <a:r>
                  <a:rPr lang="en-US" altLang="ko-KR" sz="1800" dirty="0" smtClean="0"/>
                  <a:t>)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z="1800" dirty="0" err="1" smtClean="0">
                    <a:sym typeface="Wingdings" panose="05000000000000000000" pitchFamily="2" charset="2"/>
                  </a:rPr>
                  <a:t>아메리슘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95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</m:t>
                        </m:r>
                      </m:e>
                    </m:sPre>
                  </m:oMath>
                </a14:m>
                <a:endParaRPr lang="en-US" sz="1800" dirty="0" smtClean="0"/>
              </a:p>
              <a:p>
                <a:pPr marL="639763" lvl="1" indent="-182563"/>
                <a:endParaRPr lang="en-US" altLang="ko-KR" sz="1600" dirty="0" smtClean="0"/>
              </a:p>
              <a:p>
                <a:pPr marL="639763" lvl="1" indent="-182563"/>
                <a:r>
                  <a:rPr lang="en-US" altLang="ko-KR" sz="2000" dirty="0" smtClean="0"/>
                  <a:t>1955</a:t>
                </a:r>
                <a:r>
                  <a:rPr lang="ko-KR" altLang="en-US" sz="2000" dirty="0" smtClean="0"/>
                  <a:t>년 </a:t>
                </a:r>
                <a:endParaRPr lang="en-US" altLang="ko-KR" sz="2000" dirty="0" smtClean="0"/>
              </a:p>
              <a:p>
                <a:pPr marL="1096963" lvl="2" indent="-182563"/>
                <a:r>
                  <a:rPr lang="ko-KR" altLang="en-US" sz="1600" dirty="0" smtClean="0"/>
                  <a:t>이후 일사천리로 </a:t>
                </a:r>
                <a:r>
                  <a:rPr lang="en-US" altLang="ko-KR" sz="1600" dirty="0" smtClean="0"/>
                  <a:t>101</a:t>
                </a:r>
                <a:r>
                  <a:rPr lang="ko-KR" altLang="en-US" sz="1600" dirty="0" smtClean="0"/>
                  <a:t>번까지 만들어짐</a:t>
                </a:r>
                <a:endParaRPr lang="en-US" altLang="ko-KR" sz="1600" dirty="0" smtClean="0"/>
              </a:p>
              <a:p>
                <a:pPr marL="1096963" lvl="2" indent="-182563"/>
                <a:r>
                  <a:rPr lang="ko-KR" altLang="en-US" sz="1600" dirty="0" smtClean="0"/>
                  <a:t>미국 연구팀 </a:t>
                </a:r>
                <a:r>
                  <a:rPr lang="en-US" altLang="ko-KR" sz="1600" dirty="0" smtClean="0"/>
                  <a:t>101</a:t>
                </a:r>
                <a:r>
                  <a:rPr lang="ko-KR" altLang="en-US" sz="1600" dirty="0" smtClean="0"/>
                  <a:t>번 원자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err="1" smtClean="0"/>
                  <a:t>멘델레븀</a:t>
                </a:r>
                <a:r>
                  <a:rPr lang="ko-KR" altLang="en-US" sz="16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𝑀𝑑</m:t>
                        </m:r>
                      </m:e>
                    </m:sPre>
                  </m:oMath>
                </a14:m>
                <a:endParaRPr lang="en-US" altLang="ko-KR" sz="1600" dirty="0" smtClean="0"/>
              </a:p>
              <a:p>
                <a:pPr marL="1096963" lvl="2" indent="-182563"/>
                <a:r>
                  <a:rPr lang="en-US" altLang="ko-KR" sz="1600" dirty="0" smtClean="0"/>
                  <a:t>101</a:t>
                </a:r>
                <a:r>
                  <a:rPr lang="ko-KR" altLang="en-US" sz="1600" dirty="0" smtClean="0"/>
                  <a:t>번 원자 만들려면 </a:t>
                </a:r>
                <a:r>
                  <a:rPr lang="en-US" altLang="ko-KR" sz="1600" dirty="0" smtClean="0"/>
                  <a:t>99</a:t>
                </a:r>
                <a:r>
                  <a:rPr lang="ko-KR" altLang="en-US" sz="1600" dirty="0" smtClean="0"/>
                  <a:t>번 원자 </a:t>
                </a:r>
                <a:r>
                  <a:rPr lang="ko-KR" altLang="en-US" sz="1600" dirty="0" err="1" smtClean="0"/>
                  <a:t>아인슈타이늄</a:t>
                </a:r>
                <a:r>
                  <a:rPr lang="ko-KR" altLang="en-US" sz="16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e>
                    </m:sPre>
                  </m:oMath>
                </a14:m>
                <a:endParaRPr lang="en-US" altLang="ko-KR" sz="1600" dirty="0" smtClean="0"/>
              </a:p>
              <a:p>
                <a:pPr marL="639763" lvl="1" indent="-182563"/>
                <a:r>
                  <a:rPr lang="ko-KR" altLang="en-US" sz="2000" dirty="0" err="1" smtClean="0"/>
                  <a:t>아인슈타이늄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e>
                    </m:sPre>
                  </m:oMath>
                </a14:m>
                <a:endParaRPr lang="en-US" altLang="ko-KR" sz="2000" dirty="0" smtClean="0"/>
              </a:p>
              <a:p>
                <a:pPr marL="1096963" lvl="2" indent="-182563"/>
                <a:r>
                  <a:rPr lang="ko-KR" altLang="en-US" sz="1600" dirty="0" smtClean="0"/>
                  <a:t>플루토늄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94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en-US" altLang="ko-KR" sz="1600" dirty="0" smtClean="0"/>
                  <a:t> + </a:t>
                </a:r>
                <a:r>
                  <a:rPr lang="ko-KR" altLang="en-US" sz="1600" dirty="0" err="1" smtClean="0"/>
                  <a:t>알파입자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가속기</a:t>
                </a:r>
                <a:r>
                  <a:rPr lang="en-US" altLang="ko-KR" sz="1600" dirty="0" smtClean="0"/>
                  <a:t>(accelerator)</a:t>
                </a:r>
                <a:r>
                  <a:rPr lang="ko-KR" altLang="en-US" sz="1600" dirty="0" smtClean="0"/>
                  <a:t>로 </a:t>
                </a:r>
                <a:r>
                  <a:rPr lang="en-US" altLang="ko-KR" sz="1600" dirty="0" smtClean="0"/>
                  <a:t>3</a:t>
                </a:r>
                <a:r>
                  <a:rPr lang="ko-KR" altLang="en-US" sz="1600" dirty="0" smtClean="0"/>
                  <a:t>년간 계속 작업</a:t>
                </a:r>
                <a:endParaRPr lang="en-US" altLang="ko-KR" sz="1600" dirty="0" smtClean="0"/>
              </a:p>
              <a:p>
                <a:pPr marL="1096963" lvl="2" indent="-182563"/>
                <a:r>
                  <a:rPr lang="ko-KR" altLang="en-US" sz="1600" dirty="0" smtClean="0"/>
                  <a:t>이렇게 만들어진 </a:t>
                </a:r>
                <a:r>
                  <a:rPr lang="ko-KR" altLang="en-US" sz="1600" dirty="0" err="1" smtClean="0"/>
                  <a:t>메델레븀</a:t>
                </a:r>
                <a:r>
                  <a:rPr lang="ko-KR" altLang="en-US" sz="16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𝑀𝑑</m:t>
                        </m:r>
                      </m:e>
                    </m:sPre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원자 </a:t>
                </a:r>
                <a:r>
                  <a:rPr lang="en-US" altLang="ko-KR" sz="1600" dirty="0" smtClean="0"/>
                  <a:t>17</a:t>
                </a:r>
                <a:r>
                  <a:rPr lang="ko-KR" altLang="en-US" sz="1600" dirty="0" smtClean="0"/>
                  <a:t>개</a:t>
                </a:r>
                <a:endParaRPr lang="en-US" altLang="ko-KR" sz="1600" dirty="0"/>
              </a:p>
              <a:p>
                <a:pPr marL="639763" lvl="1" indent="-182563"/>
                <a:endParaRPr lang="en-US" altLang="ko-KR" sz="2000" dirty="0"/>
              </a:p>
              <a:p>
                <a:pPr marL="639763" lvl="1" indent="-182563"/>
                <a:endParaRPr lang="en-US" altLang="ko-KR" sz="1600" dirty="0" smtClean="0"/>
              </a:p>
              <a:p>
                <a:pPr marL="639763" lvl="1" indent="-182563"/>
                <a:endParaRPr lang="en-US" altLang="ko-KR" sz="1600" dirty="0"/>
              </a:p>
              <a:p>
                <a:pPr marL="639763" lvl="1" indent="-182563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  <a:blipFill>
                <a:blip r:embed="rId5"/>
                <a:stretch>
                  <a:fillRect l="-812" t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894013" y="0"/>
            <a:ext cx="2297987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인간의 창세기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25"/>
    </mc:Choice>
    <mc:Fallback xmlns="">
      <p:transition spd="slow" advTm="18612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</p:spPr>
            <p:txBody>
              <a:bodyPr>
                <a:normAutofit/>
              </a:bodyPr>
              <a:lstStyle/>
              <a:p>
                <a:pPr marL="182563" indent="-182563"/>
                <a:r>
                  <a:rPr lang="ko-KR" altLang="en-US" sz="2400" dirty="0" smtClean="0"/>
                  <a:t>새로운 원자 생성 </a:t>
                </a:r>
                <a:r>
                  <a:rPr lang="en-US" altLang="ko-KR" sz="2400" dirty="0" smtClean="0"/>
                  <a:t>2</a:t>
                </a:r>
              </a:p>
              <a:p>
                <a:pPr marL="639763" lvl="1" indent="-182563"/>
                <a:r>
                  <a:rPr lang="en-US" altLang="ko-KR" sz="2000" dirty="0" smtClean="0"/>
                  <a:t>1960</a:t>
                </a:r>
                <a:r>
                  <a:rPr lang="ko-KR" altLang="en-US" sz="2000" dirty="0" smtClean="0"/>
                  <a:t>년부터 원자를 만드는 새로운 방법이 도입</a:t>
                </a:r>
                <a:endParaRPr lang="en-US" altLang="ko-KR" sz="2000" dirty="0" smtClean="0"/>
              </a:p>
              <a:p>
                <a:pPr marL="639763" lvl="1" indent="-182563"/>
                <a:r>
                  <a:rPr lang="en-US" altLang="ko-KR" sz="2000" dirty="0" smtClean="0"/>
                  <a:t>102</a:t>
                </a:r>
                <a:r>
                  <a:rPr lang="ko-KR" altLang="en-US" sz="2000" dirty="0" smtClean="0"/>
                  <a:t>번 원자를 만들기 위해 </a:t>
                </a:r>
                <a:r>
                  <a:rPr lang="en-US" altLang="ko-KR" sz="2000" dirty="0" smtClean="0"/>
                  <a:t>23</a:t>
                </a:r>
                <a:r>
                  <a:rPr lang="ko-KR" altLang="en-US" sz="2000" dirty="0" smtClean="0"/>
                  <a:t>번 원자와 </a:t>
                </a:r>
                <a:r>
                  <a:rPr lang="en-US" altLang="ko-KR" sz="2000" dirty="0" smtClean="0"/>
                  <a:t>79</a:t>
                </a:r>
                <a:r>
                  <a:rPr lang="ko-KR" altLang="en-US" sz="2000" dirty="0" smtClean="0"/>
                  <a:t>번 원자를 융합 </a:t>
                </a:r>
                <a:r>
                  <a:rPr lang="en-US" altLang="ko-KR" sz="2000" dirty="0" smtClean="0"/>
                  <a:t>: 23+79 = 102</a:t>
                </a:r>
              </a:p>
              <a:p>
                <a:pPr marL="639763" lvl="1" indent="-182563"/>
                <a:r>
                  <a:rPr lang="en-US" altLang="ko-KR" sz="2000" dirty="0" smtClean="0"/>
                  <a:t>103</a:t>
                </a:r>
                <a:r>
                  <a:rPr lang="ko-KR" altLang="en-US" sz="2000" dirty="0" smtClean="0"/>
                  <a:t>번 원자까지는 미국이 만들어 왔다</a:t>
                </a:r>
                <a:r>
                  <a:rPr lang="en-US" altLang="ko-KR" sz="2000" dirty="0" smtClean="0"/>
                  <a:t>. </a:t>
                </a:r>
              </a:p>
              <a:p>
                <a:pPr marL="639763" lvl="1" indent="-182563"/>
                <a:r>
                  <a:rPr lang="ko-KR" altLang="en-US" sz="2000" dirty="0" smtClean="0"/>
                  <a:t>그러던 중 소련 </a:t>
                </a:r>
                <a:r>
                  <a:rPr lang="ko-KR" altLang="en-US" sz="2000" dirty="0" err="1" smtClean="0"/>
                  <a:t>두브나</a:t>
                </a:r>
                <a:r>
                  <a:rPr lang="ko-KR" altLang="en-US" sz="2000" dirty="0" smtClean="0"/>
                  <a:t> 연구소에서 </a:t>
                </a:r>
                <a:r>
                  <a:rPr lang="en-US" altLang="ko-KR" sz="2000" dirty="0" smtClean="0"/>
                  <a:t>104</a:t>
                </a:r>
                <a:r>
                  <a:rPr lang="ko-KR" altLang="en-US" sz="2000" dirty="0" smtClean="0"/>
                  <a:t>번 원자를 발견했다고 발표</a:t>
                </a:r>
                <a:endParaRPr lang="en-US" altLang="ko-KR" sz="2000" dirty="0" smtClean="0"/>
              </a:p>
              <a:p>
                <a:pPr marL="639763" lvl="1" indent="-182563"/>
                <a:r>
                  <a:rPr lang="ko-KR" altLang="en-US" sz="2000" dirty="0" smtClean="0"/>
                  <a:t>미국과 소련의 경쟁이 시작</a:t>
                </a:r>
                <a:endParaRPr lang="en-US" altLang="ko-KR" sz="2000" dirty="0" smtClean="0"/>
              </a:p>
              <a:p>
                <a:pPr marL="639763" lvl="1" indent="-182563"/>
                <a:r>
                  <a:rPr lang="ko-KR" altLang="en-US" sz="2000" dirty="0" smtClean="0"/>
                  <a:t>이 경쟁에 독일 </a:t>
                </a:r>
                <a:r>
                  <a:rPr lang="ko-KR" altLang="en-US" sz="2000" dirty="0" err="1" smtClean="0"/>
                  <a:t>다름슈타트</a:t>
                </a:r>
                <a:r>
                  <a:rPr lang="ko-KR" altLang="en-US" sz="2000" dirty="0" smtClean="0"/>
                  <a:t> 연구팀까지 가세</a:t>
                </a:r>
                <a:endParaRPr lang="en-US" altLang="ko-KR" sz="2000" dirty="0" smtClean="0"/>
              </a:p>
              <a:p>
                <a:pPr marL="639763" lvl="1" indent="-182563"/>
                <a:r>
                  <a:rPr lang="en-US" altLang="ko-KR" sz="2000" dirty="0" smtClean="0"/>
                  <a:t>1996</a:t>
                </a:r>
                <a:r>
                  <a:rPr lang="ko-KR" altLang="en-US" sz="2000" dirty="0" smtClean="0"/>
                  <a:t>년 </a:t>
                </a:r>
                <a:r>
                  <a:rPr lang="en-US" altLang="ko-KR" sz="2000" dirty="0" smtClean="0"/>
                  <a:t>104</a:t>
                </a:r>
                <a:r>
                  <a:rPr lang="ko-KR" altLang="en-US" sz="2000" dirty="0" smtClean="0"/>
                  <a:t>번 </a:t>
                </a:r>
                <a:r>
                  <a:rPr lang="en-US" altLang="ko-KR" sz="2000" dirty="0" smtClean="0"/>
                  <a:t>~ 109</a:t>
                </a:r>
                <a:r>
                  <a:rPr lang="ko-KR" altLang="en-US" sz="2000" dirty="0" smtClean="0"/>
                  <a:t>번까지 원자의 이름이 결정</a:t>
                </a:r>
                <a:endParaRPr lang="en-US" altLang="ko-KR" sz="2000" dirty="0" smtClean="0"/>
              </a:p>
              <a:p>
                <a:pPr marL="1096963" lvl="2" indent="-182563"/>
                <a:r>
                  <a:rPr lang="ko-KR" altLang="en-US" dirty="0" err="1" smtClean="0"/>
                  <a:t>두브늄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105</a:t>
                </a:r>
                <a:r>
                  <a:rPr lang="ko-KR" altLang="en-US" dirty="0" smtClean="0"/>
                  <a:t>번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𝐷𝑏</m:t>
                        </m:r>
                      </m:e>
                    </m:sPre>
                  </m:oMath>
                </a14:m>
                <a:endParaRPr lang="en-US" dirty="0" smtClean="0"/>
              </a:p>
              <a:p>
                <a:pPr marL="1096963" lvl="2" indent="-182563"/>
                <a:r>
                  <a:rPr lang="ko-KR" altLang="en-US" dirty="0" err="1" smtClean="0"/>
                  <a:t>시보귬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106</a:t>
                </a:r>
                <a:r>
                  <a:rPr lang="ko-KR" altLang="en-US" dirty="0" smtClean="0"/>
                  <a:t>번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106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𝑆𝑔</m:t>
                        </m:r>
                      </m:e>
                    </m:sPre>
                  </m:oMath>
                </a14:m>
                <a:endParaRPr lang="en-US" altLang="ko-KR" dirty="0" smtClean="0"/>
              </a:p>
              <a:p>
                <a:pPr marL="1096963" lvl="2" indent="-182563"/>
                <a:r>
                  <a:rPr lang="ko-KR" altLang="en-US" dirty="0" err="1" smtClean="0"/>
                  <a:t>다륨슈타튬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110</a:t>
                </a:r>
                <a:r>
                  <a:rPr lang="ko-KR" altLang="en-US" dirty="0" smtClean="0"/>
                  <a:t>번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𝐷𝑠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marL="639763" lvl="1" indent="-182563"/>
                <a:r>
                  <a:rPr lang="en-US" altLang="ko-KR" sz="2000" dirty="0" smtClean="0"/>
                  <a:t>2016</a:t>
                </a:r>
                <a:r>
                  <a:rPr lang="ko-KR" altLang="en-US" sz="2000" dirty="0" smtClean="0"/>
                  <a:t>년 </a:t>
                </a:r>
                <a:r>
                  <a:rPr lang="en-US" altLang="ko-KR" sz="2000" dirty="0" smtClean="0"/>
                  <a:t>6</a:t>
                </a:r>
                <a:r>
                  <a:rPr lang="ko-KR" altLang="en-US" sz="2000" dirty="0" smtClean="0"/>
                  <a:t>월 </a:t>
                </a:r>
                <a:r>
                  <a:rPr lang="ko-KR" altLang="en-US" sz="2000" dirty="0" err="1" smtClean="0"/>
                  <a:t>국제순수응용화학연합</a:t>
                </a:r>
                <a:r>
                  <a:rPr lang="en-US" altLang="ko-KR" sz="2000" dirty="0" smtClean="0"/>
                  <a:t>(IUPAC)</a:t>
                </a:r>
              </a:p>
              <a:p>
                <a:pPr marL="1096963" lvl="2" indent="-182563"/>
                <a:r>
                  <a:rPr lang="ko-KR" altLang="en-US" sz="1800" dirty="0" smtClean="0"/>
                  <a:t>새로 발견된 </a:t>
                </a:r>
                <a:r>
                  <a:rPr lang="en-US" altLang="ko-KR" sz="1800" dirty="0" smtClean="0"/>
                  <a:t>4</a:t>
                </a:r>
                <a:r>
                  <a:rPr lang="ko-KR" altLang="en-US" sz="1800" dirty="0" smtClean="0"/>
                  <a:t>개의 원자 이름 공시</a:t>
                </a:r>
                <a:endParaRPr lang="en-US" altLang="ko-KR" sz="1800" dirty="0" smtClean="0"/>
              </a:p>
              <a:p>
                <a:pPr marL="1096963" lvl="2" indent="-182563"/>
                <a:r>
                  <a:rPr lang="ko-KR" altLang="en-US" sz="1800" dirty="0" err="1" smtClean="0"/>
                  <a:t>니호늄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118</a:t>
                </a:r>
                <a:r>
                  <a:rPr lang="ko-KR" altLang="en-US" sz="1800" dirty="0" smtClean="0"/>
                  <a:t>번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118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𝑂𝑔</m:t>
                        </m:r>
                      </m:e>
                    </m:sPre>
                  </m:oMath>
                </a14:m>
                <a:endParaRPr lang="en-US" altLang="ko-KR" sz="1800" dirty="0" smtClean="0"/>
              </a:p>
              <a:p>
                <a:pPr marL="639763" lvl="1" indent="-182563"/>
                <a:endParaRPr lang="en-US" altLang="ko-KR" sz="2000" dirty="0"/>
              </a:p>
              <a:p>
                <a:pPr marL="639763" lvl="1" indent="-182563"/>
                <a:endParaRPr lang="en-US" altLang="ko-KR" sz="2000" dirty="0"/>
              </a:p>
              <a:p>
                <a:pPr marL="639763" lvl="1" indent="-182563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1520"/>
                <a:ext cx="10515600" cy="5650992"/>
              </a:xfrm>
              <a:blipFill>
                <a:blip r:embed="rId5"/>
                <a:stretch>
                  <a:fillRect l="-812" t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인간의 창세기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45"/>
    </mc:Choice>
    <mc:Fallback xmlns="">
      <p:transition spd="slow" advTm="1564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물질관</a:t>
            </a:r>
            <a:endParaRPr lang="en-US" altLang="ko-KR" sz="2400" dirty="0" smtClean="0"/>
          </a:p>
          <a:p>
            <a:pPr marL="639763" lvl="1" indent="-182563"/>
            <a:r>
              <a:rPr lang="ko-KR" altLang="en-US" sz="2000" dirty="0" smtClean="0"/>
              <a:t>물질을 어떻게 바라 보는지 그 관점</a:t>
            </a:r>
            <a:endParaRPr lang="en-US" altLang="ko-KR" sz="2000" dirty="0"/>
          </a:p>
          <a:p>
            <a:pPr marL="182563" indent="-182563"/>
            <a:endParaRPr lang="en-US" altLang="ko-KR" sz="2400" dirty="0" smtClean="0"/>
          </a:p>
          <a:p>
            <a:pPr marL="182563" indent="-182563"/>
            <a:r>
              <a:rPr lang="ko-KR" altLang="en-US" sz="2400" dirty="0" smtClean="0"/>
              <a:t>서양 물질관의 변천 과정</a:t>
            </a:r>
            <a:endParaRPr lang="en-US" altLang="ko-KR" sz="2400" dirty="0" smtClean="0"/>
          </a:p>
          <a:p>
            <a:pPr marL="639763" lvl="1" indent="-182563"/>
            <a:r>
              <a:rPr lang="en-US" altLang="ko-KR" sz="2000" dirty="0" smtClean="0"/>
              <a:t>(1) </a:t>
            </a:r>
            <a:r>
              <a:rPr lang="ko-KR" altLang="en-US" sz="2000" dirty="0" smtClean="0"/>
              <a:t>탈레스의 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원소설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(BC 7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물</a:t>
            </a:r>
            <a:endParaRPr lang="en-US" altLang="ko-KR" sz="2000" dirty="0" smtClean="0"/>
          </a:p>
          <a:p>
            <a:pPr marL="639763" lvl="1" indent="-182563"/>
            <a:r>
              <a:rPr lang="en-US" altLang="ko-KR" sz="2000" dirty="0" smtClean="0"/>
              <a:t>(2) </a:t>
            </a:r>
            <a:r>
              <a:rPr lang="ko-KR" altLang="en-US" sz="2000" dirty="0" err="1" smtClean="0"/>
              <a:t>엠페도클레스의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</a:t>
            </a:r>
            <a:r>
              <a:rPr lang="ko-KR" altLang="en-US" sz="2000" dirty="0" err="1" smtClean="0"/>
              <a:t>원소설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(BC 5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흙</a:t>
            </a:r>
            <a:endParaRPr lang="en-US" altLang="ko-KR" sz="2000" dirty="0" smtClean="0"/>
          </a:p>
          <a:p>
            <a:pPr marL="639763" lvl="1" indent="-182563"/>
            <a:r>
              <a:rPr lang="en-US" altLang="ko-KR" sz="2000" dirty="0" smtClean="0"/>
              <a:t>(3) </a:t>
            </a:r>
            <a:r>
              <a:rPr lang="ko-KR" altLang="en-US" sz="2000" dirty="0" err="1" smtClean="0"/>
              <a:t>데모크리스트의</a:t>
            </a:r>
            <a:r>
              <a:rPr lang="ko-KR" altLang="en-US" sz="2000" dirty="0" smtClean="0"/>
              <a:t> 입자설 </a:t>
            </a:r>
            <a:r>
              <a:rPr lang="en-US" altLang="ko-KR" sz="2000" dirty="0" smtClean="0"/>
              <a:t>(BC 5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원자</a:t>
            </a:r>
            <a:endParaRPr lang="en-US" altLang="ko-KR" sz="2000" dirty="0" smtClean="0"/>
          </a:p>
          <a:p>
            <a:pPr marL="639763" lvl="1" indent="-182563"/>
            <a:r>
              <a:rPr lang="en-US" altLang="ko-KR" sz="2000" dirty="0" smtClean="0"/>
              <a:t>(4) </a:t>
            </a:r>
            <a:r>
              <a:rPr lang="ko-KR" altLang="en-US" sz="2000" dirty="0" smtClean="0"/>
              <a:t>아리스토텔레스의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원소 </a:t>
            </a:r>
            <a:r>
              <a:rPr lang="ko-KR" altLang="en-US" sz="2000" dirty="0" err="1" smtClean="0"/>
              <a:t>변환설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흙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+ dry, hot, cold, wet</a:t>
            </a:r>
          </a:p>
          <a:p>
            <a:pPr marL="639763" lvl="1" indent="-182563"/>
            <a:r>
              <a:rPr lang="en-US" altLang="ko-KR" sz="2000" dirty="0" smtClean="0"/>
              <a:t>(5) </a:t>
            </a:r>
            <a:r>
              <a:rPr lang="ko-KR" altLang="en-US" sz="2000" dirty="0" smtClean="0"/>
              <a:t>중세의 연금술 </a:t>
            </a:r>
            <a:r>
              <a:rPr lang="en-US" altLang="ko-KR" sz="2000" dirty="0" smtClean="0"/>
              <a:t>(AD 8~11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182563" indent="-182563"/>
            <a:endParaRPr lang="en-US" altLang="ko-KR" sz="2400" dirty="0" smtClean="0"/>
          </a:p>
          <a:p>
            <a:pPr marL="182563" indent="-182563"/>
            <a:r>
              <a:rPr lang="ko-KR" altLang="en-US" sz="2400" dirty="0" smtClean="0"/>
              <a:t>동양의 물질관</a:t>
            </a:r>
            <a:endParaRPr lang="en-US" altLang="ko-KR" sz="2400" dirty="0" smtClean="0"/>
          </a:p>
          <a:p>
            <a:pPr marL="639763" lvl="1" indent="-182563"/>
            <a:r>
              <a:rPr lang="ko-KR" altLang="en-US" sz="2000" dirty="0" smtClean="0"/>
              <a:t>오행설 </a:t>
            </a:r>
            <a:r>
              <a:rPr lang="en-US" altLang="ko-KR" sz="2000" dirty="0" smtClean="0"/>
              <a:t>(BC 4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흙의 오행</a:t>
            </a:r>
            <a:endParaRPr lang="en-US" altLang="ko-KR" sz="2000" dirty="0" smtClean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물질관 변천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853"/>
    </mc:Choice>
    <mc:Fallback xmlns="">
      <p:transition spd="slow" advTm="1348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그리스 물질관</a:t>
            </a:r>
            <a:endParaRPr lang="en-US" altLang="ko-KR" sz="2400" dirty="0" smtClean="0"/>
          </a:p>
          <a:p>
            <a:pPr marL="639763" lvl="1" indent="-182563"/>
            <a:r>
              <a:rPr lang="ko-KR" altLang="en-US" sz="2000" dirty="0" smtClean="0"/>
              <a:t>물질의 기본 구성 요소</a:t>
            </a:r>
            <a:endParaRPr lang="en-US" altLang="ko-KR" sz="2000" dirty="0" smtClean="0"/>
          </a:p>
          <a:p>
            <a:pPr marL="1096963" lvl="2" indent="-182563"/>
            <a:r>
              <a:rPr lang="ko-KR" altLang="en-US" dirty="0" smtClean="0"/>
              <a:t>땅</a:t>
            </a:r>
            <a:r>
              <a:rPr lang="en-US" altLang="ko-KR" dirty="0" smtClean="0"/>
              <a:t>(earth), </a:t>
            </a:r>
            <a:r>
              <a:rPr lang="ko-KR" altLang="en-US" dirty="0" smtClean="0"/>
              <a:t>물</a:t>
            </a:r>
            <a:r>
              <a:rPr lang="en-US" altLang="ko-KR" dirty="0" smtClean="0"/>
              <a:t>(water), </a:t>
            </a:r>
            <a:r>
              <a:rPr lang="ko-KR" altLang="en-US" dirty="0" smtClean="0"/>
              <a:t>공기</a:t>
            </a:r>
            <a:r>
              <a:rPr lang="en-US" altLang="ko-KR" dirty="0" smtClean="0"/>
              <a:t>(air), </a:t>
            </a:r>
            <a:r>
              <a:rPr lang="ko-KR" altLang="en-US" dirty="0" smtClean="0"/>
              <a:t>불</a:t>
            </a:r>
            <a:r>
              <a:rPr lang="en-US" altLang="ko-KR" dirty="0" smtClean="0"/>
              <a:t>(fire)</a:t>
            </a:r>
            <a:endParaRPr lang="en-US" altLang="ko-KR" dirty="0"/>
          </a:p>
          <a:p>
            <a:pPr marL="639763" lvl="1" indent="-182563"/>
            <a:r>
              <a:rPr lang="ko-KR" altLang="en-US" sz="2000" dirty="0" smtClean="0"/>
              <a:t>물질의 기본 특성</a:t>
            </a:r>
            <a:endParaRPr lang="en-US" altLang="ko-KR" sz="2000" dirty="0" smtClean="0"/>
          </a:p>
          <a:p>
            <a:pPr marL="1096963" lvl="2" indent="-182563"/>
            <a:r>
              <a:rPr lang="en-US" altLang="ko-KR" dirty="0" smtClean="0"/>
              <a:t>Hot, wet, dry, cold</a:t>
            </a:r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r>
              <a:rPr lang="en-US" altLang="ko-KR" sz="2000" dirty="0" smtClean="0"/>
              <a:t>Earth = hot + wet</a:t>
            </a:r>
          </a:p>
          <a:p>
            <a:pPr marL="639763" lvl="1" indent="-182563"/>
            <a:r>
              <a:rPr lang="en-US" altLang="ko-KR" sz="2000" dirty="0" smtClean="0"/>
              <a:t>Fire = dry + hot</a:t>
            </a:r>
          </a:p>
          <a:p>
            <a:pPr marL="639763" lvl="1" indent="-182563"/>
            <a:r>
              <a:rPr lang="en-US" altLang="ko-KR" sz="2000" dirty="0" smtClean="0"/>
              <a:t>Water = cold + wet</a:t>
            </a:r>
          </a:p>
          <a:p>
            <a:pPr marL="639763" lvl="1" indent="-182563"/>
            <a:r>
              <a:rPr lang="en-US" altLang="ko-KR" sz="2000" dirty="0" smtClean="0"/>
              <a:t>Air = dry + cold</a:t>
            </a:r>
            <a:endParaRPr lang="en-US" altLang="ko-KR" sz="2000" dirty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돌 </a:t>
            </a:r>
            <a:r>
              <a:rPr lang="en-US" altLang="ko-KR" sz="2000" dirty="0" smtClean="0"/>
              <a:t>stone</a:t>
            </a:r>
          </a:p>
          <a:p>
            <a:pPr marL="1096963" lvl="2" indent="-182563"/>
            <a:r>
              <a:rPr lang="en-US" altLang="ko-KR" dirty="0" smtClean="0"/>
              <a:t>Earth</a:t>
            </a:r>
            <a:r>
              <a:rPr lang="ko-KR" altLang="en-US" dirty="0" smtClean="0"/>
              <a:t>이 높은 비율로 구성</a:t>
            </a:r>
            <a:endParaRPr lang="en-US" altLang="ko-KR" dirty="0"/>
          </a:p>
          <a:p>
            <a:pPr marL="639763" lvl="1" indent="-182563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토끼 </a:t>
            </a:r>
            <a:r>
              <a:rPr lang="en-US" altLang="ko-KR" sz="2000" dirty="0" smtClean="0"/>
              <a:t>rabbit</a:t>
            </a:r>
          </a:p>
          <a:p>
            <a:pPr marL="1096963" lvl="2" indent="-182563"/>
            <a:r>
              <a:rPr lang="en-US" altLang="ko-KR" dirty="0" smtClean="0"/>
              <a:t>Water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fire</a:t>
            </a:r>
            <a:r>
              <a:rPr lang="ko-KR" altLang="en-US" dirty="0" smtClean="0"/>
              <a:t>이 높은 비율로 구성</a:t>
            </a:r>
            <a:endParaRPr lang="en-US" altLang="ko-KR" dirty="0" smtClean="0"/>
          </a:p>
          <a:p>
            <a:pPr marL="1096963" lvl="2" indent="-182563"/>
            <a:r>
              <a:rPr lang="ko-KR" altLang="en-US" dirty="0" smtClean="0"/>
              <a:t>따라서 부드럽고 생명이 있음</a:t>
            </a:r>
            <a:endParaRPr lang="en-US" altLang="ko-KR" dirty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endParaRPr lang="en-US" altLang="ko-KR" sz="2000" dirty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endParaRPr lang="en-US" altLang="ko-KR" sz="2000" dirty="0"/>
          </a:p>
          <a:p>
            <a:pPr marL="639763" lvl="1" indent="-182563"/>
            <a:endParaRPr lang="en-US" altLang="ko-KR" sz="2000" dirty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그리스 물질관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2" descr="Four elements: fire, air, water, and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34" y="1251934"/>
            <a:ext cx="4821738" cy="48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49"/>
    </mc:Choice>
    <mc:Fallback xmlns="">
      <p:transition spd="slow" advTm="8114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그리스 물질관의 문제점</a:t>
            </a:r>
            <a:endParaRPr lang="en-US" altLang="ko-KR" sz="2400" dirty="0" smtClean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r>
              <a:rPr lang="ko-KR" altLang="en-US" sz="2000" dirty="0" smtClean="0"/>
              <a:t>물질 예를 들어 돌을 계속 반으로 쪼개더라도 </a:t>
            </a:r>
            <a:r>
              <a:rPr lang="en-US" altLang="ko-KR" sz="2000" dirty="0" smtClean="0"/>
              <a:t>fire, air, water, earth</a:t>
            </a:r>
            <a:r>
              <a:rPr lang="ko-KR" altLang="en-US" sz="2000" dirty="0" smtClean="0"/>
              <a:t>의 어떤 원소가 되지 않는다</a:t>
            </a:r>
            <a:r>
              <a:rPr lang="en-US" altLang="ko-KR" sz="2000" dirty="0" smtClean="0"/>
              <a:t>. </a:t>
            </a:r>
          </a:p>
          <a:p>
            <a:pPr marL="639763" lvl="1" indent="-182563"/>
            <a:endParaRPr lang="en-US" altLang="ko-KR" sz="2000" dirty="0"/>
          </a:p>
          <a:p>
            <a:pPr marL="639763" lvl="1" indent="-182563"/>
            <a:r>
              <a:rPr lang="ko-KR" altLang="en-US" sz="2000" dirty="0" smtClean="0"/>
              <a:t>진공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眞空</a:t>
            </a:r>
            <a:r>
              <a:rPr lang="en-US" altLang="ko-KR" sz="2000" dirty="0" smtClean="0"/>
              <a:t>; vacuum)</a:t>
            </a:r>
            <a:r>
              <a:rPr lang="ko-KR" altLang="en-US" sz="2000" dirty="0" smtClean="0"/>
              <a:t>을 설명하지 못한다</a:t>
            </a:r>
            <a:r>
              <a:rPr lang="en-US" altLang="ko-KR" sz="2000" dirty="0" smtClean="0"/>
              <a:t>. </a:t>
            </a:r>
          </a:p>
          <a:p>
            <a:pPr marL="639763" lvl="1" indent="-182563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9526137" y="0"/>
            <a:ext cx="2665863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</a:rPr>
              <a:t>그리스 물질관 문제점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33"/>
    </mc:Choice>
    <mc:Fallback xmlns="">
      <p:transition spd="slow" advTm="6533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진공 眞空 </a:t>
            </a:r>
            <a:r>
              <a:rPr lang="en-US" altLang="ko-KR" sz="2400" dirty="0" smtClean="0"/>
              <a:t>vacuum</a:t>
            </a:r>
          </a:p>
          <a:p>
            <a:pPr marL="574675" lvl="1" indent="-174625"/>
            <a:r>
              <a:rPr lang="ko-KR" altLang="en-US" sz="2000" dirty="0" smtClean="0"/>
              <a:t>아리스토텔레스는 진공을 부정</a:t>
            </a:r>
            <a:endParaRPr lang="en-US" altLang="ko-KR" sz="2000" dirty="0" smtClean="0"/>
          </a:p>
          <a:p>
            <a:pPr marL="574675" lvl="1" indent="-174625"/>
            <a:r>
              <a:rPr lang="ko-KR" altLang="en-US" sz="2000" dirty="0" smtClean="0"/>
              <a:t>왜냐하면 모든 공간은 위에서 언급한 </a:t>
            </a:r>
            <a:r>
              <a:rPr lang="en-US" altLang="ko-KR" sz="2000" dirty="0" smtClean="0"/>
              <a:t>4 </a:t>
            </a:r>
            <a:r>
              <a:rPr lang="ko-KR" altLang="en-US" sz="2000" dirty="0" smtClean="0"/>
              <a:t>개의 물질로 구성되어 있으므로</a:t>
            </a:r>
            <a:endParaRPr lang="en-US" altLang="ko-KR" sz="2000" dirty="0" smtClean="0"/>
          </a:p>
          <a:p>
            <a:pPr marL="574675" lvl="1" indent="-174625"/>
            <a:endParaRPr lang="en-US" altLang="ko-KR" sz="1600" dirty="0" smtClean="0"/>
          </a:p>
          <a:p>
            <a:pPr marL="574675" lvl="1" indent="-174625"/>
            <a:r>
              <a:rPr lang="ko-KR" altLang="en-US" sz="2000" dirty="0" smtClean="0"/>
              <a:t>진공의 본래 의미</a:t>
            </a:r>
            <a:endParaRPr lang="en-US" altLang="ko-KR" sz="2000" dirty="0" smtClean="0"/>
          </a:p>
          <a:p>
            <a:pPr marL="974725" lvl="2" indent="-174625"/>
            <a:r>
              <a:rPr lang="ko-KR" altLang="en-US" dirty="0" smtClean="0"/>
              <a:t>어떤 물질도 없이 공간만 있는 상태</a:t>
            </a:r>
            <a:endParaRPr lang="en-US" altLang="ko-KR" dirty="0" smtClean="0"/>
          </a:p>
          <a:p>
            <a:pPr marL="974725" lvl="2" indent="-174625"/>
            <a:r>
              <a:rPr lang="ko-KR" altLang="en-US" dirty="0" smtClean="0"/>
              <a:t>말 그대로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진짜로 공간만 있는 상태</a:t>
            </a:r>
            <a:r>
              <a:rPr lang="en-US" altLang="ko-KR" dirty="0" smtClean="0"/>
              <a:t>’</a:t>
            </a:r>
            <a:endParaRPr lang="ko-KR" altLang="en-US" dirty="0" smtClean="0"/>
          </a:p>
          <a:p>
            <a:pPr marL="639763" lvl="1" indent="-182563"/>
            <a:endParaRPr lang="en-US" altLang="ko-KR" sz="2000" dirty="0" smtClean="0"/>
          </a:p>
          <a:p>
            <a:pPr marL="639763" lvl="1" indent="-182563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진공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85"/>
    </mc:Choice>
    <mc:Fallback xmlns="">
      <p:transition spd="slow" advTm="7418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동양의 오행설 </a:t>
            </a:r>
            <a:endParaRPr lang="en-US" altLang="ko-KR" sz="2400" dirty="0" smtClean="0"/>
          </a:p>
          <a:p>
            <a:pPr marL="574675" lvl="1" indent="-174625"/>
            <a:r>
              <a:rPr lang="ko-KR" altLang="en-US" sz="2000" dirty="0" smtClean="0"/>
              <a:t>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흙의 오행을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가지 </a:t>
            </a:r>
            <a:r>
              <a:rPr lang="ko-KR" altLang="en-US" sz="2000" dirty="0" err="1" smtClean="0"/>
              <a:t>기본요소로</a:t>
            </a:r>
            <a:r>
              <a:rPr lang="ko-KR" altLang="en-US" sz="2000" dirty="0" smtClean="0"/>
              <a:t> 생각하였다</a:t>
            </a:r>
            <a:r>
              <a:rPr lang="en-US" altLang="ko-KR" sz="2000" dirty="0" smtClean="0"/>
              <a:t>. </a:t>
            </a:r>
          </a:p>
          <a:p>
            <a:pPr marL="574675" lvl="1" indent="-174625"/>
            <a:endParaRPr lang="en-US" altLang="ko-KR" sz="2000" dirty="0" smtClean="0"/>
          </a:p>
          <a:p>
            <a:pPr marL="574675" lvl="1" indent="-174625"/>
            <a:r>
              <a:rPr lang="ko-KR" altLang="en-US" sz="2000" dirty="0" smtClean="0"/>
              <a:t>오행 사이에는 도와주는 성질과 다른 것을 이기는 성질이 있어서 물질이 만들어주는 데 영향을 준다고 하였다</a:t>
            </a:r>
            <a:r>
              <a:rPr lang="en-US" altLang="ko-KR" sz="2000" dirty="0" smtClean="0"/>
              <a:t>. </a:t>
            </a:r>
          </a:p>
          <a:p>
            <a:pPr marL="574675" lvl="1" indent="-174625"/>
            <a:endParaRPr lang="en-US" altLang="ko-KR" sz="2000" dirty="0" smtClean="0"/>
          </a:p>
          <a:p>
            <a:pPr marL="574675" lvl="1" indent="-174625"/>
            <a:r>
              <a:rPr lang="ko-KR" altLang="en-US" sz="2000" dirty="0" smtClean="0"/>
              <a:t>오행설은 물질이 균형과 조화 속에서 일정한 규칙을 가지고 변한다고 설명하였다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639763" lvl="1" indent="-182563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동양의 오행설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2" descr="금융사주 3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04" y="3395989"/>
            <a:ext cx="3431821" cy="3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9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21"/>
    </mc:Choice>
    <mc:Fallback xmlns="">
      <p:transition spd="slow" advTm="786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원자 原子 </a:t>
            </a:r>
            <a:r>
              <a:rPr lang="en-US" altLang="ko-KR" sz="2400" dirty="0" smtClean="0"/>
              <a:t>atom </a:t>
            </a:r>
            <a:r>
              <a:rPr kumimoji="0" lang="el-GR" altLang="ko-KR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inherit"/>
              </a:rPr>
              <a:t>άτομο</a:t>
            </a:r>
            <a:endParaRPr lang="en-US" altLang="ko-KR" sz="2400" dirty="0" smtClean="0"/>
          </a:p>
          <a:p>
            <a:pPr marL="639763" lvl="1" indent="-182563"/>
            <a:r>
              <a:rPr lang="ko-KR" altLang="en-US" sz="2000" dirty="0" smtClean="0"/>
              <a:t>더 이상 쪼갤 수 없는 것</a:t>
            </a:r>
            <a:endParaRPr lang="en-US" altLang="ko-KR" sz="2000" dirty="0" smtClean="0"/>
          </a:p>
          <a:p>
            <a:pPr marL="639763" lvl="1" indent="-182563"/>
            <a:r>
              <a:rPr lang="ko-KR" altLang="en-US" sz="2000" dirty="0" smtClean="0"/>
              <a:t>화학 반응을 통하여 더 쪼갤 수 없는 기본적인 덩어리 단위</a:t>
            </a:r>
            <a:endParaRPr lang="en-US" altLang="ko-KR" sz="2000" dirty="0"/>
          </a:p>
          <a:p>
            <a:pPr marL="182563" indent="-182563"/>
            <a:endParaRPr lang="en-US" altLang="ko-KR" sz="2400" dirty="0" smtClean="0"/>
          </a:p>
          <a:p>
            <a:pPr marL="182563" indent="-182563"/>
            <a:r>
              <a:rPr lang="ko-KR" altLang="en-US" sz="2400" dirty="0" smtClean="0"/>
              <a:t>원자의 구성 요소</a:t>
            </a:r>
            <a:endParaRPr lang="en-US" altLang="ko-KR" sz="2400" dirty="0" smtClean="0"/>
          </a:p>
          <a:p>
            <a:pPr marL="639763" lvl="1" indent="-182563"/>
            <a:r>
              <a:rPr lang="ko-KR" altLang="en-US" sz="2000" dirty="0" smtClean="0"/>
              <a:t>전자 </a:t>
            </a:r>
            <a:r>
              <a:rPr lang="en-US" altLang="ko-KR" sz="2000" dirty="0" smtClean="0"/>
              <a:t>electron </a:t>
            </a:r>
          </a:p>
          <a:p>
            <a:pPr marL="639763" lvl="1" indent="-182563"/>
            <a:r>
              <a:rPr lang="ko-KR" altLang="en-US" sz="2000" dirty="0" smtClean="0"/>
              <a:t>양성자 </a:t>
            </a:r>
            <a:r>
              <a:rPr lang="en-US" altLang="ko-KR" sz="2000" dirty="0" smtClean="0"/>
              <a:t>proton</a:t>
            </a:r>
          </a:p>
          <a:p>
            <a:pPr marL="639763" lvl="1" indent="-182563"/>
            <a:r>
              <a:rPr lang="ko-KR" altLang="en-US" sz="2000" dirty="0" smtClean="0"/>
              <a:t>중성자 </a:t>
            </a:r>
            <a:r>
              <a:rPr lang="en-US" altLang="ko-KR" sz="2000" dirty="0" smtClean="0"/>
              <a:t>neutron</a:t>
            </a:r>
          </a:p>
          <a:p>
            <a:pPr marL="182563" indent="-182563"/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원자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09"/>
    </mc:Choice>
    <mc:Fallback xmlns="">
      <p:transition spd="slow" advTm="5690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331" y="761153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원자의 구조</a:t>
            </a:r>
            <a:endParaRPr lang="en-US" altLang="ko-KR" sz="2400" dirty="0" smtClean="0"/>
          </a:p>
          <a:p>
            <a:pPr marL="639763" lvl="1" indent="-182563"/>
            <a:r>
              <a:rPr lang="ko-KR" altLang="en-US" sz="2000" dirty="0" smtClean="0"/>
              <a:t>핵 </a:t>
            </a:r>
            <a:r>
              <a:rPr lang="en-US" altLang="ko-KR" sz="2000" dirty="0" smtClean="0"/>
              <a:t>(nucleus) : </a:t>
            </a:r>
            <a:r>
              <a:rPr lang="ko-KR" altLang="en-US" sz="2000" dirty="0" smtClean="0"/>
              <a:t>양성자 </a:t>
            </a:r>
            <a:r>
              <a:rPr lang="en-US" altLang="ko-KR" sz="2000" dirty="0" smtClean="0"/>
              <a:t>(proton), </a:t>
            </a:r>
            <a:r>
              <a:rPr lang="ko-KR" altLang="en-US" sz="2000" dirty="0" smtClean="0"/>
              <a:t>중성자 </a:t>
            </a:r>
            <a:r>
              <a:rPr lang="en-US" altLang="ko-KR" sz="2000" dirty="0" smtClean="0"/>
              <a:t>(neutron)</a:t>
            </a:r>
          </a:p>
          <a:p>
            <a:pPr marL="639763" lvl="1" indent="-182563"/>
            <a:r>
              <a:rPr lang="ko-KR" altLang="en-US" sz="2000" dirty="0" smtClean="0"/>
              <a:t>전자 </a:t>
            </a:r>
            <a:r>
              <a:rPr lang="en-US" altLang="ko-KR" sz="2000" dirty="0" smtClean="0"/>
              <a:t>(electron)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원자 구조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" y="2264419"/>
            <a:ext cx="5095408" cy="307056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3725"/>
              </p:ext>
            </p:extLst>
          </p:nvPr>
        </p:nvGraphicFramePr>
        <p:xfrm>
          <a:off x="6610111" y="2741498"/>
          <a:ext cx="4934926" cy="142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92">
                  <a:extLst>
                    <a:ext uri="{9D8B030D-6E8A-4147-A177-3AD203B41FA5}">
                      <a16:colId xmlns:a16="http://schemas.microsoft.com/office/drawing/2014/main" val="585638565"/>
                    </a:ext>
                  </a:extLst>
                </a:gridCol>
                <a:gridCol w="1096538">
                  <a:extLst>
                    <a:ext uri="{9D8B030D-6E8A-4147-A177-3AD203B41FA5}">
                      <a16:colId xmlns:a16="http://schemas.microsoft.com/office/drawing/2014/main" val="3100786324"/>
                    </a:ext>
                  </a:extLst>
                </a:gridCol>
                <a:gridCol w="930815">
                  <a:extLst>
                    <a:ext uri="{9D8B030D-6E8A-4147-A177-3AD203B41FA5}">
                      <a16:colId xmlns:a16="http://schemas.microsoft.com/office/drawing/2014/main" val="684193466"/>
                    </a:ext>
                  </a:extLst>
                </a:gridCol>
                <a:gridCol w="1130714">
                  <a:extLst>
                    <a:ext uri="{9D8B030D-6E8A-4147-A177-3AD203B41FA5}">
                      <a16:colId xmlns:a16="http://schemas.microsoft.com/office/drawing/2014/main" val="2261795629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157828569"/>
                    </a:ext>
                  </a:extLst>
                </a:gridCol>
              </a:tblGrid>
              <a:tr h="3729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입자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질량</a:t>
                      </a:r>
                      <a:r>
                        <a:rPr lang="en-US" altLang="ko-KR" sz="1400" dirty="0" smtClean="0"/>
                        <a:t>(kg)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/>
                        <a:t>상대질량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전하 </a:t>
                      </a:r>
                      <a:r>
                        <a:rPr lang="en-US" altLang="ko-KR" sz="1400" dirty="0" smtClean="0"/>
                        <a:t>(C)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상대 전하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32972"/>
                  </a:ext>
                </a:extLst>
              </a:tr>
              <a:tr h="376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양성지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1.673X10</a:t>
                      </a:r>
                      <a:r>
                        <a:rPr lang="en-US" sz="1200" baseline="30000" dirty="0" smtClean="0"/>
                        <a:t>-24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+1.602X10</a:t>
                      </a:r>
                      <a:r>
                        <a:rPr lang="en-US" sz="1200" baseline="30000" dirty="0" smtClean="0"/>
                        <a:t>-19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82009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중성자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1.675X10</a:t>
                      </a:r>
                      <a:r>
                        <a:rPr lang="en-US" sz="1200" baseline="30000" dirty="0" smtClean="0"/>
                        <a:t>-24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5896"/>
                  </a:ext>
                </a:extLst>
              </a:tr>
              <a:tr h="347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전자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9.110X10</a:t>
                      </a:r>
                      <a:r>
                        <a:rPr lang="en-US" sz="1200" baseline="30000" dirty="0" smtClean="0"/>
                        <a:t>-31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1/1837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-1.602X10</a:t>
                      </a:r>
                      <a:r>
                        <a:rPr lang="en-US" sz="1200" baseline="30000" dirty="0" smtClean="0"/>
                        <a:t>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4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63"/>
    </mc:Choice>
    <mc:Fallback xmlns="">
      <p:transition spd="slow" advTm="779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650992"/>
          </a:xfrm>
        </p:spPr>
        <p:txBody>
          <a:bodyPr>
            <a:normAutofit/>
          </a:bodyPr>
          <a:lstStyle/>
          <a:p>
            <a:pPr marL="182563" indent="-182563"/>
            <a:r>
              <a:rPr lang="ko-KR" altLang="en-US" sz="2400" dirty="0" smtClean="0"/>
              <a:t>수소 원자</a:t>
            </a:r>
            <a:endParaRPr lang="en-US" altLang="ko-KR" sz="2400" dirty="0" smtClean="0"/>
          </a:p>
          <a:p>
            <a:pPr marL="639763" lvl="1" indent="-182563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55564" y="0"/>
            <a:ext cx="1736436" cy="493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수소 원자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330106" y="3142507"/>
            <a:ext cx="567771" cy="56777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1003852" y="1816253"/>
            <a:ext cx="3220278" cy="3220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3050186" y="1816253"/>
            <a:ext cx="240790" cy="24079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47415" y="1446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21792" y="37368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핵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양성자</a:t>
            </a:r>
            <a:endParaRPr lang="en-US" dirty="0"/>
          </a:p>
        </p:txBody>
      </p:sp>
      <p:pic>
        <p:nvPicPr>
          <p:cNvPr id="1028" name="Picture 4" descr="Olympic running Track and f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66" y="1916980"/>
            <a:ext cx="4892719" cy="27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11653" y="5036531"/>
            <a:ext cx="11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전자궤도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70104" y="5036531"/>
            <a:ext cx="18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 </a:t>
            </a:r>
            <a:r>
              <a:rPr lang="en-US" altLang="ko-KR" smtClean="0"/>
              <a:t>m </a:t>
            </a:r>
            <a:r>
              <a:rPr lang="ko-KR" altLang="en-US" dirty="0" smtClean="0"/>
              <a:t>트랙</a:t>
            </a:r>
            <a:endParaRPr lang="en-US" dirty="0"/>
          </a:p>
        </p:txBody>
      </p:sp>
      <p:sp>
        <p:nvSpPr>
          <p:cNvPr id="11" name="자유형 10"/>
          <p:cNvSpPr/>
          <p:nvPr/>
        </p:nvSpPr>
        <p:spPr>
          <a:xfrm>
            <a:off x="6430617" y="4383157"/>
            <a:ext cx="1152940" cy="655982"/>
          </a:xfrm>
          <a:custGeom>
            <a:avLst/>
            <a:gdLst>
              <a:gd name="connsiteX0" fmla="*/ 526774 w 526774"/>
              <a:gd name="connsiteY0" fmla="*/ 0 h 655982"/>
              <a:gd name="connsiteX1" fmla="*/ 0 w 526774"/>
              <a:gd name="connsiteY1" fmla="*/ 407504 h 655982"/>
              <a:gd name="connsiteX2" fmla="*/ 0 w 526774"/>
              <a:gd name="connsiteY2" fmla="*/ 655982 h 65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774" h="655982">
                <a:moveTo>
                  <a:pt x="526774" y="0"/>
                </a:moveTo>
                <a:lnTo>
                  <a:pt x="0" y="407504"/>
                </a:lnTo>
                <a:lnTo>
                  <a:pt x="0" y="65598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17150" y="5221197"/>
            <a:ext cx="26231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50186" y="3435467"/>
            <a:ext cx="17901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09594" y="3279982"/>
            <a:ext cx="158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직경 </a:t>
            </a:r>
            <a:r>
              <a:rPr lang="en-US" altLang="ko-KR" dirty="0" smtClean="0"/>
              <a:t>1mm </a:t>
            </a:r>
            <a:r>
              <a:rPr lang="ko-KR" altLang="en-US" dirty="0" smtClean="0"/>
              <a:t>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04"/>
    </mc:Choice>
    <mc:Fallback xmlns="">
      <p:transition spd="slow" advTm="12850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913</Words>
  <Application>Microsoft Office PowerPoint</Application>
  <PresentationFormat>와이드스크린</PresentationFormat>
  <Paragraphs>177</Paragraphs>
  <Slides>15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inherit</vt:lpstr>
      <vt:lpstr>맑은 고딕</vt:lpstr>
      <vt:lpstr>Arial</vt:lpstr>
      <vt:lpstr>Cambria Math</vt:lpstr>
      <vt:lpstr>Wingdings</vt:lpstr>
      <vt:lpstr>Office 테마</vt:lpstr>
      <vt:lpstr>Equation</vt:lpstr>
      <vt:lpstr>물질 matter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물질 matter</dc:title>
  <dc:creator>user</dc:creator>
  <cp:lastModifiedBy>user</cp:lastModifiedBy>
  <cp:revision>32</cp:revision>
  <dcterms:created xsi:type="dcterms:W3CDTF">2020-09-08T05:23:50Z</dcterms:created>
  <dcterms:modified xsi:type="dcterms:W3CDTF">2022-03-09T13:08:13Z</dcterms:modified>
</cp:coreProperties>
</file>