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2" autoAdjust="0"/>
    <p:restoredTop sz="95991" autoAdjust="0"/>
  </p:normalViewPr>
  <p:slideViewPr>
    <p:cSldViewPr snapToGrid="0">
      <p:cViewPr varScale="1">
        <p:scale>
          <a:sx n="112" d="100"/>
          <a:sy n="112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CB848-C831-4184-8DF2-9E2D98FE0AF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3687-9FB9-4819-B48B-D8E87F9E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8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F3687-9FB9-4819-B48B-D8E87F9E21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4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6441-42F8-4F27-8231-9F7ED4B4352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24EA-0849-40FA-97B9-648B0549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NZ-8q5w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caVEIjiZ58" TargetMode="External"/><Relationship Id="rId4" Type="http://schemas.openxmlformats.org/officeDocument/2006/relationships/hyperlink" Target="https://www.youtube.com/watch?v=Z3IDnEOUIW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탄소는 우리에게 어떤 의미가 있는가</a:t>
            </a:r>
            <a:r>
              <a:rPr lang="en-US" altLang="ko-KR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호흡과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광합성</a:t>
                </a:r>
                <a:endParaRPr lang="en-US" altLang="ko-KR" sz="2400" dirty="0" smtClean="0"/>
              </a:p>
              <a:p>
                <a:pPr marL="638175" lvl="1" indent="-180975"/>
                <a:r>
                  <a:rPr lang="ko-KR" altLang="en-US" sz="2000" dirty="0" smtClean="0"/>
                  <a:t>호흡 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산소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ko-KR" altLang="en-US" sz="2000" dirty="0" smtClean="0"/>
                  <a:t>흡입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이산화탄소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ko-KR" altLang="en-US" sz="2000" dirty="0" smtClean="0"/>
                  <a:t>배출</a:t>
                </a:r>
                <a:endParaRPr lang="en-US" altLang="ko-KR" sz="2000" dirty="0" smtClean="0"/>
              </a:p>
              <a:p>
                <a:pPr marL="638175" lvl="1" indent="-180975"/>
                <a:r>
                  <a:rPr lang="ko-KR" altLang="en-US" sz="2000" dirty="0" smtClean="0"/>
                  <a:t>광합성 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이산화탄소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ko-KR" altLang="en-US" sz="2000" dirty="0" smtClean="0"/>
                  <a:t>흡입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산소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ko-KR" altLang="en-US" sz="2000" dirty="0" smtClean="0"/>
                  <a:t>배출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  <a:blipFill>
                <a:blip r:embed="rId3"/>
                <a:stretch>
                  <a:fillRect l="-812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roper Freestyle Breathing Technique - Swim Like A. Fi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2200086"/>
            <a:ext cx="4321969" cy="388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hotosynthesis - Simple English Wikipedia, the free encyclo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53" y="2218981"/>
            <a:ext cx="2789111" cy="386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실리콘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규소</a:t>
                </a:r>
                <a:r>
                  <a:rPr lang="en-US" altLang="ko-KR" sz="2400" dirty="0" smtClean="0"/>
                  <a:t>, Si) </a:t>
                </a:r>
                <a:r>
                  <a:rPr lang="ko-KR" altLang="en-US" sz="2400" dirty="0" smtClean="0"/>
                  <a:t>생명체 가능</a:t>
                </a:r>
                <a:r>
                  <a:rPr lang="en-US" altLang="ko-KR" sz="2400" dirty="0" smtClean="0"/>
                  <a:t>?</a:t>
                </a:r>
              </a:p>
              <a:p>
                <a:pPr marL="638175" lvl="1" indent="-180975"/>
                <a:endParaRPr lang="en-US" altLang="ko-KR" sz="2000" dirty="0" smtClean="0"/>
              </a:p>
              <a:p>
                <a:pPr marL="638175" lvl="1" indent="-180975"/>
                <a:r>
                  <a:rPr lang="ko-KR" altLang="en-US" sz="2000" dirty="0" smtClean="0"/>
                  <a:t>실리콘은 탄소보다 원자 크기가 커서 실리콘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결합은 탄소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결합보다 결합 강도가 약하다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실리콘 </a:t>
                </a:r>
                <a:r>
                  <a:rPr lang="en-US" altLang="ko-KR" sz="1800" dirty="0" smtClean="0"/>
                  <a:t>DNA</a:t>
                </a:r>
                <a:r>
                  <a:rPr lang="ko-KR" altLang="en-US" sz="1800" dirty="0" smtClean="0"/>
                  <a:t>는 탄소 </a:t>
                </a:r>
                <a:r>
                  <a:rPr lang="en-US" altLang="ko-KR" sz="1800" dirty="0" smtClean="0"/>
                  <a:t>DNA</a:t>
                </a:r>
                <a:r>
                  <a:rPr lang="ko-KR" altLang="en-US" sz="1800" dirty="0" smtClean="0"/>
                  <a:t>보다 상대적으로 약하다</a:t>
                </a:r>
                <a:r>
                  <a:rPr lang="en-US" altLang="ko-KR" sz="1800" dirty="0" smtClean="0"/>
                  <a:t>. </a:t>
                </a:r>
              </a:p>
              <a:p>
                <a:pPr marL="1095375" lvl="2" indent="-180975"/>
                <a:r>
                  <a:rPr lang="ko-KR" altLang="en-US" sz="1800" dirty="0" smtClean="0"/>
                  <a:t>그렇다고 실리콘 생명체가 불가능한 것은 아니다</a:t>
                </a:r>
                <a:r>
                  <a:rPr lang="en-US" altLang="ko-KR" sz="1800" dirty="0" smtClean="0"/>
                  <a:t>. </a:t>
                </a:r>
                <a:endParaRPr lang="en-US" sz="1800" dirty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r>
                  <a:rPr lang="ko-KR" altLang="en-US" sz="2000" dirty="0" smtClean="0"/>
                  <a:t>실리콘 생명체는 호흡에서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𝑆𝑖𝑂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ko-KR" altLang="en-US" sz="2000" dirty="0" smtClean="0"/>
                  <a:t>사용되어야 한다</a:t>
                </a:r>
                <a:r>
                  <a:rPr lang="en-US" altLang="ko-KR" sz="2000" dirty="0" smtClean="0"/>
                  <a:t>. </a:t>
                </a:r>
              </a:p>
              <a:p>
                <a:pPr marL="1095375" lvl="2" indent="-180975"/>
                <a:r>
                  <a:rPr lang="ko-KR" altLang="en-US" sz="1600" dirty="0" smtClean="0"/>
                  <a:t>참고로 탄소 생명체는 호흡에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ko-KR" altLang="en-US" sz="1600" dirty="0" smtClean="0"/>
                  <a:t>쓰인다</a:t>
                </a:r>
                <a:r>
                  <a:rPr lang="en-US" altLang="ko-KR" sz="1600" dirty="0" smtClean="0"/>
                  <a:t>. </a:t>
                </a:r>
              </a:p>
              <a:p>
                <a:pPr marL="1095375" lvl="2" indent="-180975"/>
                <a:r>
                  <a:rPr lang="ko-KR" altLang="en-US" sz="1600" dirty="0" smtClean="0"/>
                  <a:t>그런데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𝑆𝑖𝑂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ko-KR" altLang="en-US" sz="1600" dirty="0" smtClean="0"/>
                  <a:t>는 </a:t>
                </a:r>
                <a:r>
                  <a:rPr lang="en-US" sz="1600" dirty="0" smtClean="0"/>
                  <a:t> </a:t>
                </a:r>
                <a:r>
                  <a:rPr lang="ko-KR" altLang="en-US" sz="1600" dirty="0" smtClean="0"/>
                  <a:t>상온에서 흰색의 분말로 존재한다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오른쪽 그림 참조</a:t>
                </a:r>
                <a:r>
                  <a:rPr lang="en-US" altLang="ko-KR" sz="1600" dirty="0" smtClean="0"/>
                  <a:t>). </a:t>
                </a:r>
              </a:p>
              <a:p>
                <a:pPr marL="1095375" lvl="2" indent="-180975"/>
                <a:r>
                  <a:rPr lang="ko-KR" altLang="en-US" sz="1600" dirty="0" smtClean="0"/>
                  <a:t>그러므로 실리콘 생명체는 존재할 가능성이 희박하다</a:t>
                </a:r>
                <a:r>
                  <a:rPr lang="en-US" altLang="ko-KR" sz="1600" dirty="0" smtClean="0"/>
                  <a:t>. </a:t>
                </a:r>
                <a:endParaRPr lang="en-US" sz="1600" dirty="0"/>
              </a:p>
              <a:p>
                <a:pPr marL="638175" lvl="1" indent="-180975"/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  <a:blipFill>
                <a:blip r:embed="rId3"/>
                <a:stretch>
                  <a:fillRect l="-812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Fumed Silica Powder (SiO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Fumed Silica Powder (SiO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734" y="2939259"/>
            <a:ext cx="3284730" cy="21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3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2260"/>
            <a:ext cx="10515600" cy="5739897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우주에서 각종 원자의 비율</a:t>
            </a:r>
            <a:endParaRPr lang="en-US" sz="2400" dirty="0"/>
          </a:p>
        </p:txBody>
      </p:sp>
      <p:pic>
        <p:nvPicPr>
          <p:cNvPr id="4" name="Picture 2" descr="https://chandra.harvard.edu/graphics/resources/illustrations/pieA_size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0866"/>
            <a:ext cx="4187724" cy="29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3320" y="109094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지구상에서 원자 </a:t>
            </a:r>
            <a:r>
              <a:rPr lang="ko-KR" altLang="en-US" dirty="0" err="1" smtClean="0"/>
              <a:t>중량비율</a:t>
            </a:r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1674"/>
              </p:ext>
            </p:extLst>
          </p:nvPr>
        </p:nvGraphicFramePr>
        <p:xfrm>
          <a:off x="5281562" y="1568008"/>
          <a:ext cx="279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62718711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48190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Abundance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1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7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Magnesium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Sulfur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8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Nickel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Aluminium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2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169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85844" y="109094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지각에서 원자 </a:t>
            </a:r>
            <a:r>
              <a:rPr lang="ko-KR" altLang="en-US" dirty="0" err="1" smtClean="0"/>
              <a:t>중량비율</a:t>
            </a:r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89044"/>
              </p:ext>
            </p:extLst>
          </p:nvPr>
        </p:nvGraphicFramePr>
        <p:xfrm>
          <a:off x="8985844" y="1568008"/>
          <a:ext cx="279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62718711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48190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Abundance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46.60%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27.70%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1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Aluminium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7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8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2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1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7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탄소 炭素 </a:t>
                </a:r>
                <a:r>
                  <a:rPr lang="en-US" altLang="ko-KR" sz="2400" dirty="0" smtClean="0"/>
                  <a:t>carbon</a:t>
                </a:r>
              </a:p>
              <a:p>
                <a:pPr marL="638175" lvl="1" indent="-180975"/>
                <a:r>
                  <a:rPr lang="ko-KR" altLang="en-US" sz="2000" dirty="0" smtClean="0"/>
                  <a:t>주기율표에서 </a:t>
                </a:r>
                <a:r>
                  <a:rPr lang="en-US" altLang="ko-KR" sz="2000" dirty="0" smtClean="0"/>
                  <a:t>4</a:t>
                </a:r>
                <a:r>
                  <a:rPr lang="ko-KR" altLang="en-US" sz="2000" dirty="0" smtClean="0"/>
                  <a:t>족</a:t>
                </a:r>
                <a:endParaRPr lang="en-US" altLang="ko-KR" sz="2000" dirty="0" smtClean="0"/>
              </a:p>
              <a:p>
                <a:pPr marL="638175" lvl="1" indent="-180975"/>
                <a:r>
                  <a:rPr lang="ko-KR" altLang="en-US" sz="2000" dirty="0" err="1" smtClean="0"/>
                  <a:t>최외곽</a:t>
                </a:r>
                <a:r>
                  <a:rPr lang="ko-KR" altLang="en-US" sz="2000" dirty="0" smtClean="0"/>
                  <a:t> 궤도에 전자 </a:t>
                </a:r>
                <a:r>
                  <a:rPr lang="en-US" altLang="ko-KR" sz="2000" dirty="0" smtClean="0"/>
                  <a:t>4</a:t>
                </a:r>
                <a:r>
                  <a:rPr lang="ko-KR" altLang="en-US" sz="2000" dirty="0" smtClean="0"/>
                  <a:t>개가 존재</a:t>
                </a:r>
                <a:endParaRPr lang="en-US" altLang="ko-KR" sz="2000" dirty="0" smtClean="0"/>
              </a:p>
              <a:p>
                <a:pPr marL="1093788" lvl="2" indent="-179388"/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Z=6=2+4</a:t>
                </a:r>
              </a:p>
              <a:p>
                <a:pPr marL="1093788" lvl="2" indent="-179388"/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</m:sPre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: Z=14=2+8+4</a:t>
                </a:r>
              </a:p>
              <a:p>
                <a:pPr marL="1093788" lvl="2" indent="-179388"/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e>
                    </m:sPre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Z=32=2+8+18+4</a:t>
                </a:r>
                <a:r>
                  <a:rPr lang="ko-KR" altLang="en-US" sz="1800" dirty="0" smtClean="0"/>
                  <a:t> </a:t>
                </a:r>
                <a:endParaRPr lang="en-US" sz="1800" dirty="0"/>
              </a:p>
              <a:p>
                <a:pPr marL="1095375" lvl="2" indent="-180975"/>
                <a:endParaRPr 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  <a:blipFill>
                <a:blip r:embed="rId3"/>
                <a:stretch>
                  <a:fillRect l="-812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1919050" y="2927162"/>
            <a:ext cx="6356072" cy="3539104"/>
            <a:chOff x="3469524" y="2358447"/>
            <a:chExt cx="5252952" cy="29248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9524" y="2358447"/>
              <a:ext cx="5252952" cy="2924878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7298871" y="2898771"/>
              <a:ext cx="269422" cy="881743"/>
            </a:xfrm>
            <a:prstGeom prst="roundRect">
              <a:avLst/>
            </a:prstGeom>
            <a:noFill/>
            <a:ln w="508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0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4132" y="528040"/>
                <a:ext cx="10515600" cy="5739897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탄소의 결합</a:t>
                </a:r>
                <a:r>
                  <a:rPr lang="en-US" altLang="ko-KR" sz="2400" dirty="0" smtClean="0"/>
                  <a:t>(bond)</a:t>
                </a:r>
              </a:p>
              <a:p>
                <a:pPr marL="638175" lvl="1" indent="-180975"/>
                <a:r>
                  <a:rPr lang="ko-KR" altLang="en-US" sz="2000" dirty="0" smtClean="0"/>
                  <a:t>탄소의 결합은 </a:t>
                </a:r>
                <a:r>
                  <a:rPr lang="ko-KR" altLang="en-US" sz="2000" dirty="0" err="1" smtClean="0"/>
                  <a:t>최외곽</a:t>
                </a:r>
                <a:r>
                  <a:rPr lang="ko-KR" altLang="en-US" sz="2000" dirty="0" smtClean="0"/>
                  <a:t> 전자 </a:t>
                </a:r>
                <a:r>
                  <a:rPr lang="en-US" altLang="ko-KR" sz="2000" dirty="0" smtClean="0"/>
                  <a:t>4</a:t>
                </a:r>
                <a:r>
                  <a:rPr lang="ko-KR" altLang="en-US" sz="2000" dirty="0" smtClean="0"/>
                  <a:t>개에 의해 이뤄집니다</a:t>
                </a:r>
                <a:r>
                  <a:rPr lang="en-US" altLang="ko-KR" sz="2000" dirty="0" smtClean="0"/>
                  <a:t>. </a:t>
                </a:r>
              </a:p>
              <a:p>
                <a:pPr marL="638175" lvl="1" indent="-180975"/>
                <a:r>
                  <a:rPr lang="en-US" altLang="ko-KR" sz="2000" dirty="0" smtClean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결</m:t>
                    </m:r>
                  </m:oMath>
                </a14:m>
                <a:r>
                  <a:rPr lang="ko-KR" altLang="en-US" sz="2000" dirty="0" smtClean="0"/>
                  <a:t>합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인접한 </a:t>
                </a:r>
                <a:r>
                  <a:rPr lang="ko-KR" altLang="en-US" sz="1800" dirty="0" err="1" smtClean="0"/>
                  <a:t>탄소원자와</a:t>
                </a:r>
                <a:r>
                  <a:rPr lang="ko-KR" altLang="en-US" sz="1800" dirty="0" smtClean="0"/>
                  <a:t> 전자 </a:t>
                </a:r>
                <a:r>
                  <a:rPr lang="ko-KR" altLang="en-US" sz="1800" dirty="0" err="1" smtClean="0"/>
                  <a:t>한개씩을</a:t>
                </a:r>
                <a:r>
                  <a:rPr lang="ko-KR" altLang="en-US" sz="1800" dirty="0" smtClean="0"/>
                  <a:t> 공유하여 결합합니다</a:t>
                </a:r>
                <a:r>
                  <a:rPr lang="en-US" altLang="ko-KR" sz="1800" dirty="0" smtClean="0"/>
                  <a:t>. </a:t>
                </a:r>
              </a:p>
              <a:p>
                <a:pPr marL="1095375" lvl="2" indent="-180975"/>
                <a:r>
                  <a:rPr lang="ko-KR" altLang="en-US" sz="1800" dirty="0" err="1" smtClean="0"/>
                  <a:t>공유결합된</a:t>
                </a:r>
                <a:r>
                  <a:rPr lang="ko-KR" altLang="en-US" sz="1800" dirty="0" smtClean="0"/>
                  <a:t> 두 개의 전자는 검은 막대로 표현합니다</a:t>
                </a:r>
                <a:r>
                  <a:rPr lang="en-US" altLang="ko-KR" sz="1800" dirty="0" smtClean="0"/>
                  <a:t>. </a:t>
                </a:r>
              </a:p>
              <a:p>
                <a:pPr marL="1095375" lvl="2" indent="-180975"/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옆의 그림은 쉽게 그려서 설명하기 위한 것이고</a:t>
                </a:r>
                <a:r>
                  <a:rPr lang="en-US" altLang="ko-KR" sz="1800" dirty="0" smtClean="0"/>
                  <a:t>, </a:t>
                </a:r>
              </a:p>
              <a:p>
                <a:pPr marL="914400" lvl="2" indent="0">
                  <a:buNone/>
                </a:pPr>
                <a:r>
                  <a:rPr lang="ko-KR" altLang="en-US" sz="1800" dirty="0" smtClean="0"/>
                  <a:t>   실제 결합</a:t>
                </a:r>
                <a:r>
                  <a:rPr lang="ko-KR" altLang="en-US" sz="1800" dirty="0"/>
                  <a:t>된</a:t>
                </a:r>
                <a:r>
                  <a:rPr lang="ko-KR" altLang="en-US" sz="1800" dirty="0" smtClean="0"/>
                  <a:t> 형태는 아래 그림과 같다</a:t>
                </a:r>
                <a:r>
                  <a:rPr lang="en-US" altLang="ko-KR" sz="1800" dirty="0" smtClean="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132" y="528040"/>
                <a:ext cx="10515600" cy="5739897"/>
              </a:xfrm>
              <a:blipFill>
                <a:blip r:embed="rId3"/>
                <a:stretch>
                  <a:fillRect l="-754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/>
          <p:cNvGrpSpPr/>
          <p:nvPr/>
        </p:nvGrpSpPr>
        <p:grpSpPr>
          <a:xfrm>
            <a:off x="8047141" y="638665"/>
            <a:ext cx="3137008" cy="3151649"/>
            <a:chOff x="2831280" y="1872759"/>
            <a:chExt cx="4592894" cy="4614328"/>
          </a:xfrm>
        </p:grpSpPr>
        <p:sp>
          <p:nvSpPr>
            <p:cNvPr id="5" name="타원 4"/>
            <p:cNvSpPr/>
            <p:nvPr/>
          </p:nvSpPr>
          <p:spPr>
            <a:xfrm>
              <a:off x="4876409" y="3893820"/>
              <a:ext cx="508000" cy="50800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883568" y="3354674"/>
              <a:ext cx="148139" cy="148139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384821" y="3424098"/>
              <a:ext cx="1491175" cy="1491175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877847" y="2426031"/>
              <a:ext cx="508000" cy="5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391350" y="1932428"/>
              <a:ext cx="1491175" cy="1491175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259032" y="3314122"/>
              <a:ext cx="148139" cy="14813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885679" y="539371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892838" y="4854568"/>
              <a:ext cx="148139" cy="148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391350" y="4923992"/>
              <a:ext cx="1491175" cy="1491175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68302" y="4814016"/>
              <a:ext cx="148139" cy="148139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873765" y="3401552"/>
              <a:ext cx="1491175" cy="1491175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893646" y="3402524"/>
              <a:ext cx="1491175" cy="1491175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371882" y="3893820"/>
              <a:ext cx="508000" cy="5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380935" y="3889150"/>
              <a:ext cx="508000" cy="5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67663" y="3917228"/>
              <a:ext cx="148139" cy="148139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39682" y="4249011"/>
              <a:ext cx="148139" cy="148139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812137" y="4186424"/>
              <a:ext cx="148139" cy="1481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14016" y="3943556"/>
              <a:ext cx="148139" cy="14813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505832" y="3333486"/>
              <a:ext cx="148139" cy="14813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831280" y="4252191"/>
              <a:ext cx="148139" cy="14813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33981" y="4813487"/>
              <a:ext cx="148139" cy="14813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37489" y="5731548"/>
              <a:ext cx="148139" cy="148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237708" y="6338948"/>
              <a:ext cx="148139" cy="148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781594" y="5452641"/>
              <a:ext cx="148139" cy="148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689172" y="4806192"/>
              <a:ext cx="148139" cy="1481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7276035" y="3955769"/>
              <a:ext cx="148139" cy="1481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430263" y="3333486"/>
              <a:ext cx="148139" cy="1481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789802" y="2456716"/>
              <a:ext cx="148139" cy="14813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326486" y="2764270"/>
              <a:ext cx="148139" cy="14813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954136" y="1872759"/>
              <a:ext cx="148139" cy="14813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3989373" y="4143150"/>
              <a:ext cx="7930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467361" y="4153501"/>
              <a:ext cx="7930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4741990" y="3423603"/>
              <a:ext cx="7930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4748519" y="4896445"/>
              <a:ext cx="7930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43" y="3492781"/>
            <a:ext cx="2730723" cy="277515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390290" y="445638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다이어몬드</a:t>
            </a:r>
            <a:r>
              <a:rPr lang="en-US" altLang="ko-KR" dirty="0" smtClean="0"/>
              <a:t>(diamond) </a:t>
            </a:r>
            <a:r>
              <a:rPr lang="ko-KR" altLang="en-US" dirty="0" smtClean="0"/>
              <a:t>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</p:spPr>
            <p:txBody>
              <a:bodyPr>
                <a:normAutofit/>
              </a:bodyPr>
              <a:lstStyle/>
              <a:p>
                <a:pPr marL="638175" lvl="1" indent="-180975"/>
                <a:r>
                  <a:rPr lang="en-US" altLang="ko-KR" sz="2000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결합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600" dirty="0" smtClean="0"/>
                  <a:t>인접한 </a:t>
                </a:r>
                <a:r>
                  <a:rPr lang="ko-KR" altLang="en-US" sz="1600" dirty="0" err="1" smtClean="0"/>
                  <a:t>탄소원자와</a:t>
                </a:r>
                <a:r>
                  <a:rPr lang="ko-KR" altLang="en-US" sz="1600" dirty="0" smtClean="0"/>
                  <a:t> 전자 </a:t>
                </a:r>
                <a:r>
                  <a:rPr lang="ko-KR" altLang="en-US" sz="1600" dirty="0" err="1" smtClean="0"/>
                  <a:t>한개씩을</a:t>
                </a:r>
                <a:r>
                  <a:rPr lang="ko-KR" altLang="en-US" sz="1600" dirty="0" smtClean="0"/>
                  <a:t> 공유하여 결합합니다</a:t>
                </a:r>
                <a:r>
                  <a:rPr lang="en-US" altLang="ko-KR" sz="1600" dirty="0" smtClean="0"/>
                  <a:t>. </a:t>
                </a:r>
              </a:p>
              <a:p>
                <a:pPr marL="1095375" lvl="2" indent="-180975"/>
                <a:r>
                  <a:rPr lang="ko-KR" altLang="en-US" sz="1600" dirty="0" err="1" smtClean="0"/>
                  <a:t>공유결합된</a:t>
                </a:r>
                <a:r>
                  <a:rPr lang="ko-KR" altLang="en-US" sz="1600" dirty="0" smtClean="0"/>
                  <a:t> 두 개의 전자는 검은 막대로 표현합니다</a:t>
                </a:r>
                <a:r>
                  <a:rPr lang="en-US" altLang="ko-KR" sz="1600" dirty="0" smtClean="0"/>
                  <a:t>. </a:t>
                </a:r>
              </a:p>
              <a:p>
                <a:pPr marL="1095375" lvl="2" indent="-180975"/>
                <a:r>
                  <a:rPr lang="ko-KR" altLang="en-US" sz="1600" dirty="0" smtClean="0"/>
                  <a:t>가운데 파란색 </a:t>
                </a:r>
                <a:r>
                  <a:rPr lang="ko-KR" altLang="en-US" sz="1600" dirty="0" err="1" smtClean="0"/>
                  <a:t>탄소원자는</a:t>
                </a:r>
                <a:r>
                  <a:rPr lang="ko-KR" altLang="en-US" sz="1600" dirty="0" smtClean="0"/>
                  <a:t> 전자가 한 개 남는데 이를 </a:t>
                </a:r>
                <a:r>
                  <a:rPr lang="en-US" altLang="ko-KR" sz="1600" dirty="0" smtClean="0">
                    <a:latin typeface="Symbol" panose="05050102010706020507" pitchFamily="18" charset="2"/>
                  </a:rPr>
                  <a:t>p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err="1" smtClean="0"/>
                  <a:t>전자라</a:t>
                </a:r>
                <a:r>
                  <a:rPr lang="ko-KR" altLang="en-US" sz="1600" dirty="0" smtClean="0"/>
                  <a:t> 합니다</a:t>
                </a:r>
                <a:r>
                  <a:rPr lang="en-US" altLang="ko-KR" sz="1600" dirty="0" smtClean="0"/>
                  <a:t>.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:pPr marL="1095375" lvl="2" indent="-180975"/>
                <a:r>
                  <a:rPr lang="en-US" altLang="ko-KR" sz="1600" dirty="0" smtClean="0">
                    <a:latin typeface="Symbol" panose="05050102010706020507" pitchFamily="18" charset="2"/>
                  </a:rPr>
                  <a:t>p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전자는 탄소결합체를 자유롭게 돌아다닌다</a:t>
                </a:r>
                <a:r>
                  <a:rPr lang="en-US" altLang="ko-KR" sz="1600" dirty="0" smtClean="0"/>
                  <a:t>.</a:t>
                </a:r>
              </a:p>
              <a:p>
                <a:pPr marL="1095375" lvl="2" indent="-180975"/>
                <a:r>
                  <a:rPr lang="ko-KR" altLang="en-US" sz="1600" dirty="0" smtClean="0"/>
                  <a:t>이 결합은 정육각형 평면 구조를 이룬다</a:t>
                </a:r>
                <a:r>
                  <a:rPr lang="en-US" altLang="ko-KR" sz="1600" dirty="0" smtClean="0"/>
                  <a:t>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  <a:blipFill>
                <a:blip r:embed="rId4"/>
                <a:stretch>
                  <a:fillRect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/>
          <p:cNvGrpSpPr/>
          <p:nvPr/>
        </p:nvGrpSpPr>
        <p:grpSpPr>
          <a:xfrm>
            <a:off x="7847834" y="552260"/>
            <a:ext cx="3945499" cy="2591963"/>
            <a:chOff x="5238198" y="552260"/>
            <a:chExt cx="3945499" cy="2591963"/>
          </a:xfrm>
        </p:grpSpPr>
        <p:sp>
          <p:nvSpPr>
            <p:cNvPr id="5" name="타원 4"/>
            <p:cNvSpPr/>
            <p:nvPr/>
          </p:nvSpPr>
          <p:spPr>
            <a:xfrm>
              <a:off x="6501094" y="1932672"/>
              <a:ext cx="346971" cy="346971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505984" y="1564428"/>
              <a:ext cx="101181" cy="101181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165333" y="1611846"/>
              <a:ext cx="1018492" cy="1018493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502077" y="930152"/>
              <a:ext cx="346971" cy="34697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169793" y="593015"/>
              <a:ext cx="1018492" cy="1018493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762431" y="1536731"/>
              <a:ext cx="101181" cy="1011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408362" y="2438283"/>
              <a:ext cx="346971" cy="34697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865231" y="2187632"/>
              <a:ext cx="101181" cy="10118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061380" y="2093046"/>
              <a:ext cx="1018492" cy="1018493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020370" y="2380188"/>
              <a:ext cx="101181" cy="101181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284263" y="2110283"/>
              <a:ext cx="1018492" cy="1018493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620023" y="2424814"/>
              <a:ext cx="346971" cy="3469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057188" y="1808508"/>
              <a:ext cx="101181" cy="101181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134503" y="2175273"/>
              <a:ext cx="101181" cy="101181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232404" y="2424814"/>
              <a:ext cx="101181" cy="101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139247" y="2211951"/>
              <a:ext cx="101181" cy="10118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889128" y="2878212"/>
              <a:ext cx="101181" cy="10118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64455" y="2979393"/>
              <a:ext cx="101181" cy="10118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238198" y="2687897"/>
              <a:ext cx="101181" cy="101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886003" y="3043042"/>
              <a:ext cx="101181" cy="101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578970" y="2085224"/>
              <a:ext cx="101181" cy="101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7124954" y="951111"/>
              <a:ext cx="101181" cy="1011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125490" y="1161174"/>
              <a:ext cx="101181" cy="1011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554183" y="552260"/>
              <a:ext cx="101181" cy="1011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800000">
              <a:off x="6846056" y="2349857"/>
              <a:ext cx="54164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-1800000">
              <a:off x="5968156" y="2363447"/>
              <a:ext cx="54164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6200000">
              <a:off x="6409284" y="1611508"/>
              <a:ext cx="54164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7202185" y="1479479"/>
              <a:ext cx="883577" cy="340607"/>
            </a:xfrm>
            <a:custGeom>
              <a:avLst/>
              <a:gdLst>
                <a:gd name="connsiteX0" fmla="*/ 0 w 883577"/>
                <a:gd name="connsiteY0" fmla="*/ 339047 h 340607"/>
                <a:gd name="connsiteX1" fmla="*/ 452063 w 883577"/>
                <a:gd name="connsiteY1" fmla="*/ 0 h 340607"/>
                <a:gd name="connsiteX2" fmla="*/ 410966 w 883577"/>
                <a:gd name="connsiteY2" fmla="*/ 339047 h 340607"/>
                <a:gd name="connsiteX3" fmla="*/ 883577 w 883577"/>
                <a:gd name="connsiteY3" fmla="*/ 102741 h 34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577" h="340607">
                  <a:moveTo>
                    <a:pt x="0" y="339047"/>
                  </a:moveTo>
                  <a:cubicBezTo>
                    <a:pt x="191784" y="169523"/>
                    <a:pt x="383569" y="0"/>
                    <a:pt x="452063" y="0"/>
                  </a:cubicBezTo>
                  <a:cubicBezTo>
                    <a:pt x="520557" y="0"/>
                    <a:pt x="339047" y="321924"/>
                    <a:pt x="410966" y="339047"/>
                  </a:cubicBezTo>
                  <a:cubicBezTo>
                    <a:pt x="482885" y="356170"/>
                    <a:pt x="683231" y="229455"/>
                    <a:pt x="883577" y="102741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triangle" w="sm" len="med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3" name="개체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9836399"/>
                </p:ext>
              </p:extLst>
            </p:nvPr>
          </p:nvGraphicFramePr>
          <p:xfrm>
            <a:off x="8099662" y="1423693"/>
            <a:ext cx="1084035" cy="327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5" imgW="672840" imgH="203040" progId="Equation.DSMT4">
                    <p:embed/>
                  </p:oleObj>
                </mc:Choice>
                <mc:Fallback>
                  <p:oleObj name="Equation" r:id="rId5" imgW="6728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99662" y="1423693"/>
                          <a:ext cx="1084035" cy="3272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그룹 52"/>
          <p:cNvGrpSpPr/>
          <p:nvPr/>
        </p:nvGrpSpPr>
        <p:grpSpPr>
          <a:xfrm>
            <a:off x="582421" y="2424814"/>
            <a:ext cx="10945745" cy="4198647"/>
            <a:chOff x="582421" y="2424814"/>
            <a:chExt cx="10945745" cy="4198647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2809" y="2424814"/>
              <a:ext cx="4892719" cy="4198647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006150" y="4766131"/>
              <a:ext cx="2137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흑연 </a:t>
              </a:r>
              <a:r>
                <a:rPr lang="en-US" altLang="ko-KR" dirty="0" smtClean="0"/>
                <a:t>(graphite) </a:t>
              </a:r>
              <a:r>
                <a:rPr lang="ko-KR" altLang="en-US" dirty="0" smtClean="0"/>
                <a:t>구조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79969" y="5912736"/>
              <a:ext cx="394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탄소나노</a:t>
              </a:r>
              <a:r>
                <a:rPr lang="ko-KR" altLang="en-US" dirty="0" smtClean="0"/>
                <a:t> 튜브 </a:t>
              </a:r>
              <a:r>
                <a:rPr lang="en-US" altLang="ko-KR" dirty="0" smtClean="0"/>
                <a:t>(carbon nanotube) </a:t>
              </a:r>
              <a:r>
                <a:rPr lang="ko-KR" altLang="en-US" dirty="0" smtClean="0"/>
                <a:t>구조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2421" y="5543404"/>
              <a:ext cx="2376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풀러린</a:t>
              </a:r>
              <a:r>
                <a:rPr lang="en-US" altLang="ko-KR" dirty="0" smtClean="0"/>
                <a:t>(fullerene) </a:t>
              </a:r>
              <a:r>
                <a:rPr lang="ko-KR" altLang="en-US" dirty="0" smtClean="0"/>
                <a:t>구조</a:t>
              </a:r>
              <a:endParaRPr lang="en-US" dirty="0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962364" y="5907640"/>
              <a:ext cx="1089061" cy="359596"/>
            </a:xfrm>
            <a:custGeom>
              <a:avLst/>
              <a:gdLst>
                <a:gd name="connsiteX0" fmla="*/ 1089061 w 1089061"/>
                <a:gd name="connsiteY0" fmla="*/ 359596 h 359596"/>
                <a:gd name="connsiteX1" fmla="*/ 369870 w 1089061"/>
                <a:gd name="connsiteY1" fmla="*/ 359596 h 359596"/>
                <a:gd name="connsiteX2" fmla="*/ 0 w 1089061"/>
                <a:gd name="connsiteY2" fmla="*/ 0 h 359596"/>
                <a:gd name="connsiteX3" fmla="*/ 0 w 1089061"/>
                <a:gd name="connsiteY3" fmla="*/ 0 h 35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061" h="359596">
                  <a:moveTo>
                    <a:pt x="1089061" y="359596"/>
                  </a:moveTo>
                  <a:lnTo>
                    <a:pt x="369870" y="35959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535232" y="6087438"/>
              <a:ext cx="2120740" cy="359596"/>
            </a:xfrm>
            <a:custGeom>
              <a:avLst/>
              <a:gdLst>
                <a:gd name="connsiteX0" fmla="*/ 1089061 w 1089061"/>
                <a:gd name="connsiteY0" fmla="*/ 359596 h 359596"/>
                <a:gd name="connsiteX1" fmla="*/ 369870 w 1089061"/>
                <a:gd name="connsiteY1" fmla="*/ 359596 h 359596"/>
                <a:gd name="connsiteX2" fmla="*/ 0 w 1089061"/>
                <a:gd name="connsiteY2" fmla="*/ 0 h 359596"/>
                <a:gd name="connsiteX3" fmla="*/ 0 w 1089061"/>
                <a:gd name="connsiteY3" fmla="*/ 0 h 35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061" h="359596">
                  <a:moveTo>
                    <a:pt x="1089061" y="359596"/>
                  </a:moveTo>
                  <a:lnTo>
                    <a:pt x="369870" y="35959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9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연금술의 꿈 </a:t>
                </a:r>
                <a:endParaRPr lang="en-US" altLang="ko-KR" sz="2400" dirty="0" smtClean="0"/>
              </a:p>
              <a:p>
                <a:pPr marL="638175" lvl="1" indent="-180975"/>
                <a:r>
                  <a:rPr lang="ko-KR" altLang="en-US" sz="2000" dirty="0" smtClean="0"/>
                  <a:t>순순한 탄소로 구성된 두 물질 상태 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err="1" smtClean="0"/>
                  <a:t>다이아모든</a:t>
                </a:r>
                <a:r>
                  <a:rPr lang="en-US" altLang="ko-KR" sz="2000" dirty="0" smtClean="0"/>
                  <a:t>(diamond), </a:t>
                </a:r>
                <a:r>
                  <a:rPr lang="ko-KR" altLang="en-US" sz="2000" dirty="0" smtClean="0"/>
                  <a:t>흑연</a:t>
                </a:r>
                <a:r>
                  <a:rPr lang="en-US" altLang="ko-KR" sz="2000" dirty="0" smtClean="0"/>
                  <a:t>(graphite)</a:t>
                </a:r>
              </a:p>
              <a:p>
                <a:pPr marL="638175" lvl="1" indent="-180975"/>
                <a:r>
                  <a:rPr lang="ko-KR" altLang="en-US" sz="2000" dirty="0" smtClean="0"/>
                  <a:t>흑연으로 다이아몬드를 만들자</a:t>
                </a:r>
                <a:r>
                  <a:rPr lang="en-US" altLang="ko-KR" sz="2000" dirty="0" smtClean="0"/>
                  <a:t>!!!</a:t>
                </a:r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r>
                  <a:rPr lang="en-US" sz="2000" dirty="0" smtClean="0"/>
                  <a:t>(1) </a:t>
                </a:r>
                <a:r>
                  <a:rPr lang="ko-KR" altLang="en-US" sz="2000" dirty="0" smtClean="0"/>
                  <a:t>고온 고압을 이용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흑연을 충분히 견고한 용기 속에 넣음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온도를 </a:t>
                </a:r>
                <a:r>
                  <a:rPr lang="en-US" altLang="ko-KR" sz="1800" dirty="0" smtClean="0"/>
                  <a:t>1000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ko-KR" altLang="en-US" sz="1800" dirty="0" smtClean="0"/>
                  <a:t>로 올림 </a:t>
                </a:r>
                <a:r>
                  <a:rPr lang="en-US" altLang="ko-KR" sz="1800" dirty="0" smtClean="0"/>
                  <a:t>(A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 B)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이 온도 유지한 상태에서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압력을 </a:t>
                </a:r>
                <a:r>
                  <a:rPr lang="en-US" altLang="ko-KR" sz="1800" dirty="0" smtClean="0"/>
                  <a:t>50000</a:t>
                </a:r>
                <a:r>
                  <a:rPr lang="ko-KR" altLang="en-US" sz="1800" dirty="0" smtClean="0"/>
                  <a:t>기압으로 </a:t>
                </a:r>
                <a:endParaRPr lang="en-US" altLang="ko-KR" sz="1800" dirty="0" smtClean="0"/>
              </a:p>
              <a:p>
                <a:pPr marL="914400" lvl="2" indent="0">
                  <a:buNone/>
                </a:pPr>
                <a:r>
                  <a:rPr lang="ko-KR" altLang="en-US" sz="1800" dirty="0" smtClean="0"/>
                  <a:t>   올림 </a:t>
                </a:r>
                <a:r>
                  <a:rPr lang="en-US" altLang="ko-KR" sz="1800" dirty="0" smtClean="0"/>
                  <a:t>(B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 C)</a:t>
                </a:r>
              </a:p>
              <a:p>
                <a:pPr marL="1095375" lvl="2" indent="-180975"/>
                <a:r>
                  <a:rPr lang="en-US" sz="1800" dirty="0" smtClean="0"/>
                  <a:t>C </a:t>
                </a:r>
                <a:r>
                  <a:rPr lang="ko-KR" altLang="en-US" sz="1800" dirty="0" smtClean="0"/>
                  <a:t>상태에서 이 물질은 다이아몬드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그런데 압력을 낮추고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(C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 B)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또 온도를 </a:t>
                </a: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ko-KR" altLang="en-US" sz="1800" dirty="0" smtClean="0">
                    <a:sym typeface="Wingdings" panose="05000000000000000000" pitchFamily="2" charset="2"/>
                  </a:rPr>
                  <a:t>    낮춘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(B A) 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후 그 물질을 꺼내면 흑인</a:t>
                </a: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1095375" lvl="2" indent="-180975"/>
                <a:endParaRPr lang="en-US" sz="1800" dirty="0" smtClean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260"/>
                <a:ext cx="10515600" cy="5739897"/>
              </a:xfrm>
              <a:blipFill>
                <a:blip r:embed="rId3"/>
                <a:stretch>
                  <a:fillRect l="-812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7665863" y="2427982"/>
            <a:ext cx="3357951" cy="3864175"/>
            <a:chOff x="3398824" y="1008171"/>
            <a:chExt cx="4063121" cy="4675652"/>
          </a:xfrm>
        </p:grpSpPr>
        <p:pic>
          <p:nvPicPr>
            <p:cNvPr id="5" name="Picture 2" descr="Minerals and the crystalline state: 4.3 Covalent structures and bonding -  OpenLearn - Open University - S209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24" y="1008171"/>
              <a:ext cx="4063121" cy="46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5061857" y="2837089"/>
              <a:ext cx="0" cy="20451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204607" y="2824840"/>
              <a:ext cx="8572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H="1">
              <a:off x="4327071" y="4862282"/>
              <a:ext cx="106136" cy="1061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4999589" y="4872069"/>
              <a:ext cx="106136" cy="10613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타원 9"/>
            <p:cNvSpPr/>
            <p:nvPr/>
          </p:nvSpPr>
          <p:spPr>
            <a:xfrm flipH="1">
              <a:off x="5009376" y="2776217"/>
              <a:ext cx="106136" cy="106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466763" y="4918743"/>
              <a:ext cx="504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5061858" y="2925206"/>
              <a:ext cx="0" cy="190518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24161" y="455564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69621" y="454601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8610" y="2444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11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2260"/>
            <a:ext cx="10515600" cy="5739897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다이아몬드의 생성</a:t>
            </a:r>
            <a:endParaRPr lang="en-US" altLang="ko-KR" sz="2400" dirty="0" smtClean="0"/>
          </a:p>
          <a:p>
            <a:pPr marL="638175" lvl="1" indent="-180975"/>
            <a:r>
              <a:rPr lang="ko-KR" altLang="en-US" sz="2000" dirty="0" smtClean="0"/>
              <a:t>화산활동 </a:t>
            </a:r>
            <a:r>
              <a:rPr lang="en-US" altLang="ko-KR" sz="2000" dirty="0" smtClean="0"/>
              <a:t>: cubic diamond, hexagonal diamond</a:t>
            </a:r>
          </a:p>
          <a:p>
            <a:pPr marL="638175" lvl="1" indent="-180975"/>
            <a:r>
              <a:rPr lang="ko-KR" altLang="en-US" sz="2000" dirty="0" smtClean="0"/>
              <a:t>운석 雲石 </a:t>
            </a:r>
            <a:r>
              <a:rPr lang="en-US" altLang="ko-KR" sz="2000" dirty="0" smtClean="0"/>
              <a:t>meteorite : </a:t>
            </a:r>
            <a:r>
              <a:rPr lang="en-US" altLang="ko-KR" sz="2000" dirty="0" err="1" smtClean="0"/>
              <a:t>lonsdaleite</a:t>
            </a:r>
            <a:r>
              <a:rPr lang="en-US" altLang="ko-KR" sz="2000" dirty="0" smtClean="0"/>
              <a:t> diamond</a:t>
            </a:r>
            <a:endParaRPr 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88" y="2100268"/>
            <a:ext cx="5954865" cy="38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6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2260"/>
            <a:ext cx="10515600" cy="5739897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2400" dirty="0" smtClean="0"/>
              <a:t>Diamond mine</a:t>
            </a:r>
          </a:p>
          <a:p>
            <a:pPr marL="638175" lvl="1" indent="-180975"/>
            <a:r>
              <a:rPr lang="ko-KR" altLang="en-US" sz="2000" dirty="0" err="1" smtClean="0"/>
              <a:t>수직갱도</a:t>
            </a:r>
            <a:r>
              <a:rPr lang="ko-KR" altLang="en-US" sz="2000" dirty="0" smtClean="0"/>
              <a:t> 동영상</a:t>
            </a:r>
            <a:endParaRPr lang="en-US" altLang="ko-KR" sz="2000" dirty="0" smtClean="0"/>
          </a:p>
          <a:p>
            <a:pPr marL="1093788" lvl="2" indent="-179388"/>
            <a:r>
              <a:rPr lang="en-US" sz="1600" dirty="0" smtClean="0">
                <a:hlinkClick r:id="rId3"/>
              </a:rPr>
              <a:t>https://www.youtube.com/watch?v=vaNZ-8q5w60</a:t>
            </a:r>
            <a:endParaRPr lang="en-US" sz="1600" dirty="0" smtClean="0"/>
          </a:p>
          <a:p>
            <a:pPr marL="1093788" lvl="2" indent="-179388"/>
            <a:r>
              <a:rPr lang="en-US" sz="1600" dirty="0" smtClean="0">
                <a:hlinkClick r:id="rId4"/>
              </a:rPr>
              <a:t>https://www.youtube.com/watch?v=Z3IDnEOUIWM</a:t>
            </a:r>
            <a:endParaRPr lang="en-US" sz="1600" dirty="0" smtClean="0"/>
          </a:p>
          <a:p>
            <a:pPr marL="1093788" lvl="2" indent="-179388"/>
            <a:r>
              <a:rPr lang="en-US" sz="1600" dirty="0" smtClean="0">
                <a:hlinkClick r:id="rId5"/>
              </a:rPr>
              <a:t>https://www.youtube.com/watch?v=ucaVEIjiZ58</a:t>
            </a:r>
            <a:endParaRPr lang="en-US" sz="1600" dirty="0" smtClean="0"/>
          </a:p>
          <a:p>
            <a:pPr marL="1093788" lvl="2" indent="-179388"/>
            <a:endParaRPr lang="en-US" sz="1600" dirty="0" smtClean="0"/>
          </a:p>
          <a:p>
            <a:pPr marL="1095375" lvl="2" indent="-18097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9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552260"/>
            <a:ext cx="10864065" cy="5739897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2400" dirty="0" smtClean="0"/>
              <a:t>DNA </a:t>
            </a:r>
            <a:r>
              <a:rPr lang="ko-KR" altLang="en-US" sz="2400" dirty="0" smtClean="0"/>
              <a:t>구조</a:t>
            </a:r>
            <a:endParaRPr lang="en-US" altLang="ko-KR" sz="2400" dirty="0" smtClean="0"/>
          </a:p>
          <a:p>
            <a:pPr marL="638175" lvl="1" indent="-180975"/>
            <a:r>
              <a:rPr lang="en-US" sz="2000" dirty="0" smtClean="0"/>
              <a:t>1953 Watson &amp; Crick</a:t>
            </a:r>
          </a:p>
          <a:p>
            <a:pPr marL="638175" lvl="1" indent="-180975"/>
            <a:r>
              <a:rPr lang="ko-KR" altLang="en-US" sz="2000" dirty="0" smtClean="0"/>
              <a:t>이중 나선 구조 </a:t>
            </a:r>
            <a:r>
              <a:rPr lang="en-US" altLang="ko-KR" sz="2000" dirty="0" smtClean="0"/>
              <a:t>(d</a:t>
            </a:r>
            <a:r>
              <a:rPr lang="en-US" sz="2000" dirty="0" smtClean="0"/>
              <a:t>ouble helix)</a:t>
            </a:r>
          </a:p>
          <a:p>
            <a:pPr marL="1095375" lvl="2" indent="-180975"/>
            <a:r>
              <a:rPr lang="en-US" sz="1800" dirty="0" smtClean="0"/>
              <a:t>DNA </a:t>
            </a:r>
            <a:r>
              <a:rPr lang="ko-KR" altLang="en-US" sz="1800" dirty="0" smtClean="0"/>
              <a:t>분자는 두 가닥의 사닥다리 모양이 뒤틀려 돌아가는 구조</a:t>
            </a:r>
            <a:endParaRPr lang="en-US" altLang="ko-KR" sz="1800" dirty="0" smtClean="0"/>
          </a:p>
          <a:p>
            <a:pPr marL="1095375" lvl="2" indent="-180975"/>
            <a:r>
              <a:rPr lang="ko-KR" altLang="en-US" sz="1800" dirty="0" smtClean="0"/>
              <a:t>각 가닥은 네 가지 </a:t>
            </a:r>
            <a:r>
              <a:rPr lang="en-US" altLang="ko-KR" sz="1800" dirty="0" smtClean="0"/>
              <a:t>bases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중 한 개가 붙어서 형성 </a:t>
            </a:r>
            <a:r>
              <a:rPr lang="en-US" altLang="ko-KR" sz="1800" dirty="0" smtClean="0"/>
              <a:t>: adenine (A), cytosine (C), guanine (G), thymine (T) </a:t>
            </a:r>
            <a:endParaRPr lang="en-US" sz="1800" dirty="0"/>
          </a:p>
        </p:txBody>
      </p:sp>
      <p:pic>
        <p:nvPicPr>
          <p:cNvPr id="3074" name="Picture 2" descr="https://www.genome.gov/sites/default/files/tg/en/illustration/double_heli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60" y="2359163"/>
            <a:ext cx="2737168" cy="40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41" y="2359163"/>
            <a:ext cx="3578136" cy="39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2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554</Words>
  <Application>Microsoft Office PowerPoint</Application>
  <PresentationFormat>와이드스크린</PresentationFormat>
  <Paragraphs>121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Symbol</vt:lpstr>
      <vt:lpstr>Wingdings</vt:lpstr>
      <vt:lpstr>Office 테마</vt:lpstr>
      <vt:lpstr>Equation</vt:lpstr>
      <vt:lpstr>탄소는 우리에게 어떤 의미가 있는가?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탄소는 우리에게 어떤 의미가 있는가?</dc:title>
  <dc:creator>user</dc:creator>
  <cp:lastModifiedBy>user</cp:lastModifiedBy>
  <cp:revision>20</cp:revision>
  <dcterms:created xsi:type="dcterms:W3CDTF">2020-09-12T12:30:05Z</dcterms:created>
  <dcterms:modified xsi:type="dcterms:W3CDTF">2021-03-13T07:05:51Z</dcterms:modified>
</cp:coreProperties>
</file>