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7" r:id="rId5"/>
    <p:sldId id="282" r:id="rId6"/>
    <p:sldId id="289" r:id="rId7"/>
    <p:sldId id="288" r:id="rId8"/>
    <p:sldId id="291" r:id="rId9"/>
    <p:sldId id="283" r:id="rId10"/>
    <p:sldId id="285" r:id="rId11"/>
    <p:sldId id="284" r:id="rId12"/>
    <p:sldId id="286" r:id="rId13"/>
    <p:sldId id="290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 autoAdjust="0"/>
    <p:restoredTop sz="70379" autoAdjust="0"/>
  </p:normalViewPr>
  <p:slideViewPr>
    <p:cSldViewPr snapToGrid="0">
      <p:cViewPr varScale="1">
        <p:scale>
          <a:sx n="67" d="100"/>
          <a:sy n="67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A1ABA-9881-49E6-9970-FE9B663A1E2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2388D-16DD-4714-B1E8-C78CDA13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9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388D-16DD-4714-B1E8-C78CDA132A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5629-01C9-4392-B814-818FD96F867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7C03-9703-4813-A9B2-1D3C344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kts.com/cal/solar_luna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kma.go.kr/climate/solarTerms/solarTerms.d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일년과 하루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5"/>
    </mc:Choice>
    <mc:Fallback xmlns="">
      <p:transition spd="slow" advTm="109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태양일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太陽日</a:t>
                </a:r>
                <a:r>
                  <a:rPr lang="en-US" altLang="ko-KR" sz="2400" dirty="0"/>
                  <a:t>, solar day)</a:t>
                </a:r>
              </a:p>
              <a:p>
                <a:pPr marL="638175" lvl="1" indent="-180975"/>
                <a:r>
                  <a:rPr lang="ko-KR" altLang="en-US" sz="2000" dirty="0" smtClean="0"/>
                  <a:t>태양 주위 지구의 공전 궤도 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타원 </a:t>
                </a:r>
                <a:r>
                  <a:rPr lang="en-US" altLang="ko-KR" sz="2000" dirty="0" smtClean="0"/>
                  <a:t>(ellipse)</a:t>
                </a:r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r>
                  <a:rPr lang="en-US" sz="2000" dirty="0" smtClean="0"/>
                  <a:t>Kepler law </a:t>
                </a:r>
                <a:r>
                  <a:rPr lang="ko-KR" altLang="en-US" sz="2000" dirty="0" err="1" smtClean="0"/>
                  <a:t>케플러</a:t>
                </a:r>
                <a:r>
                  <a:rPr lang="ko-KR" altLang="en-US" sz="2000" dirty="0" smtClean="0"/>
                  <a:t> 법칙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여름과 겨울에 지구의 공전 속도가 다름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따라서 태양일의 시간이 같은 값이 아님</a:t>
                </a:r>
                <a:endParaRPr lang="en-US" altLang="ko-KR" sz="1800" dirty="0" smtClean="0"/>
              </a:p>
              <a:p>
                <a:pPr marL="1095375" lvl="2" indent="-180975"/>
                <a:endParaRPr lang="en-US" altLang="ko-KR" sz="1800" dirty="0" smtClean="0"/>
              </a:p>
              <a:p>
                <a:pPr marL="631825" lvl="2" indent="-187325"/>
                <a:endParaRPr lang="en-US" altLang="ko-KR" dirty="0" smtClean="0"/>
              </a:p>
              <a:p>
                <a:pPr marL="631825" lvl="2" indent="-187325"/>
                <a:r>
                  <a:rPr lang="ko-KR" altLang="en-US" dirty="0" smtClean="0"/>
                  <a:t>그러므로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태양일 </a:t>
                </a:r>
                <a:r>
                  <a:rPr lang="en-US" altLang="ko-KR" dirty="0" smtClean="0"/>
                  <a:t>= 24h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/>
                  <a:t>7.9”</a:t>
                </a:r>
              </a:p>
              <a:p>
                <a:pPr marL="631825" lvl="2" indent="-187325"/>
                <a:r>
                  <a:rPr lang="ko-KR" altLang="en-US" dirty="0" smtClean="0"/>
                  <a:t>최근 </a:t>
                </a:r>
                <a:r>
                  <a:rPr lang="ko-KR" altLang="en-US" dirty="0" err="1" smtClean="0"/>
                  <a:t>수십년간</a:t>
                </a:r>
                <a:r>
                  <a:rPr lang="ko-KR" altLang="en-US" dirty="0" smtClean="0"/>
                  <a:t> 태양일의 평균</a:t>
                </a:r>
                <a:r>
                  <a:rPr lang="en-US" altLang="ko-KR" dirty="0" smtClean="0"/>
                  <a:t> </a:t>
                </a:r>
                <a:endParaRPr lang="en-US" dirty="0" smtClean="0"/>
              </a:p>
              <a:p>
                <a:pPr marL="1095375" lvl="2" indent="-180975"/>
                <a:r>
                  <a:rPr lang="en-US" sz="1800" dirty="0" smtClean="0"/>
                  <a:t>86400.002”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(24.0000006 h)</a:t>
                </a:r>
                <a:endParaRPr lang="en-US" sz="1800" dirty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/>
              </a:p>
              <a:p>
                <a:pPr marL="638175" lvl="1" indent="-180975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  <a:blipFill>
                <a:blip r:embed="rId5"/>
                <a:stretch>
                  <a:fillRect l="-812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60" y="1723177"/>
            <a:ext cx="5629392" cy="34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55"/>
    </mc:Choice>
    <mc:Fallback xmlns="">
      <p:transition spd="slow" advTm="9555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2400" dirty="0" smtClean="0"/>
              <a:t>1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태양년 </a:t>
            </a:r>
            <a:r>
              <a:rPr lang="en-US" altLang="ko-KR" sz="2400" dirty="0"/>
              <a:t>= 365.242199 </a:t>
            </a:r>
            <a:r>
              <a:rPr lang="ko-KR" altLang="en-US" sz="2400" dirty="0"/>
              <a:t>태양일</a:t>
            </a:r>
            <a:endParaRPr lang="en-US" sz="2400" dirty="0"/>
          </a:p>
          <a:p>
            <a:pPr marL="638175" lvl="1" indent="-180975"/>
            <a:r>
              <a:rPr lang="en-US" altLang="ko-KR" sz="2000" dirty="0" smtClean="0"/>
              <a:t>1</a:t>
            </a:r>
            <a:r>
              <a:rPr lang="ko-KR" altLang="en-US" sz="2000" dirty="0" smtClean="0"/>
              <a:t>년은 </a:t>
            </a:r>
            <a:r>
              <a:rPr lang="en-US" altLang="ko-KR" sz="2000" dirty="0" smtClean="0"/>
              <a:t>365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marL="638175" lvl="1" indent="-180975"/>
            <a:r>
              <a:rPr lang="ko-KR" altLang="en-US" sz="2000" dirty="0" smtClean="0"/>
              <a:t>매년 </a:t>
            </a:r>
            <a:r>
              <a:rPr lang="en-US" altLang="ko-KR" sz="2000" dirty="0" smtClean="0"/>
              <a:t>0.242199 </a:t>
            </a:r>
            <a:r>
              <a:rPr lang="ko-KR" altLang="en-US" sz="2000" dirty="0" smtClean="0"/>
              <a:t>일이 남는다</a:t>
            </a:r>
            <a:endParaRPr lang="en-US" altLang="ko-KR" sz="2000" dirty="0"/>
          </a:p>
          <a:p>
            <a:pPr marL="638175" lvl="1" indent="-180975"/>
            <a:r>
              <a:rPr lang="en-US" altLang="ko-KR" sz="2000" dirty="0" smtClean="0"/>
              <a:t>4</a:t>
            </a:r>
            <a:r>
              <a:rPr lang="ko-KR" altLang="en-US" sz="2000" dirty="0" smtClean="0"/>
              <a:t>년을 다음과 같이 나누자</a:t>
            </a:r>
            <a:endParaRPr lang="en-US" altLang="ko-KR" sz="2000" dirty="0"/>
          </a:p>
          <a:p>
            <a:pPr marL="1095375" lvl="2" indent="-180975"/>
            <a:r>
              <a:rPr lang="en-US" altLang="ko-KR" sz="1800" dirty="0" smtClean="0"/>
              <a:t>365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+365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+365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+366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 = 1461</a:t>
            </a:r>
            <a:r>
              <a:rPr lang="ko-KR" altLang="en-US" sz="1800" dirty="0" smtClean="0"/>
              <a:t>일</a:t>
            </a:r>
            <a:endParaRPr lang="en-US" altLang="ko-KR" sz="1800" dirty="0" smtClean="0"/>
          </a:p>
          <a:p>
            <a:pPr marL="1095375" lvl="2" indent="-180975"/>
            <a:r>
              <a:rPr lang="en-US" altLang="ko-KR" sz="1800" dirty="0" smtClean="0"/>
              <a:t>365.242199X4=1460.968796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 </a:t>
            </a:r>
          </a:p>
          <a:p>
            <a:pPr marL="1095375" lvl="2" indent="-180975"/>
            <a:r>
              <a:rPr lang="ko-KR" altLang="en-US" sz="1800" dirty="0" smtClean="0"/>
              <a:t>위 두 값이 일치하지 않으니 </a:t>
            </a:r>
            <a:r>
              <a:rPr lang="en-US" altLang="ko-KR" sz="1800" dirty="0" smtClean="0"/>
              <a:t>365</a:t>
            </a:r>
            <a:r>
              <a:rPr lang="ko-KR" altLang="en-US" sz="1800" dirty="0" smtClean="0"/>
              <a:t>일과 </a:t>
            </a:r>
            <a:r>
              <a:rPr lang="en-US" altLang="ko-KR" sz="1800" dirty="0" smtClean="0"/>
              <a:t>366</a:t>
            </a:r>
            <a:r>
              <a:rPr lang="ko-KR" altLang="en-US" sz="1800" dirty="0" smtClean="0"/>
              <a:t>일의 분배를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년마다 말고 좀 더 정밀하게 해야 한다</a:t>
            </a:r>
            <a:r>
              <a:rPr lang="en-US" altLang="ko-KR" sz="1800" dirty="0" smtClean="0"/>
              <a:t>. </a:t>
            </a:r>
          </a:p>
          <a:p>
            <a:pPr marL="638175" lvl="1" indent="-180975"/>
            <a:endParaRPr lang="en-US" altLang="ko-KR" sz="2000" dirty="0"/>
          </a:p>
          <a:p>
            <a:pPr marL="638175" lvl="1" indent="-180975"/>
            <a:endParaRPr lang="en-US" altLang="ko-KR" sz="2000" dirty="0" smtClean="0"/>
          </a:p>
          <a:p>
            <a:pPr marL="638175" lvl="1" indent="-180975"/>
            <a:endParaRPr lang="en-US" altLang="ko-KR" sz="2000" dirty="0" smtClean="0"/>
          </a:p>
          <a:p>
            <a:pPr marL="180975" indent="-180975"/>
            <a:endParaRPr lang="en-US" altLang="ko-KR" sz="2400" dirty="0"/>
          </a:p>
          <a:p>
            <a:pPr marL="180975" indent="-180975"/>
            <a:endParaRPr lang="en-US" altLang="ko-KR" sz="2400" dirty="0" smtClean="0"/>
          </a:p>
          <a:p>
            <a:pPr marL="180975" indent="-180975"/>
            <a:endParaRPr lang="en-US" altLang="ko-KR" sz="2400" dirty="0"/>
          </a:p>
          <a:p>
            <a:pPr marL="180975" indent="-180975"/>
            <a:endParaRPr lang="en-US" sz="2400" dirty="0" smtClean="0"/>
          </a:p>
          <a:p>
            <a:pPr marL="180975" indent="-180975"/>
            <a:endParaRPr lang="en-US" sz="2000" dirty="0"/>
          </a:p>
        </p:txBody>
      </p:sp>
      <p:pic>
        <p:nvPicPr>
          <p:cNvPr id="9218" name="Picture 2" descr="4년에 단 하루 2월 29일, 윤년 알고 계시나요? - 대한민국 정책브리핑 | 뉴스 | 정책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59" y="3327194"/>
            <a:ext cx="2974018" cy="29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7465" y="3576919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윤년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태양년에 태양일 날수를 자연수 </a:t>
            </a:r>
            <a:r>
              <a:rPr lang="en-US" altLang="ko-KR" dirty="0" smtClean="0"/>
              <a:t>365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366</a:t>
            </a:r>
            <a:r>
              <a:rPr lang="ko-KR" altLang="en-US" dirty="0" smtClean="0"/>
              <a:t>으로 끼워 넣는 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기본적으로 윤년을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 마다 되풀이 되는데 </a:t>
            </a:r>
            <a:r>
              <a:rPr lang="en-U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84"/>
    </mc:Choice>
    <mc:Fallback xmlns="">
      <p:transition spd="slow" advTm="12958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윤년 계산  </a:t>
            </a:r>
            <a:endParaRPr lang="en-US" altLang="ko-KR" sz="2400" dirty="0"/>
          </a:p>
          <a:p>
            <a:pPr marL="638175" lvl="1" indent="-180975"/>
            <a:r>
              <a:rPr lang="ko-KR" altLang="en-US" sz="2000" dirty="0" smtClean="0"/>
              <a:t>해당년도 끝 두 자리가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끝나지 않으면 </a:t>
            </a:r>
            <a:endParaRPr lang="en-US" sz="2000" dirty="0" smtClean="0"/>
          </a:p>
          <a:p>
            <a:pPr marL="1095375" lvl="2" indent="-180975"/>
            <a:r>
              <a:rPr lang="en-US" altLang="ko-KR" sz="1800" dirty="0" smtClean="0"/>
              <a:t>[1]</a:t>
            </a:r>
            <a:r>
              <a:rPr lang="ko-KR" altLang="en-US" sz="1800" dirty="0" err="1" smtClean="0"/>
              <a:t>해당년도가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로 나누어진다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해당년도 </a:t>
            </a:r>
            <a:r>
              <a:rPr lang="en-US" altLang="ko-KR" sz="1800" dirty="0" smtClean="0">
                <a:sym typeface="Wingdings" panose="05000000000000000000" pitchFamily="2" charset="2"/>
              </a:rPr>
              <a:t>= </a:t>
            </a:r>
            <a:r>
              <a:rPr lang="ko-KR" altLang="en-US" sz="1800" dirty="0" smtClean="0">
                <a:sym typeface="Wingdings" panose="05000000000000000000" pitchFamily="2" charset="2"/>
              </a:rPr>
              <a:t>윤년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안 나눠지면 평년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638175" lvl="1" indent="-180975"/>
            <a:r>
              <a:rPr lang="ko-KR" altLang="en-US" sz="2000" dirty="0" smtClean="0">
                <a:sym typeface="Wingdings" panose="05000000000000000000" pitchFamily="2" charset="2"/>
              </a:rPr>
              <a:t>해당년도 끝 두 자리가 </a:t>
            </a:r>
            <a:r>
              <a:rPr lang="en-US" altLang="ko-KR" sz="2000" dirty="0" smtClean="0">
                <a:sym typeface="Wingdings" panose="05000000000000000000" pitchFamily="2" charset="2"/>
              </a:rPr>
              <a:t>00</a:t>
            </a:r>
            <a:r>
              <a:rPr lang="ko-KR" altLang="en-US" sz="2000" dirty="0" smtClean="0">
                <a:sym typeface="Wingdings" panose="05000000000000000000" pitchFamily="2" charset="2"/>
              </a:rPr>
              <a:t>으로 끝나면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1095375" lvl="2" indent="-180975"/>
            <a:r>
              <a:rPr lang="en-US" altLang="ko-KR" sz="1800" dirty="0" smtClean="0">
                <a:sym typeface="Wingdings" panose="05000000000000000000" pitchFamily="2" charset="2"/>
              </a:rPr>
              <a:t>[21]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해당년도가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100</a:t>
            </a:r>
            <a:r>
              <a:rPr lang="ko-KR" altLang="en-US" sz="1800" dirty="0" smtClean="0">
                <a:sym typeface="Wingdings" panose="05000000000000000000" pitchFamily="2" charset="2"/>
              </a:rPr>
              <a:t>으로 나누어진다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해당년도 </a:t>
            </a:r>
            <a:r>
              <a:rPr lang="en-US" altLang="ko-KR" sz="1800" dirty="0" smtClean="0">
                <a:sym typeface="Wingdings" panose="05000000000000000000" pitchFamily="2" charset="2"/>
              </a:rPr>
              <a:t>= </a:t>
            </a:r>
            <a:r>
              <a:rPr lang="ko-KR" altLang="en-US" sz="1800" dirty="0" smtClean="0">
                <a:sym typeface="Wingdings" panose="05000000000000000000" pitchFamily="2" charset="2"/>
              </a:rPr>
              <a:t>평년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안 나눠지면 윤년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1095375" lvl="2" indent="-180975"/>
            <a:r>
              <a:rPr lang="en-US" altLang="ko-KR" sz="1800" dirty="0" smtClean="0">
                <a:sym typeface="Wingdings" panose="05000000000000000000" pitchFamily="2" charset="2"/>
              </a:rPr>
              <a:t>[22]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해당년도가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400</a:t>
            </a:r>
            <a:r>
              <a:rPr lang="ko-KR" altLang="en-US" sz="1800" dirty="0" smtClean="0">
                <a:sym typeface="Wingdings" panose="05000000000000000000" pitchFamily="2" charset="2"/>
              </a:rPr>
              <a:t>으로 나누어진다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해당년도 </a:t>
            </a:r>
            <a:r>
              <a:rPr lang="en-US" altLang="ko-KR" sz="1800" dirty="0" smtClean="0">
                <a:sym typeface="Wingdings" panose="05000000000000000000" pitchFamily="2" charset="2"/>
              </a:rPr>
              <a:t>= </a:t>
            </a:r>
            <a:r>
              <a:rPr lang="ko-KR" altLang="en-US" sz="1800" dirty="0" smtClean="0">
                <a:sym typeface="Wingdings" panose="05000000000000000000" pitchFamily="2" charset="2"/>
              </a:rPr>
              <a:t>윤년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안 나눠지면 평년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638175" lvl="1" indent="-180975"/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*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해당년도가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00</a:t>
            </a:r>
            <a:r>
              <a:rPr lang="ko-KR" altLang="en-US" sz="2000" dirty="0" smtClean="0">
                <a:sym typeface="Wingdings" panose="05000000000000000000" pitchFamily="2" charset="2"/>
              </a:rPr>
              <a:t>이면 </a:t>
            </a:r>
            <a:r>
              <a:rPr lang="en-US" altLang="ko-KR" sz="2000" dirty="0" smtClean="0">
                <a:sym typeface="Wingdings" panose="05000000000000000000" pitchFamily="2" charset="2"/>
              </a:rPr>
              <a:t>[21],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[22]</a:t>
            </a:r>
            <a:r>
              <a:rPr lang="ko-KR" altLang="en-US" sz="2000" dirty="0" smtClean="0">
                <a:sym typeface="Wingdings" panose="05000000000000000000" pitchFamily="2" charset="2"/>
              </a:rPr>
              <a:t> 계산하는데 나중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해당년도가</a:t>
            </a:r>
            <a:r>
              <a:rPr lang="ko-KR" altLang="en-US" sz="2000" dirty="0" smtClean="0">
                <a:sym typeface="Wingdings" panose="05000000000000000000" pitchFamily="2" charset="2"/>
              </a:rPr>
              <a:t> 윤년과 평년의 기준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</a:p>
          <a:p>
            <a:pPr marL="174625" lvl="1" indent="-174625"/>
            <a:endParaRPr lang="en-US" dirty="0">
              <a:sym typeface="Wingdings" panose="05000000000000000000" pitchFamily="2" charset="2"/>
            </a:endParaRPr>
          </a:p>
          <a:p>
            <a:pPr marL="174625" lvl="1" indent="-174625"/>
            <a:r>
              <a:rPr lang="ko-KR" altLang="en-US" dirty="0" smtClean="0">
                <a:sym typeface="Wingdings" panose="05000000000000000000" pitchFamily="2" charset="2"/>
              </a:rPr>
              <a:t>예제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dirty="0" smtClean="0">
                <a:sym typeface="Wingdings" panose="05000000000000000000" pitchFamily="2" charset="2"/>
              </a:rPr>
              <a:t>2020 : [1]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윤년 </a:t>
            </a:r>
            <a:r>
              <a:rPr lang="en-US" altLang="ko-KR" dirty="0" smtClean="0">
                <a:sym typeface="Wingdings" panose="05000000000000000000" pitchFamily="2" charset="2"/>
              </a:rPr>
              <a:t> 2020</a:t>
            </a:r>
            <a:r>
              <a:rPr lang="ko-KR" altLang="en-US" dirty="0" smtClean="0">
                <a:sym typeface="Wingdings" panose="05000000000000000000" pitchFamily="2" charset="2"/>
              </a:rPr>
              <a:t>년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윤년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dirty="0" smtClean="0">
                <a:sym typeface="Wingdings" panose="05000000000000000000" pitchFamily="2" charset="2"/>
              </a:rPr>
              <a:t>2000 : [21]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</a:t>
            </a:r>
            <a:r>
              <a:rPr lang="en-US" altLang="ko-KR" dirty="0" smtClean="0">
                <a:sym typeface="Wingdings" panose="05000000000000000000" pitchFamily="2" charset="2"/>
              </a:rPr>
              <a:t>     [22]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윤년 </a:t>
            </a:r>
            <a:r>
              <a:rPr lang="en-US" altLang="ko-KR" dirty="0" smtClean="0">
                <a:sym typeface="Wingdings" panose="05000000000000000000" pitchFamily="2" charset="2"/>
              </a:rPr>
              <a:t> 2000</a:t>
            </a:r>
            <a:r>
              <a:rPr lang="ko-KR" altLang="en-US" dirty="0" smtClean="0">
                <a:sym typeface="Wingdings" panose="05000000000000000000" pitchFamily="2" charset="2"/>
              </a:rPr>
              <a:t>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윤년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dirty="0" smtClean="0">
                <a:sym typeface="Wingdings" panose="05000000000000000000" pitchFamily="2" charset="2"/>
              </a:rPr>
              <a:t>2200 : [21]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     </a:t>
            </a:r>
            <a:r>
              <a:rPr lang="en-US" altLang="ko-KR" dirty="0" smtClean="0">
                <a:sym typeface="Wingdings" panose="05000000000000000000" pitchFamily="2" charset="2"/>
              </a:rPr>
              <a:t>[22]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 </a:t>
            </a:r>
            <a:r>
              <a:rPr lang="en-US" altLang="ko-KR" dirty="0" smtClean="0">
                <a:sym typeface="Wingdings" panose="05000000000000000000" pitchFamily="2" charset="2"/>
              </a:rPr>
              <a:t> 2200</a:t>
            </a:r>
            <a:r>
              <a:rPr lang="ko-KR" altLang="en-US" dirty="0" smtClean="0">
                <a:sym typeface="Wingdings" panose="05000000000000000000" pitchFamily="2" charset="2"/>
              </a:rPr>
              <a:t>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dirty="0" smtClean="0">
                <a:sym typeface="Wingdings" panose="05000000000000000000" pitchFamily="2" charset="2"/>
              </a:rPr>
              <a:t>1900 : [21]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     </a:t>
            </a:r>
            <a:r>
              <a:rPr lang="en-US" altLang="ko-KR" dirty="0" smtClean="0">
                <a:sym typeface="Wingdings" panose="05000000000000000000" pitchFamily="2" charset="2"/>
              </a:rPr>
              <a:t>[22]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 </a:t>
            </a:r>
            <a:r>
              <a:rPr lang="en-US" altLang="ko-KR" dirty="0" smtClean="0">
                <a:sym typeface="Wingdings" panose="05000000000000000000" pitchFamily="2" charset="2"/>
              </a:rPr>
              <a:t> 1900</a:t>
            </a:r>
            <a:r>
              <a:rPr lang="ko-KR" altLang="en-US" dirty="0" smtClean="0">
                <a:sym typeface="Wingdings" panose="05000000000000000000" pitchFamily="2" charset="2"/>
              </a:rPr>
              <a:t>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dirty="0" smtClean="0">
                <a:sym typeface="Wingdings" panose="05000000000000000000" pitchFamily="2" charset="2"/>
              </a:rPr>
              <a:t>2017 : [1] </a:t>
            </a:r>
            <a:r>
              <a:rPr lang="ko-KR" altLang="en-US" dirty="0" smtClean="0">
                <a:sym typeface="Wingdings" panose="05000000000000000000" pitchFamily="2" charset="2"/>
              </a:rPr>
              <a:t>해당년도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 </a:t>
            </a:r>
            <a:r>
              <a:rPr lang="en-US" altLang="ko-KR" dirty="0" smtClean="0">
                <a:sym typeface="Wingdings" panose="05000000000000000000" pitchFamily="2" charset="2"/>
              </a:rPr>
              <a:t> 2017</a:t>
            </a:r>
            <a:r>
              <a:rPr lang="ko-KR" altLang="en-US" dirty="0" smtClean="0">
                <a:sym typeface="Wingdings" panose="05000000000000000000" pitchFamily="2" charset="2"/>
              </a:rPr>
              <a:t>년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평년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38200" y="510988"/>
            <a:ext cx="9663953" cy="29045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14"/>
    </mc:Choice>
    <mc:Fallback xmlns="">
      <p:transition spd="slow" advTm="2321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부활절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復活節</a:t>
            </a:r>
            <a:r>
              <a:rPr lang="en-US" altLang="ko-KR" sz="2400" dirty="0" smtClean="0"/>
              <a:t>, Easter)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638175" lvl="1" indent="-180975"/>
            <a:r>
              <a:rPr lang="ko-KR" altLang="en-US" sz="2000" dirty="0" smtClean="0"/>
              <a:t>기독교의 최대 명절</a:t>
            </a:r>
            <a:endParaRPr lang="en-US" altLang="ko-KR" sz="2000" dirty="0" smtClean="0"/>
          </a:p>
          <a:p>
            <a:pPr marL="638175" lvl="1" indent="-180975"/>
            <a:r>
              <a:rPr lang="en-US" altLang="ko-KR" sz="2000" dirty="0" smtClean="0"/>
              <a:t>AD 313</a:t>
            </a:r>
            <a:r>
              <a:rPr lang="ko-KR" altLang="en-US" sz="2000" dirty="0" smtClean="0"/>
              <a:t>년 로마의 기독교 공인 이후 부활절은 중요한 절기</a:t>
            </a:r>
            <a:endParaRPr lang="en-US" sz="2000" dirty="0"/>
          </a:p>
          <a:p>
            <a:pPr marL="638175" lvl="1" indent="-180975"/>
            <a:r>
              <a:rPr lang="ko-KR" altLang="en-US" sz="2000" b="1" dirty="0" smtClean="0"/>
              <a:t>부활절</a:t>
            </a:r>
            <a:r>
              <a:rPr lang="ko-KR" altLang="en-US" sz="2000" dirty="0" smtClean="0"/>
              <a:t> 날짜</a:t>
            </a:r>
            <a:endParaRPr lang="en-US" altLang="ko-KR" sz="2000" dirty="0" smtClean="0"/>
          </a:p>
          <a:p>
            <a:pPr marL="1095375" lvl="2" indent="-180975"/>
            <a:r>
              <a:rPr lang="ko-KR" altLang="en-US" sz="1600" b="1" dirty="0" smtClean="0">
                <a:solidFill>
                  <a:srgbClr val="FF0000"/>
                </a:solidFill>
              </a:rPr>
              <a:t>춘분</a:t>
            </a:r>
            <a:r>
              <a:rPr lang="ko-KR" altLang="en-US" sz="1600" dirty="0" smtClean="0"/>
              <a:t> 이후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첫 보름 </a:t>
            </a:r>
            <a:r>
              <a:rPr lang="ko-KR" altLang="en-US" sz="1600" dirty="0" smtClean="0"/>
              <a:t>이후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일요일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1095375" lvl="2" indent="-180975"/>
            <a:r>
              <a:rPr lang="ko-KR" altLang="en-US" sz="1600" dirty="0" smtClean="0"/>
              <a:t>춘분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겨울에서 여름으로 가는 도중 황도와 적도가 만나는 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태양력</a:t>
            </a:r>
            <a:r>
              <a:rPr lang="en-US" altLang="ko-KR" sz="1600" dirty="0" smtClean="0"/>
              <a:t>)</a:t>
            </a:r>
          </a:p>
          <a:p>
            <a:pPr marL="1095375" lvl="2" indent="-180975"/>
            <a:r>
              <a:rPr lang="ko-KR" altLang="en-US" sz="1600" dirty="0" smtClean="0"/>
              <a:t>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달이 꽉 찬 날</a:t>
            </a:r>
            <a:r>
              <a:rPr lang="en-US" altLang="ko-KR" sz="1600" dirty="0" smtClean="0"/>
              <a:t>(full moon) (</a:t>
            </a:r>
            <a:r>
              <a:rPr lang="ko-KR" altLang="en-US" sz="1600" dirty="0" smtClean="0"/>
              <a:t>태음력</a:t>
            </a:r>
            <a:r>
              <a:rPr lang="en-US" altLang="ko-KR" sz="1600" dirty="0" smtClean="0"/>
              <a:t>)</a:t>
            </a:r>
            <a:endParaRPr lang="en-US" sz="1600" dirty="0"/>
          </a:p>
          <a:p>
            <a:pPr marL="638175" lvl="1" indent="-180975"/>
            <a:endParaRPr lang="en-US" sz="2000" dirty="0" smtClean="0"/>
          </a:p>
          <a:p>
            <a:pPr marL="638175" lvl="1" indent="-180975"/>
            <a:r>
              <a:rPr lang="ko-KR" altLang="en-US" sz="2000" dirty="0" smtClean="0"/>
              <a:t>양력 날짜를 음력 날짜로 변환</a:t>
            </a:r>
            <a:endParaRPr lang="en-US" altLang="ko-KR" sz="2000" dirty="0" smtClean="0"/>
          </a:p>
          <a:p>
            <a:pPr marL="1095375" lvl="2" indent="-180975"/>
            <a:r>
              <a:rPr lang="ko-KR" altLang="en-US" sz="1800" dirty="0" smtClean="0"/>
              <a:t>이 변환을 여러분과 논의하기에는 너무 복잡</a:t>
            </a:r>
            <a:endParaRPr lang="en-US" altLang="ko-KR" sz="1800" dirty="0" smtClean="0"/>
          </a:p>
          <a:p>
            <a:pPr marL="1095375" lvl="2" indent="-180975"/>
            <a:r>
              <a:rPr lang="ko-KR" altLang="en-US" sz="1800" dirty="0" smtClean="0"/>
              <a:t>인터넷 프로그램 이용 </a:t>
            </a:r>
            <a:r>
              <a:rPr lang="en-US" altLang="ko-KR" sz="1800" dirty="0" smtClean="0"/>
              <a:t>: (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r>
              <a:rPr lang="en-US" altLang="ko-KR" sz="1800" dirty="0">
                <a:hlinkClick r:id="rId3"/>
              </a:rPr>
              <a:t>https://superkts.com/cal/solar_lunar</a:t>
            </a:r>
            <a:r>
              <a:rPr lang="en-US" altLang="ko-KR" sz="1800" dirty="0" smtClean="0">
                <a:hlinkClick r:id="rId3"/>
              </a:rPr>
              <a:t>/</a:t>
            </a:r>
            <a:endParaRPr lang="en-US" altLang="ko-KR" sz="1800" dirty="0" smtClean="0"/>
          </a:p>
          <a:p>
            <a:pPr marL="1095375" lvl="2" indent="-180975"/>
            <a:endParaRPr lang="en-US" sz="1800" dirty="0"/>
          </a:p>
          <a:p>
            <a:pPr marL="638175" lvl="1" indent="-180975"/>
            <a:r>
              <a:rPr lang="ko-KR" altLang="en-US" sz="2000" dirty="0" smtClean="0"/>
              <a:t>해당년도 춘분 날짜 확인</a:t>
            </a:r>
            <a:endParaRPr lang="en-US" altLang="ko-KR" sz="2000" dirty="0" smtClean="0"/>
          </a:p>
          <a:p>
            <a:pPr marL="1095375" lvl="2" indent="-180975"/>
            <a:r>
              <a:rPr lang="ko-KR" altLang="en-US" sz="1800" dirty="0" smtClean="0"/>
              <a:t>인터넷 프로그램 이용 </a:t>
            </a:r>
            <a:r>
              <a:rPr lang="en-US" altLang="ko-KR" sz="1800" dirty="0" smtClean="0"/>
              <a:t>: (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data.kma.go.kr/climate/solarTerms/solarTerms.do</a:t>
            </a:r>
            <a:endParaRPr lang="en-US" altLang="ko-KR" sz="1800" dirty="0" smtClean="0"/>
          </a:p>
          <a:p>
            <a:pPr marL="1095375" lvl="2" indent="-180975"/>
            <a:endParaRPr lang="en-US" sz="1800" dirty="0"/>
          </a:p>
          <a:p>
            <a:pPr marL="638175" lvl="1" indent="-1809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6"/>
    </mc:Choice>
    <mc:Fallback xmlns="">
      <p:transition spd="slow" advTm="7880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74625" lvl="1" indent="-174625"/>
            <a:r>
              <a:rPr lang="en-US" dirty="0" smtClean="0"/>
              <a:t>2020</a:t>
            </a:r>
            <a:r>
              <a:rPr lang="ko-KR" altLang="en-US" dirty="0"/>
              <a:t>년 부활절 날짜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marL="631825" lvl="2" indent="-174625"/>
            <a:r>
              <a:rPr lang="en-US" dirty="0" smtClean="0"/>
              <a:t>2020</a:t>
            </a:r>
            <a:r>
              <a:rPr lang="ko-KR" altLang="en-US" dirty="0"/>
              <a:t>년 </a:t>
            </a:r>
            <a:r>
              <a:rPr lang="ko-KR" altLang="en-US" dirty="0" smtClean="0"/>
              <a:t>춘분 날짜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r>
              <a:rPr lang="en-US" altLang="ko-KR" dirty="0" smtClean="0">
                <a:sym typeface="Wingdings" panose="05000000000000000000" pitchFamily="2" charset="2"/>
              </a:rPr>
              <a:t>2020</a:t>
            </a:r>
            <a:r>
              <a:rPr lang="ko-KR" altLang="en-US" dirty="0" smtClean="0">
                <a:sym typeface="Wingdings" panose="05000000000000000000" pitchFamily="2" charset="2"/>
              </a:rPr>
              <a:t>년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일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음력 </a:t>
            </a:r>
            <a:r>
              <a:rPr lang="en-US" altLang="ko-KR" dirty="0" smtClean="0">
                <a:sym typeface="Wingdings" panose="05000000000000000000" pitchFamily="2" charset="2"/>
              </a:rPr>
              <a:t>2020</a:t>
            </a:r>
            <a:r>
              <a:rPr lang="ko-KR" altLang="en-US" dirty="0" smtClean="0">
                <a:sym typeface="Wingdings" panose="05000000000000000000" pitchFamily="2" charset="2"/>
              </a:rPr>
              <a:t>년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26</a:t>
            </a:r>
            <a:r>
              <a:rPr lang="ko-KR" altLang="en-US" dirty="0" smtClean="0">
                <a:sym typeface="Wingdings" panose="05000000000000000000" pitchFamily="2" charset="2"/>
              </a:rPr>
              <a:t>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월이 몇일까지 있는지 모르니 날짜를 바꿔 양력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일을 넣으니 음력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13</a:t>
            </a:r>
            <a:r>
              <a:rPr lang="ko-KR" altLang="en-US" dirty="0" smtClean="0">
                <a:sym typeface="Wingdings" panose="05000000000000000000" pitchFamily="2" charset="2"/>
              </a:rPr>
              <a:t>일이다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1089025" lvl="3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15</a:t>
            </a:r>
            <a:r>
              <a:rPr lang="ko-KR" altLang="en-US" dirty="0" smtClean="0">
                <a:sym typeface="Wingdings" panose="05000000000000000000" pitchFamily="2" charset="2"/>
              </a:rPr>
              <a:t>일이 음력 보름이니 양력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일이 보름에 대응되는 날이다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일은 윈도우 달력에 보니 화요일이고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날이 지난 일요일은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월 </a:t>
            </a:r>
            <a:r>
              <a:rPr lang="en-US" altLang="ko-KR" dirty="0" smtClean="0">
                <a:sym typeface="Wingdings" panose="05000000000000000000" pitchFamily="2" charset="2"/>
              </a:rPr>
              <a:t>12</a:t>
            </a:r>
            <a:r>
              <a:rPr lang="ko-KR" altLang="en-US" dirty="0" smtClean="0">
                <a:sym typeface="Wingdings" panose="05000000000000000000" pitchFamily="2" charset="2"/>
              </a:rPr>
              <a:t>일이다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1089025" lvl="3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1089025" lvl="3" indent="-174625"/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b="1" dirty="0" smtClean="0">
                <a:solidFill>
                  <a:srgbClr val="0066FF"/>
                </a:solidFill>
                <a:sym typeface="Wingdings" panose="05000000000000000000" pitchFamily="2" charset="2"/>
              </a:rPr>
              <a:t>2020</a:t>
            </a:r>
            <a:r>
              <a:rPr lang="ko-KR" altLang="en-US" b="1" dirty="0" smtClean="0">
                <a:solidFill>
                  <a:srgbClr val="0066FF"/>
                </a:solidFill>
                <a:sym typeface="Wingdings" panose="05000000000000000000" pitchFamily="2" charset="2"/>
              </a:rPr>
              <a:t>년 부활절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</a:t>
            </a:r>
            <a:r>
              <a:rPr lang="ko-KR" altLang="en-US" dirty="0" smtClean="0"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1089025" lvl="3" indent="-174625"/>
            <a:endParaRPr lang="en-US" altLang="ko-KR" dirty="0" smtClean="0">
              <a:sym typeface="Wingdings" panose="05000000000000000000" pitchFamily="2" charset="2"/>
            </a:endParaRPr>
          </a:p>
          <a:p>
            <a:pPr marL="631825" lvl="2" indent="-174625"/>
            <a:endParaRPr lang="en-US" dirty="0"/>
          </a:p>
          <a:p>
            <a:pPr marL="180975" indent="-18097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5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52"/>
    </mc:Choice>
    <mc:Fallback xmlns="">
      <p:transition spd="slow" advTm="10765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965" y="547650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err="1" smtClean="0"/>
              <a:t>년도별</a:t>
            </a:r>
            <a:r>
              <a:rPr lang="ko-KR" altLang="en-US" sz="2400" dirty="0" smtClean="0"/>
              <a:t> 부활절</a:t>
            </a:r>
            <a:endParaRPr 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42499"/>
              </p:ext>
            </p:extLst>
          </p:nvPr>
        </p:nvGraphicFramePr>
        <p:xfrm>
          <a:off x="3937000" y="719666"/>
          <a:ext cx="755967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13210191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83152395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1416034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369871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401353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4843597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7862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603936067"/>
                    </a:ext>
                  </a:extLst>
                </a:gridCol>
              </a:tblGrid>
              <a:tr h="233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년도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춘분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보름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부활절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년도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춘분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보름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부활절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8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37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5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3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29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29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6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6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2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4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8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9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8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21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2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306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075" y="2583181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춘분 날짜는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혹은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일로 고정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31"/>
    </mc:Choice>
    <mc:Fallback xmlns="">
      <p:transition spd="slow" advTm="9703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지구의 공전궤도</a:t>
            </a:r>
            <a:endParaRPr lang="en-US" altLang="ko-KR" sz="2400" dirty="0" smtClean="0"/>
          </a:p>
          <a:p>
            <a:pPr marL="638175" lvl="1" indent="-180975"/>
            <a:r>
              <a:rPr lang="ko-KR" altLang="en-US" sz="2000" dirty="0" smtClean="0"/>
              <a:t>타원궤도</a:t>
            </a:r>
            <a:endParaRPr lang="en-US" altLang="ko-KR" sz="2000" dirty="0" smtClean="0"/>
          </a:p>
          <a:p>
            <a:pPr marL="638175" lvl="1" indent="-180975"/>
            <a:r>
              <a:rPr lang="ko-KR" altLang="en-US" sz="2000" dirty="0" smtClean="0"/>
              <a:t>계절</a:t>
            </a:r>
            <a:endParaRPr lang="en-US" altLang="ko-KR" sz="2000" dirty="0" smtClean="0"/>
          </a:p>
          <a:p>
            <a:pPr marL="1095375" lvl="2" indent="-180975"/>
            <a:r>
              <a:rPr lang="ko-KR" altLang="en-US" sz="1600" dirty="0" smtClean="0"/>
              <a:t>지구의 자전축은 이러한 </a:t>
            </a:r>
            <a:r>
              <a:rPr lang="ko-KR" altLang="en-US" sz="1600" dirty="0" err="1" smtClean="0"/>
              <a:t>공전궤도에</a:t>
            </a:r>
            <a:r>
              <a:rPr lang="ko-KR" altLang="en-US" sz="1600" dirty="0" smtClean="0"/>
              <a:t> 기울어져 있음</a:t>
            </a:r>
            <a:endParaRPr lang="en-US" altLang="ko-KR" sz="1600" dirty="0" smtClean="0"/>
          </a:p>
          <a:p>
            <a:pPr marL="1095375" lvl="2" indent="-180975"/>
            <a:r>
              <a:rPr lang="ko-KR" altLang="en-US" sz="1600" dirty="0" smtClean="0"/>
              <a:t>북반구 여름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태양에 멀리 떨어짐</a:t>
            </a:r>
            <a:endParaRPr lang="en-US" altLang="ko-KR" sz="1600" dirty="0" smtClean="0"/>
          </a:p>
          <a:p>
            <a:pPr marL="1095375" lvl="2" indent="-180975"/>
            <a:r>
              <a:rPr lang="ko-KR" altLang="en-US" sz="1600" dirty="0" smtClean="0"/>
              <a:t>북반구 겨울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태양에 </a:t>
            </a:r>
            <a:r>
              <a:rPr lang="ko-KR" altLang="en-US" sz="1600" dirty="0" err="1" smtClean="0"/>
              <a:t>가까워짐</a:t>
            </a:r>
            <a:endParaRPr lang="en-US" altLang="ko-KR" sz="1600" dirty="0" smtClean="0"/>
          </a:p>
          <a:p>
            <a:pPr marL="1095375" lvl="2" indent="-180975"/>
            <a:r>
              <a:rPr lang="ko-KR" altLang="en-US" sz="1600" dirty="0" smtClean="0"/>
              <a:t>계절은 공전궤도에서 지구 자전축의 기울기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의해 결정</a:t>
            </a:r>
            <a:endParaRPr lang="en-US" altLang="ko-KR" sz="1600" dirty="0" smtClean="0"/>
          </a:p>
          <a:p>
            <a:pPr marL="1095375" lvl="2" indent="-180975"/>
            <a:endParaRPr lang="en-US" altLang="ko-KR" sz="1600" dirty="0" smtClean="0"/>
          </a:p>
          <a:p>
            <a:pPr marL="1095375" lvl="2" indent="-180975"/>
            <a:endParaRPr lang="en-US" altLang="ko-KR" sz="1600" dirty="0"/>
          </a:p>
          <a:p>
            <a:pPr marL="1095375" lvl="2" indent="-180975"/>
            <a:endParaRPr lang="en-US" altLang="ko-KR" sz="1600" dirty="0" smtClean="0"/>
          </a:p>
          <a:p>
            <a:pPr marL="638175" lvl="1" indent="-180975"/>
            <a:endParaRPr 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470584" y="1286157"/>
            <a:ext cx="7262403" cy="5015055"/>
            <a:chOff x="4460310" y="441545"/>
            <a:chExt cx="7262403" cy="50150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6748" y="2166112"/>
              <a:ext cx="5295965" cy="32904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310" y="4129684"/>
              <a:ext cx="1769223" cy="1326916"/>
            </a:xfrm>
            <a:prstGeom prst="rect">
              <a:avLst/>
            </a:prstGeom>
          </p:spPr>
        </p:pic>
        <p:sp>
          <p:nvSpPr>
            <p:cNvPr id="6" name="자유형 5"/>
            <p:cNvSpPr/>
            <p:nvPr/>
          </p:nvSpPr>
          <p:spPr>
            <a:xfrm>
              <a:off x="6229004" y="4261658"/>
              <a:ext cx="958734" cy="271549"/>
            </a:xfrm>
            <a:custGeom>
              <a:avLst/>
              <a:gdLst>
                <a:gd name="connsiteX0" fmla="*/ 0 w 958734"/>
                <a:gd name="connsiteY0" fmla="*/ 0 h 271549"/>
                <a:gd name="connsiteX1" fmla="*/ 615141 w 958734"/>
                <a:gd name="connsiteY1" fmla="*/ 0 h 271549"/>
                <a:gd name="connsiteX2" fmla="*/ 958734 w 958734"/>
                <a:gd name="connsiteY2" fmla="*/ 271549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734" h="271549">
                  <a:moveTo>
                    <a:pt x="0" y="0"/>
                  </a:moveTo>
                  <a:lnTo>
                    <a:pt x="615141" y="0"/>
                  </a:lnTo>
                  <a:lnTo>
                    <a:pt x="958734" y="271549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llustrative Mathematic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308" y="523149"/>
              <a:ext cx="1955132" cy="1358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자유형 9"/>
            <p:cNvSpPr/>
            <p:nvPr/>
          </p:nvSpPr>
          <p:spPr>
            <a:xfrm>
              <a:off x="10099497" y="1993187"/>
              <a:ext cx="575352" cy="688368"/>
            </a:xfrm>
            <a:custGeom>
              <a:avLst/>
              <a:gdLst>
                <a:gd name="connsiteX0" fmla="*/ 575352 w 575352"/>
                <a:gd name="connsiteY0" fmla="*/ 688368 h 688368"/>
                <a:gd name="connsiteX1" fmla="*/ 0 w 575352"/>
                <a:gd name="connsiteY1" fmla="*/ 236305 h 688368"/>
                <a:gd name="connsiteX2" fmla="*/ 0 w 575352"/>
                <a:gd name="connsiteY2" fmla="*/ 0 h 68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52" h="688368">
                  <a:moveTo>
                    <a:pt x="575352" y="688368"/>
                  </a:moveTo>
                  <a:lnTo>
                    <a:pt x="0" y="236305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/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92629" y="441545"/>
              <a:ext cx="2147299" cy="1494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16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70"/>
    </mc:Choice>
    <mc:Fallback xmlns="">
      <p:transition spd="slow" advTm="1035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황도 黃道 </a:t>
            </a:r>
            <a:r>
              <a:rPr lang="en-US" altLang="ko-KR" sz="2400" dirty="0" smtClean="0"/>
              <a:t>ecliptic</a:t>
            </a:r>
          </a:p>
          <a:p>
            <a:pPr marL="638175" lvl="1" indent="-180975"/>
            <a:r>
              <a:rPr lang="ko-KR" altLang="en-US" sz="2000" dirty="0" smtClean="0"/>
              <a:t>지구에서 본 태양의 하늘을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년에 걸쳐 이동한 경로</a:t>
            </a:r>
            <a:endParaRPr lang="en-US" altLang="ko-KR" sz="2000" dirty="0" smtClean="0"/>
          </a:p>
          <a:p>
            <a:pPr marL="1095375" lvl="2" indent="-180975"/>
            <a:r>
              <a:rPr lang="ko-KR" altLang="en-US" sz="1800" dirty="0" smtClean="0"/>
              <a:t>춘분 </a:t>
            </a:r>
            <a:r>
              <a:rPr lang="en-US" altLang="ko-KR" sz="1800" dirty="0" smtClean="0"/>
              <a:t>(v</a:t>
            </a:r>
            <a:r>
              <a:rPr lang="en-US" sz="1800" dirty="0" smtClean="0"/>
              <a:t>ernal equinox) : </a:t>
            </a:r>
            <a:r>
              <a:rPr lang="ko-KR" altLang="en-US" sz="1800" dirty="0" smtClean="0"/>
              <a:t>겨울에서 여름으로 가면서 낮과 밤의 길이가 똑같은 날</a:t>
            </a:r>
            <a:endParaRPr lang="en-US" sz="1800" dirty="0" smtClean="0"/>
          </a:p>
          <a:p>
            <a:pPr marL="1095375" lvl="2" indent="-180975"/>
            <a:r>
              <a:rPr lang="ko-KR" altLang="en-US" sz="1800" dirty="0" smtClean="0"/>
              <a:t>추분 </a:t>
            </a:r>
            <a:r>
              <a:rPr lang="en-US" altLang="ko-KR" sz="1800" dirty="0" smtClean="0"/>
              <a:t>(autumnal equinox) : </a:t>
            </a:r>
            <a:r>
              <a:rPr lang="ko-KR" altLang="en-US" sz="1800" dirty="0" smtClean="0"/>
              <a:t>여름에서 겨울로 가면서 낮과 밤의 길이가 똑같은 날</a:t>
            </a:r>
            <a:endParaRPr lang="en-US" sz="1800" dirty="0"/>
          </a:p>
          <a:p>
            <a:pPr marL="638175" lvl="1" indent="-180975"/>
            <a:endParaRPr lang="en-US" sz="2000" dirty="0" smtClean="0"/>
          </a:p>
          <a:p>
            <a:pPr marL="638175" lvl="1" indent="-180975"/>
            <a:endParaRPr lang="en-US" sz="2000" dirty="0"/>
          </a:p>
        </p:txBody>
      </p:sp>
      <p:pic>
        <p:nvPicPr>
          <p:cNvPr id="2054" name="Picture 6" descr="NASA's Cos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69" y="3049330"/>
            <a:ext cx="3578136" cy="29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금성출판사 :: 티칭허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89" y="2929468"/>
            <a:ext cx="2827672" cy="28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6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8"/>
    </mc:Choice>
    <mc:Fallback xmlns="">
      <p:transition spd="slow" advTm="698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2400" dirty="0" smtClean="0"/>
              <a:t>1</a:t>
            </a:r>
            <a:r>
              <a:rPr lang="ko-KR" altLang="en-US" sz="2400" dirty="0" smtClean="0"/>
              <a:t>년</a:t>
            </a:r>
            <a:endParaRPr lang="en-US" altLang="ko-KR" sz="2400" dirty="0" smtClean="0"/>
          </a:p>
          <a:p>
            <a:pPr marL="638175" lvl="1" indent="-180975"/>
            <a:r>
              <a:rPr lang="en-US" sz="2000" dirty="0" smtClean="0"/>
              <a:t>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年</a:t>
            </a:r>
            <a:r>
              <a:rPr lang="en-US" altLang="ko-KR" sz="2000" dirty="0" smtClean="0"/>
              <a:t>, year)</a:t>
            </a:r>
            <a:r>
              <a:rPr lang="ko-KR" altLang="en-US" sz="2000" dirty="0" smtClean="0"/>
              <a:t>이란 시간의 기준</a:t>
            </a:r>
            <a:endParaRPr lang="en-US" altLang="ko-KR" sz="2000" dirty="0" smtClean="0"/>
          </a:p>
          <a:p>
            <a:pPr marL="1095375" lvl="2" indent="-180975"/>
            <a:endParaRPr lang="en-US" altLang="ko-KR" sz="1800" dirty="0" smtClean="0"/>
          </a:p>
          <a:p>
            <a:pPr marL="1095375" lvl="2" indent="-180975"/>
            <a:r>
              <a:rPr lang="ko-KR" altLang="en-US" sz="1800" dirty="0" smtClean="0"/>
              <a:t>평균 태양년 </a:t>
            </a:r>
            <a:r>
              <a:rPr lang="en-US" altLang="ko-KR" sz="1800" dirty="0" smtClean="0"/>
              <a:t>tropical year, solar year</a:t>
            </a:r>
          </a:p>
          <a:p>
            <a:pPr marL="1552575" lvl="3" indent="-180975"/>
            <a:r>
              <a:rPr lang="ko-KR" altLang="en-US" dirty="0" smtClean="0"/>
              <a:t>봄부터 봄까지의 평균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365.24219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1095375" lvl="2" indent="-180975"/>
            <a:endParaRPr lang="en-US" altLang="ko-KR" sz="1800" dirty="0" smtClean="0"/>
          </a:p>
          <a:p>
            <a:pPr marL="1095375" lvl="2" indent="-180975"/>
            <a:r>
              <a:rPr lang="ko-KR" altLang="en-US" sz="1800" dirty="0" smtClean="0"/>
              <a:t>평균 </a:t>
            </a:r>
            <a:r>
              <a:rPr lang="ko-KR" altLang="en-US" sz="1800" dirty="0" err="1" smtClean="0"/>
              <a:t>항성년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sidereal year</a:t>
            </a:r>
          </a:p>
          <a:p>
            <a:pPr marL="1552575" lvl="3" indent="-180975"/>
            <a:r>
              <a:rPr lang="ko-KR" altLang="en-US" dirty="0" smtClean="0"/>
              <a:t>태양을 지구가 한 바퀴 도는 기간의 평균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365.25636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1095375" lvl="2" indent="-180975"/>
            <a:endParaRPr lang="en-US" altLang="ko-KR" sz="1800" dirty="0" smtClean="0"/>
          </a:p>
          <a:p>
            <a:pPr marL="1095375" lvl="2" indent="-180975"/>
            <a:r>
              <a:rPr lang="ko-KR" altLang="en-US" sz="1800" dirty="0" smtClean="0"/>
              <a:t>평균 </a:t>
            </a:r>
            <a:r>
              <a:rPr lang="ko-KR" altLang="en-US" sz="1800" dirty="0" err="1" smtClean="0"/>
              <a:t>근점년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anomalistic year</a:t>
            </a:r>
          </a:p>
          <a:p>
            <a:pPr marL="1552575" lvl="3" indent="-180975"/>
            <a:r>
              <a:rPr lang="ko-KR" altLang="en-US" dirty="0" smtClean="0"/>
              <a:t>지구의 </a:t>
            </a:r>
            <a:r>
              <a:rPr lang="ko-KR" altLang="en-US" dirty="0" err="1" smtClean="0"/>
              <a:t>근일점</a:t>
            </a:r>
            <a:r>
              <a:rPr lang="ko-KR" altLang="en-US" dirty="0" smtClean="0"/>
              <a:t> 통과 때부터 다음 </a:t>
            </a:r>
            <a:r>
              <a:rPr lang="ko-KR" altLang="en-US" dirty="0" err="1" smtClean="0"/>
              <a:t>근일점</a:t>
            </a:r>
            <a:r>
              <a:rPr lang="ko-KR" altLang="en-US" dirty="0" smtClean="0"/>
              <a:t> 통과 </a:t>
            </a:r>
            <a:r>
              <a:rPr lang="ko-KR" altLang="en-US" dirty="0" err="1" smtClean="0"/>
              <a:t>때가지의</a:t>
            </a:r>
            <a:r>
              <a:rPr lang="ko-KR" altLang="en-US" dirty="0" smtClean="0"/>
              <a:t> 평균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365.2596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pPr marL="638175" lvl="1" indent="-180975"/>
            <a:endParaRPr lang="en-US" altLang="ko-KR" sz="2000" dirty="0" smtClean="0"/>
          </a:p>
          <a:p>
            <a:pPr marL="638175" lvl="1" indent="-180975"/>
            <a:endParaRPr lang="en-US" altLang="ko-KR" sz="2000" dirty="0"/>
          </a:p>
          <a:p>
            <a:pPr marL="638175" lvl="1" indent="-180975"/>
            <a:r>
              <a:rPr lang="ko-KR" altLang="en-US" sz="2000" dirty="0" smtClean="0"/>
              <a:t>평균이란 말을 왜 쓰는가</a:t>
            </a:r>
            <a:r>
              <a:rPr lang="en-US" altLang="ko-KR" sz="2000" dirty="0" smtClean="0"/>
              <a:t>?</a:t>
            </a:r>
          </a:p>
          <a:p>
            <a:pPr marL="1095375" lvl="2" indent="-180975"/>
            <a:r>
              <a:rPr lang="ko-KR" altLang="en-US" sz="1600" dirty="0" smtClean="0"/>
              <a:t>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, day)</a:t>
            </a:r>
            <a:r>
              <a:rPr lang="ko-KR" altLang="en-US" sz="1600" dirty="0" smtClean="0"/>
              <a:t>이 동일한 시간 길이가 아니기 때문이다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sz="1600" dirty="0"/>
          </a:p>
          <a:p>
            <a:pPr marL="180975" indent="-180975"/>
            <a:endParaRPr lang="en-US" sz="2400" dirty="0" smtClean="0"/>
          </a:p>
          <a:p>
            <a:pPr marL="180975" indent="-180975"/>
            <a:endParaRPr lang="en-US" sz="2400" dirty="0"/>
          </a:p>
          <a:p>
            <a:pPr marL="180975" indent="-180975"/>
            <a:endParaRPr 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18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78"/>
    </mc:Choice>
    <mc:Fallback xmlns="">
      <p:transition spd="slow" advTm="1196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평균 </a:t>
                </a:r>
                <a:r>
                  <a:rPr lang="ko-KR" altLang="en-US" sz="2400" dirty="0" err="1" smtClean="0"/>
                  <a:t>항성년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平均 恒星年</a:t>
                </a:r>
                <a:r>
                  <a:rPr lang="en-US" altLang="ko-KR" sz="2400" dirty="0" smtClean="0"/>
                  <a:t>, sidereal year)</a:t>
                </a:r>
              </a:p>
              <a:p>
                <a:pPr marL="638175" lvl="1" indent="-180975"/>
                <a:r>
                  <a:rPr lang="ko-KR" altLang="en-US" sz="2000" dirty="0" smtClean="0"/>
                  <a:t>태양 중심</a:t>
                </a:r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smtClean="0"/>
                  <a:t>태양 주위를 지구가 온전히 </a:t>
                </a:r>
                <a:r>
                  <a:rPr lang="en-US" altLang="ko-KR" sz="2000" dirty="0" smtClean="0"/>
                  <a:t>360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ko-KR" altLang="en-US" sz="2000" dirty="0" smtClean="0"/>
                  <a:t>도는데 걸리는 시간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/>
                  <a:t>약 </a:t>
                </a:r>
                <a:r>
                  <a:rPr lang="en-US" altLang="ko-KR" sz="1800" dirty="0"/>
                  <a:t>365.25636</a:t>
                </a:r>
                <a:r>
                  <a:rPr lang="ko-KR" altLang="en-US" sz="1800" dirty="0"/>
                  <a:t>일</a:t>
                </a:r>
                <a:endParaRPr lang="en-US" altLang="ko-KR" sz="1800" dirty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/>
              </a:p>
              <a:p>
                <a:pPr marL="638175" lvl="1" indent="-180975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  <a:blipFill>
                <a:blip r:embed="rId5"/>
                <a:stretch>
                  <a:fillRect l="-812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Quick reminders about the leap day | Renaissance Univers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8" y="2185953"/>
            <a:ext cx="5161550" cy="38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33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2"/>
    </mc:Choice>
    <mc:Fallback xmlns="">
      <p:transition spd="slow" advTm="2685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세차운동 </a:t>
                </a:r>
                <a:r>
                  <a:rPr lang="en-US" altLang="ko-KR" sz="2400" dirty="0" smtClean="0"/>
                  <a:t>precession</a:t>
                </a:r>
              </a:p>
              <a:p>
                <a:pPr marL="638175" lvl="1" indent="-180975"/>
                <a:r>
                  <a:rPr lang="en-US" altLang="ko-KR" sz="2000" dirty="0" smtClean="0"/>
                  <a:t>BCE 129</a:t>
                </a:r>
                <a:r>
                  <a:rPr lang="ko-KR" altLang="en-US" sz="2000" dirty="0" smtClean="0"/>
                  <a:t>년에 그리스 천문학자 </a:t>
                </a:r>
                <a:r>
                  <a:rPr lang="en-US" altLang="ko-KR" sz="2000" dirty="0" smtClean="0"/>
                  <a:t>Hipparchus</a:t>
                </a:r>
                <a:r>
                  <a:rPr lang="ko-KR" altLang="en-US" sz="2000" dirty="0" smtClean="0"/>
                  <a:t>는 별들의 위치가 </a:t>
                </a:r>
                <a:r>
                  <a:rPr lang="ko-KR" altLang="en-US" sz="2000" dirty="0" err="1" smtClean="0"/>
                  <a:t>바벨론에서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관측한 위치에서 이동한 것을 확인</a:t>
                </a:r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smtClean="0"/>
                  <a:t>지구 자전축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태양공전면의 수직 방향에서 볼 때 </a:t>
                </a:r>
                <a:r>
                  <a:rPr lang="en-US" altLang="ko-KR" sz="1800" dirty="0" smtClean="0"/>
                  <a:t>23.5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800" dirty="0" smtClean="0"/>
                  <a:t> 기울어져 있음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이 수직 방향을 기준으로 지구 자전축이 </a:t>
                </a:r>
                <a:r>
                  <a:rPr lang="en-US" altLang="ko-KR" sz="1800" dirty="0" smtClean="0"/>
                  <a:t>25772</a:t>
                </a:r>
                <a:r>
                  <a:rPr lang="ko-KR" altLang="en-US" sz="1800" dirty="0" smtClean="0"/>
                  <a:t>년 마다 </a:t>
                </a:r>
                <a:endParaRPr lang="en-US" altLang="ko-KR" sz="1800" dirty="0" smtClean="0"/>
              </a:p>
              <a:p>
                <a:pPr marL="914400" lvl="2" indent="0">
                  <a:buNone/>
                </a:pPr>
                <a:r>
                  <a:rPr lang="ko-KR" altLang="en-US" sz="1800" dirty="0" smtClean="0"/>
                  <a:t>   다시 제자리로 돌아옴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현재의 북극성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err="1" smtClean="0"/>
                  <a:t>polaris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은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약 </a:t>
                </a:r>
                <a:r>
                  <a:rPr lang="en-US" altLang="ko-KR" sz="1800" dirty="0" smtClean="0"/>
                  <a:t>14000</a:t>
                </a:r>
                <a:r>
                  <a:rPr lang="ko-KR" altLang="en-US" sz="1800" dirty="0" smtClean="0"/>
                  <a:t>년 후에 </a:t>
                </a:r>
                <a:r>
                  <a:rPr lang="en-US" altLang="ko-KR" sz="1800" dirty="0" smtClean="0"/>
                  <a:t>Vega</a:t>
                </a:r>
                <a:r>
                  <a:rPr lang="ko-KR" altLang="en-US" sz="1800" dirty="0" smtClean="0"/>
                  <a:t>라는 별이</a:t>
                </a:r>
                <a:endParaRPr lang="en-US" altLang="ko-KR" sz="1800" dirty="0" smtClean="0"/>
              </a:p>
              <a:p>
                <a:pPr marL="914400" lvl="2" indent="0">
                  <a:buNone/>
                </a:pPr>
                <a:r>
                  <a:rPr lang="ko-KR" altLang="en-US" sz="1800" dirty="0" smtClean="0"/>
                  <a:t>    그 역할을 하며 이때는 지구 자전축이 정반대에 위치하</a:t>
                </a:r>
                <a:endParaRPr lang="en-US" altLang="ko-KR" sz="1800" dirty="0" smtClean="0"/>
              </a:p>
              <a:p>
                <a:pPr marL="914400" lvl="2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</a:t>
                </a:r>
                <a:r>
                  <a:rPr lang="ko-KR" altLang="en-US" sz="1800" dirty="0" smtClean="0"/>
                  <a:t>므로 지구의 계절은 지금과 정반대가 된다</a:t>
                </a:r>
                <a:r>
                  <a:rPr lang="en-US" altLang="ko-KR" sz="1800" dirty="0" smtClean="0"/>
                  <a:t>. </a:t>
                </a:r>
              </a:p>
              <a:p>
                <a:pPr marL="1095375" lvl="2" indent="-180975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여름이 겨울이 되고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겨울이 여름이 된다</a:t>
                </a:r>
                <a:r>
                  <a:rPr lang="en-US" altLang="ko-KR" sz="1800" dirty="0" smtClean="0"/>
                  <a:t>. </a:t>
                </a:r>
                <a:endParaRPr lang="en-US" sz="2000" dirty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  <a:blipFill>
                <a:blip r:embed="rId5"/>
                <a:stretch>
                  <a:fillRect l="-812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322" y="2044114"/>
            <a:ext cx="3973805" cy="4008022"/>
          </a:xfrm>
          <a:prstGeom prst="rect">
            <a:avLst/>
          </a:prstGeom>
        </p:spPr>
      </p:pic>
      <p:pic>
        <p:nvPicPr>
          <p:cNvPr id="4098" name="Picture 2" descr="Le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07" y="4325904"/>
            <a:ext cx="3773308" cy="21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04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19"/>
    </mc:Choice>
    <mc:Fallback xmlns="">
      <p:transition spd="slow" advTm="15681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</p:spPr>
            <p:txBody>
              <a:bodyPr>
                <a:normAutofit/>
              </a:bodyPr>
              <a:lstStyle/>
              <a:p>
                <a:pPr marL="180975" indent="-180975"/>
                <a:r>
                  <a:rPr lang="ko-KR" altLang="en-US" sz="2400" dirty="0" smtClean="0"/>
                  <a:t>평균 태양년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平均 太陽年</a:t>
                </a:r>
                <a:r>
                  <a:rPr lang="en-US" altLang="ko-KR" sz="2400" dirty="0" smtClean="0"/>
                  <a:t>, tropical year, solar year)</a:t>
                </a:r>
              </a:p>
              <a:p>
                <a:pPr marL="638175" lvl="1" indent="-180975"/>
                <a:r>
                  <a:rPr lang="ko-KR" altLang="en-US" sz="2000" dirty="0" smtClean="0"/>
                  <a:t>지구 중심</a:t>
                </a:r>
                <a:endParaRPr lang="en-US" altLang="ko-KR" sz="2000" dirty="0" smtClean="0"/>
              </a:p>
              <a:p>
                <a:pPr marL="638175" lvl="1" indent="-180975"/>
                <a:r>
                  <a:rPr lang="ko-KR" altLang="en-US" sz="2000" dirty="0" smtClean="0"/>
                  <a:t>지구의 계절 주기의 동일한 위치에 왔을 때까지 걸린 시간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회귀년 </a:t>
                </a:r>
                <a:r>
                  <a:rPr lang="ko-KR" altLang="en-US" sz="1800" dirty="0"/>
                  <a:t>약 </a:t>
                </a:r>
                <a:r>
                  <a:rPr lang="en-US" altLang="ko-KR" sz="1800" dirty="0"/>
                  <a:t>365.24219</a:t>
                </a:r>
                <a:r>
                  <a:rPr lang="ko-KR" altLang="en-US" sz="1800" dirty="0" smtClean="0"/>
                  <a:t>일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춘분</a:t>
                </a:r>
                <a:r>
                  <a:rPr lang="en-US" altLang="ko-KR" sz="1800" dirty="0" smtClean="0"/>
                  <a:t>(vernal equinox)</a:t>
                </a:r>
                <a:r>
                  <a:rPr lang="ko-KR" altLang="en-US" sz="1800" dirty="0" smtClean="0"/>
                  <a:t>에서 다음 춘분까지 혹은 </a:t>
                </a:r>
                <a:r>
                  <a:rPr lang="en-US" altLang="ko-KR" sz="1800" dirty="0" smtClean="0"/>
                  <a:t>summer solstice</a:t>
                </a:r>
                <a:r>
                  <a:rPr lang="ko-KR" altLang="en-US" sz="1800" dirty="0" smtClean="0"/>
                  <a:t>에서 다음 </a:t>
                </a:r>
                <a:r>
                  <a:rPr lang="en-US" altLang="ko-KR" sz="1800" dirty="0" smtClean="0"/>
                  <a:t>summer solstice</a:t>
                </a:r>
                <a:r>
                  <a:rPr lang="ko-KR" altLang="en-US" sz="1800" dirty="0" smtClean="0"/>
                  <a:t>까지 걸린 시간</a:t>
                </a:r>
                <a:endParaRPr lang="en-US" altLang="ko-KR" sz="1800" dirty="0" smtClean="0"/>
              </a:p>
              <a:p>
                <a:pPr marL="1095375" lvl="2" indent="-180975"/>
                <a:r>
                  <a:rPr lang="ko-KR" altLang="en-US" sz="1800" dirty="0" smtClean="0"/>
                  <a:t>평균 </a:t>
                </a:r>
                <a:r>
                  <a:rPr lang="ko-KR" altLang="en-US" sz="1800" dirty="0" err="1" smtClean="0"/>
                  <a:t>항성년보다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b="1" dirty="0" smtClean="0">
                    <a:solidFill>
                      <a:srgbClr val="0066FF"/>
                    </a:solidFill>
                  </a:rPr>
                  <a:t>20</a:t>
                </a:r>
                <a:r>
                  <a:rPr lang="ko-KR" altLang="en-US" sz="1800" b="1" dirty="0" smtClean="0">
                    <a:solidFill>
                      <a:srgbClr val="0066FF"/>
                    </a:solidFill>
                  </a:rPr>
                  <a:t>분</a:t>
                </a:r>
                <a:r>
                  <a:rPr lang="ko-KR" altLang="en-US" sz="1800" dirty="0" smtClean="0"/>
                  <a:t> 평균 태양년이 짧음</a:t>
                </a:r>
                <a:endParaRPr lang="en-US" sz="1800" dirty="0"/>
              </a:p>
              <a:p>
                <a:pPr marL="638175" lvl="1" indent="-180975"/>
                <a:r>
                  <a:rPr lang="ko-KR" altLang="en-US" sz="2000" dirty="0" smtClean="0"/>
                  <a:t>황도를 따라 춘분과 추분이 매년 </a:t>
                </a:r>
                <a:r>
                  <a:rPr lang="en-US" altLang="ko-KR" sz="2000" dirty="0" smtClean="0"/>
                  <a:t>50.3”</a:t>
                </a:r>
                <a:r>
                  <a:rPr lang="ko-KR" altLang="en-US" sz="2000" dirty="0" smtClean="0"/>
                  <a:t>씩 서쪽으로 이동</a:t>
                </a:r>
                <a:endParaRPr lang="en-US" altLang="ko-KR" sz="2000" dirty="0" smtClean="0"/>
              </a:p>
              <a:p>
                <a:pPr marL="1095375" lvl="2" indent="-180975"/>
                <a:r>
                  <a:rPr lang="ko-KR" altLang="en-US" sz="1800" dirty="0" smtClean="0"/>
                  <a:t>실제 춘분에서 다음 춘분까지 태양은 황도를 한 바퀴 </a:t>
                </a:r>
                <a:endParaRPr lang="en-US" altLang="ko-KR" sz="1800" dirty="0" smtClean="0"/>
              </a:p>
              <a:p>
                <a:pPr marL="914400" lvl="2" indent="0">
                  <a:buNone/>
                </a:pPr>
                <a:r>
                  <a:rPr lang="ko-KR" altLang="en-US" sz="1800" dirty="0" smtClean="0"/>
                  <a:t>    돌지 못함  </a:t>
                </a:r>
                <a:endParaRPr lang="en-US" altLang="ko-KR" sz="1800" dirty="0" smtClean="0"/>
              </a:p>
              <a:p>
                <a:pPr marL="1095375" lvl="2" indent="-180975"/>
                <a:endParaRPr lang="en-US" altLang="ko-KR" sz="1600" dirty="0" smtClean="0"/>
              </a:p>
              <a:p>
                <a:pPr marL="638175" lvl="1" indent="-180975"/>
                <a:endParaRPr lang="en-US" sz="2000" dirty="0" smtClean="0"/>
              </a:p>
              <a:p>
                <a:pPr marL="638175" lvl="1" indent="-180975"/>
                <a:endParaRPr lang="en-US" sz="2000" dirty="0" smtClean="0"/>
              </a:p>
              <a:p>
                <a:pPr lvl="1"/>
                <a:r>
                  <a:rPr lang="en-US" sz="2000" dirty="0" smtClean="0"/>
                  <a:t>1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 smtClean="0"/>
                  <a:t> = 60’ 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 smtClean="0"/>
                  <a:t> : degree, ‘ : minute </a:t>
                </a:r>
                <a:r>
                  <a:rPr lang="ko-KR" altLang="en-US" sz="2000" dirty="0" smtClean="0"/>
                  <a:t>혹은 </a:t>
                </a:r>
                <a:r>
                  <a:rPr lang="en-US" altLang="ko-KR" sz="2000" dirty="0" smtClean="0"/>
                  <a:t>arcminute)</a:t>
                </a:r>
              </a:p>
              <a:p>
                <a:pPr lvl="1"/>
                <a:r>
                  <a:rPr lang="en-US" sz="2000" dirty="0" smtClean="0"/>
                  <a:t>1’=60” (“ : second </a:t>
                </a:r>
                <a:r>
                  <a:rPr lang="ko-KR" altLang="en-US" sz="2000" dirty="0" smtClean="0"/>
                  <a:t>혹은 </a:t>
                </a:r>
                <a:r>
                  <a:rPr lang="en-US" altLang="ko-KR" sz="2000" dirty="0" err="1" smtClean="0"/>
                  <a:t>arcsecond</a:t>
                </a:r>
                <a:r>
                  <a:rPr lang="en-US" altLang="ko-KR" sz="2000" dirty="0" smtClean="0"/>
                  <a:t>)</a:t>
                </a:r>
                <a:endParaRPr lang="en-US" sz="2000" dirty="0"/>
              </a:p>
              <a:p>
                <a:pPr marL="638175" lvl="1" indent="-180975"/>
                <a:endParaRPr lang="en-US" sz="2000" dirty="0"/>
              </a:p>
              <a:p>
                <a:pPr marL="180975" indent="-180975"/>
                <a:endParaRPr lang="en-US" sz="2400" dirty="0" smtClean="0"/>
              </a:p>
              <a:p>
                <a:pPr marL="180975" indent="-180975"/>
                <a:endParaRPr lang="en-US" sz="2400" dirty="0"/>
              </a:p>
              <a:p>
                <a:pPr marL="180975" indent="-180975"/>
                <a:endParaRPr lang="en-US" sz="2400" dirty="0" smtClean="0"/>
              </a:p>
              <a:p>
                <a:pPr marL="180975" indent="-180975"/>
                <a:endParaRPr 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2796"/>
                <a:ext cx="10515600" cy="5658416"/>
              </a:xfrm>
              <a:blipFill>
                <a:blip r:embed="rId5"/>
                <a:stretch>
                  <a:fillRect l="-812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7398628" y="3083297"/>
            <a:ext cx="3863454" cy="3323019"/>
            <a:chOff x="6988725" y="2978193"/>
            <a:chExt cx="3863454" cy="3323019"/>
          </a:xfrm>
        </p:grpSpPr>
        <p:pic>
          <p:nvPicPr>
            <p:cNvPr id="4" name="Picture 6" descr="NASA's Cosmo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725" y="3071363"/>
              <a:ext cx="3863454" cy="32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타원 1"/>
            <p:cNvSpPr/>
            <p:nvPr/>
          </p:nvSpPr>
          <p:spPr>
            <a:xfrm>
              <a:off x="9057644" y="4896230"/>
              <a:ext cx="64395" cy="579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8888254" y="5007687"/>
              <a:ext cx="64395" cy="579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9112469" y="3132082"/>
              <a:ext cx="819807" cy="1734207"/>
            </a:xfrm>
            <a:custGeom>
              <a:avLst/>
              <a:gdLst>
                <a:gd name="connsiteX0" fmla="*/ 0 w 819807"/>
                <a:gd name="connsiteY0" fmla="*/ 1734207 h 1734207"/>
                <a:gd name="connsiteX1" fmla="*/ 567559 w 819807"/>
                <a:gd name="connsiteY1" fmla="*/ 0 h 1734207"/>
                <a:gd name="connsiteX2" fmla="*/ 819807 w 819807"/>
                <a:gd name="connsiteY2" fmla="*/ 10511 h 173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807" h="1734207">
                  <a:moveTo>
                    <a:pt x="0" y="1734207"/>
                  </a:moveTo>
                  <a:lnTo>
                    <a:pt x="567559" y="0"/>
                  </a:lnTo>
                  <a:lnTo>
                    <a:pt x="819807" y="10511"/>
                  </a:lnTo>
                </a:path>
              </a:pathLst>
            </a:custGeom>
            <a:noFill/>
            <a:ln>
              <a:solidFill>
                <a:srgbClr val="0066FF"/>
              </a:solidFill>
              <a:head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97800" y="2978193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66FF"/>
                  </a:solidFill>
                </a:rPr>
                <a:t>작년 춘분</a:t>
              </a:r>
              <a:endParaRPr lang="en-US" sz="1400" b="1" dirty="0">
                <a:solidFill>
                  <a:srgbClr val="0066FF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7514897" y="5076497"/>
              <a:ext cx="1334813" cy="924910"/>
            </a:xfrm>
            <a:custGeom>
              <a:avLst/>
              <a:gdLst>
                <a:gd name="connsiteX0" fmla="*/ 1334813 w 1334813"/>
                <a:gd name="connsiteY0" fmla="*/ 0 h 924910"/>
                <a:gd name="connsiteX1" fmla="*/ 0 w 1334813"/>
                <a:gd name="connsiteY1" fmla="*/ 735724 h 924910"/>
                <a:gd name="connsiteX2" fmla="*/ 0 w 1334813"/>
                <a:gd name="connsiteY2" fmla="*/ 924910 h 92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13" h="924910">
                  <a:moveTo>
                    <a:pt x="1334813" y="0"/>
                  </a:moveTo>
                  <a:lnTo>
                    <a:pt x="0" y="735724"/>
                  </a:lnTo>
                  <a:lnTo>
                    <a:pt x="0" y="92491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3453" y="5973748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올해 춘분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63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95"/>
    </mc:Choice>
    <mc:Fallback xmlns="">
      <p:transition spd="slow" advTm="20129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2400" dirty="0" smtClean="0"/>
              <a:t>1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하루</a:t>
            </a:r>
            <a:r>
              <a:rPr lang="en-US" altLang="ko-KR" sz="2400" dirty="0" smtClean="0"/>
              <a:t>)</a:t>
            </a:r>
          </a:p>
          <a:p>
            <a:pPr marL="638175" lvl="1" indent="-180975"/>
            <a:r>
              <a:rPr lang="en-US" sz="2000" dirty="0" smtClean="0"/>
              <a:t>24 </a:t>
            </a:r>
            <a:r>
              <a:rPr lang="ko-KR" altLang="en-US" sz="2000" dirty="0" smtClean="0"/>
              <a:t>시간 </a:t>
            </a:r>
            <a:endParaRPr lang="en-US" altLang="ko-KR" sz="2000" dirty="0" smtClean="0"/>
          </a:p>
          <a:p>
            <a:pPr marL="638175" lvl="1" indent="-180975"/>
            <a:r>
              <a:rPr lang="ko-KR" altLang="en-US" sz="2000" dirty="0" smtClean="0"/>
              <a:t>하루는 불변하는 것이 아니다</a:t>
            </a:r>
            <a:r>
              <a:rPr lang="en-US" altLang="ko-KR" sz="2000" dirty="0" smtClean="0"/>
              <a:t>. </a:t>
            </a:r>
          </a:p>
          <a:p>
            <a:pPr marL="638175" lvl="1" indent="-180975"/>
            <a:r>
              <a:rPr lang="ko-KR" altLang="en-US" sz="2000" dirty="0" smtClean="0"/>
              <a:t>대략 </a:t>
            </a:r>
            <a:r>
              <a:rPr lang="en-US" altLang="ko-KR" sz="2000" dirty="0" smtClean="0"/>
              <a:t>10</a:t>
            </a:r>
            <a:r>
              <a:rPr lang="ko-KR" altLang="en-US" sz="2000" dirty="0" err="1" smtClean="0"/>
              <a:t>만년마다</a:t>
            </a:r>
            <a:r>
              <a:rPr lang="ko-KR" altLang="en-US" sz="2000" dirty="0" smtClean="0"/>
              <a:t> 하루의 길이가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 늘어난다</a:t>
            </a:r>
            <a:r>
              <a:rPr lang="en-US" altLang="ko-KR" sz="2000" dirty="0" smtClean="0"/>
              <a:t>. </a:t>
            </a:r>
          </a:p>
          <a:p>
            <a:pPr marL="638175" lvl="1" indent="-180975"/>
            <a:r>
              <a:rPr lang="ko-KR" altLang="en-US" sz="2000" dirty="0" smtClean="0"/>
              <a:t>이는 달이나 화성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목성 등 다른 </a:t>
            </a:r>
            <a:r>
              <a:rPr lang="ko-KR" altLang="en-US" sz="2000" dirty="0" err="1" smtClean="0"/>
              <a:t>천체들과의</a:t>
            </a:r>
            <a:r>
              <a:rPr lang="ko-KR" altLang="en-US" sz="2000" dirty="0" smtClean="0"/>
              <a:t> 중력 </a:t>
            </a:r>
            <a:r>
              <a:rPr lang="ko-KR" altLang="en-US" sz="2000" dirty="0" err="1" smtClean="0"/>
              <a:t>기조력</a:t>
            </a:r>
            <a:r>
              <a:rPr lang="ko-KR" altLang="en-US" sz="2000" dirty="0" smtClean="0"/>
              <a:t> 때문에 발생한다</a:t>
            </a:r>
            <a:r>
              <a:rPr lang="en-US" altLang="ko-KR" sz="2000" dirty="0" smtClean="0"/>
              <a:t>. </a:t>
            </a:r>
            <a:endParaRPr 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636624" y="0"/>
            <a:ext cx="1555376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day</a:t>
            </a:r>
            <a:endParaRPr 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52" y="2782140"/>
            <a:ext cx="4314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04"/>
    </mc:Choice>
    <mc:Fallback xmlns="">
      <p:transition spd="slow" advTm="814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658416"/>
          </a:xfrm>
        </p:spPr>
        <p:txBody>
          <a:bodyPr>
            <a:normAutofit/>
          </a:bodyPr>
          <a:lstStyle/>
          <a:p>
            <a:pPr marL="180975" indent="-180975"/>
            <a:r>
              <a:rPr lang="ko-KR" altLang="en-US" sz="2400" dirty="0" smtClean="0"/>
              <a:t>태양일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太陽日</a:t>
            </a:r>
            <a:r>
              <a:rPr lang="en-US" altLang="ko-KR" sz="2400" dirty="0" smtClean="0"/>
              <a:t>, solar day)</a:t>
            </a:r>
          </a:p>
          <a:p>
            <a:pPr marL="638175" lvl="1" indent="-180975"/>
            <a:r>
              <a:rPr lang="ko-KR" altLang="en-US" sz="2000" dirty="0" smtClean="0"/>
              <a:t>하늘의 정해 놓은 어떤 위치에 태양이 다시 </a:t>
            </a:r>
            <a:r>
              <a:rPr lang="ko-KR" altLang="en-US" sz="2000" dirty="0" err="1" smtClean="0"/>
              <a:t>나타나는데까지</a:t>
            </a:r>
            <a:r>
              <a:rPr lang="ko-KR" altLang="en-US" sz="2000" dirty="0" smtClean="0"/>
              <a:t> 걸린 시간 </a:t>
            </a:r>
            <a:endParaRPr lang="en-US" altLang="ko-KR" sz="2000" dirty="0" smtClean="0"/>
          </a:p>
          <a:p>
            <a:pPr marL="631825" lvl="2" indent="-174625"/>
            <a:r>
              <a:rPr lang="en-US" dirty="0" smtClean="0"/>
              <a:t>~24h 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</a:p>
          <a:p>
            <a:pPr marL="631825" lvl="2" indent="-174625"/>
            <a:r>
              <a:rPr lang="ko-KR" altLang="en-US" b="1" dirty="0" smtClean="0">
                <a:solidFill>
                  <a:srgbClr val="0066FF"/>
                </a:solidFill>
              </a:rPr>
              <a:t>평균 태양년 </a:t>
            </a:r>
            <a:r>
              <a:rPr lang="en-US" altLang="ko-KR" b="1" dirty="0" smtClean="0">
                <a:solidFill>
                  <a:srgbClr val="0066FF"/>
                </a:solidFill>
              </a:rPr>
              <a:t>= 365.242199 </a:t>
            </a:r>
            <a:r>
              <a:rPr lang="ko-KR" altLang="en-US" b="1" dirty="0" smtClean="0">
                <a:solidFill>
                  <a:srgbClr val="0066FF"/>
                </a:solidFill>
              </a:rPr>
              <a:t>태양일</a:t>
            </a:r>
            <a:endParaRPr lang="en-US" b="1" dirty="0" smtClean="0">
              <a:solidFill>
                <a:srgbClr val="0066FF"/>
              </a:solidFill>
            </a:endParaRPr>
          </a:p>
          <a:p>
            <a:pPr marL="174625" lvl="1" indent="-174625"/>
            <a:endParaRPr lang="en-US" dirty="0" smtClean="0"/>
          </a:p>
          <a:p>
            <a:pPr marL="174625" lvl="1" indent="-174625"/>
            <a:r>
              <a:rPr lang="ko-KR" altLang="en-US" dirty="0" smtClean="0"/>
              <a:t>항성일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恒星日</a:t>
            </a:r>
            <a:r>
              <a:rPr lang="en-US" altLang="ko-KR" dirty="0" smtClean="0"/>
              <a:t>, s</a:t>
            </a:r>
            <a:r>
              <a:rPr lang="en-US" dirty="0" smtClean="0"/>
              <a:t>idereal day) </a:t>
            </a:r>
          </a:p>
          <a:p>
            <a:pPr marL="631825" lvl="2" indent="-174625"/>
            <a:r>
              <a:rPr lang="ko-KR" altLang="en-US" dirty="0" smtClean="0"/>
              <a:t>고정된 별에 대하여 지구가 온전히 한 번 자전하는 시간</a:t>
            </a:r>
            <a:endParaRPr lang="en-US" altLang="ko-KR" dirty="0" smtClean="0"/>
          </a:p>
          <a:p>
            <a:pPr marL="631825" lvl="2" indent="-174625"/>
            <a:r>
              <a:rPr lang="en-US" dirty="0" smtClean="0"/>
              <a:t>23h 56’ 04”</a:t>
            </a:r>
          </a:p>
          <a:p>
            <a:pPr marL="631825" lvl="2" indent="-174625"/>
            <a:r>
              <a:rPr lang="ko-KR" altLang="en-US" dirty="0" smtClean="0"/>
              <a:t>평균 태양년 </a:t>
            </a:r>
            <a:r>
              <a:rPr lang="en-US" altLang="ko-KR" dirty="0" smtClean="0"/>
              <a:t>= </a:t>
            </a:r>
            <a:r>
              <a:rPr lang="en-US" dirty="0" smtClean="0"/>
              <a:t>366.2422 </a:t>
            </a:r>
            <a:r>
              <a:rPr lang="ko-KR" altLang="en-US" dirty="0" smtClean="0"/>
              <a:t>항성일</a:t>
            </a:r>
            <a:endParaRPr lang="en-US" dirty="0" smtClean="0"/>
          </a:p>
          <a:p>
            <a:pPr marL="174625" lvl="1" indent="-174625"/>
            <a:endParaRPr lang="en-US" dirty="0" smtClean="0"/>
          </a:p>
          <a:p>
            <a:pPr marL="174625" lvl="1" indent="-174625"/>
            <a:endParaRPr lang="en-US" dirty="0"/>
          </a:p>
          <a:p>
            <a:pPr marL="0" lvl="1" indent="0">
              <a:buNone/>
            </a:pPr>
            <a:r>
              <a:rPr lang="en-US" dirty="0" smtClean="0"/>
              <a:t>* 23h 56’ 04”</a:t>
            </a:r>
          </a:p>
          <a:p>
            <a:pPr marL="631825" lvl="2" indent="-174625"/>
            <a:r>
              <a:rPr lang="en-US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56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초</a:t>
            </a:r>
            <a:endParaRPr lang="en-US" dirty="0"/>
          </a:p>
          <a:p>
            <a:pPr marL="174625" lvl="1" indent="-174625"/>
            <a:endParaRPr lang="en-US" dirty="0" smtClean="0"/>
          </a:p>
          <a:p>
            <a:pPr marL="174625" lvl="1" indent="-174625"/>
            <a:endParaRPr lang="en-US" dirty="0"/>
          </a:p>
          <a:p>
            <a:pPr marL="174625" lvl="1" indent="-174625"/>
            <a:endParaRPr lang="en-US" sz="2000" dirty="0"/>
          </a:p>
        </p:txBody>
      </p:sp>
      <p:pic>
        <p:nvPicPr>
          <p:cNvPr id="8194" name="Picture 2" descr="Sidereal Day | COS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34" y="3176260"/>
            <a:ext cx="3246531" cy="34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ile:Sidereal time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465" y="1922758"/>
            <a:ext cx="2918114" cy="46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86"/>
    </mc:Choice>
    <mc:Fallback xmlns="">
      <p:transition spd="slow" advTm="8848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1415</Words>
  <Application>Microsoft Office PowerPoint</Application>
  <PresentationFormat>와이드스크린</PresentationFormat>
  <Paragraphs>326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일년과 하루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달력</dc:title>
  <dc:creator>user</dc:creator>
  <cp:lastModifiedBy>user</cp:lastModifiedBy>
  <cp:revision>49</cp:revision>
  <dcterms:created xsi:type="dcterms:W3CDTF">2020-09-16T09:45:38Z</dcterms:created>
  <dcterms:modified xsi:type="dcterms:W3CDTF">2020-09-20T08:08:38Z</dcterms:modified>
</cp:coreProperties>
</file>