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97" r:id="rId5"/>
    <p:sldId id="298" r:id="rId6"/>
    <p:sldId id="299" r:id="rId7"/>
    <p:sldId id="300" r:id="rId8"/>
    <p:sldId id="301" r:id="rId9"/>
    <p:sldId id="258" r:id="rId10"/>
    <p:sldId id="260" r:id="rId11"/>
    <p:sldId id="267" r:id="rId12"/>
    <p:sldId id="268" r:id="rId13"/>
    <p:sldId id="28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64588" autoAdjust="0"/>
  </p:normalViewPr>
  <p:slideViewPr>
    <p:cSldViewPr snapToGrid="0">
      <p:cViewPr varScale="1">
        <p:scale>
          <a:sx n="48" d="100"/>
          <a:sy n="48" d="100"/>
        </p:scale>
        <p:origin x="1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2EB4-AFE8-4884-9D44-D0985057AA7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4BE3E-EF1E-4505-933B-8592B3B1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2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2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2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6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4BE3E-EF1E-4505-933B-8592B3B1FA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8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5086-7A8B-4421-8024-4C8342E3B39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E873-5D9D-4C7A-8865-96D3F6AF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7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2.png"/><Relationship Id="rId7" Type="http://schemas.openxmlformats.org/officeDocument/2006/relationships/image" Target="../media/image23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32.png"/><Relationship Id="rId19" Type="http://schemas.openxmlformats.org/officeDocument/2006/relationships/image" Target="../media/image50.png"/><Relationship Id="rId9" Type="http://schemas.openxmlformats.org/officeDocument/2006/relationships/image" Target="../media/image19.wmf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OwnwUS9Pr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AUeXF5EdC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9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9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9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2.wmf"/><Relationship Id="rId7" Type="http://schemas.openxmlformats.org/officeDocument/2006/relationships/image" Target="../media/image20.png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11" Type="http://schemas.openxmlformats.org/officeDocument/2006/relationships/image" Target="../media/image7.wmf"/><Relationship Id="rId24" Type="http://schemas.openxmlformats.org/officeDocument/2006/relationships/image" Target="../media/image16.png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1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음계</a:t>
            </a:r>
            <a:br>
              <a:rPr lang="en-US" dirty="0"/>
            </a:b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5"/>
    </mc:Choice>
    <mc:Fallback xmlns="">
      <p:transition spd="slow" advTm="80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641521"/>
          </a:xfrm>
        </p:spPr>
        <p:txBody>
          <a:bodyPr>
            <a:normAutofit/>
          </a:bodyPr>
          <a:lstStyle/>
          <a:p>
            <a:pPr marL="179388" indent="-179388"/>
            <a:r>
              <a:rPr lang="ko-KR" altLang="en-US" sz="2400" dirty="0"/>
              <a:t>피타고라스 기타 </a:t>
            </a:r>
            <a:r>
              <a:rPr lang="en-US" altLang="ko-KR" sz="2400" dirty="0"/>
              <a:t>Pythagoras’ guitar</a:t>
            </a:r>
          </a:p>
          <a:p>
            <a:pPr marL="636588" lvl="1" indent="-179388"/>
            <a:r>
              <a:rPr lang="ko-KR" altLang="en-US" sz="2000" dirty="0"/>
              <a:t>피타고라스의 음계를 따라 기타</a:t>
            </a:r>
            <a:endParaRPr lang="en-US" altLang="ko-KR" sz="2000" dirty="0"/>
          </a:p>
          <a:p>
            <a:pPr marL="1093788" lvl="2" indent="-179388"/>
            <a:r>
              <a:rPr lang="ko-KR" altLang="en-US" sz="1800" dirty="0"/>
              <a:t>주파수는 파장의 역수이므로 기타 줄의 길이는 피타고라스 음계 주파수의 역수</a:t>
            </a:r>
            <a:endParaRPr 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0114670" y="1"/>
            <a:ext cx="2077329" cy="425952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피타고라스 기타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243" y="1841683"/>
            <a:ext cx="5095800" cy="44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75"/>
    </mc:Choice>
    <mc:Fallback xmlns="">
      <p:transition spd="slow" advTm="599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dirty="0"/>
                  <a:t>순정률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純正律</a:t>
                </a:r>
                <a:r>
                  <a:rPr lang="en-US" altLang="ko-KR" sz="2400" dirty="0"/>
                  <a:t>, just intonation)</a:t>
                </a:r>
              </a:p>
              <a:p>
                <a:pPr marL="636588" lvl="1" indent="-179388"/>
                <a:r>
                  <a:rPr lang="ko-KR" altLang="en-US" sz="2000" dirty="0"/>
                  <a:t>피타고라스 음계에서 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라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시를 약간 고침</a:t>
                </a:r>
                <a:endParaRPr lang="en-US" altLang="ko-KR" sz="2000" dirty="0"/>
              </a:p>
              <a:p>
                <a:pPr marL="1093788" lvl="2" indent="-179388"/>
                <a:r>
                  <a:rPr lang="ko-KR" altLang="en-US" sz="1800" dirty="0"/>
                  <a:t>미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                             </a:t>
                </a:r>
                <a:r>
                  <a:rPr lang="ko-KR" altLang="en-US" sz="1800" dirty="0"/>
                  <a:t>라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                               </a:t>
                </a:r>
                <a:r>
                  <a:rPr lang="ko-KR" altLang="en-US" sz="1800" dirty="0"/>
                  <a:t>시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243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800" dirty="0"/>
              </a:p>
              <a:p>
                <a:pPr marL="633413" lvl="2" indent="-182563"/>
                <a:endParaRPr lang="en-US" dirty="0"/>
              </a:p>
              <a:p>
                <a:pPr marL="633413" lvl="2" indent="-182563"/>
                <a:endParaRPr lang="en-US" altLang="ko-KR" dirty="0"/>
              </a:p>
              <a:p>
                <a:pPr marL="633413" lvl="2" indent="-182563"/>
                <a:r>
                  <a:rPr lang="ko-KR" altLang="en-US" dirty="0" err="1"/>
                  <a:t>도미솔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솔시레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파라도 진동수 비율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4:5:6</a:t>
                </a: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633413" lvl="2" indent="-182563"/>
                <a:endParaRPr lang="en-US" dirty="0">
                  <a:sym typeface="Wingdings" panose="05000000000000000000" pitchFamily="2" charset="2"/>
                </a:endParaRPr>
              </a:p>
              <a:p>
                <a:pPr marL="1093788" lvl="2" indent="-179388"/>
                <a:endParaRPr lang="en-US" sz="1800" dirty="0"/>
              </a:p>
              <a:p>
                <a:pPr marL="636588" lvl="1" indent="-179388"/>
                <a:endParaRPr 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5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304353"/>
                  </p:ext>
                </p:extLst>
              </p:nvPr>
            </p:nvGraphicFramePr>
            <p:xfrm>
              <a:off x="1284762" y="3098682"/>
              <a:ext cx="10244403" cy="17052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9473">
                      <a:extLst>
                        <a:ext uri="{9D8B030D-6E8A-4147-A177-3AD203B41FA5}">
                          <a16:colId xmlns:a16="http://schemas.microsoft.com/office/drawing/2014/main" val="3472973646"/>
                        </a:ext>
                      </a:extLst>
                    </a:gridCol>
                    <a:gridCol w="1012874">
                      <a:extLst>
                        <a:ext uri="{9D8B030D-6E8A-4147-A177-3AD203B41FA5}">
                          <a16:colId xmlns:a16="http://schemas.microsoft.com/office/drawing/2014/main" val="3760882147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291517218"/>
                        </a:ext>
                      </a:extLst>
                    </a:gridCol>
                    <a:gridCol w="1167618">
                      <a:extLst>
                        <a:ext uri="{9D8B030D-6E8A-4147-A177-3AD203B41FA5}">
                          <a16:colId xmlns:a16="http://schemas.microsoft.com/office/drawing/2014/main" val="598040625"/>
                        </a:ext>
                      </a:extLst>
                    </a:gridCol>
                    <a:gridCol w="1041009">
                      <a:extLst>
                        <a:ext uri="{9D8B030D-6E8A-4147-A177-3AD203B41FA5}">
                          <a16:colId xmlns:a16="http://schemas.microsoft.com/office/drawing/2014/main" val="1115447284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1495404848"/>
                        </a:ext>
                      </a:extLst>
                    </a:gridCol>
                    <a:gridCol w="1041010">
                      <a:extLst>
                        <a:ext uri="{9D8B030D-6E8A-4147-A177-3AD203B41FA5}">
                          <a16:colId xmlns:a16="http://schemas.microsoft.com/office/drawing/2014/main" val="667864534"/>
                        </a:ext>
                      </a:extLst>
                    </a:gridCol>
                    <a:gridCol w="984738">
                      <a:extLst>
                        <a:ext uri="{9D8B030D-6E8A-4147-A177-3AD203B41FA5}">
                          <a16:colId xmlns:a16="http://schemas.microsoft.com/office/drawing/2014/main" val="3027096066"/>
                        </a:ext>
                      </a:extLst>
                    </a:gridCol>
                    <a:gridCol w="917527">
                      <a:extLst>
                        <a:ext uri="{9D8B030D-6E8A-4147-A177-3AD203B41FA5}">
                          <a16:colId xmlns:a16="http://schemas.microsoft.com/office/drawing/2014/main" val="1516726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</a:t>
                          </a:r>
                          <a:r>
                            <a:rPr lang="ko-KR" altLang="en-US" dirty="0"/>
                            <a:t>도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 </a:t>
                          </a:r>
                          <a:r>
                            <a:rPr lang="ko-KR" altLang="en-US" dirty="0"/>
                            <a:t>레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ko-KR" altLang="en-US" dirty="0"/>
                            <a:t>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ko-KR" altLang="en-US" dirty="0"/>
                            <a:t>파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 </a:t>
                          </a:r>
                          <a:r>
                            <a:rPr lang="ko-KR" altLang="en-US" dirty="0"/>
                            <a:t>솔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</a:t>
                          </a:r>
                          <a:r>
                            <a:rPr lang="ko-KR" altLang="en-US" dirty="0"/>
                            <a:t>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 </a:t>
                          </a:r>
                          <a:r>
                            <a:rPr lang="ko-KR" altLang="en-US" dirty="0"/>
                            <a:t>시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</a:t>
                          </a:r>
                          <a:r>
                            <a:rPr lang="ko-KR" altLang="en-US" dirty="0"/>
                            <a:t>도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897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ko-KR" sz="600" b="1" dirty="0"/>
                            <a:t> </a:t>
                          </a:r>
                        </a:p>
                        <a:p>
                          <a:r>
                            <a:rPr lang="ko-KR" altLang="en-US" b="1" dirty="0"/>
                            <a:t>피타고라스 음계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243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14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ko-KR" sz="600" b="1" dirty="0"/>
                            <a:t> </a:t>
                          </a:r>
                        </a:p>
                        <a:p>
                          <a:r>
                            <a:rPr lang="ko-KR" altLang="en-US" b="1" dirty="0"/>
                            <a:t>순정률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441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304353"/>
                  </p:ext>
                </p:extLst>
              </p:nvPr>
            </p:nvGraphicFramePr>
            <p:xfrm>
              <a:off x="1284762" y="3098682"/>
              <a:ext cx="10244403" cy="17052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9473">
                      <a:extLst>
                        <a:ext uri="{9D8B030D-6E8A-4147-A177-3AD203B41FA5}">
                          <a16:colId xmlns:a16="http://schemas.microsoft.com/office/drawing/2014/main" val="3472973646"/>
                        </a:ext>
                      </a:extLst>
                    </a:gridCol>
                    <a:gridCol w="1012874">
                      <a:extLst>
                        <a:ext uri="{9D8B030D-6E8A-4147-A177-3AD203B41FA5}">
                          <a16:colId xmlns:a16="http://schemas.microsoft.com/office/drawing/2014/main" val="3760882147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291517218"/>
                        </a:ext>
                      </a:extLst>
                    </a:gridCol>
                    <a:gridCol w="1167618">
                      <a:extLst>
                        <a:ext uri="{9D8B030D-6E8A-4147-A177-3AD203B41FA5}">
                          <a16:colId xmlns:a16="http://schemas.microsoft.com/office/drawing/2014/main" val="598040625"/>
                        </a:ext>
                      </a:extLst>
                    </a:gridCol>
                    <a:gridCol w="1041009">
                      <a:extLst>
                        <a:ext uri="{9D8B030D-6E8A-4147-A177-3AD203B41FA5}">
                          <a16:colId xmlns:a16="http://schemas.microsoft.com/office/drawing/2014/main" val="1115447284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1495404848"/>
                        </a:ext>
                      </a:extLst>
                    </a:gridCol>
                    <a:gridCol w="1041010">
                      <a:extLst>
                        <a:ext uri="{9D8B030D-6E8A-4147-A177-3AD203B41FA5}">
                          <a16:colId xmlns:a16="http://schemas.microsoft.com/office/drawing/2014/main" val="667864534"/>
                        </a:ext>
                      </a:extLst>
                    </a:gridCol>
                    <a:gridCol w="984738">
                      <a:extLst>
                        <a:ext uri="{9D8B030D-6E8A-4147-A177-3AD203B41FA5}">
                          <a16:colId xmlns:a16="http://schemas.microsoft.com/office/drawing/2014/main" val="3027096066"/>
                        </a:ext>
                      </a:extLst>
                    </a:gridCol>
                    <a:gridCol w="917527">
                      <a:extLst>
                        <a:ext uri="{9D8B030D-6E8A-4147-A177-3AD203B41FA5}">
                          <a16:colId xmlns:a16="http://schemas.microsoft.com/office/drawing/2014/main" val="1516726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 </a:t>
                          </a:r>
                          <a:r>
                            <a:rPr lang="ko-KR" altLang="en-US" dirty="0" smtClean="0"/>
                            <a:t>도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 </a:t>
                          </a:r>
                          <a:r>
                            <a:rPr lang="ko-KR" altLang="en-US" dirty="0" smtClean="0"/>
                            <a:t>레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 </a:t>
                          </a:r>
                          <a:r>
                            <a:rPr lang="ko-KR" altLang="en-US" dirty="0" smtClean="0"/>
                            <a:t>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 </a:t>
                          </a:r>
                          <a:r>
                            <a:rPr lang="ko-KR" altLang="en-US" dirty="0" smtClean="0"/>
                            <a:t>파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 </a:t>
                          </a:r>
                          <a:r>
                            <a:rPr lang="ko-KR" altLang="en-US" dirty="0" smtClean="0"/>
                            <a:t>솔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r>
                            <a:rPr lang="ko-KR" altLang="en-US" dirty="0" smtClean="0"/>
                            <a:t>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 </a:t>
                          </a:r>
                          <a:r>
                            <a:rPr lang="ko-KR" altLang="en-US" dirty="0" smtClean="0"/>
                            <a:t>시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 </a:t>
                          </a:r>
                          <a:r>
                            <a:rPr lang="ko-KR" altLang="en-US" dirty="0" smtClean="0"/>
                            <a:t>도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897938"/>
                      </a:ext>
                    </a:extLst>
                  </a:tr>
                  <a:tr h="664083">
                    <a:tc>
                      <a:txBody>
                        <a:bodyPr/>
                        <a:lstStyle/>
                        <a:p>
                          <a:r>
                            <a:rPr lang="en-US" altLang="ko-KR" sz="600" b="1" dirty="0" smtClean="0"/>
                            <a:t> </a:t>
                          </a:r>
                        </a:p>
                        <a:p>
                          <a:r>
                            <a:rPr lang="ko-KR" altLang="en-US" b="1" dirty="0" smtClean="0"/>
                            <a:t>피타고라스 음계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4012" t="-61818" r="-716168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83815" t="-61818" r="-591329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5833" t="-61818" r="-432813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0585" t="-61818" r="-385965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3642" t="-61818" r="-281503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754" t="-61818" r="-184795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51553" t="-61818" r="-96273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4570" t="-61818" r="-264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7147211"/>
                      </a:ext>
                    </a:extLst>
                  </a:tr>
                  <a:tr h="670306">
                    <a:tc>
                      <a:txBody>
                        <a:bodyPr/>
                        <a:lstStyle/>
                        <a:p>
                          <a:r>
                            <a:rPr lang="en-US" altLang="ko-KR" sz="600" b="1" dirty="0" smtClean="0"/>
                            <a:t> </a:t>
                          </a:r>
                        </a:p>
                        <a:p>
                          <a:r>
                            <a:rPr lang="ko-KR" altLang="en-US" b="1" dirty="0" smtClean="0"/>
                            <a:t>순정률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4012" t="-161818" r="-71616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83815" t="-161818" r="-59132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5833" t="-161818" r="-43281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0585" t="-161818" r="-38596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3642" t="-161818" r="-28150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754" t="-161818" r="-18479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51553" t="-161818" r="-9627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4570" t="-161818" r="-264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44187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" name="그룹 25"/>
          <p:cNvGrpSpPr/>
          <p:nvPr/>
        </p:nvGrpSpPr>
        <p:grpSpPr>
          <a:xfrm>
            <a:off x="1398093" y="4775775"/>
            <a:ext cx="9683397" cy="1017521"/>
            <a:chOff x="1222728" y="5126503"/>
            <a:chExt cx="9683397" cy="1017521"/>
          </a:xfrm>
        </p:grpSpPr>
        <p:sp>
          <p:nvSpPr>
            <p:cNvPr id="11" name="자유형 10"/>
            <p:cNvSpPr/>
            <p:nvPr/>
          </p:nvSpPr>
          <p:spPr>
            <a:xfrm>
              <a:off x="3559127" y="5126503"/>
              <a:ext cx="1055076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623727" y="5139004"/>
              <a:ext cx="1100797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734048" y="5139004"/>
              <a:ext cx="1114132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848180" y="5154639"/>
              <a:ext cx="1055076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7903256" y="5146822"/>
              <a:ext cx="1055076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958332" y="5139004"/>
              <a:ext cx="1055076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0012237" y="5146822"/>
              <a:ext cx="893888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903762" y="5506718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762" y="5506718"/>
                  <a:ext cx="365805" cy="6127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91222" y="5527113"/>
                  <a:ext cx="49404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222" y="5527113"/>
                  <a:ext cx="494046" cy="6127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044091" y="5531292"/>
                  <a:ext cx="49404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091" y="5531292"/>
                  <a:ext cx="494046" cy="6127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107998" y="5486399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998" y="5486399"/>
                  <a:ext cx="365805" cy="6127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231112" y="5527113"/>
                  <a:ext cx="49404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112" y="5527113"/>
                  <a:ext cx="494046" cy="6127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9263028" y="5482619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028" y="5482619"/>
                  <a:ext cx="365805" cy="6127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0203033" y="5470077"/>
                  <a:ext cx="49404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3033" y="5470077"/>
                  <a:ext cx="494046" cy="6127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1222728" y="5480623"/>
              <a:ext cx="13917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순정률 음계</a:t>
              </a:r>
              <a:endParaRPr lang="en-US" altLang="ko-KR" b="1" dirty="0"/>
            </a:p>
            <a:p>
              <a:r>
                <a:rPr lang="ko-KR" altLang="en-US" b="1" dirty="0"/>
                <a:t>사이의 비율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47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99"/>
    </mc:Choice>
    <mc:Fallback xmlns="">
      <p:transition spd="slow" advTm="720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dirty="0"/>
                  <a:t>순정률의 단점</a:t>
                </a:r>
                <a:endParaRPr lang="en-US" altLang="ko-KR" sz="2400" dirty="0"/>
              </a:p>
              <a:p>
                <a:pPr marL="633413" lvl="2" indent="-182563"/>
                <a:r>
                  <a:rPr lang="en-US" altLang="ko-KR" dirty="0">
                    <a:sym typeface="Wingdings" panose="05000000000000000000" pitchFamily="2" charset="2"/>
                  </a:rPr>
                  <a:t>(1) </a:t>
                </a:r>
                <a:r>
                  <a:rPr lang="ko-KR" altLang="en-US" dirty="0">
                    <a:sym typeface="Wingdings" panose="05000000000000000000" pitchFamily="2" charset="2"/>
                  </a:rPr>
                  <a:t>한 음 사이의 간격이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9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/>
                  <a:t> 두 가지가 혼재</a:t>
                </a:r>
                <a:endParaRPr lang="en-US" altLang="ko-KR" dirty="0"/>
              </a:p>
              <a:p>
                <a:pPr marL="633413" lvl="2" indent="-182563"/>
                <a:r>
                  <a:rPr lang="en-US" dirty="0"/>
                  <a:t>(2) </a:t>
                </a:r>
                <a:r>
                  <a:rPr lang="ko-KR" altLang="en-US" dirty="0"/>
                  <a:t>미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도 사이의 반음을 두 번 적용하면 두 개의 한 음보다 더 큼</a:t>
                </a:r>
                <a:endParaRPr lang="en-US" dirty="0"/>
              </a:p>
              <a:p>
                <a:pPr marL="636588" lvl="1" indent="-179388"/>
                <a:endParaRPr 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6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556578"/>
                  </p:ext>
                </p:extLst>
              </p:nvPr>
            </p:nvGraphicFramePr>
            <p:xfrm>
              <a:off x="1209606" y="3737507"/>
              <a:ext cx="10244403" cy="17052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9473">
                      <a:extLst>
                        <a:ext uri="{9D8B030D-6E8A-4147-A177-3AD203B41FA5}">
                          <a16:colId xmlns:a16="http://schemas.microsoft.com/office/drawing/2014/main" val="3472973646"/>
                        </a:ext>
                      </a:extLst>
                    </a:gridCol>
                    <a:gridCol w="1012874">
                      <a:extLst>
                        <a:ext uri="{9D8B030D-6E8A-4147-A177-3AD203B41FA5}">
                          <a16:colId xmlns:a16="http://schemas.microsoft.com/office/drawing/2014/main" val="3760882147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291517218"/>
                        </a:ext>
                      </a:extLst>
                    </a:gridCol>
                    <a:gridCol w="1167618">
                      <a:extLst>
                        <a:ext uri="{9D8B030D-6E8A-4147-A177-3AD203B41FA5}">
                          <a16:colId xmlns:a16="http://schemas.microsoft.com/office/drawing/2014/main" val="598040625"/>
                        </a:ext>
                      </a:extLst>
                    </a:gridCol>
                    <a:gridCol w="1041009">
                      <a:extLst>
                        <a:ext uri="{9D8B030D-6E8A-4147-A177-3AD203B41FA5}">
                          <a16:colId xmlns:a16="http://schemas.microsoft.com/office/drawing/2014/main" val="1115447284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1495404848"/>
                        </a:ext>
                      </a:extLst>
                    </a:gridCol>
                    <a:gridCol w="1041010">
                      <a:extLst>
                        <a:ext uri="{9D8B030D-6E8A-4147-A177-3AD203B41FA5}">
                          <a16:colId xmlns:a16="http://schemas.microsoft.com/office/drawing/2014/main" val="667864534"/>
                        </a:ext>
                      </a:extLst>
                    </a:gridCol>
                    <a:gridCol w="984738">
                      <a:extLst>
                        <a:ext uri="{9D8B030D-6E8A-4147-A177-3AD203B41FA5}">
                          <a16:colId xmlns:a16="http://schemas.microsoft.com/office/drawing/2014/main" val="3027096066"/>
                        </a:ext>
                      </a:extLst>
                    </a:gridCol>
                    <a:gridCol w="917527">
                      <a:extLst>
                        <a:ext uri="{9D8B030D-6E8A-4147-A177-3AD203B41FA5}">
                          <a16:colId xmlns:a16="http://schemas.microsoft.com/office/drawing/2014/main" val="1516726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</a:t>
                          </a:r>
                          <a:r>
                            <a:rPr lang="ko-KR" altLang="en-US" dirty="0"/>
                            <a:t>도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 </a:t>
                          </a:r>
                          <a:r>
                            <a:rPr lang="ko-KR" altLang="en-US" dirty="0"/>
                            <a:t>레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 </a:t>
                          </a:r>
                          <a:r>
                            <a:rPr lang="ko-KR" altLang="en-US" dirty="0"/>
                            <a:t>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</a:t>
                          </a:r>
                          <a:r>
                            <a:rPr lang="ko-KR" altLang="en-US" dirty="0"/>
                            <a:t>파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 </a:t>
                          </a:r>
                          <a:r>
                            <a:rPr lang="ko-KR" altLang="en-US" dirty="0"/>
                            <a:t>솔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</a:t>
                          </a:r>
                          <a:r>
                            <a:rPr lang="ko-KR" altLang="en-US" dirty="0"/>
                            <a:t>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 </a:t>
                          </a:r>
                          <a:r>
                            <a:rPr lang="ko-KR" altLang="en-US" dirty="0"/>
                            <a:t>시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</a:t>
                          </a:r>
                          <a:r>
                            <a:rPr lang="ko-KR" altLang="en-US" dirty="0"/>
                            <a:t>도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897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ko-KR" sz="600" b="1" dirty="0"/>
                            <a:t> </a:t>
                          </a:r>
                        </a:p>
                        <a:p>
                          <a:r>
                            <a:rPr lang="ko-KR" altLang="en-US" b="1" dirty="0"/>
                            <a:t>피타고라스 음계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243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14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ko-KR" sz="600" b="1" dirty="0"/>
                            <a:t> </a:t>
                          </a:r>
                        </a:p>
                        <a:p>
                          <a:r>
                            <a:rPr lang="ko-KR" altLang="en-US" b="1" dirty="0"/>
                            <a:t>순정률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441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556578"/>
                  </p:ext>
                </p:extLst>
              </p:nvPr>
            </p:nvGraphicFramePr>
            <p:xfrm>
              <a:off x="1209606" y="3737507"/>
              <a:ext cx="10244403" cy="17052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9473">
                      <a:extLst>
                        <a:ext uri="{9D8B030D-6E8A-4147-A177-3AD203B41FA5}">
                          <a16:colId xmlns:a16="http://schemas.microsoft.com/office/drawing/2014/main" val="3472973646"/>
                        </a:ext>
                      </a:extLst>
                    </a:gridCol>
                    <a:gridCol w="1012874">
                      <a:extLst>
                        <a:ext uri="{9D8B030D-6E8A-4147-A177-3AD203B41FA5}">
                          <a16:colId xmlns:a16="http://schemas.microsoft.com/office/drawing/2014/main" val="3760882147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291517218"/>
                        </a:ext>
                      </a:extLst>
                    </a:gridCol>
                    <a:gridCol w="1167618">
                      <a:extLst>
                        <a:ext uri="{9D8B030D-6E8A-4147-A177-3AD203B41FA5}">
                          <a16:colId xmlns:a16="http://schemas.microsoft.com/office/drawing/2014/main" val="598040625"/>
                        </a:ext>
                      </a:extLst>
                    </a:gridCol>
                    <a:gridCol w="1041009">
                      <a:extLst>
                        <a:ext uri="{9D8B030D-6E8A-4147-A177-3AD203B41FA5}">
                          <a16:colId xmlns:a16="http://schemas.microsoft.com/office/drawing/2014/main" val="1115447284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1495404848"/>
                        </a:ext>
                      </a:extLst>
                    </a:gridCol>
                    <a:gridCol w="1041010">
                      <a:extLst>
                        <a:ext uri="{9D8B030D-6E8A-4147-A177-3AD203B41FA5}">
                          <a16:colId xmlns:a16="http://schemas.microsoft.com/office/drawing/2014/main" val="667864534"/>
                        </a:ext>
                      </a:extLst>
                    </a:gridCol>
                    <a:gridCol w="984738">
                      <a:extLst>
                        <a:ext uri="{9D8B030D-6E8A-4147-A177-3AD203B41FA5}">
                          <a16:colId xmlns:a16="http://schemas.microsoft.com/office/drawing/2014/main" val="3027096066"/>
                        </a:ext>
                      </a:extLst>
                    </a:gridCol>
                    <a:gridCol w="917527">
                      <a:extLst>
                        <a:ext uri="{9D8B030D-6E8A-4147-A177-3AD203B41FA5}">
                          <a16:colId xmlns:a16="http://schemas.microsoft.com/office/drawing/2014/main" val="15167265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 </a:t>
                          </a:r>
                          <a:r>
                            <a:rPr lang="ko-KR" altLang="en-US" dirty="0" smtClean="0"/>
                            <a:t>도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 </a:t>
                          </a:r>
                          <a:r>
                            <a:rPr lang="ko-KR" altLang="en-US" dirty="0" smtClean="0"/>
                            <a:t>레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 </a:t>
                          </a:r>
                          <a:r>
                            <a:rPr lang="ko-KR" altLang="en-US" dirty="0" smtClean="0"/>
                            <a:t>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 </a:t>
                          </a:r>
                          <a:r>
                            <a:rPr lang="ko-KR" altLang="en-US" dirty="0" smtClean="0"/>
                            <a:t>파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 </a:t>
                          </a:r>
                          <a:r>
                            <a:rPr lang="ko-KR" altLang="en-US" dirty="0" smtClean="0"/>
                            <a:t>솔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r>
                            <a:rPr lang="ko-KR" altLang="en-US" dirty="0" smtClean="0"/>
                            <a:t>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 </a:t>
                          </a:r>
                          <a:r>
                            <a:rPr lang="ko-KR" altLang="en-US" dirty="0" smtClean="0"/>
                            <a:t>시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 </a:t>
                          </a:r>
                          <a:r>
                            <a:rPr lang="ko-KR" altLang="en-US" dirty="0" smtClean="0"/>
                            <a:t>도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897938"/>
                      </a:ext>
                    </a:extLst>
                  </a:tr>
                  <a:tr h="664083">
                    <a:tc>
                      <a:txBody>
                        <a:bodyPr/>
                        <a:lstStyle/>
                        <a:p>
                          <a:r>
                            <a:rPr lang="en-US" altLang="ko-KR" sz="600" b="1" dirty="0" smtClean="0"/>
                            <a:t> </a:t>
                          </a:r>
                        </a:p>
                        <a:p>
                          <a:r>
                            <a:rPr lang="ko-KR" altLang="en-US" b="1" dirty="0" smtClean="0"/>
                            <a:t>피타고라스 음계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5181" t="-62385" r="-721084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83237" t="-62385" r="-591908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5313" t="-62385" r="-433333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0000" t="-62385" r="-386550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93064" t="-62385" r="-282081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1170" t="-62385" r="-185380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50932" t="-62385" r="-96894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3907" t="-62385" r="-3311" b="-10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7147211"/>
                      </a:ext>
                    </a:extLst>
                  </a:tr>
                  <a:tr h="670306">
                    <a:tc>
                      <a:txBody>
                        <a:bodyPr/>
                        <a:lstStyle/>
                        <a:p>
                          <a:r>
                            <a:rPr lang="en-US" altLang="ko-KR" sz="600" b="1" dirty="0" smtClean="0"/>
                            <a:t> </a:t>
                          </a:r>
                        </a:p>
                        <a:p>
                          <a:r>
                            <a:rPr lang="ko-KR" altLang="en-US" b="1" dirty="0" smtClean="0"/>
                            <a:t>순정률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5181" t="-160909" r="-72108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83237" t="-160909" r="-59190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5313" t="-160909" r="-43333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0000" t="-160909" r="-38655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93064" t="-160909" r="-28208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1170" t="-160909" r="-18538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50932" t="-160909" r="-9689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3907" t="-160909" r="-331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44187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그룹 4"/>
          <p:cNvGrpSpPr/>
          <p:nvPr/>
        </p:nvGrpSpPr>
        <p:grpSpPr>
          <a:xfrm>
            <a:off x="1322937" y="5414600"/>
            <a:ext cx="9683397" cy="1017521"/>
            <a:chOff x="1222728" y="5126503"/>
            <a:chExt cx="9683397" cy="1017521"/>
          </a:xfrm>
        </p:grpSpPr>
        <p:sp>
          <p:nvSpPr>
            <p:cNvPr id="6" name="자유형 5"/>
            <p:cNvSpPr/>
            <p:nvPr/>
          </p:nvSpPr>
          <p:spPr>
            <a:xfrm>
              <a:off x="3559127" y="5126503"/>
              <a:ext cx="1055076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4623727" y="5139004"/>
              <a:ext cx="1100797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5734048" y="5139004"/>
              <a:ext cx="1114132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848180" y="5154639"/>
              <a:ext cx="1055076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03256" y="5146822"/>
              <a:ext cx="1055076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958332" y="5139004"/>
              <a:ext cx="1055076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0012237" y="5146822"/>
              <a:ext cx="893888" cy="359896"/>
            </a:xfrm>
            <a:custGeom>
              <a:avLst/>
              <a:gdLst>
                <a:gd name="connsiteX0" fmla="*/ 0 w 1603716"/>
                <a:gd name="connsiteY0" fmla="*/ 0 h 1645920"/>
                <a:gd name="connsiteX1" fmla="*/ 801858 w 1603716"/>
                <a:gd name="connsiteY1" fmla="*/ 1645920 h 1645920"/>
                <a:gd name="connsiteX2" fmla="*/ 1603716 w 1603716"/>
                <a:gd name="connsiteY2" fmla="*/ 28136 h 1645920"/>
                <a:gd name="connsiteX3" fmla="*/ 1603716 w 1603716"/>
                <a:gd name="connsiteY3" fmla="*/ 28136 h 1645920"/>
                <a:gd name="connsiteX4" fmla="*/ 1603716 w 1603716"/>
                <a:gd name="connsiteY4" fmla="*/ 28136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716" h="1645920">
                  <a:moveTo>
                    <a:pt x="0" y="0"/>
                  </a:moveTo>
                  <a:lnTo>
                    <a:pt x="801858" y="1645920"/>
                  </a:lnTo>
                  <a:lnTo>
                    <a:pt x="1603716" y="28136"/>
                  </a:lnTo>
                  <a:lnTo>
                    <a:pt x="1603716" y="28136"/>
                  </a:lnTo>
                  <a:lnTo>
                    <a:pt x="1603716" y="28136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03762" y="5506718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762" y="5506718"/>
                  <a:ext cx="365805" cy="6127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991222" y="5527113"/>
                  <a:ext cx="49404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222" y="5527113"/>
                  <a:ext cx="494046" cy="6127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044091" y="5531292"/>
                  <a:ext cx="49404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091" y="5531292"/>
                  <a:ext cx="494046" cy="6127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07998" y="5486399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998" y="5486399"/>
                  <a:ext cx="365805" cy="6127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31112" y="5527113"/>
                  <a:ext cx="49404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112" y="5527113"/>
                  <a:ext cx="494046" cy="6127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263028" y="5482619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028" y="5482619"/>
                  <a:ext cx="365805" cy="6127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203033" y="5470077"/>
                  <a:ext cx="49404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3033" y="5470077"/>
                  <a:ext cx="494046" cy="6127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직사각형 19"/>
            <p:cNvSpPr/>
            <p:nvPr/>
          </p:nvSpPr>
          <p:spPr>
            <a:xfrm>
              <a:off x="1222728" y="5480623"/>
              <a:ext cx="13917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순정률 음계</a:t>
              </a:r>
              <a:endParaRPr lang="en-US" altLang="ko-KR" b="1" dirty="0"/>
            </a:p>
            <a:p>
              <a:r>
                <a:rPr lang="ko-KR" altLang="en-US" b="1" dirty="0"/>
                <a:t>사이의 비율</a:t>
              </a:r>
              <a:endParaRPr lang="en-US" b="1" dirty="0"/>
            </a:p>
          </p:txBody>
        </p:sp>
      </p:grp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804603"/>
              </p:ext>
            </p:extLst>
          </p:nvPr>
        </p:nvGraphicFramePr>
        <p:xfrm>
          <a:off x="2637701" y="1902784"/>
          <a:ext cx="5177086" cy="166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5" imgW="2920680" imgH="939600" progId="Equation.DSMT4">
                  <p:embed/>
                </p:oleObj>
              </mc:Choice>
              <mc:Fallback>
                <p:oleObj name="Equation" r:id="rId15" imgW="2920680" imgH="93960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7701" y="1902784"/>
                        <a:ext cx="5177086" cy="1668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5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37"/>
    </mc:Choice>
    <mc:Fallback xmlns="">
      <p:transition spd="slow" advTm="7203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dirty="0"/>
                  <a:t>평균율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平均律</a:t>
                </a:r>
                <a:r>
                  <a:rPr lang="en-US" altLang="ko-KR" sz="2400" dirty="0"/>
                  <a:t>, equal temperament)</a:t>
                </a:r>
              </a:p>
              <a:p>
                <a:pPr marL="636588" lvl="1" indent="-179388"/>
                <a:r>
                  <a:rPr lang="ko-KR" altLang="en-US" sz="2000" dirty="0"/>
                  <a:t>바흐</a:t>
                </a:r>
                <a:endParaRPr lang="en-US" altLang="ko-KR" sz="2000" dirty="0"/>
              </a:p>
              <a:p>
                <a:pPr marL="1093788" lvl="2" indent="-179388"/>
                <a:r>
                  <a:rPr lang="ko-KR" altLang="en-US" sz="1800" dirty="0"/>
                  <a:t>평균율 이론을 이용한 작품 발표</a:t>
                </a:r>
                <a:endParaRPr lang="en-US" altLang="ko-KR" sz="1800" dirty="0"/>
              </a:p>
              <a:p>
                <a:pPr marL="636588" lvl="1" indent="-179388"/>
                <a:r>
                  <a:rPr lang="ko-KR" altLang="en-US" sz="2000" dirty="0"/>
                  <a:t>도</a:t>
                </a:r>
                <a:r>
                  <a:rPr lang="en-US" altLang="ko-KR" sz="2000" dirty="0"/>
                  <a:t>~</a:t>
                </a:r>
                <a:r>
                  <a:rPr lang="ko-KR" altLang="en-US" sz="2000" dirty="0"/>
                  <a:t>도까지 </a:t>
                </a:r>
                <a:r>
                  <a:rPr lang="en-US" altLang="ko-KR" sz="2000" dirty="0"/>
                  <a:t>12</a:t>
                </a:r>
                <a:r>
                  <a:rPr lang="ko-KR" altLang="en-US" sz="2000" dirty="0"/>
                  <a:t>개의 반음 간격을 일정하게 놓은 것</a:t>
                </a:r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r>
                  <a:rPr lang="ko-KR" altLang="en-US" sz="2000" dirty="0"/>
                  <a:t>여기서 어떤 수를 </a:t>
                </a:r>
                <a:r>
                  <a:rPr lang="en-US" altLang="ko-KR" sz="2000" dirty="0"/>
                  <a:t>12</a:t>
                </a:r>
                <a:r>
                  <a:rPr lang="ko-KR" altLang="en-US" sz="2000" dirty="0"/>
                  <a:t>번 곱하여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되는 수를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한다</a:t>
                </a:r>
                <a:r>
                  <a:rPr lang="en-US" altLang="ko-KR" sz="2000" dirty="0"/>
                  <a:t>. </a:t>
                </a:r>
              </a:p>
              <a:p>
                <a:pPr marL="636588" lvl="1" indent="-179388"/>
                <a:endParaRPr lang="en-US" altLang="ko-KR" sz="2000" dirty="0"/>
              </a:p>
              <a:p>
                <a:pPr marL="1093788" lvl="2" indent="-179388"/>
                <a:endParaRPr lang="en-US" altLang="ko-KR" sz="18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636588" lvl="1" indent="-179388"/>
                <a:endParaRPr lang="en-US" altLang="ko-KR" sz="2000" dirty="0"/>
              </a:p>
              <a:p>
                <a:pPr marL="179388" indent="-179388"/>
                <a:endParaRPr lang="en-US" altLang="ko-KR" sz="2400" dirty="0"/>
              </a:p>
              <a:p>
                <a:pPr marL="179388" indent="-179388"/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6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15832"/>
                  </p:ext>
                </p:extLst>
              </p:nvPr>
            </p:nvGraphicFramePr>
            <p:xfrm>
              <a:off x="838200" y="2231642"/>
              <a:ext cx="10497584" cy="2158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848">
                      <a:extLst>
                        <a:ext uri="{9D8B030D-6E8A-4147-A177-3AD203B41FA5}">
                          <a16:colId xmlns:a16="http://schemas.microsoft.com/office/drawing/2014/main" val="3472973646"/>
                        </a:ext>
                      </a:extLst>
                    </a:gridCol>
                    <a:gridCol w="575188">
                      <a:extLst>
                        <a:ext uri="{9D8B030D-6E8A-4147-A177-3AD203B41FA5}">
                          <a16:colId xmlns:a16="http://schemas.microsoft.com/office/drawing/2014/main" val="3760882147"/>
                        </a:ext>
                      </a:extLst>
                    </a:gridCol>
                    <a:gridCol w="744793">
                      <a:extLst>
                        <a:ext uri="{9D8B030D-6E8A-4147-A177-3AD203B41FA5}">
                          <a16:colId xmlns:a16="http://schemas.microsoft.com/office/drawing/2014/main" val="2514502209"/>
                        </a:ext>
                      </a:extLst>
                    </a:gridCol>
                    <a:gridCol w="737419">
                      <a:extLst>
                        <a:ext uri="{9D8B030D-6E8A-4147-A177-3AD203B41FA5}">
                          <a16:colId xmlns:a16="http://schemas.microsoft.com/office/drawing/2014/main" val="291517218"/>
                        </a:ext>
                      </a:extLst>
                    </a:gridCol>
                    <a:gridCol w="722671">
                      <a:extLst>
                        <a:ext uri="{9D8B030D-6E8A-4147-A177-3AD203B41FA5}">
                          <a16:colId xmlns:a16="http://schemas.microsoft.com/office/drawing/2014/main" val="3109400610"/>
                        </a:ext>
                      </a:extLst>
                    </a:gridCol>
                    <a:gridCol w="730046">
                      <a:extLst>
                        <a:ext uri="{9D8B030D-6E8A-4147-A177-3AD203B41FA5}">
                          <a16:colId xmlns:a16="http://schemas.microsoft.com/office/drawing/2014/main" val="598040625"/>
                        </a:ext>
                      </a:extLst>
                    </a:gridCol>
                    <a:gridCol w="715296">
                      <a:extLst>
                        <a:ext uri="{9D8B030D-6E8A-4147-A177-3AD203B41FA5}">
                          <a16:colId xmlns:a16="http://schemas.microsoft.com/office/drawing/2014/main" val="641289270"/>
                        </a:ext>
                      </a:extLst>
                    </a:gridCol>
                    <a:gridCol w="744794">
                      <a:extLst>
                        <a:ext uri="{9D8B030D-6E8A-4147-A177-3AD203B41FA5}">
                          <a16:colId xmlns:a16="http://schemas.microsoft.com/office/drawing/2014/main" val="1115447284"/>
                        </a:ext>
                      </a:extLst>
                    </a:gridCol>
                    <a:gridCol w="645478">
                      <a:extLst>
                        <a:ext uri="{9D8B030D-6E8A-4147-A177-3AD203B41FA5}">
                          <a16:colId xmlns:a16="http://schemas.microsoft.com/office/drawing/2014/main" val="1577409829"/>
                        </a:ext>
                      </a:extLst>
                    </a:gridCol>
                    <a:gridCol w="733496">
                      <a:extLst>
                        <a:ext uri="{9D8B030D-6E8A-4147-A177-3AD203B41FA5}">
                          <a16:colId xmlns:a16="http://schemas.microsoft.com/office/drawing/2014/main" val="1495404848"/>
                        </a:ext>
                      </a:extLst>
                    </a:gridCol>
                    <a:gridCol w="656303">
                      <a:extLst>
                        <a:ext uri="{9D8B030D-6E8A-4147-A177-3AD203B41FA5}">
                          <a16:colId xmlns:a16="http://schemas.microsoft.com/office/drawing/2014/main" val="3646004924"/>
                        </a:ext>
                      </a:extLst>
                    </a:gridCol>
                    <a:gridCol w="759542">
                      <a:extLst>
                        <a:ext uri="{9D8B030D-6E8A-4147-A177-3AD203B41FA5}">
                          <a16:colId xmlns:a16="http://schemas.microsoft.com/office/drawing/2014/main" val="667864534"/>
                        </a:ext>
                      </a:extLst>
                    </a:gridCol>
                    <a:gridCol w="752168">
                      <a:extLst>
                        <a:ext uri="{9D8B030D-6E8A-4147-A177-3AD203B41FA5}">
                          <a16:colId xmlns:a16="http://schemas.microsoft.com/office/drawing/2014/main" val="774275490"/>
                        </a:ext>
                      </a:extLst>
                    </a:gridCol>
                    <a:gridCol w="759542">
                      <a:extLst>
                        <a:ext uri="{9D8B030D-6E8A-4147-A177-3AD203B41FA5}">
                          <a16:colId xmlns:a16="http://schemas.microsoft.com/office/drawing/2014/main" val="1516726531"/>
                        </a:ext>
                      </a:extLst>
                    </a:gridCol>
                  </a:tblGrid>
                  <a:tr h="56895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/>
                            <a:t>도</a:t>
                          </a:r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C#/Db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/>
                            <a:t>레</a:t>
                          </a:r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D#/</a:t>
                          </a:r>
                          <a:r>
                            <a:rPr lang="en-US" sz="1600" dirty="0" err="1"/>
                            <a:t>Eb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/>
                            <a:t>미</a:t>
                          </a:r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/>
                            <a:t>파</a:t>
                          </a:r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F#/Gb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/>
                            <a:t>솔</a:t>
                          </a:r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G#/Ab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/>
                            <a:t>라</a:t>
                          </a:r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A</a:t>
                          </a:r>
                          <a:r>
                            <a:rPr lang="en-US" altLang="ko-KR" sz="1600" dirty="0"/>
                            <a:t>#/Bb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/>
                            <a:t>시</a:t>
                          </a:r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/>
                            <a:t>도</a:t>
                          </a:r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C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897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ko-KR" sz="1600" b="1" dirty="0"/>
                            <a:t> </a:t>
                          </a:r>
                        </a:p>
                        <a:p>
                          <a:r>
                            <a:rPr lang="ko-KR" altLang="en-US" sz="1600" b="1" dirty="0"/>
                            <a:t>피타고라스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243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147211"/>
                      </a:ext>
                    </a:extLst>
                  </a:tr>
                  <a:tr h="335153">
                    <a:tc>
                      <a:txBody>
                        <a:bodyPr/>
                        <a:lstStyle/>
                        <a:p>
                          <a:r>
                            <a:rPr lang="en-US" altLang="ko-KR" sz="1600" b="1" dirty="0"/>
                            <a:t> </a:t>
                          </a:r>
                        </a:p>
                        <a:p>
                          <a:r>
                            <a:rPr lang="ko-KR" altLang="en-US" sz="1600" b="1" dirty="0"/>
                            <a:t>순정률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441870"/>
                      </a:ext>
                    </a:extLst>
                  </a:tr>
                  <a:tr h="421085">
                    <a:tc>
                      <a:txBody>
                        <a:bodyPr/>
                        <a:lstStyle/>
                        <a:p>
                          <a:r>
                            <a:rPr lang="ko-KR" altLang="en-US" sz="1600" b="1" dirty="0"/>
                            <a:t>평균율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7/12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9/12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10/12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11/12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12/12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9307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15832"/>
                  </p:ext>
                </p:extLst>
              </p:nvPr>
            </p:nvGraphicFramePr>
            <p:xfrm>
              <a:off x="838200" y="2231642"/>
              <a:ext cx="10497584" cy="2158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848">
                      <a:extLst>
                        <a:ext uri="{9D8B030D-6E8A-4147-A177-3AD203B41FA5}">
                          <a16:colId xmlns:a16="http://schemas.microsoft.com/office/drawing/2014/main" val="3472973646"/>
                        </a:ext>
                      </a:extLst>
                    </a:gridCol>
                    <a:gridCol w="575188">
                      <a:extLst>
                        <a:ext uri="{9D8B030D-6E8A-4147-A177-3AD203B41FA5}">
                          <a16:colId xmlns:a16="http://schemas.microsoft.com/office/drawing/2014/main" val="3760882147"/>
                        </a:ext>
                      </a:extLst>
                    </a:gridCol>
                    <a:gridCol w="744793">
                      <a:extLst>
                        <a:ext uri="{9D8B030D-6E8A-4147-A177-3AD203B41FA5}">
                          <a16:colId xmlns:a16="http://schemas.microsoft.com/office/drawing/2014/main" val="2514502209"/>
                        </a:ext>
                      </a:extLst>
                    </a:gridCol>
                    <a:gridCol w="737419">
                      <a:extLst>
                        <a:ext uri="{9D8B030D-6E8A-4147-A177-3AD203B41FA5}">
                          <a16:colId xmlns:a16="http://schemas.microsoft.com/office/drawing/2014/main" val="291517218"/>
                        </a:ext>
                      </a:extLst>
                    </a:gridCol>
                    <a:gridCol w="722671">
                      <a:extLst>
                        <a:ext uri="{9D8B030D-6E8A-4147-A177-3AD203B41FA5}">
                          <a16:colId xmlns:a16="http://schemas.microsoft.com/office/drawing/2014/main" val="3109400610"/>
                        </a:ext>
                      </a:extLst>
                    </a:gridCol>
                    <a:gridCol w="730046">
                      <a:extLst>
                        <a:ext uri="{9D8B030D-6E8A-4147-A177-3AD203B41FA5}">
                          <a16:colId xmlns:a16="http://schemas.microsoft.com/office/drawing/2014/main" val="598040625"/>
                        </a:ext>
                      </a:extLst>
                    </a:gridCol>
                    <a:gridCol w="715296">
                      <a:extLst>
                        <a:ext uri="{9D8B030D-6E8A-4147-A177-3AD203B41FA5}">
                          <a16:colId xmlns:a16="http://schemas.microsoft.com/office/drawing/2014/main" val="641289270"/>
                        </a:ext>
                      </a:extLst>
                    </a:gridCol>
                    <a:gridCol w="744794">
                      <a:extLst>
                        <a:ext uri="{9D8B030D-6E8A-4147-A177-3AD203B41FA5}">
                          <a16:colId xmlns:a16="http://schemas.microsoft.com/office/drawing/2014/main" val="1115447284"/>
                        </a:ext>
                      </a:extLst>
                    </a:gridCol>
                    <a:gridCol w="645478">
                      <a:extLst>
                        <a:ext uri="{9D8B030D-6E8A-4147-A177-3AD203B41FA5}">
                          <a16:colId xmlns:a16="http://schemas.microsoft.com/office/drawing/2014/main" val="1577409829"/>
                        </a:ext>
                      </a:extLst>
                    </a:gridCol>
                    <a:gridCol w="733496">
                      <a:extLst>
                        <a:ext uri="{9D8B030D-6E8A-4147-A177-3AD203B41FA5}">
                          <a16:colId xmlns:a16="http://schemas.microsoft.com/office/drawing/2014/main" val="1495404848"/>
                        </a:ext>
                      </a:extLst>
                    </a:gridCol>
                    <a:gridCol w="656303">
                      <a:extLst>
                        <a:ext uri="{9D8B030D-6E8A-4147-A177-3AD203B41FA5}">
                          <a16:colId xmlns:a16="http://schemas.microsoft.com/office/drawing/2014/main" val="3646004924"/>
                        </a:ext>
                      </a:extLst>
                    </a:gridCol>
                    <a:gridCol w="759542">
                      <a:extLst>
                        <a:ext uri="{9D8B030D-6E8A-4147-A177-3AD203B41FA5}">
                          <a16:colId xmlns:a16="http://schemas.microsoft.com/office/drawing/2014/main" val="667864534"/>
                        </a:ext>
                      </a:extLst>
                    </a:gridCol>
                    <a:gridCol w="752168">
                      <a:extLst>
                        <a:ext uri="{9D8B030D-6E8A-4147-A177-3AD203B41FA5}">
                          <a16:colId xmlns:a16="http://schemas.microsoft.com/office/drawing/2014/main" val="774275490"/>
                        </a:ext>
                      </a:extLst>
                    </a:gridCol>
                    <a:gridCol w="759542">
                      <a:extLst>
                        <a:ext uri="{9D8B030D-6E8A-4147-A177-3AD203B41FA5}">
                          <a16:colId xmlns:a16="http://schemas.microsoft.com/office/drawing/2014/main" val="151672653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 smtClean="0"/>
                            <a:t>도</a:t>
                          </a:r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C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C#/Db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 smtClean="0"/>
                            <a:t>레</a:t>
                          </a:r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D 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D#/</a:t>
                          </a:r>
                          <a:r>
                            <a:rPr lang="en-US" sz="1600" dirty="0" err="1" smtClean="0"/>
                            <a:t>Eb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 smtClean="0"/>
                            <a:t>미</a:t>
                          </a:r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E 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 smtClean="0"/>
                            <a:t>파</a:t>
                          </a:r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F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F#/Gb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 smtClean="0"/>
                            <a:t>솔</a:t>
                          </a:r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G#/Ab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 smtClean="0"/>
                            <a:t>라</a:t>
                          </a:r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altLang="ko-KR" sz="1600" dirty="0" smtClean="0"/>
                            <a:t>#/Bb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 smtClean="0"/>
                            <a:t>시</a:t>
                          </a:r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600" dirty="0" smtClean="0"/>
                            <a:t>도</a:t>
                          </a:r>
                          <a:endParaRPr lang="en-US" sz="1600" dirty="0" smtClean="0"/>
                        </a:p>
                        <a:p>
                          <a:pPr algn="ctr"/>
                          <a:r>
                            <a:rPr lang="en-US" sz="1600" dirty="0" smtClean="0"/>
                            <a:t>C 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689793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ko-KR" sz="1600" b="1" dirty="0" smtClean="0"/>
                            <a:t> </a:t>
                          </a:r>
                        </a:p>
                        <a:p>
                          <a:r>
                            <a:rPr lang="ko-KR" altLang="en-US" sz="1600" b="1" dirty="0" smtClean="0"/>
                            <a:t>피타고라스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1579" t="-104211" r="-1507368" b="-1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5455" t="-104211" r="-982645" b="-1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48333" t="-104211" r="-791667" b="-1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64957" t="-104211" r="-711966" b="-1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59434" t="-104211" r="-570755" b="-1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50926" t="-104211" r="-349074" b="-1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0000" t="-104211" r="-104878" b="-1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79200" t="-104211" r="-3200" b="-17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714721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ko-KR" sz="1600" b="1" dirty="0" smtClean="0"/>
                            <a:t> </a:t>
                          </a:r>
                        </a:p>
                        <a:p>
                          <a:r>
                            <a:rPr lang="ko-KR" altLang="en-US" sz="1600" b="1" dirty="0" smtClean="0"/>
                            <a:t>순정률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1579" t="-202083" r="-1507368" b="-73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5455" t="-202083" r="-982645" b="-73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48333" t="-202083" r="-791667" b="-73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64957" t="-202083" r="-711966" b="-73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59434" t="-202083" r="-570755" b="-73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50926" t="-202083" r="-349074" b="-73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0000" t="-202083" r="-104878" b="-73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79200" t="-202083" r="-3200" b="-73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441870"/>
                      </a:ext>
                    </a:extLst>
                  </a:tr>
                  <a:tr h="421085">
                    <a:tc>
                      <a:txBody>
                        <a:bodyPr/>
                        <a:lstStyle/>
                        <a:p>
                          <a:r>
                            <a:rPr lang="ko-KR" altLang="en-US" sz="1600" b="1" dirty="0" smtClean="0"/>
                            <a:t>평균율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1579" t="-420290" r="-1507368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42623" t="-420290" r="-107377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5455" t="-420290" r="-98264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52941" t="-420290" r="-89916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48333" t="-420290" r="-79166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64957" t="-420290" r="-711966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33607" t="-420290" r="-58278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59434" t="-420290" r="-57075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35833" t="-420290" r="-40416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50926" t="-420290" r="-34907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80800" t="-420290" r="-2016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0000" t="-420290" r="-104878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79200" t="-420290" r="-3200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930779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45625"/>
              </p:ext>
            </p:extLst>
          </p:nvPr>
        </p:nvGraphicFramePr>
        <p:xfrm>
          <a:off x="1980720" y="5693878"/>
          <a:ext cx="85693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8" imgW="4394160" imgH="507960" progId="Equation.DSMT4">
                  <p:embed/>
                </p:oleObj>
              </mc:Choice>
              <mc:Fallback>
                <p:oleObj name="Equation" r:id="rId8" imgW="4394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0720" y="5693878"/>
                        <a:ext cx="8569325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303996" y="4381121"/>
            <a:ext cx="8729091" cy="585548"/>
            <a:chOff x="2303996" y="4483861"/>
            <a:chExt cx="8729091" cy="585548"/>
          </a:xfrm>
        </p:grpSpPr>
        <p:sp>
          <p:nvSpPr>
            <p:cNvPr id="12" name="자유형 11"/>
            <p:cNvSpPr/>
            <p:nvPr/>
          </p:nvSpPr>
          <p:spPr>
            <a:xfrm>
              <a:off x="2357887" y="4491487"/>
              <a:ext cx="672860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3039376" y="4490762"/>
              <a:ext cx="692986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3732361" y="4490762"/>
              <a:ext cx="759125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491486" y="4487127"/>
              <a:ext cx="753374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244859" y="4490762"/>
              <a:ext cx="672860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917718" y="4489612"/>
              <a:ext cx="753373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671089" y="4485011"/>
              <a:ext cx="672860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43948" y="4483861"/>
              <a:ext cx="701622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8045567" y="4485011"/>
              <a:ext cx="672860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8734833" y="4483861"/>
              <a:ext cx="736965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9471798" y="4487127"/>
              <a:ext cx="736965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0196411" y="4485737"/>
              <a:ext cx="765723" cy="207034"/>
            </a:xfrm>
            <a:custGeom>
              <a:avLst/>
              <a:gdLst>
                <a:gd name="connsiteX0" fmla="*/ 0 w 672860"/>
                <a:gd name="connsiteY0" fmla="*/ 0 h 207034"/>
                <a:gd name="connsiteX1" fmla="*/ 339305 w 672860"/>
                <a:gd name="connsiteY1" fmla="*/ 207034 h 207034"/>
                <a:gd name="connsiteX2" fmla="*/ 672860 w 672860"/>
                <a:gd name="connsiteY2" fmla="*/ 0 h 20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860" h="207034">
                  <a:moveTo>
                    <a:pt x="0" y="0"/>
                  </a:moveTo>
                  <a:lnTo>
                    <a:pt x="339305" y="207034"/>
                  </a:lnTo>
                  <a:lnTo>
                    <a:pt x="672860" y="0"/>
                  </a:lnTo>
                </a:path>
              </a:pathLst>
            </a:cu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303996" y="4689732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996" y="4689732"/>
                  <a:ext cx="747128" cy="3796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3067304" y="4687828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304" y="4687828"/>
                  <a:ext cx="747128" cy="3796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3782517" y="4681707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517" y="4681707"/>
                  <a:ext cx="747128" cy="37965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4555113" y="4681269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113" y="4681269"/>
                  <a:ext cx="747128" cy="37965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5278390" y="4689753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390" y="4689753"/>
                  <a:ext cx="747128" cy="37965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/>
                <p:cNvSpPr/>
                <p:nvPr/>
              </p:nvSpPr>
              <p:spPr>
                <a:xfrm>
                  <a:off x="6009783" y="4681948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783" y="4681948"/>
                  <a:ext cx="747128" cy="37965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/>
                <p:cNvSpPr/>
                <p:nvPr/>
              </p:nvSpPr>
              <p:spPr>
                <a:xfrm>
                  <a:off x="6706707" y="4684065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707" y="4684065"/>
                  <a:ext cx="747128" cy="37965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/>
                <p:cNvSpPr/>
                <p:nvPr/>
              </p:nvSpPr>
              <p:spPr>
                <a:xfrm>
                  <a:off x="7404937" y="4685264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직사각형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937" y="4685264"/>
                  <a:ext cx="747128" cy="37965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/>
                <p:cNvSpPr/>
                <p:nvPr/>
              </p:nvSpPr>
              <p:spPr>
                <a:xfrm>
                  <a:off x="8065142" y="4688868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직사각형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42" y="4688868"/>
                  <a:ext cx="747128" cy="37965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8773568" y="4689123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568" y="4689123"/>
                  <a:ext cx="747128" cy="37965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/>
                <p:cNvSpPr/>
                <p:nvPr/>
              </p:nvSpPr>
              <p:spPr>
                <a:xfrm>
                  <a:off x="9531750" y="4684426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750" y="4684426"/>
                  <a:ext cx="747128" cy="37965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/>
                <p:cNvSpPr/>
                <p:nvPr/>
              </p:nvSpPr>
              <p:spPr>
                <a:xfrm>
                  <a:off x="10285959" y="4688060"/>
                  <a:ext cx="747128" cy="379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1/12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5959" y="4688060"/>
                  <a:ext cx="747128" cy="37965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721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32"/>
    </mc:Choice>
    <mc:Fallback xmlns="">
      <p:transition spd="slow" advTm="1379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641521"/>
          </a:xfrm>
        </p:spPr>
        <p:txBody>
          <a:bodyPr>
            <a:normAutofit/>
          </a:bodyPr>
          <a:lstStyle/>
          <a:p>
            <a:pPr marL="179388" indent="-179388"/>
            <a:r>
              <a:rPr lang="ko-KR" altLang="en-US" sz="2400" dirty="0"/>
              <a:t>평균율의 장단점</a:t>
            </a:r>
            <a:endParaRPr lang="en-US" altLang="ko-KR" sz="2400" dirty="0"/>
          </a:p>
          <a:p>
            <a:pPr marL="636588" lvl="1" indent="-179388"/>
            <a:r>
              <a:rPr lang="ko-KR" altLang="en-US" sz="2000" dirty="0"/>
              <a:t>평균율의 장점</a:t>
            </a:r>
            <a:endParaRPr lang="en-US" altLang="ko-KR" sz="2000" dirty="0"/>
          </a:p>
          <a:p>
            <a:pPr marL="1093788" lvl="2" indent="-179388"/>
            <a:r>
              <a:rPr lang="ko-KR" altLang="en-US" sz="1800" dirty="0"/>
              <a:t>모든 음이 동일한 조성을 갖음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변조가 자유로움</a:t>
            </a:r>
            <a:endParaRPr lang="en-US" altLang="ko-KR" sz="1800" dirty="0"/>
          </a:p>
          <a:p>
            <a:pPr marL="1093788" lvl="2" indent="-179388"/>
            <a:endParaRPr lang="en-US" sz="1800" dirty="0"/>
          </a:p>
          <a:p>
            <a:pPr marL="636588" lvl="1" indent="-179388"/>
            <a:r>
              <a:rPr lang="ko-KR" altLang="en-US" sz="2000" dirty="0"/>
              <a:t>평균율의 단점</a:t>
            </a:r>
            <a:endParaRPr lang="en-US" altLang="ko-KR" sz="2000" dirty="0"/>
          </a:p>
          <a:p>
            <a:pPr marL="1093788" lvl="2" indent="-179388"/>
            <a:r>
              <a:rPr lang="ko-KR" altLang="en-US" sz="1800" dirty="0"/>
              <a:t>완전 </a:t>
            </a:r>
            <a:r>
              <a:rPr lang="en-US" altLang="ko-KR" sz="1800" dirty="0"/>
              <a:t>8</a:t>
            </a:r>
            <a:r>
              <a:rPr lang="ko-KR" altLang="en-US" sz="1800" dirty="0"/>
              <a:t>도를 제외한 어떤 음정도 완전히 협화음이 되지 않음</a:t>
            </a:r>
            <a:endParaRPr lang="en-US" sz="1800" dirty="0"/>
          </a:p>
          <a:p>
            <a:pPr marL="174625" lvl="1" indent="-174625"/>
            <a:endParaRPr lang="en-US" sz="2000" dirty="0"/>
          </a:p>
          <a:p>
            <a:pPr marL="174625" lvl="1" indent="-174625"/>
            <a:endParaRPr lang="en-US" altLang="ko-KR" dirty="0"/>
          </a:p>
          <a:p>
            <a:pPr marL="174625" lvl="1" indent="-174625"/>
            <a:r>
              <a:rPr lang="ko-KR" altLang="en-US" dirty="0"/>
              <a:t>평균율</a:t>
            </a:r>
            <a:r>
              <a:rPr lang="en-US" altLang="ko-KR" dirty="0"/>
              <a:t>, </a:t>
            </a:r>
            <a:r>
              <a:rPr lang="ko-KR" altLang="en-US" dirty="0"/>
              <a:t>순정률</a:t>
            </a:r>
            <a:endParaRPr lang="en-US" altLang="ko-KR" dirty="0"/>
          </a:p>
          <a:p>
            <a:pPr marL="631825" lvl="2" indent="-174625"/>
            <a:r>
              <a:rPr lang="ko-KR" altLang="en-US" dirty="0"/>
              <a:t>평균율 사용 </a:t>
            </a:r>
            <a:r>
              <a:rPr lang="en-US" altLang="ko-KR" dirty="0"/>
              <a:t>: </a:t>
            </a:r>
            <a:r>
              <a:rPr lang="ko-KR" altLang="en-US" dirty="0"/>
              <a:t>피아노</a:t>
            </a:r>
            <a:endParaRPr lang="en-US" altLang="ko-KR" dirty="0"/>
          </a:p>
          <a:p>
            <a:pPr marL="631825" lvl="2" indent="-174625"/>
            <a:r>
              <a:rPr lang="ko-KR" altLang="en-US" dirty="0"/>
              <a:t>순정률과 평균율 사용 </a:t>
            </a:r>
            <a:r>
              <a:rPr lang="en-US" altLang="ko-KR" dirty="0"/>
              <a:t>: </a:t>
            </a:r>
            <a:r>
              <a:rPr lang="ko-KR" altLang="en-US" dirty="0"/>
              <a:t>현악기</a:t>
            </a:r>
            <a:r>
              <a:rPr lang="en-US" altLang="ko-KR" dirty="0"/>
              <a:t>, </a:t>
            </a:r>
            <a:r>
              <a:rPr lang="ko-KR" altLang="en-US" dirty="0"/>
              <a:t>합창  </a:t>
            </a:r>
            <a:endParaRPr lang="en-US" dirty="0"/>
          </a:p>
          <a:p>
            <a:pPr marL="636588" lvl="1" indent="-179388"/>
            <a:endParaRPr lang="en-US" sz="2000" dirty="0"/>
          </a:p>
          <a:p>
            <a:pPr marL="174625" lvl="1" indent="-174625"/>
            <a:r>
              <a:rPr lang="ko-KR" altLang="en-US" dirty="0"/>
              <a:t>평균율</a:t>
            </a:r>
            <a:r>
              <a:rPr lang="en-US" altLang="ko-KR" dirty="0"/>
              <a:t>, </a:t>
            </a:r>
            <a:r>
              <a:rPr lang="ko-KR" altLang="en-US" dirty="0"/>
              <a:t>순정률 관련 유튜브</a:t>
            </a:r>
            <a:endParaRPr lang="en-US" altLang="ko-KR" dirty="0"/>
          </a:p>
          <a:p>
            <a:pPr marL="631825" lvl="2" indent="-174625"/>
            <a:r>
              <a:rPr lang="en-US" dirty="0">
                <a:hlinkClick r:id="rId3"/>
              </a:rPr>
              <a:t>https://www.youtube.com/watch?v=EOwnwUS9Pr8</a:t>
            </a:r>
            <a:endParaRPr lang="en-US" dirty="0"/>
          </a:p>
          <a:p>
            <a:pPr marL="631825" lvl="2" indent="-174625"/>
            <a:r>
              <a:rPr lang="en-US" dirty="0">
                <a:hlinkClick r:id="rId4"/>
              </a:rPr>
              <a:t>https://www.youtube.com/watch?v=dAUeXF5EdCM</a:t>
            </a:r>
            <a:endParaRPr lang="en-US" dirty="0"/>
          </a:p>
          <a:p>
            <a:pPr marL="631825" lvl="2" indent="-174625"/>
            <a:endParaRPr lang="en-US" dirty="0"/>
          </a:p>
          <a:p>
            <a:pPr marL="636588" lvl="1" indent="-179388"/>
            <a:endParaRPr lang="en-US" sz="2000" dirty="0"/>
          </a:p>
          <a:p>
            <a:pPr marL="636588" lvl="1" indent="-179388"/>
            <a:endParaRPr lang="en-US" sz="2000" dirty="0"/>
          </a:p>
          <a:p>
            <a:pPr marL="636588" lvl="1" indent="-179388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59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40"/>
    </mc:Choice>
    <mc:Fallback xmlns="">
      <p:transition spd="slow" advTm="12304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88" y="1502212"/>
            <a:ext cx="8550905" cy="5020715"/>
          </a:xfrm>
          <a:prstGeom prst="rect">
            <a:avLst/>
          </a:prstGeom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641521"/>
          </a:xfrm>
        </p:spPr>
        <p:txBody>
          <a:bodyPr>
            <a:normAutofit/>
          </a:bodyPr>
          <a:lstStyle/>
          <a:p>
            <a:pPr marL="179388" indent="-179388"/>
            <a:r>
              <a:rPr lang="en-US" altLang="ko-KR" sz="2000" dirty="0"/>
              <a:t>12</a:t>
            </a:r>
            <a:r>
              <a:rPr lang="ko-KR" altLang="en-US" sz="2000" dirty="0"/>
              <a:t>음계 평균율 </a:t>
            </a:r>
            <a:r>
              <a:rPr lang="en-US" altLang="ko-KR" sz="2000" dirty="0"/>
              <a:t>(Exact value in 12-TET)</a:t>
            </a:r>
          </a:p>
          <a:p>
            <a:pPr marL="179388" indent="-179388"/>
            <a:r>
              <a:rPr lang="ko-KR" altLang="en-US" sz="2000" dirty="0"/>
              <a:t>순정률 </a:t>
            </a:r>
            <a:r>
              <a:rPr lang="en-US" altLang="ko-KR" sz="2000" dirty="0"/>
              <a:t>(Just Intonation)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7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35"/>
    </mc:Choice>
    <mc:Fallback xmlns="">
      <p:transition spd="slow" advTm="711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641521"/>
          </a:xfrm>
        </p:spPr>
        <p:txBody>
          <a:bodyPr>
            <a:normAutofit/>
          </a:bodyPr>
          <a:lstStyle/>
          <a:p>
            <a:pPr marL="179388" indent="-179388"/>
            <a:r>
              <a:rPr lang="ko-KR" altLang="en-US" sz="2400" dirty="0"/>
              <a:t>음계 </a:t>
            </a:r>
            <a:r>
              <a:rPr lang="en-US" altLang="ko-KR" sz="2400" dirty="0"/>
              <a:t>scale</a:t>
            </a:r>
          </a:p>
          <a:p>
            <a:pPr marL="636588" lvl="1" indent="-179388"/>
            <a:r>
              <a:rPr lang="ko-KR" altLang="en-US" sz="2000" dirty="0"/>
              <a:t>음을 일정한 음정의 순서로 차례대로 늘어 놓은 것</a:t>
            </a:r>
            <a:endParaRPr lang="en-US" altLang="ko-KR" sz="2000" dirty="0"/>
          </a:p>
          <a:p>
            <a:pPr marL="636588" lvl="1" indent="-179388"/>
            <a:endParaRPr lang="en-US" altLang="ko-KR" sz="2000" dirty="0"/>
          </a:p>
          <a:p>
            <a:pPr marL="636588" lvl="1" indent="-179388"/>
            <a:r>
              <a:rPr lang="ko-KR" altLang="en-US" sz="2000" dirty="0"/>
              <a:t>피타고라스 음계</a:t>
            </a:r>
            <a:endParaRPr lang="en-US" altLang="ko-KR" sz="2000" dirty="0"/>
          </a:p>
          <a:p>
            <a:pPr marL="636588" lvl="1" indent="-179388"/>
            <a:r>
              <a:rPr lang="ko-KR" altLang="en-US" sz="2000" dirty="0"/>
              <a:t>순정률</a:t>
            </a:r>
            <a:r>
              <a:rPr lang="en-US" altLang="ko-KR" sz="2000" dirty="0"/>
              <a:t>(</a:t>
            </a:r>
            <a:r>
              <a:rPr lang="ko-KR" altLang="en-US" sz="2000" dirty="0"/>
              <a:t>純正律</a:t>
            </a:r>
            <a:r>
              <a:rPr lang="en-US" altLang="ko-KR" sz="2000" dirty="0"/>
              <a:t>, just intonation)</a:t>
            </a:r>
          </a:p>
          <a:p>
            <a:pPr marL="636588" lvl="1" indent="-179388"/>
            <a:r>
              <a:rPr lang="ko-KR" altLang="en-US" sz="2000" dirty="0"/>
              <a:t>평균율</a:t>
            </a:r>
            <a:r>
              <a:rPr lang="en-US" altLang="ko-KR" sz="2000" dirty="0"/>
              <a:t>(</a:t>
            </a:r>
            <a:r>
              <a:rPr lang="ko-KR" altLang="en-US" sz="2000" dirty="0"/>
              <a:t>平均律</a:t>
            </a:r>
            <a:r>
              <a:rPr lang="en-US" altLang="ko-KR" sz="2000" dirty="0"/>
              <a:t>, equal temperament) </a:t>
            </a:r>
          </a:p>
          <a:p>
            <a:pPr marL="179388" indent="-179388"/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13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01"/>
    </mc:Choice>
    <mc:Fallback xmlns="">
      <p:transition spd="slow" advTm="319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dirty="0"/>
                  <a:t>피타고라스 음계</a:t>
                </a:r>
                <a:endParaRPr lang="en-US" altLang="ko-KR" sz="2400" dirty="0"/>
              </a:p>
              <a:p>
                <a:pPr marL="179388" indent="-179388"/>
                <a:r>
                  <a:rPr lang="ko-KR" altLang="en-US" sz="2400" dirty="0"/>
                  <a:t>기본 음계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音階</a:t>
                </a:r>
                <a:r>
                  <a:rPr lang="en-US" altLang="ko-KR" sz="2400" dirty="0"/>
                  <a:t>, scale)</a:t>
                </a:r>
              </a:p>
              <a:p>
                <a:pPr marL="636588" lvl="1" indent="-179388"/>
                <a:r>
                  <a:rPr lang="ko-KR" altLang="en-US" sz="2000" dirty="0"/>
                  <a:t>옥타브 </a:t>
                </a:r>
                <a:r>
                  <a:rPr lang="en-US" altLang="ko-KR" sz="2000" dirty="0"/>
                  <a:t>(octave)</a:t>
                </a:r>
              </a:p>
              <a:p>
                <a:pPr marL="1093788" lvl="2" indent="-179388"/>
                <a:r>
                  <a:rPr lang="ko-KR" altLang="en-US" sz="1800" dirty="0"/>
                  <a:t>도에서 다음 도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솔에서 다음 솔 등</a:t>
                </a:r>
                <a:endParaRPr lang="en-US" altLang="ko-KR" sz="1800" dirty="0"/>
              </a:p>
              <a:p>
                <a:pPr marL="1093788" lvl="2" indent="-179388"/>
                <a:r>
                  <a:rPr lang="ko-KR" altLang="en-US" sz="1800" dirty="0"/>
                  <a:t>주파수가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배</a:t>
                </a:r>
                <a:endParaRPr lang="en-US" sz="1800" dirty="0"/>
              </a:p>
              <a:p>
                <a:pPr marL="636588" lvl="1" indent="-179388"/>
                <a:r>
                  <a:rPr lang="ko-KR" altLang="en-US" sz="2000" dirty="0"/>
                  <a:t>도의 주파수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636588" lvl="1" indent="-179388"/>
                <a:r>
                  <a:rPr lang="ko-KR" altLang="en-US" sz="2000" dirty="0"/>
                  <a:t>다음 도의 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636588" lvl="1" indent="-179388"/>
                <a:r>
                  <a:rPr lang="ko-KR" altLang="en-US" sz="2000" dirty="0"/>
                  <a:t>도와 도 사이의 평균 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/>
              </a:p>
              <a:p>
                <a:pPr marL="1093788" lvl="2" indent="-179388"/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1800" dirty="0"/>
                  <a:t>를</a:t>
                </a:r>
                <a:r>
                  <a:rPr lang="en-US" sz="1800" dirty="0"/>
                  <a:t> </a:t>
                </a:r>
                <a:r>
                  <a:rPr lang="ko-KR" altLang="en-US" sz="1800" dirty="0"/>
                  <a:t>비율로 쓰면 </a:t>
                </a:r>
                <a:r>
                  <a:rPr lang="en-US" altLang="ko-KR" sz="1800" dirty="0"/>
                  <a:t>2:3</a:t>
                </a:r>
              </a:p>
              <a:p>
                <a:pPr marL="1093788" lvl="2" indent="-179388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:2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800" dirty="0"/>
                  <a:t>를</a:t>
                </a:r>
                <a:r>
                  <a:rPr lang="en-US" sz="1800" dirty="0"/>
                  <a:t> </a:t>
                </a:r>
                <a:r>
                  <a:rPr lang="ko-KR" altLang="en-US" sz="1800" dirty="0"/>
                  <a:t>비율로 쓰면 </a:t>
                </a:r>
                <a:r>
                  <a:rPr lang="en-US" altLang="ko-KR" sz="1800" dirty="0"/>
                  <a:t>3:4</a:t>
                </a:r>
                <a:endParaRPr lang="en-US" sz="1800" dirty="0"/>
              </a:p>
              <a:p>
                <a:pPr marL="636588" lvl="1" indent="-179388"/>
                <a:r>
                  <a:rPr lang="ko-KR" altLang="en-US" sz="2000" dirty="0"/>
                  <a:t>도에서 도까지 </a:t>
                </a:r>
                <a:r>
                  <a:rPr lang="en-US" altLang="ko-KR" sz="2000" dirty="0"/>
                  <a:t>8</a:t>
                </a:r>
                <a:r>
                  <a:rPr lang="ko-KR" altLang="en-US" sz="2000" dirty="0"/>
                  <a:t>개의 음으로 채운다</a:t>
                </a:r>
                <a:endParaRPr lang="en-US" altLang="ko-KR" sz="2000" dirty="0"/>
              </a:p>
              <a:p>
                <a:pPr marL="1093788" lvl="2" indent="-179388"/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레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미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솔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라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도 해서 </a:t>
                </a:r>
                <a:r>
                  <a:rPr lang="en-US" altLang="ko-KR" sz="1600" dirty="0"/>
                  <a:t>8</a:t>
                </a:r>
                <a:r>
                  <a:rPr lang="ko-KR" altLang="en-US" sz="1600" dirty="0"/>
                  <a:t>개 음</a:t>
                </a:r>
                <a:endParaRPr lang="en-US" altLang="ko-KR" sz="1600" dirty="0"/>
              </a:p>
              <a:p>
                <a:pPr marL="1093788" lvl="2" indent="-179388"/>
                <a:r>
                  <a:rPr lang="en-US" sz="1600" dirty="0"/>
                  <a:t>2:3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3:4</a:t>
                </a:r>
                <a:r>
                  <a:rPr lang="ko-KR" altLang="en-US" sz="1600" dirty="0"/>
                  <a:t>와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비교하여 주파수 간격이 더 넓음</a:t>
                </a:r>
                <a:endParaRPr lang="en-US" altLang="ko-KR" sz="1600" dirty="0"/>
              </a:p>
              <a:p>
                <a:pPr marL="1093788" lvl="2" indent="-179388"/>
                <a:r>
                  <a:rPr lang="ko-KR" altLang="en-US" sz="1600" dirty="0"/>
                  <a:t>따라서 </a:t>
                </a:r>
                <a:r>
                  <a:rPr lang="en-US" altLang="ko-KR" sz="1600" dirty="0"/>
                  <a:t>?</a:t>
                </a:r>
                <a:r>
                  <a:rPr lang="ko-KR" altLang="en-US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ko-KR" altLang="en-US" sz="1600" b="1" dirty="0"/>
                  <a:t>솔</a:t>
                </a:r>
                <a:r>
                  <a:rPr lang="ko-KR" altLang="en-US" sz="1600" dirty="0"/>
                  <a:t>이 됨 </a:t>
                </a:r>
                <a:endParaRPr lang="en-US" sz="16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179388" indent="-179388"/>
                <a:endParaRPr lang="en-US" sz="2400" dirty="0"/>
              </a:p>
              <a:p>
                <a:pPr marL="179388" indent="-179388"/>
                <a:endParaRPr lang="en-US" sz="2400" dirty="0"/>
              </a:p>
              <a:p>
                <a:pPr marL="179388" indent="-179388"/>
                <a:endParaRPr lang="en-US" sz="2400" dirty="0"/>
              </a:p>
              <a:p>
                <a:pPr marL="179388" indent="-179388"/>
                <a:endParaRPr 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5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087498"/>
                  </p:ext>
                </p:extLst>
              </p:nvPr>
            </p:nvGraphicFramePr>
            <p:xfrm>
              <a:off x="6719331" y="1930631"/>
              <a:ext cx="4334936" cy="975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02506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81228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087498"/>
                  </p:ext>
                </p:extLst>
              </p:nvPr>
            </p:nvGraphicFramePr>
            <p:xfrm>
              <a:off x="6719331" y="1930631"/>
              <a:ext cx="4334936" cy="975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02506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81228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24" t="-68000" r="-70449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69474" t="-68000" r="-28526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124" t="-68000" r="-449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자유형 10"/>
          <p:cNvSpPr/>
          <p:nvPr/>
        </p:nvSpPr>
        <p:spPr>
          <a:xfrm>
            <a:off x="6960973" y="2685539"/>
            <a:ext cx="2051221" cy="486032"/>
          </a:xfrm>
          <a:custGeom>
            <a:avLst/>
            <a:gdLst>
              <a:gd name="connsiteX0" fmla="*/ 2092410 w 2092410"/>
              <a:gd name="connsiteY0" fmla="*/ 247135 h 486032"/>
              <a:gd name="connsiteX1" fmla="*/ 2092410 w 2092410"/>
              <a:gd name="connsiteY1" fmla="*/ 486032 h 486032"/>
              <a:gd name="connsiteX2" fmla="*/ 0 w 2092410"/>
              <a:gd name="connsiteY2" fmla="*/ 486032 h 486032"/>
              <a:gd name="connsiteX3" fmla="*/ 0 w 2092410"/>
              <a:gd name="connsiteY3" fmla="*/ 0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410" h="486032">
                <a:moveTo>
                  <a:pt x="2092410" y="247135"/>
                </a:moveTo>
                <a:lnTo>
                  <a:pt x="2092410" y="486032"/>
                </a:lnTo>
                <a:lnTo>
                  <a:pt x="0" y="48603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 12"/>
          <p:cNvSpPr/>
          <p:nvPr/>
        </p:nvSpPr>
        <p:spPr>
          <a:xfrm flipH="1">
            <a:off x="9086108" y="2688197"/>
            <a:ext cx="1656036" cy="486032"/>
          </a:xfrm>
          <a:custGeom>
            <a:avLst/>
            <a:gdLst>
              <a:gd name="connsiteX0" fmla="*/ 2092410 w 2092410"/>
              <a:gd name="connsiteY0" fmla="*/ 247135 h 486032"/>
              <a:gd name="connsiteX1" fmla="*/ 2092410 w 2092410"/>
              <a:gd name="connsiteY1" fmla="*/ 486032 h 486032"/>
              <a:gd name="connsiteX2" fmla="*/ 0 w 2092410"/>
              <a:gd name="connsiteY2" fmla="*/ 486032 h 486032"/>
              <a:gd name="connsiteX3" fmla="*/ 0 w 2092410"/>
              <a:gd name="connsiteY3" fmla="*/ 0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410" h="486032">
                <a:moveTo>
                  <a:pt x="2092410" y="247135"/>
                </a:moveTo>
                <a:lnTo>
                  <a:pt x="2092410" y="486032"/>
                </a:lnTo>
                <a:lnTo>
                  <a:pt x="0" y="48603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1858" y="3171571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2:3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74886" y="3171571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3:4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089124"/>
                  </p:ext>
                </p:extLst>
              </p:nvPr>
            </p:nvGraphicFramePr>
            <p:xfrm>
              <a:off x="6719331" y="4792426"/>
              <a:ext cx="4334936" cy="1092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02506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81228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rgbClr val="0066FF"/>
                              </a:solidFill>
                            </a:rPr>
                            <a:t>도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rgbClr val="0066FF"/>
                              </a:solidFill>
                            </a:rPr>
                            <a:t>솔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rgbClr val="0066FF"/>
                              </a:solidFill>
                            </a:rPr>
                            <a:t>도</a:t>
                          </a:r>
                          <a:endParaRPr lang="en-US" altLang="ko-KR" sz="1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800" dirty="0">
                              <a:solidFill>
                                <a:srgbClr val="0066FF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089124"/>
                  </p:ext>
                </p:extLst>
              </p:nvPr>
            </p:nvGraphicFramePr>
            <p:xfrm>
              <a:off x="6719331" y="4792426"/>
              <a:ext cx="4334936" cy="1092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02506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81228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rgbClr val="0066FF"/>
                              </a:solidFill>
                            </a:rPr>
                            <a:t>도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rgbClr val="0066FF"/>
                              </a:solidFill>
                            </a:rPr>
                            <a:t>솔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b="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 smtClean="0">
                              <a:solidFill>
                                <a:srgbClr val="0066FF"/>
                              </a:solidFill>
                            </a:rPr>
                            <a:t>도</a:t>
                          </a:r>
                          <a:endParaRPr lang="en-US" altLang="ko-KR" sz="1800" dirty="0" smtClean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lang="en-US" sz="800" dirty="0" smtClean="0">
                              <a:solidFill>
                                <a:srgbClr val="0066FF"/>
                              </a:solidFill>
                            </a:rPr>
                            <a:t> </a:t>
                          </a:r>
                          <a:endParaRPr lang="en-US" sz="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24" t="-87000" r="-70449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69474" t="-87000" r="-28526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1124" t="-87000" r="-449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 18"/>
          <p:cNvCxnSpPr/>
          <p:nvPr/>
        </p:nvCxnSpPr>
        <p:spPr>
          <a:xfrm>
            <a:off x="6855229" y="4792426"/>
            <a:ext cx="4498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7038109" y="4570501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 20"/>
          <p:cNvSpPr/>
          <p:nvPr/>
        </p:nvSpPr>
        <p:spPr>
          <a:xfrm>
            <a:off x="7556393" y="4563490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 21"/>
          <p:cNvSpPr/>
          <p:nvPr/>
        </p:nvSpPr>
        <p:spPr>
          <a:xfrm>
            <a:off x="8085761" y="4563490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 22"/>
          <p:cNvSpPr/>
          <p:nvPr/>
        </p:nvSpPr>
        <p:spPr>
          <a:xfrm>
            <a:off x="8615054" y="4562310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5229" y="45623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10601" y="44805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24911" y="44899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63813" y="45220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89021" y="44899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9290" y="4244884"/>
            <a:ext cx="193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완전 </a:t>
            </a:r>
            <a:r>
              <a:rPr lang="en-US" altLang="ko-KR" sz="1400" b="1" dirty="0">
                <a:solidFill>
                  <a:srgbClr val="00B050"/>
                </a:solidFill>
              </a:rPr>
              <a:t>5</a:t>
            </a:r>
            <a:r>
              <a:rPr lang="ko-KR" altLang="en-US" sz="1400" b="1" dirty="0">
                <a:solidFill>
                  <a:srgbClr val="00B050"/>
                </a:solidFill>
              </a:rPr>
              <a:t>도 </a:t>
            </a:r>
            <a:r>
              <a:rPr lang="en-US" altLang="ko-KR" sz="1400" b="1" dirty="0">
                <a:solidFill>
                  <a:srgbClr val="00B050"/>
                </a:solidFill>
              </a:rPr>
              <a:t>(perfect fifth)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 flipV="1">
            <a:off x="9177063" y="5109619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 30"/>
          <p:cNvSpPr/>
          <p:nvPr/>
        </p:nvSpPr>
        <p:spPr>
          <a:xfrm flipV="1">
            <a:off x="9719819" y="5118044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 31"/>
          <p:cNvSpPr/>
          <p:nvPr/>
        </p:nvSpPr>
        <p:spPr>
          <a:xfrm flipV="1">
            <a:off x="10267587" y="5118044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989021" y="50196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57298" y="50949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09803" y="50994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77336" y="50601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57985" y="4408421"/>
            <a:ext cx="21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완전 </a:t>
            </a:r>
            <a:r>
              <a:rPr lang="en-US" altLang="ko-KR" sz="1400" b="1" dirty="0">
                <a:solidFill>
                  <a:srgbClr val="C00000"/>
                </a:solidFill>
              </a:rPr>
              <a:t>4</a:t>
            </a:r>
            <a:r>
              <a:rPr lang="ko-KR" altLang="en-US" sz="1400" b="1" dirty="0">
                <a:solidFill>
                  <a:srgbClr val="C00000"/>
                </a:solidFill>
              </a:rPr>
              <a:t>도 </a:t>
            </a:r>
            <a:r>
              <a:rPr lang="en-US" altLang="ko-KR" sz="1400" b="1" dirty="0">
                <a:solidFill>
                  <a:srgbClr val="C00000"/>
                </a:solidFill>
              </a:rPr>
              <a:t>(perfect fourth)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6947210" y="5666029"/>
            <a:ext cx="2085278" cy="401444"/>
          </a:xfrm>
          <a:custGeom>
            <a:avLst/>
            <a:gdLst>
              <a:gd name="connsiteX0" fmla="*/ 0 w 2085278"/>
              <a:gd name="connsiteY0" fmla="*/ 0 h 401444"/>
              <a:gd name="connsiteX1" fmla="*/ 0 w 2085278"/>
              <a:gd name="connsiteY1" fmla="*/ 401444 h 401444"/>
              <a:gd name="connsiteX2" fmla="*/ 2085278 w 2085278"/>
              <a:gd name="connsiteY2" fmla="*/ 401444 h 401444"/>
              <a:gd name="connsiteX3" fmla="*/ 2085278 w 2085278"/>
              <a:gd name="connsiteY3" fmla="*/ 256478 h 40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278" h="401444">
                <a:moveTo>
                  <a:pt x="0" y="0"/>
                </a:moveTo>
                <a:lnTo>
                  <a:pt x="0" y="401444"/>
                </a:lnTo>
                <a:lnTo>
                  <a:pt x="2085278" y="401444"/>
                </a:lnTo>
                <a:lnTo>
                  <a:pt x="2085278" y="256478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자유형 39"/>
          <p:cNvSpPr/>
          <p:nvPr/>
        </p:nvSpPr>
        <p:spPr>
          <a:xfrm>
            <a:off x="9110546" y="5632576"/>
            <a:ext cx="1683834" cy="434897"/>
          </a:xfrm>
          <a:custGeom>
            <a:avLst/>
            <a:gdLst>
              <a:gd name="connsiteX0" fmla="*/ 0 w 1683834"/>
              <a:gd name="connsiteY0" fmla="*/ 278780 h 434897"/>
              <a:gd name="connsiteX1" fmla="*/ 0 w 1683834"/>
              <a:gd name="connsiteY1" fmla="*/ 434897 h 434897"/>
              <a:gd name="connsiteX2" fmla="*/ 1683834 w 1683834"/>
              <a:gd name="connsiteY2" fmla="*/ 434897 h 434897"/>
              <a:gd name="connsiteX3" fmla="*/ 1683834 w 1683834"/>
              <a:gd name="connsiteY3" fmla="*/ 0 h 43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834" h="434897">
                <a:moveTo>
                  <a:pt x="0" y="278780"/>
                </a:moveTo>
                <a:lnTo>
                  <a:pt x="0" y="434897"/>
                </a:lnTo>
                <a:lnTo>
                  <a:pt x="1683834" y="434897"/>
                </a:lnTo>
                <a:lnTo>
                  <a:pt x="1683834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41645" y="6067473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2:3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74732" y="6067576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3:4</a:t>
            </a:r>
          </a:p>
        </p:txBody>
      </p:sp>
      <p:sp>
        <p:nvSpPr>
          <p:cNvPr id="44" name="자유형 43"/>
          <p:cNvSpPr/>
          <p:nvPr/>
        </p:nvSpPr>
        <p:spPr>
          <a:xfrm>
            <a:off x="3757961" y="5063863"/>
            <a:ext cx="5207619" cy="267630"/>
          </a:xfrm>
          <a:custGeom>
            <a:avLst/>
            <a:gdLst>
              <a:gd name="connsiteX0" fmla="*/ 0 w 5207619"/>
              <a:gd name="connsiteY0" fmla="*/ 267630 h 267630"/>
              <a:gd name="connsiteX1" fmla="*/ 4616605 w 5207619"/>
              <a:gd name="connsiteY1" fmla="*/ 267630 h 267630"/>
              <a:gd name="connsiteX2" fmla="*/ 5207619 w 5207619"/>
              <a:gd name="connsiteY2" fmla="*/ 0 h 26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619" h="267630">
                <a:moveTo>
                  <a:pt x="0" y="267630"/>
                </a:moveTo>
                <a:lnTo>
                  <a:pt x="4616605" y="267630"/>
                </a:lnTo>
                <a:lnTo>
                  <a:pt x="5207619" y="0"/>
                </a:lnTo>
              </a:path>
            </a:pathLst>
          </a:custGeom>
          <a:noFill/>
          <a:ln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10109802" y="1"/>
            <a:ext cx="2082197" cy="425952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피타고라스 음계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2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083"/>
    </mc:Choice>
    <mc:Fallback xmlns="">
      <p:transition spd="slow" advTm="1730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dirty="0"/>
                  <a:t>도</a:t>
                </a:r>
                <a:r>
                  <a:rPr lang="en-US" altLang="ko-KR" sz="2400" dirty="0"/>
                  <a:t>~</a:t>
                </a:r>
                <a:r>
                  <a:rPr lang="ko-KR" altLang="en-US" sz="2400" dirty="0"/>
                  <a:t>도를 한 옥타브 올림</a:t>
                </a:r>
                <a:endParaRPr lang="en-US" altLang="ko-KR" sz="2400" dirty="0"/>
              </a:p>
              <a:p>
                <a:pPr marL="636588" lvl="1" indent="-179388"/>
                <a:r>
                  <a:rPr lang="ko-KR" altLang="en-US" sz="2000" dirty="0"/>
                  <a:t>각 음계에 해당하는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결정</a:t>
                </a:r>
                <a:endParaRPr lang="en-US" altLang="ko-KR" sz="2000" dirty="0"/>
              </a:p>
              <a:p>
                <a:pPr marL="636588" lvl="1" indent="-179388"/>
                <a:r>
                  <a:rPr lang="ko-KR" altLang="en-US" sz="2000" dirty="0"/>
                  <a:t>완전 </a:t>
                </a:r>
                <a:r>
                  <a:rPr lang="en-US" altLang="ko-KR" sz="2000" dirty="0"/>
                  <a:t>5</a:t>
                </a:r>
                <a:r>
                  <a:rPr lang="ko-KR" altLang="en-US" sz="2000" dirty="0"/>
                  <a:t>도 </a:t>
                </a:r>
                <a:r>
                  <a:rPr lang="en-US" altLang="ko-KR" sz="2000" dirty="0"/>
                  <a:t>: 2:3</a:t>
                </a:r>
              </a:p>
              <a:p>
                <a:pPr marL="636588" lvl="1" indent="-179388"/>
                <a:r>
                  <a:rPr lang="ko-KR" altLang="en-US" sz="2000" dirty="0"/>
                  <a:t>완전 </a:t>
                </a:r>
                <a:r>
                  <a:rPr lang="en-US" altLang="ko-KR" sz="2000" dirty="0"/>
                  <a:t>4</a:t>
                </a:r>
                <a:r>
                  <a:rPr lang="ko-KR" altLang="en-US" sz="2000" dirty="0"/>
                  <a:t>도 </a:t>
                </a:r>
                <a:r>
                  <a:rPr lang="en-US" altLang="ko-KR" sz="2000" dirty="0"/>
                  <a:t>: 3:4</a:t>
                </a:r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r>
                  <a:rPr lang="ko-KR" altLang="en-US" sz="2000" b="1" dirty="0">
                    <a:solidFill>
                      <a:srgbClr val="0066FF"/>
                    </a:solidFill>
                  </a:rPr>
                  <a:t>레</a:t>
                </a:r>
                <a:r>
                  <a:rPr lang="ko-KR" altLang="en-US" sz="2000" dirty="0"/>
                  <a:t> 주파수 결정</a:t>
                </a:r>
                <a:endParaRPr lang="en-US" altLang="ko-KR" sz="2000" dirty="0"/>
              </a:p>
              <a:p>
                <a:pPr marL="636588" lvl="1" indent="-179388"/>
                <a:endParaRPr lang="en-US" sz="2000" dirty="0"/>
              </a:p>
              <a:p>
                <a:pPr marL="1093788" lvl="2" indent="-179388"/>
                <a:r>
                  <a:rPr lang="ko-KR" altLang="en-US" sz="1800" b="1" dirty="0"/>
                  <a:t>솔</a:t>
                </a:r>
                <a:r>
                  <a:rPr lang="ko-KR" altLang="en-US" sz="1800" dirty="0"/>
                  <a:t>과 한 옥타브 위의 </a:t>
                </a:r>
                <a:r>
                  <a:rPr lang="ko-KR" altLang="en-US" sz="1800" b="1" dirty="0"/>
                  <a:t>레</a:t>
                </a:r>
                <a:r>
                  <a:rPr lang="ko-KR" altLang="en-US" sz="1800" dirty="0"/>
                  <a:t>가 완전 </a:t>
                </a:r>
                <a:r>
                  <a:rPr lang="en-US" altLang="ko-KR" sz="1800" dirty="0"/>
                  <a:t>5</a:t>
                </a:r>
                <a:r>
                  <a:rPr lang="ko-KR" altLang="en-US" sz="1800" dirty="0"/>
                  <a:t>도</a:t>
                </a:r>
                <a:endParaRPr lang="en-US" altLang="ko-KR" sz="1800" dirty="0"/>
              </a:p>
              <a:p>
                <a:pPr marL="1093788" lvl="2" indent="-179388"/>
                <a:endParaRPr lang="en-US" sz="1800" dirty="0"/>
              </a:p>
              <a:p>
                <a:pPr marL="1093788" lvl="2" indent="-179388"/>
                <a:endParaRPr lang="en-US" sz="1800" dirty="0"/>
              </a:p>
              <a:p>
                <a:pPr marL="1093788" lvl="2" indent="-179388"/>
                <a:endParaRPr lang="en-US" sz="1800" dirty="0"/>
              </a:p>
              <a:p>
                <a:pPr marL="1093788" lvl="2" indent="-179388"/>
                <a:endParaRPr lang="en-US" sz="1800" dirty="0"/>
              </a:p>
              <a:p>
                <a:pPr marL="1093788" lvl="2" indent="-179388"/>
                <a:r>
                  <a:rPr lang="ko-KR" altLang="en-US" sz="1800" dirty="0"/>
                  <a:t>따라서 </a:t>
                </a:r>
                <a:r>
                  <a:rPr lang="ko-KR" altLang="en-US" sz="1800" b="1" dirty="0">
                    <a:solidFill>
                      <a:srgbClr val="0066FF"/>
                    </a:solidFill>
                  </a:rPr>
                  <a:t>레</a:t>
                </a:r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800" dirty="0"/>
                  <a:t>다</a:t>
                </a:r>
                <a:r>
                  <a:rPr lang="en-US" altLang="ko-KR" sz="1800" dirty="0"/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6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850229"/>
                  </p:ext>
                </p:extLst>
              </p:nvPr>
            </p:nvGraphicFramePr>
            <p:xfrm>
              <a:off x="3771323" y="1727315"/>
              <a:ext cx="8128005" cy="861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850229"/>
                  </p:ext>
                </p:extLst>
              </p:nvPr>
            </p:nvGraphicFramePr>
            <p:xfrm>
              <a:off x="3771323" y="1727315"/>
              <a:ext cx="8128005" cy="861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24" t="-77778" r="-140449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124" t="-77778" r="-130449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124" t="-77778" r="-120449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124" t="-77778" r="-110449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124" t="-77778" r="-100449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1124" t="-77778" r="-90449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1124" t="-77778" r="-80449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9091" t="-77778" r="-71363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0000" t="-77778" r="-60561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0000" t="-77778" r="-50561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0" t="-77778" r="-40561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0000" t="-77778" r="-30561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0000" t="-77778" r="-20561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0000" t="-77778" r="-10561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00000" t="-77778" r="-5618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자유형 3"/>
          <p:cNvSpPr/>
          <p:nvPr/>
        </p:nvSpPr>
        <p:spPr>
          <a:xfrm>
            <a:off x="6212038" y="1466262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자유형 5"/>
          <p:cNvSpPr/>
          <p:nvPr/>
        </p:nvSpPr>
        <p:spPr>
          <a:xfrm>
            <a:off x="6778101" y="1462543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 6"/>
          <p:cNvSpPr/>
          <p:nvPr/>
        </p:nvSpPr>
        <p:spPr>
          <a:xfrm>
            <a:off x="7332023" y="1466280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 7"/>
          <p:cNvSpPr/>
          <p:nvPr/>
        </p:nvSpPr>
        <p:spPr>
          <a:xfrm>
            <a:off x="7871732" y="1463062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6686" y="14417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0746" y="140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0099" y="1399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1747" y="13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98988" y="144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2724" y="1102463"/>
            <a:ext cx="193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완전 </a:t>
            </a:r>
            <a:r>
              <a:rPr lang="en-US" altLang="ko-KR" sz="1400" b="1" dirty="0">
                <a:solidFill>
                  <a:srgbClr val="00B050"/>
                </a:solidFill>
              </a:rPr>
              <a:t>5</a:t>
            </a:r>
            <a:r>
              <a:rPr lang="ko-KR" altLang="en-US" sz="1400" b="1" dirty="0">
                <a:solidFill>
                  <a:srgbClr val="00B050"/>
                </a:solidFill>
              </a:rPr>
              <a:t>도 </a:t>
            </a:r>
            <a:r>
              <a:rPr lang="en-US" altLang="ko-KR" sz="1400" b="1" dirty="0">
                <a:solidFill>
                  <a:srgbClr val="00B050"/>
                </a:solidFill>
              </a:rPr>
              <a:t>(perfect fifth)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1383" y="2831537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2:3</a:t>
            </a:r>
          </a:p>
        </p:txBody>
      </p:sp>
      <p:sp>
        <p:nvSpPr>
          <p:cNvPr id="20" name="자유형 19"/>
          <p:cNvSpPr/>
          <p:nvPr/>
        </p:nvSpPr>
        <p:spPr>
          <a:xfrm>
            <a:off x="6185568" y="2459237"/>
            <a:ext cx="2223247" cy="388470"/>
          </a:xfrm>
          <a:custGeom>
            <a:avLst/>
            <a:gdLst>
              <a:gd name="connsiteX0" fmla="*/ 0 w 2223247"/>
              <a:gd name="connsiteY0" fmla="*/ 143435 h 388470"/>
              <a:gd name="connsiteX1" fmla="*/ 0 w 2223247"/>
              <a:gd name="connsiteY1" fmla="*/ 388470 h 388470"/>
              <a:gd name="connsiteX2" fmla="*/ 2223247 w 2223247"/>
              <a:gd name="connsiteY2" fmla="*/ 388470 h 388470"/>
              <a:gd name="connsiteX3" fmla="*/ 2223247 w 2223247"/>
              <a:gd name="connsiteY3" fmla="*/ 0 h 38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47" h="388470">
                <a:moveTo>
                  <a:pt x="0" y="143435"/>
                </a:moveTo>
                <a:lnTo>
                  <a:pt x="0" y="388470"/>
                </a:lnTo>
                <a:lnTo>
                  <a:pt x="2223247" y="388470"/>
                </a:lnTo>
                <a:lnTo>
                  <a:pt x="2223247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21159"/>
              </p:ext>
            </p:extLst>
          </p:nvPr>
        </p:nvGraphicFramePr>
        <p:xfrm>
          <a:off x="2730500" y="3443288"/>
          <a:ext cx="4879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8" imgW="2755800" imgH="393480" progId="Equation.DSMT4">
                  <p:embed/>
                </p:oleObj>
              </mc:Choice>
              <mc:Fallback>
                <p:oleObj name="Equation" r:id="rId8" imgW="275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0500" y="3443288"/>
                        <a:ext cx="48799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0109802" y="1"/>
            <a:ext cx="2082197" cy="425952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피타고라스 음계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05"/>
    </mc:Choice>
    <mc:Fallback xmlns="">
      <p:transition spd="slow" advTm="1027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b="1" dirty="0">
                    <a:solidFill>
                      <a:srgbClr val="0066FF"/>
                    </a:solidFill>
                  </a:rPr>
                  <a:t>미</a:t>
                </a:r>
                <a:r>
                  <a:rPr lang="ko-KR" altLang="en-US" sz="2400" dirty="0"/>
                  <a:t> 주파수 결정</a:t>
                </a:r>
                <a:endParaRPr lang="en-US" altLang="ko-KR" sz="2000" dirty="0"/>
              </a:p>
              <a:p>
                <a:pPr marL="636588" lvl="1" indent="-179388"/>
                <a:r>
                  <a:rPr lang="ko-KR" altLang="en-US" sz="2000" b="1" dirty="0"/>
                  <a:t>미</a:t>
                </a:r>
                <a:r>
                  <a:rPr lang="ko-KR" altLang="en-US" sz="2000" dirty="0"/>
                  <a:t>에서 완전 </a:t>
                </a:r>
                <a:r>
                  <a:rPr lang="en-US" altLang="ko-KR" sz="2000" dirty="0"/>
                  <a:t>4</a:t>
                </a:r>
                <a:r>
                  <a:rPr lang="ko-KR" altLang="en-US" sz="2000" dirty="0"/>
                  <a:t>도 올리면 </a:t>
                </a:r>
                <a:r>
                  <a:rPr lang="ko-KR" altLang="en-US" sz="2000" b="1" dirty="0"/>
                  <a:t>라</a:t>
                </a:r>
                <a:endParaRPr lang="en-US" altLang="ko-KR" sz="2000" b="1" dirty="0"/>
              </a:p>
              <a:p>
                <a:pPr marL="636588" lvl="1" indent="-179388"/>
                <a:r>
                  <a:rPr lang="ko-KR" altLang="en-US" sz="2000" dirty="0"/>
                  <a:t>이 </a:t>
                </a:r>
                <a:r>
                  <a:rPr lang="ko-KR" altLang="en-US" sz="2000" b="1" dirty="0"/>
                  <a:t>라</a:t>
                </a:r>
                <a:r>
                  <a:rPr lang="ko-KR" altLang="en-US" sz="2000" dirty="0"/>
                  <a:t>에서 완전 </a:t>
                </a:r>
                <a:r>
                  <a:rPr lang="en-US" altLang="ko-KR" sz="2000" dirty="0"/>
                  <a:t>4</a:t>
                </a:r>
                <a:r>
                  <a:rPr lang="ko-KR" altLang="en-US" sz="2000" dirty="0"/>
                  <a:t>도 또 올리면 </a:t>
                </a:r>
                <a:r>
                  <a:rPr lang="ko-KR" altLang="en-US" sz="2000" b="1" dirty="0"/>
                  <a:t>레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r>
                  <a:rPr lang="ko-KR" altLang="en-US" sz="2000" dirty="0"/>
                  <a:t>따라서 </a:t>
                </a:r>
                <a:r>
                  <a:rPr lang="ko-KR" altLang="en-US" sz="2000" b="1" dirty="0">
                    <a:solidFill>
                      <a:srgbClr val="0066FF"/>
                    </a:solidFill>
                  </a:rPr>
                  <a:t>미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800" dirty="0"/>
                  <a:t>다</a:t>
                </a:r>
                <a:r>
                  <a:rPr lang="en-US" altLang="ko-KR" sz="1800" dirty="0"/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6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84354"/>
                  </p:ext>
                </p:extLst>
              </p:nvPr>
            </p:nvGraphicFramePr>
            <p:xfrm>
              <a:off x="2564793" y="2437676"/>
              <a:ext cx="8128005" cy="86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84354"/>
                  </p:ext>
                </p:extLst>
              </p:nvPr>
            </p:nvGraphicFramePr>
            <p:xfrm>
              <a:off x="2564793" y="2437676"/>
              <a:ext cx="8128005" cy="86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24" t="-76829" r="-14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124" t="-76829" r="-13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124" t="-76829" r="-12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124" t="-76829" r="-11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124" t="-76829" r="-10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1124" t="-76829" r="-9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1124" t="-76829" r="-8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1124" t="-76829" r="-7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1124" t="-76829" r="-6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1124" t="-76829" r="-5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1124" t="-76829" r="-4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1124" t="-76829" r="-3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1124" t="-76829" r="-2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1124" t="-76829" r="-1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01124" t="-76829" r="-4494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자유형 3"/>
          <p:cNvSpPr/>
          <p:nvPr/>
        </p:nvSpPr>
        <p:spPr>
          <a:xfrm>
            <a:off x="3920353" y="2200259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489689" y="2210456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5018512" y="2200259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601745" y="2207872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70C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7176" y="2135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2238" y="21599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7489" y="21445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0377" y="21675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3462" y="20118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9638" y="1839677"/>
            <a:ext cx="205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완전 </a:t>
            </a:r>
            <a:r>
              <a:rPr lang="en-US" altLang="ko-KR" sz="1400" b="1" dirty="0">
                <a:solidFill>
                  <a:srgbClr val="C00000"/>
                </a:solidFill>
              </a:rPr>
              <a:t>4</a:t>
            </a:r>
            <a:r>
              <a:rPr lang="ko-KR" altLang="en-US" sz="1400" b="1" dirty="0">
                <a:solidFill>
                  <a:srgbClr val="C00000"/>
                </a:solidFill>
              </a:rPr>
              <a:t>도 </a:t>
            </a:r>
            <a:r>
              <a:rPr lang="en-US" altLang="ko-KR" sz="1400" b="1" dirty="0">
                <a:solidFill>
                  <a:srgbClr val="C00000"/>
                </a:solidFill>
              </a:rPr>
              <a:t>(perfect fourth)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0702" y="3335452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3:4</a:t>
            </a: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31837"/>
              </p:ext>
            </p:extLst>
          </p:nvPr>
        </p:nvGraphicFramePr>
        <p:xfrm>
          <a:off x="1270052" y="3739468"/>
          <a:ext cx="9421813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8" imgW="5321160" imgH="838080" progId="Equation.DSMT4">
                  <p:embed/>
                </p:oleObj>
              </mc:Choice>
              <mc:Fallback>
                <p:oleObj name="Equation" r:id="rId8" imgW="5321160" imgH="838080" progId="Equation.DSMT4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0052" y="3739468"/>
                        <a:ext cx="9421813" cy="148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자유형 17"/>
          <p:cNvSpPr/>
          <p:nvPr/>
        </p:nvSpPr>
        <p:spPr>
          <a:xfrm>
            <a:off x="6143051" y="2218326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70C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680663" y="2209844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70C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0959" y="21454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20406" y="21539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98596" y="2216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2296" y="1872130"/>
            <a:ext cx="205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66FF"/>
                </a:solidFill>
              </a:rPr>
              <a:t>완전 </a:t>
            </a:r>
            <a:r>
              <a:rPr lang="en-US" altLang="ko-KR" sz="1400" b="1" dirty="0">
                <a:solidFill>
                  <a:srgbClr val="0066FF"/>
                </a:solidFill>
              </a:rPr>
              <a:t>4</a:t>
            </a:r>
            <a:r>
              <a:rPr lang="ko-KR" altLang="en-US" sz="1400" b="1" dirty="0">
                <a:solidFill>
                  <a:srgbClr val="0066FF"/>
                </a:solidFill>
              </a:rPr>
              <a:t>도 </a:t>
            </a:r>
            <a:r>
              <a:rPr lang="en-US" altLang="ko-KR" sz="1400" b="1" dirty="0">
                <a:solidFill>
                  <a:srgbClr val="0066FF"/>
                </a:solidFill>
              </a:rPr>
              <a:t>(perfect fourth)</a:t>
            </a:r>
            <a:endParaRPr lang="en-US" sz="1400" b="1" dirty="0">
              <a:solidFill>
                <a:srgbClr val="0066FF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884815" y="3153295"/>
            <a:ext cx="1612669" cy="221672"/>
          </a:xfrm>
          <a:custGeom>
            <a:avLst/>
            <a:gdLst>
              <a:gd name="connsiteX0" fmla="*/ 0 w 1612669"/>
              <a:gd name="connsiteY0" fmla="*/ 22167 h 221672"/>
              <a:gd name="connsiteX1" fmla="*/ 0 w 1612669"/>
              <a:gd name="connsiteY1" fmla="*/ 221672 h 221672"/>
              <a:gd name="connsiteX2" fmla="*/ 1612669 w 1612669"/>
              <a:gd name="connsiteY2" fmla="*/ 221672 h 221672"/>
              <a:gd name="connsiteX3" fmla="*/ 1612669 w 1612669"/>
              <a:gd name="connsiteY3" fmla="*/ 0 h 22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669" h="221672">
                <a:moveTo>
                  <a:pt x="0" y="22167"/>
                </a:moveTo>
                <a:lnTo>
                  <a:pt x="0" y="221672"/>
                </a:lnTo>
                <a:lnTo>
                  <a:pt x="1612669" y="221672"/>
                </a:lnTo>
                <a:lnTo>
                  <a:pt x="161266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 25"/>
          <p:cNvSpPr/>
          <p:nvPr/>
        </p:nvSpPr>
        <p:spPr>
          <a:xfrm>
            <a:off x="5547360" y="3158836"/>
            <a:ext cx="1579418" cy="221673"/>
          </a:xfrm>
          <a:custGeom>
            <a:avLst/>
            <a:gdLst>
              <a:gd name="connsiteX0" fmla="*/ 0 w 1579418"/>
              <a:gd name="connsiteY0" fmla="*/ 0 h 221673"/>
              <a:gd name="connsiteX1" fmla="*/ 0 w 1579418"/>
              <a:gd name="connsiteY1" fmla="*/ 221673 h 221673"/>
              <a:gd name="connsiteX2" fmla="*/ 1579418 w 1579418"/>
              <a:gd name="connsiteY2" fmla="*/ 221673 h 221673"/>
              <a:gd name="connsiteX3" fmla="*/ 1579418 w 1579418"/>
              <a:gd name="connsiteY3" fmla="*/ 149629 h 2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18" h="221673">
                <a:moveTo>
                  <a:pt x="0" y="0"/>
                </a:moveTo>
                <a:lnTo>
                  <a:pt x="0" y="221673"/>
                </a:lnTo>
                <a:lnTo>
                  <a:pt x="1579418" y="221673"/>
                </a:lnTo>
                <a:lnTo>
                  <a:pt x="1579418" y="149629"/>
                </a:lnTo>
              </a:path>
            </a:pathLst>
          </a:cu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64920" y="3338013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</a:rPr>
              <a:t>3:4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109802" y="1"/>
            <a:ext cx="2082197" cy="425952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피타고라스 음계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01"/>
    </mc:Choice>
    <mc:Fallback xmlns="">
      <p:transition spd="slow" advTm="704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b="1" dirty="0">
                    <a:solidFill>
                      <a:srgbClr val="0066FF"/>
                    </a:solidFill>
                  </a:rPr>
                  <a:t>파</a:t>
                </a:r>
                <a:r>
                  <a:rPr lang="ko-KR" altLang="en-US" sz="2400" dirty="0"/>
                  <a:t> 주파수 결정</a:t>
                </a:r>
                <a:endParaRPr lang="en-US" altLang="ko-KR" sz="2000" dirty="0"/>
              </a:p>
              <a:p>
                <a:pPr marL="636588" lvl="1" indent="-179388"/>
                <a:r>
                  <a:rPr lang="ko-KR" altLang="en-US" sz="2000" b="1" dirty="0"/>
                  <a:t>파</a:t>
                </a:r>
                <a:r>
                  <a:rPr lang="ko-KR" altLang="en-US" sz="2000" dirty="0"/>
                  <a:t>에서 완전 </a:t>
                </a:r>
                <a:r>
                  <a:rPr lang="en-US" altLang="ko-KR" sz="2000" dirty="0"/>
                  <a:t>5</a:t>
                </a:r>
                <a:r>
                  <a:rPr lang="ko-KR" altLang="en-US" sz="2000" dirty="0"/>
                  <a:t>도 올리면 </a:t>
                </a:r>
                <a:r>
                  <a:rPr lang="ko-KR" altLang="en-US" sz="2000" b="1" dirty="0"/>
                  <a:t>도</a:t>
                </a:r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r>
                  <a:rPr lang="ko-KR" altLang="en-US" sz="2000" dirty="0"/>
                  <a:t>따라서 </a:t>
                </a:r>
                <a:r>
                  <a:rPr lang="ko-KR" altLang="en-US" sz="2000" b="1" dirty="0">
                    <a:solidFill>
                      <a:srgbClr val="0066FF"/>
                    </a:solidFill>
                  </a:rPr>
                  <a:t>파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800" dirty="0"/>
                  <a:t>다</a:t>
                </a:r>
                <a:r>
                  <a:rPr lang="en-US" altLang="ko-KR" sz="1800" dirty="0"/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6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011360"/>
                  </p:ext>
                </p:extLst>
              </p:nvPr>
            </p:nvGraphicFramePr>
            <p:xfrm>
              <a:off x="2564793" y="2003925"/>
              <a:ext cx="8128005" cy="86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011360"/>
                  </p:ext>
                </p:extLst>
              </p:nvPr>
            </p:nvGraphicFramePr>
            <p:xfrm>
              <a:off x="2564793" y="2003925"/>
              <a:ext cx="8128005" cy="86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24" t="-76829" r="-14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124" t="-76829" r="-13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124" t="-76829" r="-12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124" t="-76829" r="-11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124" t="-76829" r="-10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1124" t="-76829" r="-9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1124" t="-76829" r="-8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1124" t="-76829" r="-7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1124" t="-76829" r="-6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1124" t="-76829" r="-5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1124" t="-76829" r="-4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1124" t="-76829" r="-3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1124" t="-76829" r="-2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1124" t="-76829" r="-1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01124" t="-76829" r="-4494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자유형 5"/>
          <p:cNvSpPr/>
          <p:nvPr/>
        </p:nvSpPr>
        <p:spPr>
          <a:xfrm>
            <a:off x="4489689" y="1776705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5018512" y="1766508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601745" y="1774121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2238" y="17262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7489" y="1710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0377" y="17338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3</a:t>
            </a: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0190"/>
              </p:ext>
            </p:extLst>
          </p:nvPr>
        </p:nvGraphicFramePr>
        <p:xfrm>
          <a:off x="3089195" y="3419459"/>
          <a:ext cx="48561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8" imgW="2743200" imgH="393480" progId="Equation.DSMT4">
                  <p:embed/>
                </p:oleObj>
              </mc:Choice>
              <mc:Fallback>
                <p:oleObj name="Equation" r:id="rId8" imgW="2743200" imgH="393480" progId="Equation.DSMT4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89195" y="3419459"/>
                        <a:ext cx="485616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자유형 17"/>
          <p:cNvSpPr/>
          <p:nvPr/>
        </p:nvSpPr>
        <p:spPr>
          <a:xfrm>
            <a:off x="6143051" y="1784575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97096" y="1733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58259" y="17613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39911" y="1443499"/>
            <a:ext cx="205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완전 </a:t>
            </a:r>
            <a:r>
              <a:rPr lang="en-US" altLang="ko-KR" sz="1400" b="1" dirty="0">
                <a:solidFill>
                  <a:srgbClr val="00B050"/>
                </a:solidFill>
              </a:rPr>
              <a:t>5</a:t>
            </a:r>
            <a:r>
              <a:rPr lang="ko-KR" altLang="en-US" sz="1400" b="1" dirty="0">
                <a:solidFill>
                  <a:srgbClr val="00B050"/>
                </a:solidFill>
              </a:rPr>
              <a:t>도 </a:t>
            </a:r>
            <a:r>
              <a:rPr lang="en-US" altLang="ko-KR" sz="1400" b="1" dirty="0">
                <a:solidFill>
                  <a:srgbClr val="00B050"/>
                </a:solidFill>
              </a:rPr>
              <a:t>(perfect fifth)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9896" y="2904458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2:3</a:t>
            </a:r>
          </a:p>
        </p:txBody>
      </p:sp>
      <p:sp>
        <p:nvSpPr>
          <p:cNvPr id="2" name="자유형 1"/>
          <p:cNvSpPr/>
          <p:nvPr/>
        </p:nvSpPr>
        <p:spPr>
          <a:xfrm>
            <a:off x="4453666" y="2702103"/>
            <a:ext cx="2199939" cy="231290"/>
          </a:xfrm>
          <a:custGeom>
            <a:avLst/>
            <a:gdLst>
              <a:gd name="connsiteX0" fmla="*/ 0 w 2199939"/>
              <a:gd name="connsiteY0" fmla="*/ 0 h 231290"/>
              <a:gd name="connsiteX1" fmla="*/ 0 w 2199939"/>
              <a:gd name="connsiteY1" fmla="*/ 231290 h 231290"/>
              <a:gd name="connsiteX2" fmla="*/ 2194560 w 2199939"/>
              <a:gd name="connsiteY2" fmla="*/ 231290 h 231290"/>
              <a:gd name="connsiteX3" fmla="*/ 2194560 w 2199939"/>
              <a:gd name="connsiteY3" fmla="*/ 10758 h 231290"/>
              <a:gd name="connsiteX4" fmla="*/ 2199939 w 2199939"/>
              <a:gd name="connsiteY4" fmla="*/ 10758 h 23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9939" h="231290">
                <a:moveTo>
                  <a:pt x="0" y="0"/>
                </a:moveTo>
                <a:lnTo>
                  <a:pt x="0" y="231290"/>
                </a:lnTo>
                <a:lnTo>
                  <a:pt x="2194560" y="231290"/>
                </a:lnTo>
                <a:lnTo>
                  <a:pt x="2194560" y="10758"/>
                </a:lnTo>
                <a:lnTo>
                  <a:pt x="2199939" y="10758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/>
          <p:cNvSpPr/>
          <p:nvPr/>
        </p:nvSpPr>
        <p:spPr>
          <a:xfrm>
            <a:off x="10109802" y="1"/>
            <a:ext cx="2082197" cy="425952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피타고라스 음계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75"/>
    </mc:Choice>
    <mc:Fallback xmlns="">
      <p:transition spd="slow" advTm="185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b="1" dirty="0">
                    <a:solidFill>
                      <a:srgbClr val="0066FF"/>
                    </a:solidFill>
                  </a:rPr>
                  <a:t>라</a:t>
                </a:r>
                <a:r>
                  <a:rPr lang="ko-KR" altLang="en-US" sz="2400" dirty="0"/>
                  <a:t> 주파수 결정</a:t>
                </a:r>
                <a:endParaRPr lang="en-US" altLang="ko-KR" sz="2000" dirty="0"/>
              </a:p>
              <a:p>
                <a:pPr marL="636588" lvl="1" indent="-179388"/>
                <a:r>
                  <a:rPr lang="ko-KR" altLang="en-US" sz="2000" b="1" dirty="0"/>
                  <a:t>라</a:t>
                </a:r>
                <a:r>
                  <a:rPr lang="ko-KR" altLang="en-US" sz="2000" dirty="0"/>
                  <a:t>에서 완전 </a:t>
                </a:r>
                <a:r>
                  <a:rPr lang="en-US" altLang="ko-KR" sz="2000" dirty="0"/>
                  <a:t>5</a:t>
                </a:r>
                <a:r>
                  <a:rPr lang="ko-KR" altLang="en-US" sz="2000" dirty="0"/>
                  <a:t>도 내리면 </a:t>
                </a:r>
                <a:r>
                  <a:rPr lang="ko-KR" altLang="en-US" sz="2000" b="1" dirty="0"/>
                  <a:t>레</a:t>
                </a:r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r>
                  <a:rPr lang="ko-KR" altLang="en-US" sz="2000" dirty="0"/>
                  <a:t>따라서 </a:t>
                </a:r>
                <a:r>
                  <a:rPr lang="ko-KR" altLang="en-US" sz="2000" b="1" dirty="0">
                    <a:solidFill>
                      <a:srgbClr val="0066FF"/>
                    </a:solidFill>
                  </a:rPr>
                  <a:t>라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800" dirty="0"/>
                  <a:t>다</a:t>
                </a:r>
                <a:r>
                  <a:rPr lang="en-US" altLang="ko-KR" sz="1800" dirty="0"/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6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521483"/>
                  </p:ext>
                </p:extLst>
              </p:nvPr>
            </p:nvGraphicFramePr>
            <p:xfrm>
              <a:off x="2564793" y="2003925"/>
              <a:ext cx="8128005" cy="86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521483"/>
                  </p:ext>
                </p:extLst>
              </p:nvPr>
            </p:nvGraphicFramePr>
            <p:xfrm>
              <a:off x="2564793" y="2003925"/>
              <a:ext cx="8128005" cy="86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24" t="-76829" r="-14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124" t="-76829" r="-13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124" t="-76829" r="-12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124" t="-76829" r="-11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124" t="-76829" r="-10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1124" t="-76829" r="-9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1124" t="-76829" r="-8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1124" t="-76829" r="-7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1124" t="-76829" r="-6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1124" t="-76829" r="-5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1124" t="-76829" r="-4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1124" t="-76829" r="-3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1124" t="-76829" r="-2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1124" t="-76829" r="-1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01124" t="-76829" r="-4494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자유형 5"/>
          <p:cNvSpPr/>
          <p:nvPr/>
        </p:nvSpPr>
        <p:spPr>
          <a:xfrm>
            <a:off x="4489689" y="1776705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headEnd type="triangle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5018512" y="1766508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headEnd type="triangle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955182" y="1764506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headEnd type="triangle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3720" y="17892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434" y="17066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30855" y="16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3</a:t>
            </a: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705133"/>
              </p:ext>
            </p:extLst>
          </p:nvPr>
        </p:nvGraphicFramePr>
        <p:xfrm>
          <a:off x="2974589" y="3459757"/>
          <a:ext cx="5194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8" imgW="2933640" imgH="393480" progId="Equation.DSMT4">
                  <p:embed/>
                </p:oleObj>
              </mc:Choice>
              <mc:Fallback>
                <p:oleObj name="Equation" r:id="rId8" imgW="2933640" imgH="393480" progId="Equation.DSMT4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4589" y="3459757"/>
                        <a:ext cx="5194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자유형 17"/>
          <p:cNvSpPr/>
          <p:nvPr/>
        </p:nvSpPr>
        <p:spPr>
          <a:xfrm>
            <a:off x="3398463" y="1769036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headEnd type="triangle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9536" y="17077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4933" y="17767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8197" y="1452575"/>
            <a:ext cx="205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완전 </a:t>
            </a:r>
            <a:r>
              <a:rPr lang="en-US" altLang="ko-KR" sz="1400" b="1" dirty="0">
                <a:solidFill>
                  <a:srgbClr val="00B050"/>
                </a:solidFill>
              </a:rPr>
              <a:t>5</a:t>
            </a:r>
            <a:r>
              <a:rPr lang="ko-KR" altLang="en-US" sz="1400" b="1" dirty="0">
                <a:solidFill>
                  <a:srgbClr val="00B050"/>
                </a:solidFill>
              </a:rPr>
              <a:t>도 </a:t>
            </a:r>
            <a:r>
              <a:rPr lang="en-US" altLang="ko-KR" sz="1400" b="1" dirty="0">
                <a:solidFill>
                  <a:srgbClr val="00B050"/>
                </a:solidFill>
              </a:rPr>
              <a:t>(perfect fifth)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47644" y="2901713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2:3</a:t>
            </a:r>
          </a:p>
        </p:txBody>
      </p:sp>
      <p:sp>
        <p:nvSpPr>
          <p:cNvPr id="4" name="자유형 3"/>
          <p:cNvSpPr/>
          <p:nvPr/>
        </p:nvSpPr>
        <p:spPr>
          <a:xfrm>
            <a:off x="3321711" y="2672117"/>
            <a:ext cx="2195565" cy="276330"/>
          </a:xfrm>
          <a:custGeom>
            <a:avLst/>
            <a:gdLst>
              <a:gd name="connsiteX0" fmla="*/ 0 w 2195565"/>
              <a:gd name="connsiteY0" fmla="*/ 205992 h 276330"/>
              <a:gd name="connsiteX1" fmla="*/ 0 w 2195565"/>
              <a:gd name="connsiteY1" fmla="*/ 205992 h 276330"/>
              <a:gd name="connsiteX2" fmla="*/ 5024 w 2195565"/>
              <a:gd name="connsiteY2" fmla="*/ 256233 h 276330"/>
              <a:gd name="connsiteX3" fmla="*/ 5024 w 2195565"/>
              <a:gd name="connsiteY3" fmla="*/ 276330 h 276330"/>
              <a:gd name="connsiteX4" fmla="*/ 2195565 w 2195565"/>
              <a:gd name="connsiteY4" fmla="*/ 276330 h 276330"/>
              <a:gd name="connsiteX5" fmla="*/ 2195565 w 2195565"/>
              <a:gd name="connsiteY5" fmla="*/ 0 h 27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565" h="276330">
                <a:moveTo>
                  <a:pt x="0" y="205992"/>
                </a:moveTo>
                <a:lnTo>
                  <a:pt x="0" y="205992"/>
                </a:lnTo>
                <a:cubicBezTo>
                  <a:pt x="1675" y="222739"/>
                  <a:pt x="2465" y="239598"/>
                  <a:pt x="5024" y="256233"/>
                </a:cubicBezTo>
                <a:cubicBezTo>
                  <a:pt x="8103" y="276247"/>
                  <a:pt x="14998" y="266356"/>
                  <a:pt x="5024" y="276330"/>
                </a:cubicBezTo>
                <a:lnTo>
                  <a:pt x="2195565" y="276330"/>
                </a:lnTo>
                <a:lnTo>
                  <a:pt x="2195565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10109802" y="1"/>
            <a:ext cx="2082197" cy="425952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피타고라스 음계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2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6"/>
    </mc:Choice>
    <mc:Fallback xmlns="">
      <p:transition spd="slow" advTm="207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b="1" dirty="0">
                    <a:solidFill>
                      <a:srgbClr val="0066FF"/>
                    </a:solidFill>
                  </a:rPr>
                  <a:t>시</a:t>
                </a:r>
                <a:r>
                  <a:rPr lang="ko-KR" altLang="en-US" sz="2400" dirty="0"/>
                  <a:t> 주파수 결정</a:t>
                </a:r>
                <a:endParaRPr lang="en-US" altLang="ko-KR" sz="2000" dirty="0"/>
              </a:p>
              <a:p>
                <a:pPr marL="636588" lvl="1" indent="-179388"/>
                <a:r>
                  <a:rPr lang="ko-KR" altLang="en-US" sz="2000" b="1" dirty="0"/>
                  <a:t>시</a:t>
                </a:r>
                <a:r>
                  <a:rPr lang="ko-KR" altLang="en-US" sz="2000" dirty="0"/>
                  <a:t>에서 완전 </a:t>
                </a:r>
                <a:r>
                  <a:rPr lang="en-US" altLang="ko-KR" sz="2000" dirty="0"/>
                  <a:t>5</a:t>
                </a:r>
                <a:r>
                  <a:rPr lang="ko-KR" altLang="en-US" sz="2000" dirty="0"/>
                  <a:t>도 내리면 </a:t>
                </a:r>
                <a:r>
                  <a:rPr lang="ko-KR" altLang="en-US" sz="2000" b="1" dirty="0"/>
                  <a:t>미</a:t>
                </a:r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endParaRPr lang="en-US" sz="2000" dirty="0"/>
              </a:p>
              <a:p>
                <a:pPr marL="636588" lvl="1" indent="-179388"/>
                <a:r>
                  <a:rPr lang="ko-KR" altLang="en-US" sz="2000" dirty="0"/>
                  <a:t>따라서 </a:t>
                </a:r>
                <a:r>
                  <a:rPr lang="ko-KR" altLang="en-US" sz="2000" b="1" dirty="0">
                    <a:solidFill>
                      <a:srgbClr val="0066FF"/>
                    </a:solidFill>
                  </a:rPr>
                  <a:t>시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243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800" dirty="0"/>
                  <a:t>다</a:t>
                </a:r>
                <a:r>
                  <a:rPr lang="en-US" altLang="ko-KR" sz="1800" dirty="0"/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6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141306"/>
                  </p:ext>
                </p:extLst>
              </p:nvPr>
            </p:nvGraphicFramePr>
            <p:xfrm>
              <a:off x="2564793" y="2003925"/>
              <a:ext cx="8128005" cy="86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141306"/>
                  </p:ext>
                </p:extLst>
              </p:nvPr>
            </p:nvGraphicFramePr>
            <p:xfrm>
              <a:off x="2564793" y="2003925"/>
              <a:ext cx="8128005" cy="863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867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56529870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29769811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5603480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036577298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1690267222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4146035513"/>
                        </a:ext>
                      </a:extLst>
                    </a:gridCol>
                    <a:gridCol w="541867">
                      <a:extLst>
                        <a:ext uri="{9D8B030D-6E8A-4147-A177-3AD203B41FA5}">
                          <a16:colId xmlns:a16="http://schemas.microsoft.com/office/drawing/2014/main" val="370134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24" t="-76829" r="-14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124" t="-76829" r="-13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124" t="-76829" r="-12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124" t="-76829" r="-11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124" t="-76829" r="-10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1124" t="-76829" r="-9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1124" t="-76829" r="-8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1124" t="-76829" r="-7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01124" t="-76829" r="-6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1124" t="-76829" r="-5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1124" t="-76829" r="-4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01124" t="-76829" r="-3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201124" t="-76829" r="-2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01124" t="-76829" r="-10449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401124" t="-76829" r="-4494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자유형 5"/>
          <p:cNvSpPr/>
          <p:nvPr/>
        </p:nvSpPr>
        <p:spPr>
          <a:xfrm>
            <a:off x="5069551" y="1776705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headEnd type="triangle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5598374" y="1766508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headEnd type="triangle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4535044" y="1764506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headEnd type="triangle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3582" y="17892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0296" y="17066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0717" y="169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3</a:t>
            </a: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67266"/>
              </p:ext>
            </p:extLst>
          </p:nvPr>
        </p:nvGraphicFramePr>
        <p:xfrm>
          <a:off x="2740025" y="3419475"/>
          <a:ext cx="5554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8" imgW="3136680" imgH="393480" progId="Equation.DSMT4">
                  <p:embed/>
                </p:oleObj>
              </mc:Choice>
              <mc:Fallback>
                <p:oleObj name="Equation" r:id="rId8" imgW="3136680" imgH="393480" progId="Equation.DSMT4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40025" y="3419475"/>
                        <a:ext cx="555466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자유형 17"/>
          <p:cNvSpPr/>
          <p:nvPr/>
        </p:nvSpPr>
        <p:spPr>
          <a:xfrm>
            <a:off x="3978325" y="1769036"/>
            <a:ext cx="498764" cy="227220"/>
          </a:xfrm>
          <a:custGeom>
            <a:avLst/>
            <a:gdLst>
              <a:gd name="connsiteX0" fmla="*/ 0 w 498764"/>
              <a:gd name="connsiteY0" fmla="*/ 221678 h 227220"/>
              <a:gd name="connsiteX1" fmla="*/ 249382 w 498764"/>
              <a:gd name="connsiteY1" fmla="*/ 5 h 227220"/>
              <a:gd name="connsiteX2" fmla="*/ 498764 w 498764"/>
              <a:gd name="connsiteY2" fmla="*/ 227220 h 2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27220">
                <a:moveTo>
                  <a:pt x="0" y="221678"/>
                </a:moveTo>
                <a:cubicBezTo>
                  <a:pt x="83127" y="110379"/>
                  <a:pt x="166255" y="-919"/>
                  <a:pt x="249382" y="5"/>
                </a:cubicBezTo>
                <a:cubicBezTo>
                  <a:pt x="332509" y="929"/>
                  <a:pt x="415636" y="114074"/>
                  <a:pt x="498764" y="227220"/>
                </a:cubicBezTo>
              </a:path>
            </a:pathLst>
          </a:custGeom>
          <a:noFill/>
          <a:ln>
            <a:solidFill>
              <a:srgbClr val="00B050"/>
            </a:solidFill>
            <a:headEnd type="triangle"/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9398" y="17077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64795" y="17767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98059" y="1452575"/>
            <a:ext cx="205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완전 </a:t>
            </a:r>
            <a:r>
              <a:rPr lang="en-US" altLang="ko-KR" sz="1400" b="1" dirty="0">
                <a:solidFill>
                  <a:srgbClr val="00B050"/>
                </a:solidFill>
              </a:rPr>
              <a:t>5</a:t>
            </a:r>
            <a:r>
              <a:rPr lang="ko-KR" altLang="en-US" sz="1400" b="1" dirty="0">
                <a:solidFill>
                  <a:srgbClr val="00B050"/>
                </a:solidFill>
              </a:rPr>
              <a:t>도 </a:t>
            </a:r>
            <a:r>
              <a:rPr lang="en-US" altLang="ko-KR" sz="1400" b="1" dirty="0">
                <a:solidFill>
                  <a:srgbClr val="00B050"/>
                </a:solidFill>
              </a:rPr>
              <a:t>(perfect fifth)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2902" y="2968619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2:3</a:t>
            </a:r>
          </a:p>
        </p:txBody>
      </p:sp>
      <p:sp>
        <p:nvSpPr>
          <p:cNvPr id="4" name="자유형 3"/>
          <p:cNvSpPr/>
          <p:nvPr/>
        </p:nvSpPr>
        <p:spPr>
          <a:xfrm>
            <a:off x="3868120" y="2705570"/>
            <a:ext cx="2195565" cy="276330"/>
          </a:xfrm>
          <a:custGeom>
            <a:avLst/>
            <a:gdLst>
              <a:gd name="connsiteX0" fmla="*/ 0 w 2195565"/>
              <a:gd name="connsiteY0" fmla="*/ 205992 h 276330"/>
              <a:gd name="connsiteX1" fmla="*/ 0 w 2195565"/>
              <a:gd name="connsiteY1" fmla="*/ 205992 h 276330"/>
              <a:gd name="connsiteX2" fmla="*/ 5024 w 2195565"/>
              <a:gd name="connsiteY2" fmla="*/ 256233 h 276330"/>
              <a:gd name="connsiteX3" fmla="*/ 5024 w 2195565"/>
              <a:gd name="connsiteY3" fmla="*/ 276330 h 276330"/>
              <a:gd name="connsiteX4" fmla="*/ 2195565 w 2195565"/>
              <a:gd name="connsiteY4" fmla="*/ 276330 h 276330"/>
              <a:gd name="connsiteX5" fmla="*/ 2195565 w 2195565"/>
              <a:gd name="connsiteY5" fmla="*/ 0 h 27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565" h="276330">
                <a:moveTo>
                  <a:pt x="0" y="205992"/>
                </a:moveTo>
                <a:lnTo>
                  <a:pt x="0" y="205992"/>
                </a:lnTo>
                <a:cubicBezTo>
                  <a:pt x="1675" y="222739"/>
                  <a:pt x="2465" y="239598"/>
                  <a:pt x="5024" y="256233"/>
                </a:cubicBezTo>
                <a:cubicBezTo>
                  <a:pt x="8103" y="276247"/>
                  <a:pt x="14998" y="266356"/>
                  <a:pt x="5024" y="276330"/>
                </a:cubicBezTo>
                <a:lnTo>
                  <a:pt x="2195565" y="276330"/>
                </a:lnTo>
                <a:lnTo>
                  <a:pt x="2195565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10109802" y="1"/>
            <a:ext cx="2082197" cy="425952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피타고라스 음계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2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75"/>
    </mc:Choice>
    <mc:Fallback xmlns="">
      <p:transition spd="slow" advTm="162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</p:spPr>
            <p:txBody>
              <a:bodyPr>
                <a:normAutofit/>
              </a:bodyPr>
              <a:lstStyle/>
              <a:p>
                <a:pPr marL="179388" indent="-179388"/>
                <a:r>
                  <a:rPr lang="ko-KR" altLang="en-US" sz="2400" dirty="0"/>
                  <a:t>피타고라스 음계의 단점</a:t>
                </a:r>
                <a:endParaRPr lang="en-US" altLang="ko-KR" sz="2400" dirty="0"/>
              </a:p>
              <a:p>
                <a:pPr marL="636588" lvl="1" indent="-179388"/>
                <a:r>
                  <a:rPr lang="en-US" altLang="ko-KR" sz="2000" dirty="0"/>
                  <a:t>(1) </a:t>
                </a:r>
                <a:r>
                  <a:rPr lang="ko-KR" altLang="en-US" sz="2000" dirty="0"/>
                  <a:t>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81/64</m:t>
                    </m:r>
                  </m:oMath>
                </a14:m>
                <a:r>
                  <a:rPr lang="en-US" sz="2000" dirty="0"/>
                  <a:t>, </a:t>
                </a:r>
                <a:r>
                  <a:rPr lang="ko-KR" altLang="en-US" sz="2000" dirty="0"/>
                  <a:t>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27/16</m:t>
                    </m:r>
                  </m:oMath>
                </a14:m>
                <a:r>
                  <a:rPr lang="en-US" sz="2000" dirty="0"/>
                  <a:t>, </a:t>
                </a:r>
                <a:r>
                  <a:rPr lang="ko-KR" altLang="en-US" sz="2000" dirty="0"/>
                  <a:t>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243/128</m:t>
                    </m:r>
                  </m:oMath>
                </a14:m>
                <a:r>
                  <a:rPr lang="ko-KR" altLang="en-US" sz="2000" dirty="0"/>
                  <a:t>의 너무 큰 분모와 분자이므로 다른 음과 작은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        </a:t>
                </a:r>
                <a:r>
                  <a:rPr lang="ko-KR" altLang="en-US" sz="2000" dirty="0"/>
                  <a:t> 정수배가 되지 않음</a:t>
                </a:r>
                <a:endParaRPr lang="en-US" altLang="ko-KR" sz="2000" dirty="0"/>
              </a:p>
              <a:p>
                <a:pPr marL="636588" lvl="1" indent="-179388"/>
                <a:r>
                  <a:rPr lang="en-US" sz="2000" dirty="0"/>
                  <a:t>(2) </a:t>
                </a:r>
                <a:r>
                  <a:rPr lang="ko-KR" altLang="en-US" sz="2000" dirty="0"/>
                  <a:t>음계 사이의 비율 온음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9/8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=1.1250</m:t>
                        </m:r>
                      </m:e>
                    </m:d>
                  </m:oMath>
                </a14:m>
                <a:r>
                  <a:rPr lang="ko-KR" altLang="en-US" sz="2000" dirty="0"/>
                  <a:t>과 반음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256/243(=1.0535)</m:t>
                    </m:r>
                  </m:oMath>
                </a14:m>
                <a:r>
                  <a:rPr lang="ko-KR" altLang="en-US" sz="2000" dirty="0"/>
                  <a:t>에서 반음을 두 번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        </a:t>
                </a:r>
                <a:r>
                  <a:rPr lang="ko-KR" altLang="en-US" sz="2000" dirty="0"/>
                  <a:t> 올리면 온음이 되지 않음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8650"/>
                <a:ext cx="10515600" cy="5641521"/>
              </a:xfrm>
              <a:blipFill>
                <a:blip r:embed="rId6"/>
                <a:stretch>
                  <a:fillRect l="-812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9482204" y="1"/>
            <a:ext cx="2709796" cy="425952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피타고라스 음계 단점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07011" y="3296992"/>
            <a:ext cx="6746789" cy="3188214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298225"/>
                  </p:ext>
                </p:extLst>
              </p:nvPr>
            </p:nvGraphicFramePr>
            <p:xfrm>
              <a:off x="5276116" y="3549250"/>
              <a:ext cx="5986080" cy="177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260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</a:tblGrid>
                  <a:tr h="806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  <a:p>
                          <a:pPr algn="ctr"/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  <a:p>
                          <a:pPr algn="ctr"/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  <a:p>
                          <a:pPr algn="ctr"/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  <a:p>
                          <a:pPr algn="ctr"/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</a:p>
                        <a:p>
                          <a:pPr algn="ctr"/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  <a:p>
                          <a:pPr algn="ctr"/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  <a:p>
                          <a:pPr algn="ctr"/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  <a:p>
                          <a:pPr algn="ctr"/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9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243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298225"/>
                  </p:ext>
                </p:extLst>
              </p:nvPr>
            </p:nvGraphicFramePr>
            <p:xfrm>
              <a:off x="5276116" y="3549250"/>
              <a:ext cx="5986080" cy="1778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260">
                      <a:extLst>
                        <a:ext uri="{9D8B030D-6E8A-4147-A177-3AD203B41FA5}">
                          <a16:colId xmlns:a16="http://schemas.microsoft.com/office/drawing/2014/main" val="986339345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3276127977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1483511224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2040799916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437176314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3985993651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2866392338"/>
                        </a:ext>
                      </a:extLst>
                    </a:gridCol>
                    <a:gridCol w="748260">
                      <a:extLst>
                        <a:ext uri="{9D8B030D-6E8A-4147-A177-3AD203B41FA5}">
                          <a16:colId xmlns:a16="http://schemas.microsoft.com/office/drawing/2014/main" val="1854268845"/>
                        </a:ext>
                      </a:extLst>
                    </a:gridCol>
                  </a:tblGrid>
                  <a:tr h="806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  <a:p>
                          <a:pPr algn="ctr"/>
                          <a:r>
                            <a:rPr lang="ko-KR" altLang="en-US" sz="20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  <a:p>
                          <a:pPr algn="ctr"/>
                          <a:r>
                            <a:rPr lang="ko-KR" altLang="en-US" sz="2000" dirty="0" smtClean="0">
                              <a:solidFill>
                                <a:schemeClr val="tx1"/>
                              </a:solidFill>
                            </a:rPr>
                            <a:t>레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  <a:p>
                          <a:pPr algn="ctr"/>
                          <a:r>
                            <a:rPr lang="ko-KR" altLang="en-US" sz="2000" dirty="0" smtClean="0">
                              <a:solidFill>
                                <a:schemeClr val="tx1"/>
                              </a:solidFill>
                            </a:rPr>
                            <a:t>미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  <a:p>
                          <a:pPr algn="ctr"/>
                          <a:r>
                            <a:rPr lang="ko-KR" altLang="en-US" sz="2000" dirty="0" smtClean="0">
                              <a:solidFill>
                                <a:schemeClr val="tx1"/>
                              </a:solidFill>
                            </a:rPr>
                            <a:t>파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</a:p>
                        <a:p>
                          <a:pPr algn="ctr"/>
                          <a:r>
                            <a:rPr lang="ko-KR" altLang="en-US" sz="2000" dirty="0" smtClean="0">
                              <a:solidFill>
                                <a:schemeClr val="tx1"/>
                              </a:solidFill>
                            </a:rPr>
                            <a:t>솔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  <a:p>
                          <a:pPr algn="ctr"/>
                          <a:r>
                            <a:rPr lang="ko-KR" altLang="en-US" sz="2000" dirty="0" smtClean="0">
                              <a:solidFill>
                                <a:schemeClr val="tx1"/>
                              </a:solidFill>
                            </a:rPr>
                            <a:t>라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  <a:p>
                          <a:pPr algn="ctr"/>
                          <a:r>
                            <a:rPr lang="ko-KR" altLang="en-US" sz="2000" dirty="0" smtClean="0">
                              <a:solidFill>
                                <a:schemeClr val="tx1"/>
                              </a:solidFill>
                            </a:rPr>
                            <a:t>시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  <a:p>
                          <a:pPr algn="ctr"/>
                          <a:r>
                            <a:rPr lang="ko-KR" altLang="en-US" sz="2000" dirty="0" smtClean="0">
                              <a:solidFill>
                                <a:schemeClr val="tx1"/>
                              </a:solidFill>
                            </a:rPr>
                            <a:t>도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478622"/>
                      </a:ext>
                    </a:extLst>
                  </a:tr>
                  <a:tr h="9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13" t="-86250" r="-70243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813" t="-86250" r="-60243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813" t="-86250" r="-50243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813" t="-86250" r="-40243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4098" t="-86250" r="-305738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00000" t="-86250" r="-203252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0000" t="-86250" r="-103252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700000" t="-86250" r="-3252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357747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808477"/>
              </p:ext>
            </p:extLst>
          </p:nvPr>
        </p:nvGraphicFramePr>
        <p:xfrm>
          <a:off x="5829857" y="5453018"/>
          <a:ext cx="248612" cy="69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Equation" r:id="rId8" imgW="139680" imgH="393480" progId="Equation.DSMT4">
                  <p:embed/>
                </p:oleObj>
              </mc:Choice>
              <mc:Fallback>
                <p:oleObj name="Equation" r:id="rId8" imgW="139680" imgH="39348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29857" y="5453018"/>
                        <a:ext cx="248612" cy="699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93655"/>
              </p:ext>
            </p:extLst>
          </p:nvPr>
        </p:nvGraphicFramePr>
        <p:xfrm>
          <a:off x="6575982" y="5453018"/>
          <a:ext cx="248612" cy="69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Equation" r:id="rId10" imgW="139680" imgH="393480" progId="Equation.DSMT4">
                  <p:embed/>
                </p:oleObj>
              </mc:Choice>
              <mc:Fallback>
                <p:oleObj name="Equation" r:id="rId10" imgW="139680" imgH="39348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75982" y="5453018"/>
                        <a:ext cx="248612" cy="699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41188"/>
              </p:ext>
            </p:extLst>
          </p:nvPr>
        </p:nvGraphicFramePr>
        <p:xfrm>
          <a:off x="7241145" y="5453018"/>
          <a:ext cx="540252" cy="69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12" imgW="304560" imgH="393480" progId="Equation.DSMT4">
                  <p:embed/>
                </p:oleObj>
              </mc:Choice>
              <mc:Fallback>
                <p:oleObj name="Equation" r:id="rId12" imgW="304560" imgH="39348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41145" y="5453018"/>
                        <a:ext cx="540252" cy="699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251969"/>
              </p:ext>
            </p:extLst>
          </p:nvPr>
        </p:nvGraphicFramePr>
        <p:xfrm>
          <a:off x="8120620" y="5453018"/>
          <a:ext cx="248612" cy="69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14" imgW="139680" imgH="393480" progId="Equation.DSMT4">
                  <p:embed/>
                </p:oleObj>
              </mc:Choice>
              <mc:Fallback>
                <p:oleObj name="Equation" r:id="rId14" imgW="139680" imgH="39348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20620" y="5453018"/>
                        <a:ext cx="248612" cy="699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54026"/>
              </p:ext>
            </p:extLst>
          </p:nvPr>
        </p:nvGraphicFramePr>
        <p:xfrm>
          <a:off x="8850870" y="5440318"/>
          <a:ext cx="248612" cy="69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16" imgW="139680" imgH="393480" progId="Equation.DSMT4">
                  <p:embed/>
                </p:oleObj>
              </mc:Choice>
              <mc:Fallback>
                <p:oleObj name="Equation" r:id="rId16" imgW="139680" imgH="39348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50870" y="5440318"/>
                        <a:ext cx="248612" cy="699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814945"/>
              </p:ext>
            </p:extLst>
          </p:nvPr>
        </p:nvGraphicFramePr>
        <p:xfrm>
          <a:off x="9625570" y="5440318"/>
          <a:ext cx="248612" cy="69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18" imgW="139680" imgH="393480" progId="Equation.DSMT4">
                  <p:embed/>
                </p:oleObj>
              </mc:Choice>
              <mc:Fallback>
                <p:oleObj name="Equation" r:id="rId18" imgW="139680" imgH="39348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625570" y="5440318"/>
                        <a:ext cx="248612" cy="699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53176"/>
              </p:ext>
            </p:extLst>
          </p:nvPr>
        </p:nvGraphicFramePr>
        <p:xfrm>
          <a:off x="10362170" y="5453018"/>
          <a:ext cx="540252" cy="69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" name="Equation" r:id="rId20" imgW="304560" imgH="393480" progId="Equation.DSMT4">
                  <p:embed/>
                </p:oleObj>
              </mc:Choice>
              <mc:Fallback>
                <p:oleObj name="Equation" r:id="rId20" imgW="304560" imgH="393480" progId="Equation.DSMT4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62170" y="5453018"/>
                        <a:ext cx="540252" cy="699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자유형 32"/>
          <p:cNvSpPr/>
          <p:nvPr/>
        </p:nvSpPr>
        <p:spPr>
          <a:xfrm>
            <a:off x="5627516" y="4718436"/>
            <a:ext cx="5239264" cy="707071"/>
          </a:xfrm>
          <a:custGeom>
            <a:avLst/>
            <a:gdLst>
              <a:gd name="connsiteX0" fmla="*/ 0 w 5239264"/>
              <a:gd name="connsiteY0" fmla="*/ 0 h 704335"/>
              <a:gd name="connsiteX1" fmla="*/ 321275 w 5239264"/>
              <a:gd name="connsiteY1" fmla="*/ 691978 h 704335"/>
              <a:gd name="connsiteX2" fmla="*/ 654908 w 5239264"/>
              <a:gd name="connsiteY2" fmla="*/ 333632 h 704335"/>
              <a:gd name="connsiteX3" fmla="*/ 1050324 w 5239264"/>
              <a:gd name="connsiteY3" fmla="*/ 667265 h 704335"/>
              <a:gd name="connsiteX4" fmla="*/ 1458097 w 5239264"/>
              <a:gd name="connsiteY4" fmla="*/ 321276 h 704335"/>
              <a:gd name="connsiteX5" fmla="*/ 1853513 w 5239264"/>
              <a:gd name="connsiteY5" fmla="*/ 667265 h 704335"/>
              <a:gd name="connsiteX6" fmla="*/ 2174789 w 5239264"/>
              <a:gd name="connsiteY6" fmla="*/ 321276 h 704335"/>
              <a:gd name="connsiteX7" fmla="*/ 2582562 w 5239264"/>
              <a:gd name="connsiteY7" fmla="*/ 691978 h 704335"/>
              <a:gd name="connsiteX8" fmla="*/ 2928551 w 5239264"/>
              <a:gd name="connsiteY8" fmla="*/ 345989 h 704335"/>
              <a:gd name="connsiteX9" fmla="*/ 3299254 w 5239264"/>
              <a:gd name="connsiteY9" fmla="*/ 667265 h 704335"/>
              <a:gd name="connsiteX10" fmla="*/ 3682313 w 5239264"/>
              <a:gd name="connsiteY10" fmla="*/ 345989 h 704335"/>
              <a:gd name="connsiteX11" fmla="*/ 4077729 w 5239264"/>
              <a:gd name="connsiteY11" fmla="*/ 679622 h 704335"/>
              <a:gd name="connsiteX12" fmla="*/ 4436075 w 5239264"/>
              <a:gd name="connsiteY12" fmla="*/ 358346 h 704335"/>
              <a:gd name="connsiteX13" fmla="*/ 4930346 w 5239264"/>
              <a:gd name="connsiteY13" fmla="*/ 704335 h 704335"/>
              <a:gd name="connsiteX14" fmla="*/ 5239264 w 5239264"/>
              <a:gd name="connsiteY14" fmla="*/ 37070 h 7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39264" h="704335">
                <a:moveTo>
                  <a:pt x="0" y="0"/>
                </a:moveTo>
                <a:lnTo>
                  <a:pt x="321275" y="691978"/>
                </a:lnTo>
                <a:lnTo>
                  <a:pt x="654908" y="333632"/>
                </a:lnTo>
                <a:lnTo>
                  <a:pt x="1050324" y="667265"/>
                </a:lnTo>
                <a:lnTo>
                  <a:pt x="1458097" y="321276"/>
                </a:lnTo>
                <a:lnTo>
                  <a:pt x="1853513" y="667265"/>
                </a:lnTo>
                <a:lnTo>
                  <a:pt x="2174789" y="321276"/>
                </a:lnTo>
                <a:lnTo>
                  <a:pt x="2582562" y="691978"/>
                </a:lnTo>
                <a:lnTo>
                  <a:pt x="2928551" y="345989"/>
                </a:lnTo>
                <a:lnTo>
                  <a:pt x="3299254" y="667265"/>
                </a:lnTo>
                <a:lnTo>
                  <a:pt x="3682313" y="345989"/>
                </a:lnTo>
                <a:lnTo>
                  <a:pt x="4077729" y="679622"/>
                </a:lnTo>
                <a:lnTo>
                  <a:pt x="4436075" y="358346"/>
                </a:lnTo>
                <a:lnTo>
                  <a:pt x="4930346" y="704335"/>
                </a:lnTo>
                <a:lnTo>
                  <a:pt x="5239264" y="37070"/>
                </a:lnTo>
              </a:path>
            </a:pathLst>
          </a:custGeom>
          <a:noFill/>
          <a:ln w="254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64205" y="41892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음계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61925" y="5344140"/>
            <a:ext cx="699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음계 </a:t>
            </a:r>
            <a:endParaRPr lang="en-US" altLang="ko-KR" b="1" dirty="0"/>
          </a:p>
          <a:p>
            <a:r>
              <a:rPr lang="ko-KR" altLang="en-US" b="1" dirty="0"/>
              <a:t>사이</a:t>
            </a:r>
            <a:endParaRPr lang="en-US" altLang="ko-KR" b="1" dirty="0"/>
          </a:p>
          <a:p>
            <a:r>
              <a:rPr lang="ko-KR" altLang="en-US" b="1" dirty="0"/>
              <a:t>비율</a:t>
            </a:r>
            <a:endParaRPr lang="en-US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5436659" y="3549250"/>
            <a:ext cx="0" cy="2610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849040" y="4990057"/>
            <a:ext cx="561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268169"/>
              </p:ext>
            </p:extLst>
          </p:nvPr>
        </p:nvGraphicFramePr>
        <p:xfrm>
          <a:off x="2575080" y="2380646"/>
          <a:ext cx="57721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" name="Equation" r:id="rId22" imgW="2692080" imgH="203040" progId="Equation.DSMT4">
                  <p:embed/>
                </p:oleObj>
              </mc:Choice>
              <mc:Fallback>
                <p:oleObj name="Equation" r:id="rId22" imgW="269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75080" y="2380646"/>
                        <a:ext cx="57721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자유형 7"/>
          <p:cNvSpPr/>
          <p:nvPr/>
        </p:nvSpPr>
        <p:spPr>
          <a:xfrm>
            <a:off x="7171426" y="3418000"/>
            <a:ext cx="678612" cy="178979"/>
          </a:xfrm>
          <a:custGeom>
            <a:avLst/>
            <a:gdLst>
              <a:gd name="connsiteX0" fmla="*/ 0 w 678612"/>
              <a:gd name="connsiteY0" fmla="*/ 178286 h 178286"/>
              <a:gd name="connsiteX1" fmla="*/ 339306 w 678612"/>
              <a:gd name="connsiteY1" fmla="*/ 7 h 178286"/>
              <a:gd name="connsiteX2" fmla="*/ 678612 w 678612"/>
              <a:gd name="connsiteY2" fmla="*/ 172535 h 17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612" h="178286">
                <a:moveTo>
                  <a:pt x="0" y="178286"/>
                </a:moveTo>
                <a:cubicBezTo>
                  <a:pt x="113102" y="89625"/>
                  <a:pt x="226204" y="965"/>
                  <a:pt x="339306" y="7"/>
                </a:cubicBezTo>
                <a:cubicBezTo>
                  <a:pt x="452408" y="-952"/>
                  <a:pt x="565510" y="85791"/>
                  <a:pt x="678612" y="17253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7196285" y="3095992"/>
            <a:ext cx="685801" cy="37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반음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0155992" y="3412655"/>
            <a:ext cx="678612" cy="178979"/>
          </a:xfrm>
          <a:custGeom>
            <a:avLst/>
            <a:gdLst>
              <a:gd name="connsiteX0" fmla="*/ 0 w 678612"/>
              <a:gd name="connsiteY0" fmla="*/ 178286 h 178286"/>
              <a:gd name="connsiteX1" fmla="*/ 339306 w 678612"/>
              <a:gd name="connsiteY1" fmla="*/ 7 h 178286"/>
              <a:gd name="connsiteX2" fmla="*/ 678612 w 678612"/>
              <a:gd name="connsiteY2" fmla="*/ 172535 h 17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612" h="178286">
                <a:moveTo>
                  <a:pt x="0" y="178286"/>
                </a:moveTo>
                <a:cubicBezTo>
                  <a:pt x="113102" y="89625"/>
                  <a:pt x="226204" y="965"/>
                  <a:pt x="339306" y="7"/>
                </a:cubicBezTo>
                <a:cubicBezTo>
                  <a:pt x="452408" y="-952"/>
                  <a:pt x="565510" y="85791"/>
                  <a:pt x="678612" y="17253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flipH="1">
            <a:off x="10180851" y="3090647"/>
            <a:ext cx="685801" cy="37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반음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4752" y="4367460"/>
            <a:ext cx="3935950" cy="1769771"/>
            <a:chOff x="464752" y="4367460"/>
            <a:chExt cx="3935950" cy="1769771"/>
          </a:xfrm>
        </p:grpSpPr>
        <p:pic>
          <p:nvPicPr>
            <p:cNvPr id="6198" name="Picture 54" descr="https://blogfiles.pstatic.net/MjAxOTAxMTlfOSAg/MDAxNTQ3OTA4MzY0MTgx.WV7CH2ila4gkFGGILeIbNCgVhYTGrD1YftLvV9ZpIZEg.qdBtG2DSLIDq2yDyfeE7twCf2vF0Wk13MFkt0eh_IMwg.PNG.tsend14000/%ED%94%BC%EC%95%84%EB%85%B8%EA%B1%B4%EB%B0%98.png?type=w2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52" y="4367460"/>
              <a:ext cx="3935950" cy="1245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자유형 39"/>
            <p:cNvSpPr/>
            <p:nvPr/>
          </p:nvSpPr>
          <p:spPr>
            <a:xfrm flipV="1">
              <a:off x="975436" y="5617330"/>
              <a:ext cx="327382" cy="119923"/>
            </a:xfrm>
            <a:custGeom>
              <a:avLst/>
              <a:gdLst>
                <a:gd name="connsiteX0" fmla="*/ 0 w 678612"/>
                <a:gd name="connsiteY0" fmla="*/ 178286 h 178286"/>
                <a:gd name="connsiteX1" fmla="*/ 339306 w 678612"/>
                <a:gd name="connsiteY1" fmla="*/ 7 h 178286"/>
                <a:gd name="connsiteX2" fmla="*/ 678612 w 678612"/>
                <a:gd name="connsiteY2" fmla="*/ 172535 h 17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8612" h="178286">
                  <a:moveTo>
                    <a:pt x="0" y="178286"/>
                  </a:moveTo>
                  <a:cubicBezTo>
                    <a:pt x="113102" y="89625"/>
                    <a:pt x="226204" y="965"/>
                    <a:pt x="339306" y="7"/>
                  </a:cubicBezTo>
                  <a:cubicBezTo>
                    <a:pt x="452408" y="-952"/>
                    <a:pt x="565510" y="85791"/>
                    <a:pt x="678612" y="17253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838200" y="5767899"/>
              <a:ext cx="685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반음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flipV="1">
              <a:off x="1946986" y="5617330"/>
              <a:ext cx="327382" cy="119923"/>
            </a:xfrm>
            <a:custGeom>
              <a:avLst/>
              <a:gdLst>
                <a:gd name="connsiteX0" fmla="*/ 0 w 678612"/>
                <a:gd name="connsiteY0" fmla="*/ 178286 h 178286"/>
                <a:gd name="connsiteX1" fmla="*/ 339306 w 678612"/>
                <a:gd name="connsiteY1" fmla="*/ 7 h 178286"/>
                <a:gd name="connsiteX2" fmla="*/ 678612 w 678612"/>
                <a:gd name="connsiteY2" fmla="*/ 172535 h 17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8612" h="178286">
                  <a:moveTo>
                    <a:pt x="0" y="178286"/>
                  </a:moveTo>
                  <a:cubicBezTo>
                    <a:pt x="113102" y="89625"/>
                    <a:pt x="226204" y="965"/>
                    <a:pt x="339306" y="7"/>
                  </a:cubicBezTo>
                  <a:cubicBezTo>
                    <a:pt x="452408" y="-952"/>
                    <a:pt x="565510" y="85791"/>
                    <a:pt x="678612" y="17253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809750" y="5767899"/>
              <a:ext cx="685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반음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873"/>
    </mc:Choice>
    <mc:Fallback xmlns="">
      <p:transition spd="slow" advTm="13387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1115</Words>
  <Application>Microsoft Office PowerPoint</Application>
  <PresentationFormat>와이드스크린</PresentationFormat>
  <Paragraphs>589</Paragraphs>
  <Slides>15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테마</vt:lpstr>
      <vt:lpstr>Equation</vt:lpstr>
      <vt:lpstr>음계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음계</dc:title>
  <dc:creator>user</dc:creator>
  <cp:lastModifiedBy>이 동규</cp:lastModifiedBy>
  <cp:revision>53</cp:revision>
  <dcterms:created xsi:type="dcterms:W3CDTF">2020-09-26T02:32:08Z</dcterms:created>
  <dcterms:modified xsi:type="dcterms:W3CDTF">2022-04-07T07:26:46Z</dcterms:modified>
</cp:coreProperties>
</file>