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FF1D-523B-4203-A7D5-DD3098B212C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B7D5C-4E43-4BBD-AB6F-3F44874F0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36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FF1D-523B-4203-A7D5-DD3098B212C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B7D5C-4E43-4BBD-AB6F-3F44874F0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3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FF1D-523B-4203-A7D5-DD3098B212C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B7D5C-4E43-4BBD-AB6F-3F44874F0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23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FF1D-523B-4203-A7D5-DD3098B212C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B7D5C-4E43-4BBD-AB6F-3F44874F0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5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FF1D-523B-4203-A7D5-DD3098B212C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B7D5C-4E43-4BBD-AB6F-3F44874F0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97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FF1D-523B-4203-A7D5-DD3098B212C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B7D5C-4E43-4BBD-AB6F-3F44874F0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56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FF1D-523B-4203-A7D5-DD3098B212C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B7D5C-4E43-4BBD-AB6F-3F44874F0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8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FF1D-523B-4203-A7D5-DD3098B212C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B7D5C-4E43-4BBD-AB6F-3F44874F0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6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FF1D-523B-4203-A7D5-DD3098B212C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B7D5C-4E43-4BBD-AB6F-3F44874F0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FF1D-523B-4203-A7D5-DD3098B212C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B7D5C-4E43-4BBD-AB6F-3F44874F0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03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FF1D-523B-4203-A7D5-DD3098B212C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B7D5C-4E43-4BBD-AB6F-3F44874F0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36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DFF1D-523B-4203-A7D5-DD3098B212C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B7D5C-4E43-4BBD-AB6F-3F44874F0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48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Numeral system </a:t>
            </a:r>
            <a:r>
              <a:rPr lang="ko-KR" altLang="en-US" dirty="0" smtClean="0"/>
              <a:t>보충자료 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56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1546"/>
          </a:xfrm>
        </p:spPr>
        <p:txBody>
          <a:bodyPr/>
          <a:lstStyle/>
          <a:p>
            <a:r>
              <a:rPr lang="ko-KR" altLang="en-US" dirty="0" smtClean="0"/>
              <a:t>한자의 </a:t>
            </a:r>
            <a:r>
              <a:rPr lang="ko-KR" altLang="en-US" dirty="0" err="1" smtClean="0"/>
              <a:t>수체계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14451"/>
            <a:ext cx="10515600" cy="4927827"/>
          </a:xfrm>
        </p:spPr>
        <p:txBody>
          <a:bodyPr/>
          <a:lstStyle/>
          <a:p>
            <a:r>
              <a:rPr lang="en-US" dirty="0" smtClean="0"/>
              <a:t>3289</a:t>
            </a:r>
            <a:r>
              <a:rPr lang="ko-KR" altLang="en-US" dirty="0" smtClean="0"/>
              <a:t>를 한자로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4067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6000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24693" y="1861456"/>
            <a:ext cx="6123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/>
              <a:t>三</a:t>
            </a:r>
            <a:r>
              <a:rPr lang="ko-KR" altLang="en-US" sz="3200" b="1" dirty="0" smtClean="0">
                <a:solidFill>
                  <a:srgbClr val="FF0000"/>
                </a:solidFill>
              </a:rPr>
              <a:t>千</a:t>
            </a:r>
            <a:r>
              <a:rPr lang="ko-KR" altLang="en-US" sz="3200" dirty="0" smtClean="0"/>
              <a:t>二</a:t>
            </a:r>
            <a:r>
              <a:rPr lang="ko-KR" altLang="en-US" sz="3200" b="1" dirty="0" smtClean="0">
                <a:solidFill>
                  <a:srgbClr val="FF0000"/>
                </a:solidFill>
              </a:rPr>
              <a:t>百</a:t>
            </a:r>
            <a:r>
              <a:rPr lang="ko-KR" altLang="en-US" sz="3200" dirty="0" smtClean="0"/>
              <a:t>八</a:t>
            </a:r>
            <a:r>
              <a:rPr lang="ko-KR" altLang="en-US" sz="3200" b="1" dirty="0" smtClean="0">
                <a:solidFill>
                  <a:srgbClr val="FF0000"/>
                </a:solidFill>
              </a:rPr>
              <a:t>十</a:t>
            </a:r>
            <a:r>
              <a:rPr lang="ko-KR" altLang="en-US" sz="3200" dirty="0" smtClean="0"/>
              <a:t>九    </a:t>
            </a:r>
            <a:r>
              <a:rPr lang="en-US" altLang="ko-KR" sz="3200" dirty="0" smtClean="0">
                <a:sym typeface="Wingdings" panose="05000000000000000000" pitchFamily="2" charset="2"/>
              </a:rPr>
              <a:t>      </a:t>
            </a:r>
            <a:r>
              <a:rPr lang="ko-KR" altLang="en-US" sz="3200" dirty="0" smtClean="0"/>
              <a:t>三二八九</a:t>
            </a:r>
            <a:r>
              <a:rPr lang="en-US" altLang="ko-KR" sz="3200" dirty="0" smtClean="0">
                <a:sym typeface="Wingdings" panose="05000000000000000000" pitchFamily="2" charset="2"/>
              </a:rPr>
              <a:t> 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624692" y="3369128"/>
            <a:ext cx="52100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/>
              <a:t>四</a:t>
            </a:r>
            <a:r>
              <a:rPr lang="ko-KR" altLang="en-US" sz="3200" b="1" dirty="0" smtClean="0">
                <a:solidFill>
                  <a:srgbClr val="FF0000"/>
                </a:solidFill>
              </a:rPr>
              <a:t>千</a:t>
            </a:r>
            <a:r>
              <a:rPr lang="ko-KR" altLang="en-US" sz="3200" dirty="0" smtClean="0"/>
              <a:t>六</a:t>
            </a:r>
            <a:r>
              <a:rPr lang="ko-KR" altLang="en-US" sz="3200" b="1" dirty="0" smtClean="0">
                <a:solidFill>
                  <a:srgbClr val="FF0000"/>
                </a:solidFill>
              </a:rPr>
              <a:t>十</a:t>
            </a:r>
            <a:r>
              <a:rPr lang="ko-KR" altLang="en-US" sz="3200" dirty="0" smtClean="0"/>
              <a:t>七    </a:t>
            </a:r>
            <a:r>
              <a:rPr lang="en-US" altLang="ko-KR" sz="3200" dirty="0" smtClean="0">
                <a:sym typeface="Wingdings" panose="05000000000000000000" pitchFamily="2" charset="2"/>
              </a:rPr>
              <a:t>     </a:t>
            </a:r>
            <a:r>
              <a:rPr lang="ko-KR" altLang="en-US" sz="3200" dirty="0" smtClean="0"/>
              <a:t>四</a:t>
            </a:r>
            <a:r>
              <a:rPr lang="ko-KR" altLang="en-US" sz="3200" b="1" dirty="0" smtClean="0">
                <a:solidFill>
                  <a:srgbClr val="0000FF"/>
                </a:solidFill>
              </a:rPr>
              <a:t>零</a:t>
            </a:r>
            <a:r>
              <a:rPr lang="ko-KR" altLang="en-US" sz="3200" dirty="0" smtClean="0"/>
              <a:t>六七</a:t>
            </a:r>
            <a:r>
              <a:rPr lang="en-US" altLang="ko-KR" sz="3200" dirty="0" smtClean="0">
                <a:sym typeface="Wingdings" panose="05000000000000000000" pitchFamily="2" charset="2"/>
              </a:rPr>
              <a:t> 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624692" y="4876800"/>
            <a:ext cx="3978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/>
              <a:t>六</a:t>
            </a:r>
            <a:r>
              <a:rPr lang="ko-KR" altLang="en-US" sz="3200" b="1" dirty="0" smtClean="0">
                <a:solidFill>
                  <a:srgbClr val="FF0000"/>
                </a:solidFill>
              </a:rPr>
              <a:t>千</a:t>
            </a:r>
            <a:r>
              <a:rPr lang="ko-KR" altLang="en-US" sz="3200" dirty="0" smtClean="0"/>
              <a:t>    </a:t>
            </a:r>
            <a:r>
              <a:rPr lang="en-US" altLang="ko-KR" sz="3200" dirty="0" smtClean="0">
                <a:sym typeface="Wingdings" panose="05000000000000000000" pitchFamily="2" charset="2"/>
              </a:rPr>
              <a:t>     </a:t>
            </a:r>
            <a:r>
              <a:rPr lang="ko-KR" altLang="en-US" sz="3200" dirty="0" err="1" smtClean="0">
                <a:sym typeface="Wingdings" panose="05000000000000000000" pitchFamily="2" charset="2"/>
              </a:rPr>
              <a:t>六</a:t>
            </a:r>
            <a:r>
              <a:rPr lang="ko-KR" altLang="en-US" sz="3200" b="1" dirty="0" err="1" smtClean="0">
                <a:solidFill>
                  <a:srgbClr val="0000FF"/>
                </a:solidFill>
              </a:rPr>
              <a:t>零零零</a:t>
            </a:r>
            <a:r>
              <a:rPr lang="en-US" altLang="ko-KR" sz="3200" dirty="0" smtClean="0">
                <a:sym typeface="Wingdings" panose="05000000000000000000" pitchFamily="2" charset="2"/>
              </a:rPr>
              <a:t> </a:t>
            </a:r>
            <a:endParaRPr lang="en-US" sz="3200" dirty="0"/>
          </a:p>
        </p:txBody>
      </p:sp>
      <p:sp>
        <p:nvSpPr>
          <p:cNvPr id="7" name="직사각형 6"/>
          <p:cNvSpPr/>
          <p:nvPr/>
        </p:nvSpPr>
        <p:spPr>
          <a:xfrm>
            <a:off x="5603666" y="1690007"/>
            <a:ext cx="2405498" cy="922564"/>
          </a:xfrm>
          <a:prstGeom prst="rect">
            <a:avLst/>
          </a:prstGeom>
          <a:noFill/>
          <a:ln w="38100"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/>
          <p:cNvSpPr/>
          <p:nvPr/>
        </p:nvSpPr>
        <p:spPr>
          <a:xfrm>
            <a:off x="4686589" y="3159576"/>
            <a:ext cx="2405498" cy="922564"/>
          </a:xfrm>
          <a:prstGeom prst="rect">
            <a:avLst/>
          </a:prstGeom>
          <a:noFill/>
          <a:ln w="38100"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직사각형 8"/>
          <p:cNvSpPr/>
          <p:nvPr/>
        </p:nvSpPr>
        <p:spPr>
          <a:xfrm>
            <a:off x="3589686" y="4691741"/>
            <a:ext cx="2405498" cy="922564"/>
          </a:xfrm>
          <a:prstGeom prst="rect">
            <a:avLst/>
          </a:prstGeom>
          <a:noFill/>
          <a:ln w="38100"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20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ko-KR" altLang="en-US" smtClean="0"/>
              <a:t>진법 고치기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7107"/>
                <a:ext cx="10515600" cy="4829856"/>
              </a:xfrm>
            </p:spPr>
            <p:txBody>
              <a:bodyPr/>
              <a:lstStyle/>
              <a:p>
                <a:r>
                  <a:rPr lang="en-US" dirty="0" smtClean="0"/>
                  <a:t>942</a:t>
                </a:r>
                <a:r>
                  <a:rPr lang="ko-KR" altLang="en-US" dirty="0" smtClean="0"/>
                  <a:t>를 </a:t>
                </a:r>
                <a:r>
                  <a:rPr lang="en-US" altLang="ko-KR" dirty="0" smtClean="0"/>
                  <a:t>20</a:t>
                </a:r>
                <a:r>
                  <a:rPr lang="ko-KR" altLang="en-US" dirty="0" smtClean="0"/>
                  <a:t>진법으로 고치기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=400</m:t>
                    </m:r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r>
                  <a:rPr lang="en-US" dirty="0" smtClean="0"/>
                  <a:t>(1) 942</a:t>
                </a:r>
                <a:r>
                  <a:rPr lang="ko-KR" altLang="en-US" dirty="0" smtClean="0"/>
                  <a:t>는 </a:t>
                </a:r>
                <a:r>
                  <a:rPr lang="en-US" altLang="ko-KR" dirty="0" smtClean="0"/>
                  <a:t>400</a:t>
                </a:r>
                <a:r>
                  <a:rPr lang="ko-KR" altLang="en-US" dirty="0" smtClean="0"/>
                  <a:t>을 몇 개 만들 수 있을까요</a:t>
                </a:r>
                <a:r>
                  <a:rPr lang="en-US" altLang="ko-KR" dirty="0" smtClean="0"/>
                  <a:t>?           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2</a:t>
                </a:r>
                <a:r>
                  <a:rPr lang="ko-KR" altLang="en-US" dirty="0" smtClean="0"/>
                  <a:t>개</a:t>
                </a:r>
                <a:endParaRPr lang="en-US" altLang="ko-KR" dirty="0" smtClean="0"/>
              </a:p>
              <a:p>
                <a:pPr lvl="2"/>
                <a:r>
                  <a:rPr lang="en-US" dirty="0" smtClean="0"/>
                  <a:t>942-400X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US" dirty="0" smtClean="0"/>
                  <a:t>=142</a:t>
                </a:r>
              </a:p>
              <a:p>
                <a:pPr lvl="1"/>
                <a:r>
                  <a:rPr lang="en-US" dirty="0" smtClean="0"/>
                  <a:t>(2) 142</a:t>
                </a:r>
                <a:r>
                  <a:rPr lang="ko-KR" altLang="en-US" dirty="0" smtClean="0"/>
                  <a:t>는 </a:t>
                </a:r>
                <a:r>
                  <a:rPr lang="en-US" altLang="ko-KR" dirty="0" smtClean="0"/>
                  <a:t>20</a:t>
                </a:r>
                <a:r>
                  <a:rPr lang="ko-KR" altLang="en-US" dirty="0" smtClean="0"/>
                  <a:t>을 몇 개 만들 수 있을까요</a:t>
                </a:r>
                <a:r>
                  <a:rPr lang="en-US" altLang="ko-KR" dirty="0" smtClean="0"/>
                  <a:t>?               </a:t>
                </a:r>
                <a:r>
                  <a:rPr lang="en-US" altLang="ko-KR" b="1" dirty="0" smtClean="0">
                    <a:solidFill>
                      <a:srgbClr val="0000FF"/>
                    </a:solidFill>
                  </a:rPr>
                  <a:t>7</a:t>
                </a:r>
                <a:r>
                  <a:rPr lang="ko-KR" altLang="en-US" dirty="0" smtClean="0"/>
                  <a:t>개</a:t>
                </a:r>
                <a:endParaRPr lang="en-US" altLang="ko-KR" dirty="0" smtClean="0"/>
              </a:p>
              <a:p>
                <a:pPr lvl="2"/>
                <a:r>
                  <a:rPr lang="en-US" dirty="0" smtClean="0"/>
                  <a:t>142-20X</a:t>
                </a:r>
                <a:r>
                  <a:rPr lang="en-US" b="1" dirty="0" smtClean="0">
                    <a:solidFill>
                      <a:srgbClr val="0000FF"/>
                    </a:solidFill>
                  </a:rPr>
                  <a:t>7</a:t>
                </a:r>
                <a:r>
                  <a:rPr lang="en-US" dirty="0" smtClean="0"/>
                  <a:t>=2</a:t>
                </a:r>
                <a:endParaRPr lang="en-US" dirty="0"/>
              </a:p>
              <a:p>
                <a:pPr lvl="1"/>
                <a:r>
                  <a:rPr lang="en-US" dirty="0" smtClean="0"/>
                  <a:t>(3) 2</a:t>
                </a:r>
                <a:r>
                  <a:rPr lang="ko-KR" altLang="en-US" dirty="0" smtClean="0"/>
                  <a:t>는 </a:t>
                </a: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을 몇 개 만들 수 있을까요</a:t>
                </a:r>
                <a:r>
                  <a:rPr lang="en-US" altLang="ko-KR" dirty="0" smtClean="0"/>
                  <a:t>?                      </a:t>
                </a:r>
                <a:r>
                  <a:rPr lang="en-US" altLang="ko-KR" b="1" dirty="0" smtClean="0">
                    <a:solidFill>
                      <a:srgbClr val="33CC33"/>
                    </a:solidFill>
                  </a:rPr>
                  <a:t>2</a:t>
                </a:r>
                <a:r>
                  <a:rPr lang="ko-KR" altLang="en-US" dirty="0" smtClean="0"/>
                  <a:t>개</a:t>
                </a:r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r>
                  <a:rPr lang="ko-KR" altLang="en-US" dirty="0" smtClean="0"/>
                  <a:t>그래서 답은 </a:t>
                </a:r>
                <a:r>
                  <a:rPr lang="en-US" altLang="ko-KR" b="1" dirty="0" smtClean="0"/>
                  <a:t>272</a:t>
                </a:r>
                <a:r>
                  <a:rPr lang="en-US" altLang="ko-KR" dirty="0" smtClean="0"/>
                  <a:t> :   </a:t>
                </a:r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7107"/>
                <a:ext cx="10515600" cy="4829856"/>
              </a:xfrm>
              <a:blipFill>
                <a:blip r:embed="rId2"/>
                <a:stretch>
                  <a:fillRect l="-1043" t="-2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그룹 5"/>
          <p:cNvGrpSpPr/>
          <p:nvPr/>
        </p:nvGrpSpPr>
        <p:grpSpPr>
          <a:xfrm>
            <a:off x="4759779" y="5486400"/>
            <a:ext cx="2686050" cy="595993"/>
            <a:chOff x="4759779" y="5486400"/>
            <a:chExt cx="2686050" cy="59599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862232" y="5551714"/>
                  <a:ext cx="246753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942)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272)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2232" y="5551714"/>
                  <a:ext cx="2467535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8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직사각형 4"/>
            <p:cNvSpPr/>
            <p:nvPr/>
          </p:nvSpPr>
          <p:spPr>
            <a:xfrm>
              <a:off x="4759779" y="5486400"/>
              <a:ext cx="2686050" cy="595993"/>
            </a:xfrm>
            <a:prstGeom prst="rect">
              <a:avLst/>
            </a:prstGeom>
            <a:noFill/>
            <a:ln w="25400">
              <a:solidFill>
                <a:srgbClr val="33CC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0091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altLang="ko-KR" dirty="0" smtClean="0"/>
              <a:t>16</a:t>
            </a:r>
            <a:r>
              <a:rPr lang="ko-KR" altLang="en-US" dirty="0" smtClean="0"/>
              <a:t>진법 </a:t>
            </a:r>
            <a:r>
              <a:rPr lang="ko-KR" altLang="en-US" dirty="0" err="1" smtClean="0"/>
              <a:t>수체계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3000"/>
                <a:ext cx="10515600" cy="5033963"/>
              </a:xfrm>
            </p:spPr>
            <p:txBody>
              <a:bodyPr/>
              <a:lstStyle/>
              <a:p>
                <a:r>
                  <a:rPr lang="en-US" sz="2400" dirty="0" smtClean="0"/>
                  <a:t>16</a:t>
                </a:r>
                <a:r>
                  <a:rPr lang="ko-KR" altLang="en-US" sz="2400" dirty="0" smtClean="0"/>
                  <a:t>개 숫자를 사용</a:t>
                </a:r>
                <a:endParaRPr lang="en-US" altLang="ko-KR" sz="2400" dirty="0" smtClean="0"/>
              </a:p>
              <a:p>
                <a:pPr lvl="1"/>
                <a:r>
                  <a:rPr lang="en-US" altLang="ko-KR" sz="2000" dirty="0" smtClean="0"/>
                  <a:t>0, 1, 2, 3, 4, 5, 6, 7, 8, 9, A, B, C, D, E, F</a:t>
                </a:r>
              </a:p>
              <a:p>
                <a:pPr lvl="2"/>
                <a:r>
                  <a:rPr lang="en-US" altLang="ko-KR" sz="1800" dirty="0" smtClean="0"/>
                  <a:t>A</a:t>
                </a:r>
                <a:r>
                  <a:rPr lang="ko-KR" altLang="en-US" sz="1800" dirty="0" smtClean="0"/>
                  <a:t>는 십진수의 </a:t>
                </a:r>
                <a:r>
                  <a:rPr lang="en-US" altLang="ko-KR" sz="1800" dirty="0" smtClean="0"/>
                  <a:t>10</a:t>
                </a:r>
              </a:p>
              <a:p>
                <a:pPr lvl="2"/>
                <a:r>
                  <a:rPr lang="en-US" altLang="ko-KR" sz="1800" dirty="0" smtClean="0"/>
                  <a:t>B</a:t>
                </a:r>
                <a:r>
                  <a:rPr lang="ko-KR" altLang="en-US" sz="1800" dirty="0" smtClean="0"/>
                  <a:t>는 십진수의 </a:t>
                </a:r>
                <a:r>
                  <a:rPr lang="en-US" altLang="ko-KR" sz="1800" dirty="0" smtClean="0"/>
                  <a:t>11</a:t>
                </a:r>
              </a:p>
              <a:p>
                <a:pPr lvl="2"/>
                <a:r>
                  <a:rPr lang="en-US" altLang="ko-KR" sz="1800" dirty="0" smtClean="0"/>
                  <a:t>C</a:t>
                </a:r>
                <a:r>
                  <a:rPr lang="ko-KR" altLang="en-US" sz="1800" dirty="0" smtClean="0"/>
                  <a:t>는 십진수의 </a:t>
                </a:r>
                <a:r>
                  <a:rPr lang="en-US" altLang="ko-KR" sz="1800" dirty="0" smtClean="0"/>
                  <a:t>12</a:t>
                </a:r>
              </a:p>
              <a:p>
                <a:pPr lvl="2"/>
                <a:r>
                  <a:rPr lang="en-US" altLang="ko-KR" sz="1800" dirty="0" smtClean="0"/>
                  <a:t>D</a:t>
                </a:r>
                <a:r>
                  <a:rPr lang="ko-KR" altLang="en-US" sz="1800" dirty="0" smtClean="0"/>
                  <a:t>는 십진수의 </a:t>
                </a:r>
                <a:r>
                  <a:rPr lang="en-US" altLang="ko-KR" sz="1800" dirty="0" smtClean="0"/>
                  <a:t>13</a:t>
                </a:r>
              </a:p>
              <a:p>
                <a:pPr lvl="2"/>
                <a:r>
                  <a:rPr lang="en-US" altLang="ko-KR" sz="1800" dirty="0" smtClean="0"/>
                  <a:t>E</a:t>
                </a:r>
                <a:r>
                  <a:rPr lang="ko-KR" altLang="en-US" sz="1800" dirty="0" smtClean="0"/>
                  <a:t>는 십진수의 </a:t>
                </a:r>
                <a:r>
                  <a:rPr lang="en-US" altLang="ko-KR" sz="1800" dirty="0" smtClean="0"/>
                  <a:t>14</a:t>
                </a:r>
              </a:p>
              <a:p>
                <a:pPr lvl="2"/>
                <a:r>
                  <a:rPr lang="en-US" altLang="ko-KR" sz="1800" dirty="0" smtClean="0"/>
                  <a:t>F</a:t>
                </a:r>
                <a:r>
                  <a:rPr lang="ko-KR" altLang="en-US" sz="1800" dirty="0" smtClean="0"/>
                  <a:t>는 십진수의 </a:t>
                </a:r>
                <a:r>
                  <a:rPr lang="en-US" altLang="ko-KR" sz="1800" dirty="0" smtClean="0"/>
                  <a:t>15   </a:t>
                </a:r>
              </a:p>
              <a:p>
                <a:pPr lvl="2"/>
                <a:endParaRPr lang="en-US" sz="1800" dirty="0" smtClean="0"/>
              </a:p>
              <a:p>
                <a:pPr lvl="1"/>
                <a:r>
                  <a:rPr lang="en-US" altLang="ko-KR" sz="1800" b="1" dirty="0" smtClean="0"/>
                  <a:t>10</a:t>
                </a:r>
                <a:r>
                  <a:rPr lang="ko-KR" altLang="en-US" sz="1800" b="1" dirty="0" smtClean="0"/>
                  <a:t>진수 </a:t>
                </a:r>
                <a:r>
                  <a:rPr lang="en-US" sz="1800" b="1" dirty="0" smtClean="0"/>
                  <a:t>942</a:t>
                </a:r>
                <a:r>
                  <a:rPr lang="ko-KR" altLang="en-US" sz="1800" b="1" dirty="0" smtClean="0"/>
                  <a:t>를 </a:t>
                </a:r>
                <a:r>
                  <a:rPr lang="en-US" altLang="ko-KR" sz="1800" b="1" dirty="0" smtClean="0"/>
                  <a:t>16</a:t>
                </a:r>
                <a:r>
                  <a:rPr lang="ko-KR" altLang="en-US" sz="1800" b="1" dirty="0" smtClean="0"/>
                  <a:t>진수로 표현하면 어떻게 될까</a:t>
                </a:r>
                <a:r>
                  <a:rPr lang="en-US" altLang="ko-KR" sz="1800" b="1" dirty="0" smtClean="0"/>
                  <a:t>?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=4096</m:t>
                    </m:r>
                  </m:oMath>
                </a14:m>
                <a:r>
                  <a:rPr lang="en-US" sz="1800" dirty="0" smtClean="0"/>
                  <a:t> : 942</a:t>
                </a:r>
                <a:r>
                  <a:rPr lang="ko-KR" altLang="en-US" sz="1800" dirty="0" smtClean="0"/>
                  <a:t>보다 </a:t>
                </a:r>
                <a:r>
                  <a:rPr lang="en-US" altLang="ko-KR" sz="1800" dirty="0" smtClean="0"/>
                  <a:t>4096</a:t>
                </a:r>
                <a:r>
                  <a:rPr lang="ko-KR" altLang="en-US" sz="1800" dirty="0" smtClean="0"/>
                  <a:t>이 크니 이 </a:t>
                </a:r>
                <a:r>
                  <a:rPr lang="ko-KR" altLang="en-US" sz="1800" dirty="0" err="1" smtClean="0"/>
                  <a:t>자리수는</a:t>
                </a:r>
                <a:r>
                  <a:rPr lang="ko-KR" altLang="en-US" sz="1800" dirty="0" smtClean="0"/>
                  <a:t> 제외한다</a:t>
                </a:r>
                <a:r>
                  <a:rPr lang="en-US" altLang="ko-KR" sz="1800" dirty="0" smtClean="0"/>
                  <a:t>. 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=256</m:t>
                    </m:r>
                  </m:oMath>
                </a14:m>
                <a:r>
                  <a:rPr lang="en-US" sz="1800" dirty="0" smtClean="0"/>
                  <a:t> : 942</a:t>
                </a:r>
                <a:r>
                  <a:rPr lang="ko-KR" altLang="en-US" sz="1800" dirty="0" smtClean="0"/>
                  <a:t>에는 </a:t>
                </a:r>
                <a:r>
                  <a:rPr lang="en-US" altLang="ko-KR" sz="1800" dirty="0" smtClean="0"/>
                  <a:t>256</a:t>
                </a:r>
                <a:r>
                  <a:rPr lang="ko-KR" altLang="en-US" sz="1800" dirty="0" smtClean="0"/>
                  <a:t>이 몇 개 들어갈 수 있을까요</a:t>
                </a:r>
                <a:r>
                  <a:rPr lang="en-US" altLang="ko-KR" sz="1800" dirty="0" smtClean="0"/>
                  <a:t>?             </a:t>
                </a:r>
                <a:r>
                  <a:rPr lang="en-US" altLang="ko-KR" sz="1800" dirty="0" smtClean="0">
                    <a:solidFill>
                      <a:srgbClr val="0000FF"/>
                    </a:solidFill>
                  </a:rPr>
                  <a:t>3</a:t>
                </a:r>
                <a:r>
                  <a:rPr lang="ko-KR" altLang="en-US" sz="1800" dirty="0" smtClean="0"/>
                  <a:t>개 들어갈 수 있다</a:t>
                </a:r>
                <a:r>
                  <a:rPr lang="en-US" altLang="ko-KR" sz="1800" dirty="0" smtClean="0"/>
                  <a:t>. </a:t>
                </a:r>
              </a:p>
              <a:p>
                <a:pPr lvl="3"/>
                <a:r>
                  <a:rPr lang="en-US" dirty="0" smtClean="0"/>
                  <a:t>942-256X</a:t>
                </a:r>
                <a:r>
                  <a:rPr lang="en-US" b="1" dirty="0" smtClean="0">
                    <a:solidFill>
                      <a:srgbClr val="0000FF"/>
                    </a:solidFill>
                  </a:rPr>
                  <a:t>3</a:t>
                </a:r>
                <a:r>
                  <a:rPr lang="en-US" dirty="0" smtClean="0"/>
                  <a:t>=174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r>
                  <a:rPr lang="en-US" sz="1800" dirty="0" smtClean="0"/>
                  <a:t> : 174</a:t>
                </a:r>
                <a:r>
                  <a:rPr lang="ko-KR" altLang="en-US" sz="1800" dirty="0" smtClean="0"/>
                  <a:t>에는 </a:t>
                </a:r>
                <a:r>
                  <a:rPr lang="en-US" altLang="ko-KR" sz="1800" dirty="0" smtClean="0"/>
                  <a:t>16</a:t>
                </a:r>
                <a:r>
                  <a:rPr lang="ko-KR" altLang="en-US" sz="1800" dirty="0" smtClean="0"/>
                  <a:t>이 몇 개 들어갈 수 있을까요</a:t>
                </a:r>
                <a:r>
                  <a:rPr lang="en-US" altLang="ko-KR" sz="1800" dirty="0" smtClean="0"/>
                  <a:t>?                 </a:t>
                </a:r>
                <a:r>
                  <a:rPr lang="en-US" altLang="ko-KR" sz="1800" dirty="0" smtClean="0">
                    <a:solidFill>
                      <a:srgbClr val="FF0000"/>
                    </a:solidFill>
                  </a:rPr>
                  <a:t>A</a:t>
                </a:r>
                <a:r>
                  <a:rPr lang="en-US" altLang="ko-KR" sz="1800" dirty="0" smtClean="0"/>
                  <a:t>(=10)</a:t>
                </a:r>
                <a:r>
                  <a:rPr lang="ko-KR" altLang="en-US" sz="1800" dirty="0" smtClean="0"/>
                  <a:t>개 들어갈 수 있다</a:t>
                </a:r>
                <a:r>
                  <a:rPr lang="en-US" altLang="ko-KR" sz="1800" dirty="0" smtClean="0"/>
                  <a:t>. </a:t>
                </a:r>
                <a:endParaRPr lang="en-US" sz="1800" dirty="0" smtClean="0"/>
              </a:p>
              <a:p>
                <a:pPr lvl="3"/>
                <a:r>
                  <a:rPr lang="en-US" dirty="0" smtClean="0"/>
                  <a:t>174-16XA=14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800" dirty="0" smtClean="0"/>
                  <a:t> : 14</a:t>
                </a:r>
                <a:r>
                  <a:rPr lang="ko-KR" altLang="en-US" sz="1800" dirty="0" smtClean="0"/>
                  <a:t>에는 </a:t>
                </a:r>
                <a:r>
                  <a:rPr lang="en-US" altLang="ko-KR" sz="1800" dirty="0" smtClean="0"/>
                  <a:t>1</a:t>
                </a:r>
                <a:r>
                  <a:rPr lang="ko-KR" altLang="en-US" sz="1800" dirty="0" smtClean="0"/>
                  <a:t>이 몇 개 들어갈 수 있을까요</a:t>
                </a:r>
                <a:r>
                  <a:rPr lang="en-US" altLang="ko-KR" sz="1800" dirty="0" smtClean="0"/>
                  <a:t>?                        </a:t>
                </a:r>
                <a:r>
                  <a:rPr lang="en-US" altLang="ko-KR" sz="18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E</a:t>
                </a:r>
                <a:r>
                  <a:rPr lang="en-US" altLang="ko-KR" sz="1800" dirty="0" smtClean="0"/>
                  <a:t>(=14)</a:t>
                </a:r>
                <a:r>
                  <a:rPr lang="ko-KR" altLang="en-US" sz="1800" dirty="0" smtClean="0"/>
                  <a:t>개 들어갈 수 있다</a:t>
                </a:r>
                <a:r>
                  <a:rPr lang="en-US" altLang="ko-KR" sz="1800" dirty="0" smtClean="0"/>
                  <a:t>. </a:t>
                </a:r>
                <a:endParaRPr lang="en-US" sz="1800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3000"/>
                <a:ext cx="10515600" cy="5033963"/>
              </a:xfrm>
              <a:blipFill>
                <a:blip r:embed="rId2"/>
                <a:stretch>
                  <a:fillRect l="-812" t="-1939" b="-3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그룹 5"/>
          <p:cNvGrpSpPr/>
          <p:nvPr/>
        </p:nvGrpSpPr>
        <p:grpSpPr>
          <a:xfrm>
            <a:off x="7429500" y="2318657"/>
            <a:ext cx="2686050" cy="595993"/>
            <a:chOff x="4759779" y="5486400"/>
            <a:chExt cx="2686050" cy="59599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862232" y="5551714"/>
                  <a:ext cx="252056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942)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𝐴𝐸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2232" y="5551714"/>
                  <a:ext cx="2520562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직사각형 4"/>
            <p:cNvSpPr/>
            <p:nvPr/>
          </p:nvSpPr>
          <p:spPr>
            <a:xfrm>
              <a:off x="4759779" y="5486400"/>
              <a:ext cx="2686050" cy="595993"/>
            </a:xfrm>
            <a:prstGeom prst="rect">
              <a:avLst/>
            </a:prstGeom>
            <a:noFill/>
            <a:ln w="25400">
              <a:solidFill>
                <a:srgbClr val="33CC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167493" y="3910693"/>
            <a:ext cx="9593036" cy="24737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8718698" y="3009014"/>
            <a:ext cx="0" cy="882502"/>
          </a:xfrm>
          <a:prstGeom prst="straightConnector1">
            <a:avLst/>
          </a:prstGeom>
          <a:ln w="381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996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295</Words>
  <Application>Microsoft Office PowerPoint</Application>
  <PresentationFormat>와이드스크린</PresentationFormat>
  <Paragraphs>48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Cambria Math</vt:lpstr>
      <vt:lpstr>Wingdings</vt:lpstr>
      <vt:lpstr>Office 테마</vt:lpstr>
      <vt:lpstr>Numeral system 보충자료   </vt:lpstr>
      <vt:lpstr>한자의 수체계</vt:lpstr>
      <vt:lpstr>진법 고치기</vt:lpstr>
      <vt:lpstr>16진법 수체계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Numeral system 보충자료</dc:title>
  <dc:creator>user</dc:creator>
  <cp:lastModifiedBy>user</cp:lastModifiedBy>
  <cp:revision>5</cp:revision>
  <dcterms:created xsi:type="dcterms:W3CDTF">2022-03-07T12:06:31Z</dcterms:created>
  <dcterms:modified xsi:type="dcterms:W3CDTF">2022-03-07T12:35:27Z</dcterms:modified>
</cp:coreProperties>
</file>