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4"/>
  </p:notesMasterIdLst>
  <p:sldIdLst>
    <p:sldId id="256" r:id="rId2"/>
    <p:sldId id="257" r:id="rId3"/>
    <p:sldId id="278" r:id="rId4"/>
    <p:sldId id="279" r:id="rId5"/>
    <p:sldId id="284" r:id="rId6"/>
    <p:sldId id="295" r:id="rId7"/>
    <p:sldId id="294" r:id="rId8"/>
    <p:sldId id="286" r:id="rId9"/>
    <p:sldId id="296" r:id="rId10"/>
    <p:sldId id="298" r:id="rId11"/>
    <p:sldId id="281" r:id="rId12"/>
    <p:sldId id="288" r:id="rId13"/>
    <p:sldId id="297" r:id="rId14"/>
    <p:sldId id="287" r:id="rId15"/>
    <p:sldId id="289" r:id="rId16"/>
    <p:sldId id="280" r:id="rId17"/>
    <p:sldId id="290" r:id="rId18"/>
    <p:sldId id="292" r:id="rId19"/>
    <p:sldId id="282" r:id="rId20"/>
    <p:sldId id="291" r:id="rId21"/>
    <p:sldId id="283" r:id="rId22"/>
    <p:sldId id="259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660"/>
  </p:normalViewPr>
  <p:slideViewPr>
    <p:cSldViewPr>
      <p:cViewPr varScale="1">
        <p:scale>
          <a:sx n="73" d="100"/>
          <a:sy n="73" d="100"/>
        </p:scale>
        <p:origin x="1116" y="48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F500EE2-8387-4D49-900F-CB13CE2821B5}" type="datetime1">
              <a:rPr lang="ko-KR" altLang="en-US"/>
              <a:pPr lvl="0">
                <a:defRPr/>
              </a:pPr>
              <a:t>2022-03-06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D4DE677D-C18E-45BA-86CA-C08EF9188BD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D4DE677D-C18E-45BA-86CA-C08EF9188BD6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D4DE677D-C18E-45BA-86CA-C08EF9188BD6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D4DE677D-C18E-45BA-86CA-C08EF9188BD6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D4DE677D-C18E-45BA-86CA-C08EF9188BD6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9916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D4DE677D-C18E-45BA-86CA-C08EF9188BD6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9843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4DE677D-C18E-45BA-86CA-C08EF9188BD6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648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D4DE677D-C18E-45BA-86CA-C08EF9188BD6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5770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D4DE677D-C18E-45BA-86CA-C08EF9188BD6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0076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D4DE677D-C18E-45BA-86CA-C08EF9188BD6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298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D4DE677D-C18E-45BA-86CA-C08EF9188BD6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561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1D6D-A31F-4BB8-8EBE-8D9FF9A82FD2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355E-9E32-4F47-85AF-2A8890ADA2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1D6D-A31F-4BB8-8EBE-8D9FF9A82FD2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355E-9E32-4F47-85AF-2A8890ADA2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1D6D-A31F-4BB8-8EBE-8D9FF9A82FD2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355E-9E32-4F47-85AF-2A8890ADA2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1D6D-A31F-4BB8-8EBE-8D9FF9A82FD2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355E-9E32-4F47-85AF-2A8890ADA2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1D6D-A31F-4BB8-8EBE-8D9FF9A82FD2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355E-9E32-4F47-85AF-2A8890ADA2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1D6D-A31F-4BB8-8EBE-8D9FF9A82FD2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355E-9E32-4F47-85AF-2A8890ADA2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1D6D-A31F-4BB8-8EBE-8D9FF9A82FD2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355E-9E32-4F47-85AF-2A8890ADA2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1D6D-A31F-4BB8-8EBE-8D9FF9A82FD2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355E-9E32-4F47-85AF-2A8890ADA2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1D6D-A31F-4BB8-8EBE-8D9FF9A82FD2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355E-9E32-4F47-85AF-2A8890ADA2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1D6D-A31F-4BB8-8EBE-8D9FF9A82FD2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355E-9E32-4F47-85AF-2A8890ADA2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1D6D-A31F-4BB8-8EBE-8D9FF9A82FD2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355E-9E32-4F47-85AF-2A8890ADA2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C1D6D-A31F-4BB8-8EBE-8D9FF9A82FD2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1355E-9E32-4F47-85AF-2A8890ADA2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6296" y="5780782"/>
            <a:ext cx="18002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latin typeface="MD이솝체"/>
                <a:ea typeface="MD이솝체"/>
              </a:rPr>
              <a:t>20194463 </a:t>
            </a:r>
            <a:r>
              <a:rPr lang="ko-KR" altLang="en-US" sz="1600" b="1" dirty="0">
                <a:latin typeface="MD이솝체"/>
                <a:ea typeface="MD이솝체"/>
              </a:rPr>
              <a:t>이동규</a:t>
            </a:r>
            <a:endParaRPr lang="en-US" altLang="ko-KR" sz="1600" b="1" dirty="0">
              <a:latin typeface="MD이솝체"/>
              <a:ea typeface="MD이솝체"/>
            </a:endParaRPr>
          </a:p>
          <a:p>
            <a:pPr algn="ctr">
              <a:defRPr/>
            </a:pPr>
            <a:r>
              <a:rPr lang="en-US" altLang="ko-KR" sz="1600" b="1" dirty="0">
                <a:latin typeface="MD이솝체"/>
                <a:ea typeface="MD이솝체"/>
              </a:rPr>
              <a:t>20213029 </a:t>
            </a:r>
            <a:r>
              <a:rPr lang="ko-KR" altLang="en-US" sz="1600" b="1" dirty="0" err="1">
                <a:latin typeface="MD이솝체"/>
                <a:ea typeface="MD이솝체"/>
              </a:rPr>
              <a:t>차한아</a:t>
            </a:r>
            <a:endParaRPr lang="ko-KR" altLang="en-US" sz="1600" b="1" dirty="0">
              <a:latin typeface="MD이솝체"/>
              <a:ea typeface="MD이솝체"/>
            </a:endParaRPr>
          </a:p>
          <a:p>
            <a:pPr algn="ctr">
              <a:defRPr/>
            </a:pPr>
            <a:r>
              <a:rPr lang="en-US" altLang="ko-KR" sz="1600" b="1" dirty="0">
                <a:latin typeface="MD이솝체"/>
                <a:ea typeface="MD이솝체"/>
              </a:rPr>
              <a:t>20213032 </a:t>
            </a:r>
            <a:r>
              <a:rPr lang="ko-KR" altLang="en-US" sz="1600" b="1" dirty="0" err="1">
                <a:latin typeface="MD이솝체"/>
                <a:ea typeface="MD이솝체"/>
              </a:rPr>
              <a:t>장찬희</a:t>
            </a:r>
            <a:endParaRPr lang="ko-KR" altLang="en-US" sz="1600" b="1" dirty="0">
              <a:latin typeface="MD이솝체"/>
              <a:ea typeface="MD이솝체"/>
            </a:endParaRPr>
          </a:p>
          <a:p>
            <a:pPr algn="ctr">
              <a:defRPr/>
            </a:pPr>
            <a:endParaRPr lang="ko-KR" altLang="en-US" sz="1600" b="1" dirty="0">
              <a:latin typeface="MD이솝체"/>
              <a:ea typeface="MD이솝체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67744" y="2931963"/>
            <a:ext cx="43924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4800" b="1" dirty="0">
                <a:solidFill>
                  <a:srgbClr val="6974DD"/>
                </a:solidFill>
                <a:latin typeface="MD이솝체"/>
              </a:rPr>
              <a:t>Acetanilide</a:t>
            </a:r>
            <a:r>
              <a:rPr lang="ko-KR" altLang="en-US" sz="4800" b="1" dirty="0">
                <a:solidFill>
                  <a:srgbClr val="6974DD"/>
                </a:solidFill>
                <a:latin typeface="MD이솝체"/>
              </a:rPr>
              <a:t>의</a:t>
            </a:r>
            <a:endParaRPr lang="en-US" altLang="ko-KR" sz="4800" b="1" dirty="0">
              <a:solidFill>
                <a:srgbClr val="6974DD"/>
              </a:solidFill>
              <a:latin typeface="MD이솝체"/>
            </a:endParaRPr>
          </a:p>
          <a:p>
            <a:pPr lvl="0" algn="ctr">
              <a:defRPr/>
            </a:pPr>
            <a:r>
              <a:rPr lang="ko-KR" altLang="en-US" sz="4800" b="1" dirty="0">
                <a:solidFill>
                  <a:srgbClr val="6974DD"/>
                </a:solidFill>
                <a:latin typeface="MD이솝체"/>
              </a:rPr>
              <a:t>재결정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음료이(가) 표시된 사진&#10;&#10;자동 생성된 설명">
            <a:extLst>
              <a:ext uri="{FF2B5EF4-FFF2-40B4-BE49-F238E27FC236}">
                <a16:creationId xmlns:a16="http://schemas.microsoft.com/office/drawing/2014/main" id="{84C612DC-21A1-46BC-9379-CB343D3A5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2" y="1772816"/>
            <a:ext cx="3818528" cy="33872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31D33F-AD2C-4210-8C71-052712BDBB00}"/>
              </a:ext>
            </a:extLst>
          </p:cNvPr>
          <p:cNvSpPr txBox="1"/>
          <p:nvPr/>
        </p:nvSpPr>
        <p:spPr>
          <a:xfrm>
            <a:off x="3941058" y="2204864"/>
            <a:ext cx="5400600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활성탄 </a:t>
            </a:r>
            <a:r>
              <a:rPr lang="en-US" altLang="ko-KR" sz="2400" b="1" dirty="0"/>
              <a:t>:</a:t>
            </a:r>
          </a:p>
          <a:p>
            <a:r>
              <a:rPr lang="ko-KR" altLang="en-US" sz="2000" dirty="0"/>
              <a:t>흡착성이 강하고 대부분이 탄소질로 된 물질</a:t>
            </a:r>
            <a:endParaRPr lang="en-US" altLang="ko-KR" sz="2000" dirty="0"/>
          </a:p>
          <a:p>
            <a:endParaRPr lang="en-US" altLang="ko-KR" sz="2400" b="1" dirty="0"/>
          </a:p>
          <a:p>
            <a:r>
              <a:rPr lang="ko-KR" altLang="en-US" sz="2400" b="1" dirty="0"/>
              <a:t>용도</a:t>
            </a:r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흡착제</a:t>
            </a:r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용제의 </a:t>
            </a:r>
            <a:r>
              <a:rPr lang="ko-KR" altLang="en-US" sz="2000" dirty="0" err="1"/>
              <a:t>회수제</a:t>
            </a:r>
            <a:endParaRPr lang="ko-KR" altLang="en-US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가스의 정제용</a:t>
            </a:r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탈색제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946F4-B524-441B-A579-E8190033A609}"/>
              </a:ext>
            </a:extLst>
          </p:cNvPr>
          <p:cNvSpPr txBox="1"/>
          <p:nvPr/>
        </p:nvSpPr>
        <p:spPr>
          <a:xfrm>
            <a:off x="3941058" y="18864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활성탄</a:t>
            </a:r>
          </a:p>
        </p:txBody>
      </p:sp>
    </p:spTree>
    <p:extLst>
      <p:ext uri="{BB962C8B-B14F-4D97-AF65-F5344CB8AC3E}">
        <p14:creationId xmlns:p14="http://schemas.microsoft.com/office/powerpoint/2010/main" val="2568873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5756" y="2852936"/>
            <a:ext cx="43924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800" b="1" dirty="0">
                <a:solidFill>
                  <a:srgbClr val="6974DD"/>
                </a:solidFill>
                <a:latin typeface="MD이솝체"/>
                <a:ea typeface="MD이솝체"/>
              </a:rPr>
              <a:t>실험기구 및</a:t>
            </a:r>
            <a:endParaRPr lang="en-US" altLang="ko-KR" sz="4800" b="1" dirty="0">
              <a:solidFill>
                <a:srgbClr val="6974DD"/>
              </a:solidFill>
              <a:latin typeface="MD이솝체"/>
              <a:ea typeface="MD이솝체"/>
            </a:endParaRPr>
          </a:p>
          <a:p>
            <a:pPr algn="ctr">
              <a:defRPr/>
            </a:pPr>
            <a:r>
              <a:rPr lang="ko-KR" altLang="en-US" sz="4800" b="1" dirty="0">
                <a:solidFill>
                  <a:srgbClr val="6974DD"/>
                </a:solidFill>
                <a:latin typeface="MD이솝체"/>
                <a:ea typeface="MD이솝체"/>
              </a:rPr>
              <a:t> 실험과정</a:t>
            </a:r>
            <a:endParaRPr lang="ko-KR" altLang="en-US" sz="4800" b="1" dirty="0">
              <a:solidFill>
                <a:srgbClr val="6974DD"/>
              </a:solidFill>
              <a:latin typeface="MD이솝체"/>
            </a:endParaRPr>
          </a:p>
        </p:txBody>
      </p:sp>
    </p:spTree>
    <p:extLst>
      <p:ext uri="{BB962C8B-B14F-4D97-AF65-F5344CB8AC3E}">
        <p14:creationId xmlns:p14="http://schemas.microsoft.com/office/powerpoint/2010/main" val="65447794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3D13222-3D42-4E36-A5D2-CB3A855EDF6F}"/>
              </a:ext>
            </a:extLst>
          </p:cNvPr>
          <p:cNvSpPr txBox="1"/>
          <p:nvPr/>
        </p:nvSpPr>
        <p:spPr>
          <a:xfrm>
            <a:off x="2869267" y="188640"/>
            <a:ext cx="3078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실험 기구 및 시약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D161F1-7FA2-40A1-8E8B-0303A09346F3}"/>
              </a:ext>
            </a:extLst>
          </p:cNvPr>
          <p:cNvGrpSpPr/>
          <p:nvPr/>
        </p:nvGrpSpPr>
        <p:grpSpPr>
          <a:xfrm>
            <a:off x="-612575" y="1441112"/>
            <a:ext cx="8245038" cy="5102238"/>
            <a:chOff x="4408310" y="1052736"/>
            <a:chExt cx="4140347" cy="510223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CB31B9F-0570-4D2B-8EB0-D6B36931DDE5}"/>
                </a:ext>
              </a:extLst>
            </p:cNvPr>
            <p:cNvGrpSpPr/>
            <p:nvPr/>
          </p:nvGrpSpPr>
          <p:grpSpPr>
            <a:xfrm>
              <a:off x="4408310" y="1556792"/>
              <a:ext cx="4140347" cy="4598182"/>
              <a:chOff x="1651910" y="2518927"/>
              <a:chExt cx="4140347" cy="4598182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F988EA-7512-4DC5-9220-D9CFADB328D2}"/>
                  </a:ext>
                </a:extLst>
              </p:cNvPr>
              <p:cNvSpPr txBox="1"/>
              <p:nvPr/>
            </p:nvSpPr>
            <p:spPr>
              <a:xfrm>
                <a:off x="1651910" y="2518927"/>
                <a:ext cx="2952328" cy="41482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0" algn="ctr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2400" kern="0" spc="0" dirty="0">
                    <a:solidFill>
                      <a:srgbClr val="000000"/>
                    </a:solidFill>
                    <a:effectLst/>
                    <a:latin typeface="함초롬바탕"/>
                    <a:ea typeface="함초롬바탕"/>
                  </a:rPr>
                  <a:t>-</a:t>
                </a:r>
                <a:r>
                  <a:rPr lang="ko-KR" altLang="en-US" sz="2400" kern="0" spc="0" dirty="0" err="1">
                    <a:solidFill>
                      <a:srgbClr val="000000"/>
                    </a:solidFill>
                    <a:effectLst/>
                    <a:latin typeface="함초롬바탕"/>
                    <a:ea typeface="함초롬바탕"/>
                  </a:rPr>
                  <a:t>아세트아닐리드</a:t>
                </a:r>
                <a:r>
                  <a:rPr lang="ko-KR" altLang="en-US" sz="2400" kern="0" spc="0" dirty="0">
                    <a:solidFill>
                      <a:srgbClr val="000000"/>
                    </a:solidFill>
                    <a:effectLst/>
                    <a:latin typeface="함초롬바탕"/>
                    <a:ea typeface="함초롬바탕"/>
                  </a:rPr>
                  <a:t> 혼합물</a:t>
                </a:r>
                <a:endParaRPr lang="en-US" altLang="ko-KR" sz="2400" kern="0" spc="0" dirty="0">
                  <a:solidFill>
                    <a:srgbClr val="000000"/>
                  </a:solidFill>
                  <a:effectLst/>
                  <a:latin typeface="함초롬바탕"/>
                  <a:ea typeface="함초롬바탕"/>
                </a:endParaRPr>
              </a:p>
              <a:p>
                <a:pPr marL="0" marR="0" indent="0" algn="ctr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2400" kern="0" spc="0" dirty="0">
                    <a:solidFill>
                      <a:srgbClr val="000000"/>
                    </a:solidFill>
                    <a:effectLst/>
                    <a:latin typeface="함초롬바탕"/>
                    <a:ea typeface="함초롬바탕"/>
                  </a:rPr>
                  <a:t>-</a:t>
                </a:r>
                <a:r>
                  <a:rPr lang="ko-KR" altLang="en-US" sz="2400" kern="0" spc="0" dirty="0">
                    <a:solidFill>
                      <a:srgbClr val="000000"/>
                    </a:solidFill>
                    <a:effectLst/>
                    <a:latin typeface="함초롬바탕"/>
                    <a:ea typeface="함초롬바탕"/>
                  </a:rPr>
                  <a:t>증류수</a:t>
                </a:r>
                <a:r>
                  <a:rPr lang="en-US" altLang="ko-KR" sz="2400" kern="0" spc="0" dirty="0">
                    <a:solidFill>
                      <a:srgbClr val="000000"/>
                    </a:solidFill>
                    <a:effectLst/>
                    <a:latin typeface="함초롬바탕"/>
                    <a:ea typeface="함초롬바탕"/>
                  </a:rPr>
                  <a:t> </a:t>
                </a:r>
              </a:p>
              <a:p>
                <a:pPr marL="0" marR="0" indent="0" algn="ctr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2400" kern="0" spc="0" dirty="0">
                    <a:solidFill>
                      <a:srgbClr val="000000"/>
                    </a:solidFill>
                    <a:effectLst/>
                    <a:latin typeface="함초롬바탕"/>
                    <a:ea typeface="함초롬바탕"/>
                  </a:rPr>
                  <a:t>-</a:t>
                </a:r>
                <a:r>
                  <a:rPr lang="ko-KR" altLang="en-US" sz="2400" kern="0" spc="0" dirty="0">
                    <a:solidFill>
                      <a:srgbClr val="000000"/>
                    </a:solidFill>
                    <a:effectLst/>
                    <a:latin typeface="함초롬바탕"/>
                    <a:ea typeface="함초롬바탕"/>
                  </a:rPr>
                  <a:t>숯</a:t>
                </a:r>
                <a:r>
                  <a:rPr lang="en-US" altLang="ko-KR" sz="2400" kern="0" spc="0" dirty="0">
                    <a:solidFill>
                      <a:srgbClr val="000000"/>
                    </a:solidFill>
                    <a:effectLst/>
                    <a:latin typeface="함초롬바탕"/>
                    <a:ea typeface="함초롬바탕"/>
                  </a:rPr>
                  <a:t> </a:t>
                </a:r>
              </a:p>
              <a:p>
                <a:pPr algn="ctr" fontAlgn="base">
                  <a:lnSpc>
                    <a:spcPct val="160000"/>
                  </a:lnSpc>
                </a:pPr>
                <a:r>
                  <a:rPr lang="en-US" altLang="ko-KR" sz="2400" kern="0" spc="0" dirty="0">
                    <a:solidFill>
                      <a:srgbClr val="000000"/>
                    </a:solidFill>
                    <a:effectLst/>
                    <a:latin typeface="함초롬바탕"/>
                    <a:ea typeface="함초롬바탕"/>
                  </a:rPr>
                  <a:t>-</a:t>
                </a:r>
                <a:r>
                  <a:rPr lang="ko-KR" altLang="en-US" sz="2400" kern="0" spc="0" dirty="0">
                    <a:solidFill>
                      <a:srgbClr val="000000"/>
                    </a:solidFill>
                    <a:effectLst/>
                    <a:latin typeface="함초롬바탕"/>
                    <a:ea typeface="함초롬바탕"/>
                  </a:rPr>
                  <a:t>삼각 플라스크</a:t>
                </a:r>
                <a:endParaRPr lang="en-US" altLang="ko-KR" sz="2400" kern="0" spc="0" dirty="0">
                  <a:solidFill>
                    <a:srgbClr val="000000"/>
                  </a:solidFill>
                  <a:effectLst/>
                  <a:latin typeface="함초롬바탕"/>
                  <a:ea typeface="함초롬바탕"/>
                </a:endParaRPr>
              </a:p>
              <a:p>
                <a:pPr marL="0" marR="0" indent="0" algn="ctr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2400" kern="0" spc="0" dirty="0">
                    <a:solidFill>
                      <a:srgbClr val="000000"/>
                    </a:solidFill>
                    <a:effectLst/>
                    <a:latin typeface="함초롬바탕"/>
                    <a:ea typeface="함초롬바탕"/>
                  </a:rPr>
                  <a:t>-</a:t>
                </a:r>
                <a:r>
                  <a:rPr lang="ko-KR" altLang="en-US" sz="2400" kern="0" spc="0" dirty="0">
                    <a:solidFill>
                      <a:srgbClr val="000000"/>
                    </a:solidFill>
                    <a:effectLst/>
                    <a:latin typeface="함초롬바탕"/>
                    <a:ea typeface="함초롬바탕"/>
                  </a:rPr>
                  <a:t>거름종이</a:t>
                </a:r>
                <a:r>
                  <a:rPr lang="en-US" altLang="ko-KR" sz="2400" kern="0" spc="0" dirty="0">
                    <a:solidFill>
                      <a:srgbClr val="000000"/>
                    </a:solidFill>
                    <a:effectLst/>
                    <a:latin typeface="함초롬바탕"/>
                    <a:ea typeface="함초롬바탕"/>
                  </a:rPr>
                  <a:t> </a:t>
                </a:r>
              </a:p>
              <a:p>
                <a:pPr marL="0" marR="0" indent="0" algn="ctr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2400" kern="0" spc="0" dirty="0">
                    <a:solidFill>
                      <a:srgbClr val="000000"/>
                    </a:solidFill>
                    <a:effectLst/>
                    <a:latin typeface="함초롬바탕"/>
                    <a:ea typeface="함초롬바탕"/>
                  </a:rPr>
                  <a:t>-</a:t>
                </a:r>
                <a:r>
                  <a:rPr lang="ko-KR" altLang="en-US" sz="2400" kern="0" spc="0" dirty="0">
                    <a:solidFill>
                      <a:srgbClr val="000000"/>
                    </a:solidFill>
                    <a:effectLst/>
                    <a:latin typeface="함초롬바탕"/>
                    <a:ea typeface="함초롬바탕"/>
                  </a:rPr>
                  <a:t>거름장치</a:t>
                </a:r>
                <a:endParaRPr lang="en-US" altLang="ko-KR" sz="2400" kern="0" spc="0" dirty="0">
                  <a:solidFill>
                    <a:srgbClr val="000000"/>
                  </a:solidFill>
                  <a:effectLst/>
                  <a:latin typeface="함초롬바탕"/>
                  <a:ea typeface="함초롬바탕"/>
                </a:endParaRPr>
              </a:p>
              <a:p>
                <a:pPr marL="0" marR="0" indent="0" algn="ctr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2400" kern="0" dirty="0">
                    <a:solidFill>
                      <a:srgbClr val="000000"/>
                    </a:solidFill>
                    <a:latin typeface="함초롬바탕"/>
                    <a:ea typeface="함초롬바탕"/>
                  </a:rPr>
                  <a:t>-</a:t>
                </a:r>
                <a:r>
                  <a:rPr lang="ko-KR" altLang="en-US" sz="2400" kern="0" dirty="0">
                    <a:solidFill>
                      <a:srgbClr val="000000"/>
                    </a:solidFill>
                    <a:latin typeface="함초롬바탕"/>
                    <a:ea typeface="함초롬바탕"/>
                  </a:rPr>
                  <a:t>핀셋</a:t>
                </a:r>
                <a:r>
                  <a:rPr lang="en-US" altLang="ko-KR" sz="2400" kern="0" spc="0" dirty="0">
                    <a:solidFill>
                      <a:srgbClr val="000000"/>
                    </a:solidFill>
                    <a:effectLst/>
                    <a:latin typeface="함초롬바탕"/>
                    <a:ea typeface="함초롬바탕"/>
                  </a:rPr>
                  <a:t>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9933BB-A6F4-44D1-AFFF-8FE25C77B279}"/>
                  </a:ext>
                </a:extLst>
              </p:cNvPr>
              <p:cNvSpPr txBox="1"/>
              <p:nvPr/>
            </p:nvSpPr>
            <p:spPr>
              <a:xfrm>
                <a:off x="4708609" y="2518927"/>
                <a:ext cx="1083648" cy="45981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indent="0" algn="ctr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2400" kern="0" spc="0" dirty="0">
                    <a:solidFill>
                      <a:srgbClr val="000000"/>
                    </a:solidFill>
                    <a:effectLst/>
                    <a:latin typeface="함초롬바탕"/>
                    <a:ea typeface="함초롬바탕"/>
                  </a:rPr>
                  <a:t>-</a:t>
                </a:r>
                <a:r>
                  <a:rPr lang="ko-KR" altLang="en-US" sz="2400" kern="0" spc="0" dirty="0">
                    <a:solidFill>
                      <a:srgbClr val="000000"/>
                    </a:solidFill>
                    <a:effectLst/>
                    <a:latin typeface="함초롬바탕"/>
                    <a:ea typeface="함초롬바탕"/>
                  </a:rPr>
                  <a:t>눈금 실린더</a:t>
                </a:r>
                <a:endParaRPr lang="en-US" altLang="ko-KR" sz="2400" kern="0" spc="0" dirty="0">
                  <a:solidFill>
                    <a:srgbClr val="000000"/>
                  </a:solidFill>
                  <a:effectLst/>
                  <a:latin typeface="함초롬바탕"/>
                  <a:ea typeface="함초롬바탕"/>
                </a:endParaRPr>
              </a:p>
              <a:p>
                <a:pPr marL="0" marR="0" indent="0" algn="ctr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2400" kern="0" spc="0" dirty="0">
                    <a:solidFill>
                      <a:srgbClr val="000000"/>
                    </a:solidFill>
                    <a:effectLst/>
                    <a:latin typeface="함초롬바탕"/>
                    <a:ea typeface="함초롬바탕"/>
                  </a:rPr>
                  <a:t>-</a:t>
                </a:r>
                <a:r>
                  <a:rPr lang="ko-KR" altLang="en-US" sz="2400" kern="0" spc="0" dirty="0">
                    <a:solidFill>
                      <a:srgbClr val="000000"/>
                    </a:solidFill>
                    <a:effectLst/>
                    <a:latin typeface="함초롬바탕"/>
                    <a:ea typeface="함초롬바탕"/>
                  </a:rPr>
                  <a:t>온도계</a:t>
                </a:r>
                <a:r>
                  <a:rPr lang="en-US" altLang="ko-KR" sz="2400" kern="0" spc="0" dirty="0">
                    <a:solidFill>
                      <a:srgbClr val="000000"/>
                    </a:solidFill>
                    <a:effectLst/>
                    <a:latin typeface="함초롬바탕"/>
                    <a:ea typeface="함초롬바탕"/>
                  </a:rPr>
                  <a:t> </a:t>
                </a:r>
              </a:p>
              <a:p>
                <a:pPr marL="0" marR="0" indent="0" algn="ctr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2400" kern="0" spc="0" dirty="0">
                    <a:solidFill>
                      <a:srgbClr val="000000"/>
                    </a:solidFill>
                    <a:effectLst/>
                    <a:latin typeface="함초롬바탕"/>
                    <a:ea typeface="함초롬바탕"/>
                  </a:rPr>
                  <a:t>-</a:t>
                </a:r>
                <a:r>
                  <a:rPr lang="ko-KR" altLang="en-US" sz="2400" kern="0" spc="0" dirty="0" err="1">
                    <a:solidFill>
                      <a:srgbClr val="000000"/>
                    </a:solidFill>
                    <a:effectLst/>
                    <a:latin typeface="함초롬바탕"/>
                    <a:ea typeface="함초롬바탕"/>
                  </a:rPr>
                  <a:t>핫플레이트</a:t>
                </a:r>
                <a:r>
                  <a:rPr lang="en-US" altLang="ko-KR" sz="2400" kern="0" spc="0" dirty="0">
                    <a:solidFill>
                      <a:srgbClr val="000000"/>
                    </a:solidFill>
                    <a:effectLst/>
                    <a:latin typeface="함초롬바탕"/>
                    <a:ea typeface="함초롬바탕"/>
                  </a:rPr>
                  <a:t> </a:t>
                </a:r>
              </a:p>
              <a:p>
                <a:pPr marL="0" marR="0" indent="0" algn="ctr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2400" kern="0" spc="0" dirty="0">
                    <a:solidFill>
                      <a:srgbClr val="000000"/>
                    </a:solidFill>
                    <a:effectLst/>
                    <a:latin typeface="함초롬바탕"/>
                    <a:ea typeface="함초롬바탕"/>
                  </a:rPr>
                  <a:t>-</a:t>
                </a:r>
                <a:r>
                  <a:rPr lang="ko-KR" altLang="en-US" sz="2400" kern="0" spc="0" dirty="0">
                    <a:solidFill>
                      <a:srgbClr val="000000"/>
                    </a:solidFill>
                    <a:effectLst/>
                    <a:latin typeface="함초롬바탕"/>
                    <a:ea typeface="함초롬바탕"/>
                  </a:rPr>
                  <a:t>전자 저울</a:t>
                </a:r>
                <a:endParaRPr lang="en-US" altLang="ko-KR" sz="2400" kern="0" spc="0" dirty="0">
                  <a:solidFill>
                    <a:srgbClr val="000000"/>
                  </a:solidFill>
                  <a:effectLst/>
                  <a:latin typeface="함초롬바탕"/>
                  <a:ea typeface="함초롬바탕"/>
                </a:endParaRPr>
              </a:p>
              <a:p>
                <a:pPr marL="0" marR="0" indent="0" algn="ctr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2400" kern="0" dirty="0">
                    <a:solidFill>
                      <a:srgbClr val="000000"/>
                    </a:solidFill>
                    <a:latin typeface="함초롬바탕"/>
                  </a:rPr>
                  <a:t>-</a:t>
                </a:r>
                <a:r>
                  <a:rPr lang="ko-KR" altLang="en-US" sz="2400" kern="0" dirty="0">
                    <a:solidFill>
                      <a:srgbClr val="000000"/>
                    </a:solidFill>
                    <a:latin typeface="함초롬바탕"/>
                  </a:rPr>
                  <a:t>여과지</a:t>
                </a:r>
                <a:endParaRPr lang="en-US" altLang="ko-KR" sz="2400" kern="0" dirty="0">
                  <a:solidFill>
                    <a:srgbClr val="000000"/>
                  </a:solidFill>
                  <a:latin typeface="함초롬바탕"/>
                </a:endParaRPr>
              </a:p>
              <a:p>
                <a:pPr marL="0" marR="0" indent="0" algn="ctr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2400" kern="0" spc="0" dirty="0">
                    <a:solidFill>
                      <a:srgbClr val="000000"/>
                    </a:solidFill>
                    <a:effectLst/>
                    <a:latin typeface="함초롬바탕"/>
                  </a:rPr>
                  <a:t>-</a:t>
                </a:r>
                <a:r>
                  <a:rPr lang="ko-KR" altLang="en-US" sz="2400" kern="0" spc="0" dirty="0" err="1">
                    <a:solidFill>
                      <a:srgbClr val="000000"/>
                    </a:solidFill>
                    <a:effectLst/>
                    <a:latin typeface="함초롬바탕"/>
                  </a:rPr>
                  <a:t>물중탕</a:t>
                </a:r>
                <a:r>
                  <a:rPr lang="ko-KR" altLang="en-US" sz="2400" kern="0" spc="0" dirty="0">
                    <a:solidFill>
                      <a:srgbClr val="000000"/>
                    </a:solidFill>
                    <a:effectLst/>
                    <a:latin typeface="함초롬바탕"/>
                  </a:rPr>
                  <a:t> 수조</a:t>
                </a:r>
                <a:endParaRPr lang="en-US" altLang="ko-KR" sz="2400" kern="0" spc="0" dirty="0">
                  <a:solidFill>
                    <a:srgbClr val="000000"/>
                  </a:solidFill>
                  <a:effectLst/>
                  <a:latin typeface="함초롬바탕"/>
                </a:endParaRPr>
              </a:p>
              <a:p>
                <a:pPr marL="0" marR="0" indent="0" algn="ctr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2400" kern="0" spc="0" dirty="0">
                    <a:solidFill>
                      <a:srgbClr val="000000"/>
                    </a:solidFill>
                    <a:effectLst/>
                    <a:latin typeface="함초롬바탕"/>
                    <a:ea typeface="함초롬바탕"/>
                  </a:rPr>
                  <a:t>-</a:t>
                </a:r>
                <a:r>
                  <a:rPr lang="ko-KR" altLang="en-US" sz="2400" kern="0" spc="0" dirty="0">
                    <a:solidFill>
                      <a:srgbClr val="000000"/>
                    </a:solidFill>
                    <a:effectLst/>
                    <a:latin typeface="함초롬바탕"/>
                    <a:ea typeface="함초롬바탕"/>
                  </a:rPr>
                  <a:t>감압여과장치</a:t>
                </a:r>
                <a:endParaRPr lang="en-US" altLang="ko-KR" sz="2400" kern="0" spc="0" dirty="0">
                  <a:solidFill>
                    <a:srgbClr val="000000"/>
                  </a:solidFill>
                  <a:effectLst/>
                  <a:latin typeface="함초롬바탕"/>
                  <a:ea typeface="함초롬바탕"/>
                </a:endParaRPr>
              </a:p>
              <a:p>
                <a:pPr algn="ctr"/>
                <a:endParaRPr lang="ko-KR" altLang="en-US" sz="2400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99BAAB-FE68-48D3-83C0-9F9329751933}"/>
                </a:ext>
              </a:extLst>
            </p:cNvPr>
            <p:cNvSpPr txBox="1"/>
            <p:nvPr/>
          </p:nvSpPr>
          <p:spPr>
            <a:xfrm>
              <a:off x="6286283" y="1052736"/>
              <a:ext cx="1556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/>
                <a:t>&lt;</a:t>
              </a:r>
              <a:r>
                <a:rPr lang="ko-KR" altLang="en-US" sz="2400" b="1" dirty="0"/>
                <a:t>실험 기구 및 시약</a:t>
              </a:r>
              <a:r>
                <a:rPr lang="en-US" altLang="ko-KR" sz="2400" b="1" dirty="0"/>
                <a:t>&gt;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37048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FF67703-3DB9-4FD5-8A93-E5727AFDBE0B}"/>
              </a:ext>
            </a:extLst>
          </p:cNvPr>
          <p:cNvGrpSpPr/>
          <p:nvPr/>
        </p:nvGrpSpPr>
        <p:grpSpPr>
          <a:xfrm>
            <a:off x="611560" y="1031280"/>
            <a:ext cx="7128792" cy="5616624"/>
            <a:chOff x="1" y="1052736"/>
            <a:chExt cx="4139952" cy="561662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1D468E5-A995-4591-9ACD-BB0E9AD08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556792"/>
              <a:ext cx="4139952" cy="511256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8DB9E1-5FB3-4719-B019-BB04B0FFCB79}"/>
                </a:ext>
              </a:extLst>
            </p:cNvPr>
            <p:cNvSpPr txBox="1"/>
            <p:nvPr/>
          </p:nvSpPr>
          <p:spPr>
            <a:xfrm>
              <a:off x="1737002" y="1052736"/>
              <a:ext cx="14310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/>
                <a:t>&lt;</a:t>
              </a:r>
              <a:r>
                <a:rPr lang="ko-KR" altLang="en-US" sz="2400" b="1" dirty="0"/>
                <a:t>감압여과장치</a:t>
              </a:r>
              <a:r>
                <a:rPr lang="en-US" altLang="ko-KR" sz="2400" b="1" dirty="0"/>
                <a:t>&gt;</a:t>
              </a:r>
              <a:endParaRPr lang="ko-KR" altLang="en-US" sz="2400" b="1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BC5394A-7919-4B37-B942-175E88298094}"/>
              </a:ext>
            </a:extLst>
          </p:cNvPr>
          <p:cNvSpPr txBox="1"/>
          <p:nvPr/>
        </p:nvSpPr>
        <p:spPr>
          <a:xfrm>
            <a:off x="2869267" y="188640"/>
            <a:ext cx="3078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실험 기구 및 시약</a:t>
            </a:r>
          </a:p>
        </p:txBody>
      </p:sp>
    </p:spTree>
    <p:extLst>
      <p:ext uri="{BB962C8B-B14F-4D97-AF65-F5344CB8AC3E}">
        <p14:creationId xmlns:p14="http://schemas.microsoft.com/office/powerpoint/2010/main" val="3949871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7CFF0C-5141-42C4-B9DD-723AEBF6EA2E}"/>
              </a:ext>
            </a:extLst>
          </p:cNvPr>
          <p:cNvSpPr txBox="1"/>
          <p:nvPr/>
        </p:nvSpPr>
        <p:spPr>
          <a:xfrm>
            <a:off x="-3381" y="1772816"/>
            <a:ext cx="9252520" cy="4457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dirty="0">
                <a:solidFill>
                  <a:srgbClr val="000000"/>
                </a:solidFill>
                <a:latin typeface="함초롬바탕"/>
                <a:ea typeface="함초롬바탕"/>
              </a:rPr>
              <a:t>1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. 50mL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삼각 플라스크에 </a:t>
            </a:r>
            <a:r>
              <a:rPr lang="en-US" altLang="ko-KR" sz="2000" kern="0" dirty="0">
                <a:solidFill>
                  <a:srgbClr val="000000"/>
                </a:solidFill>
                <a:latin typeface="함초롬바탕"/>
                <a:ea typeface="함초롬바탕"/>
              </a:rPr>
              <a:t>Acetanilide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1g,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설탕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0.2g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을 섞은 혼합물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1g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과</a:t>
            </a:r>
            <a:endParaRPr lang="en-US" altLang="ko-KR" sz="2000" kern="0" spc="0" dirty="0">
              <a:solidFill>
                <a:srgbClr val="000000"/>
              </a:solidFill>
              <a:effectLst/>
              <a:latin typeface="함초롬바탕"/>
              <a:ea typeface="함초롬바탕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dirty="0">
                <a:solidFill>
                  <a:srgbClr val="000000"/>
                </a:solidFill>
                <a:latin typeface="함초롬바탕"/>
                <a:ea typeface="함초롬바탕"/>
              </a:rPr>
              <a:t> 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 물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10mL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를 넣고 잘 섞는다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.</a:t>
            </a: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ko-KR" altLang="en-US" sz="2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2.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플라스크를 </a:t>
            </a: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물중탕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 수조에 넣고 </a:t>
            </a: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핫플레이트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 위에 놓고 가열시키면서</a:t>
            </a:r>
            <a:endParaRPr lang="en-US" altLang="ko-KR" sz="2000" kern="0" spc="0" dirty="0">
              <a:solidFill>
                <a:srgbClr val="000000"/>
              </a:solidFill>
              <a:effectLst/>
              <a:latin typeface="함초롬바탕"/>
              <a:ea typeface="함초롬바탕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dirty="0">
                <a:solidFill>
                  <a:srgbClr val="000000"/>
                </a:solidFill>
                <a:latin typeface="함초롬바탕"/>
                <a:ea typeface="함초롬바탕"/>
              </a:rPr>
              <a:t>    Acetanilide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가 모두 녹도록 물을 조금씩 첨가한다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.</a:t>
            </a: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ko-KR" altLang="en-US" sz="2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3.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모두 녹으면 물을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1mL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더 넣어준다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.</a:t>
            </a: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ko-KR" altLang="en-US" sz="2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4.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가열하면서 숯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0.1g~0.2g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을 조금씩 넣고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2~3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분 더 가열한다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.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67775A-98EB-498B-AE31-282EE906CD11}"/>
              </a:ext>
            </a:extLst>
          </p:cNvPr>
          <p:cNvSpPr txBox="1"/>
          <p:nvPr/>
        </p:nvSpPr>
        <p:spPr>
          <a:xfrm>
            <a:off x="3815781" y="18864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실험과정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A23B2F-DC99-4228-A901-4DEF1DB7DF19}"/>
              </a:ext>
            </a:extLst>
          </p:cNvPr>
          <p:cNvSpPr txBox="1"/>
          <p:nvPr/>
        </p:nvSpPr>
        <p:spPr>
          <a:xfrm>
            <a:off x="179512" y="1124744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용액준비</a:t>
            </a:r>
            <a:endParaRPr lang="ko-KR" altLang="en-US" sz="2400" b="1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99013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EDAB08-2B53-405C-A3CA-A7955809AE90}"/>
              </a:ext>
            </a:extLst>
          </p:cNvPr>
          <p:cNvSpPr txBox="1"/>
          <p:nvPr/>
        </p:nvSpPr>
        <p:spPr>
          <a:xfrm>
            <a:off x="3815781" y="18864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실험과정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C00E1B7-652E-4992-93B9-C44264A6B376}"/>
              </a:ext>
            </a:extLst>
          </p:cNvPr>
          <p:cNvGrpSpPr/>
          <p:nvPr/>
        </p:nvGrpSpPr>
        <p:grpSpPr>
          <a:xfrm>
            <a:off x="0" y="1089761"/>
            <a:ext cx="9379491" cy="3933898"/>
            <a:chOff x="-33661" y="1357317"/>
            <a:chExt cx="9379491" cy="39338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96456DF-D0EA-45E7-A734-E46FDD920484}"/>
                </a:ext>
              </a:extLst>
            </p:cNvPr>
            <p:cNvSpPr txBox="1"/>
            <p:nvPr/>
          </p:nvSpPr>
          <p:spPr>
            <a:xfrm>
              <a:off x="179512" y="1357317"/>
              <a:ext cx="151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kern="0" dirty="0">
                  <a:solidFill>
                    <a:srgbClr val="000000"/>
                  </a:solidFill>
                  <a:latin typeface="함초롬바탕"/>
                </a:rPr>
                <a:t>재결정</a:t>
              </a:r>
              <a:endParaRPr lang="ko-KR" altLang="en-US" sz="2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5230333-F935-4AD6-824A-5171A9C92A01}"/>
                </a:ext>
              </a:extLst>
            </p:cNvPr>
            <p:cNvSpPr txBox="1"/>
            <p:nvPr/>
          </p:nvSpPr>
          <p:spPr>
            <a:xfrm>
              <a:off x="-33661" y="1818982"/>
              <a:ext cx="9379491" cy="3472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marR="0" lvl="0" indent="-34290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ko-KR" altLang="en-US" sz="1950" kern="0" spc="0" dirty="0">
                  <a:solidFill>
                    <a:srgbClr val="000000"/>
                  </a:solidFill>
                  <a:effectLst/>
                  <a:latin typeface="함초롬바탕"/>
                  <a:ea typeface="함초롬바탕"/>
                </a:rPr>
                <a:t>거름 종이에 용액을 부어 거른다</a:t>
              </a:r>
              <a:r>
                <a:rPr lang="en-US" altLang="ko-KR" sz="1950" kern="0" spc="0" dirty="0">
                  <a:solidFill>
                    <a:srgbClr val="000000"/>
                  </a:solidFill>
                  <a:effectLst/>
                  <a:latin typeface="함초롬바탕"/>
                  <a:ea typeface="함초롬바탕"/>
                </a:rPr>
                <a:t>.</a:t>
              </a:r>
            </a:p>
            <a:p>
              <a:pPr marL="342900" marR="0" lvl="0" indent="-34290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endParaRPr lang="ko-KR" altLang="en-US" sz="1950" kern="0" spc="0" dirty="0">
                <a:solidFill>
                  <a:srgbClr val="000000"/>
                </a:solidFill>
                <a:effectLst/>
                <a:latin typeface="함초롬바탕"/>
              </a:endParaRPr>
            </a:p>
            <a:p>
              <a:pPr marL="342900" marR="0" lvl="0" indent="-34290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ko-KR" altLang="en-US" sz="1950" kern="0" spc="0" dirty="0">
                  <a:solidFill>
                    <a:srgbClr val="000000"/>
                  </a:solidFill>
                  <a:effectLst/>
                  <a:latin typeface="함초롬바탕"/>
                  <a:ea typeface="함초롬바탕"/>
                </a:rPr>
                <a:t>거른 액을 상온에서 식힌다</a:t>
              </a:r>
              <a:r>
                <a:rPr lang="en-US" altLang="ko-KR" sz="1950" kern="0" spc="0" dirty="0">
                  <a:solidFill>
                    <a:srgbClr val="000000"/>
                  </a:solidFill>
                  <a:effectLst/>
                  <a:latin typeface="함초롬바탕"/>
                  <a:ea typeface="함초롬바탕"/>
                </a:rPr>
                <a:t>.</a:t>
              </a:r>
            </a:p>
            <a:p>
              <a:pPr marL="342900" marR="0" lvl="0" indent="-34290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endParaRPr lang="ko-KR" altLang="en-US" sz="1950" kern="0" spc="0" dirty="0">
                <a:solidFill>
                  <a:srgbClr val="000000"/>
                </a:solidFill>
                <a:effectLst/>
                <a:latin typeface="함초롬바탕"/>
              </a:endParaRPr>
            </a:p>
            <a:p>
              <a:pPr marL="342900" marR="0" lvl="0" indent="-34290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ko-KR" altLang="en-US" sz="1950" kern="0" spc="0" dirty="0">
                  <a:solidFill>
                    <a:srgbClr val="000000"/>
                  </a:solidFill>
                  <a:effectLst/>
                  <a:latin typeface="함초롬바탕"/>
                  <a:ea typeface="함초롬바탕"/>
                </a:rPr>
                <a:t>고체 결정이 충분히 생기면 거름종이의 무게를 잰 후 감압여과장치에 거른다</a:t>
              </a:r>
              <a:r>
                <a:rPr lang="en-US" altLang="ko-KR" sz="1950" kern="0" spc="0" dirty="0">
                  <a:solidFill>
                    <a:srgbClr val="000000"/>
                  </a:solidFill>
                  <a:effectLst/>
                  <a:latin typeface="함초롬바탕"/>
                  <a:ea typeface="함초롬바탕"/>
                </a:rPr>
                <a:t>.</a:t>
              </a:r>
            </a:p>
            <a:p>
              <a:pPr marL="342900" marR="0" lvl="0" indent="-34290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endParaRPr lang="ko-KR" altLang="en-US" sz="1950" kern="0" spc="0" dirty="0">
                <a:solidFill>
                  <a:srgbClr val="000000"/>
                </a:solidFill>
                <a:effectLst/>
                <a:latin typeface="함초롬바탕"/>
              </a:endParaRPr>
            </a:p>
            <a:p>
              <a:pPr marL="342900" marR="0" lvl="0" indent="-34290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ko-KR" altLang="en-US" sz="1950" kern="0" spc="0" dirty="0">
                  <a:solidFill>
                    <a:srgbClr val="000000"/>
                  </a:solidFill>
                  <a:effectLst/>
                  <a:latin typeface="함초롬바탕"/>
                  <a:ea typeface="함초롬바탕"/>
                </a:rPr>
                <a:t>걸러진 결정을 찬물에 씻고 완전히 말린 뒤 무게를 측정해 </a:t>
              </a:r>
              <a:r>
                <a:rPr lang="ko-KR" altLang="en-US" sz="1950" kern="0" spc="0" dirty="0" err="1">
                  <a:solidFill>
                    <a:srgbClr val="000000"/>
                  </a:solidFill>
                  <a:effectLst/>
                  <a:latin typeface="함초롬바탕"/>
                  <a:ea typeface="함초롬바탕"/>
                </a:rPr>
                <a:t>수득률을</a:t>
              </a:r>
              <a:r>
                <a:rPr lang="ko-KR" altLang="en-US" sz="1950" kern="0" spc="0" dirty="0">
                  <a:solidFill>
                    <a:srgbClr val="000000"/>
                  </a:solidFill>
                  <a:effectLst/>
                  <a:latin typeface="함초롬바탕"/>
                  <a:ea typeface="함초롬바탕"/>
                </a:rPr>
                <a:t> 계산한다</a:t>
              </a:r>
              <a:r>
                <a:rPr lang="en-US" altLang="ko-KR" sz="2000" kern="0" spc="0" dirty="0">
                  <a:solidFill>
                    <a:srgbClr val="000000"/>
                  </a:solidFill>
                  <a:effectLst/>
                  <a:latin typeface="함초롬바탕"/>
                  <a:ea typeface="함초롬바탕"/>
                </a:rPr>
                <a:t>.</a:t>
              </a:r>
              <a:endParaRPr lang="ko-KR" altLang="en-US" sz="2000" kern="0" spc="0" dirty="0">
                <a:solidFill>
                  <a:srgbClr val="000000"/>
                </a:solidFill>
                <a:effectLst/>
                <a:latin typeface="함초롬바탕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CC585FC-74D6-4D61-8B42-9CF1DBDC1388}"/>
              </a:ext>
            </a:extLst>
          </p:cNvPr>
          <p:cNvGrpSpPr/>
          <p:nvPr/>
        </p:nvGrpSpPr>
        <p:grpSpPr>
          <a:xfrm>
            <a:off x="0" y="5086725"/>
            <a:ext cx="6061275" cy="1603460"/>
            <a:chOff x="4165" y="5112766"/>
            <a:chExt cx="6061275" cy="16034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7F7EA9-FE8E-4CD2-88F4-FBBB9B034B1F}"/>
                </a:ext>
              </a:extLst>
            </p:cNvPr>
            <p:cNvSpPr txBox="1"/>
            <p:nvPr/>
          </p:nvSpPr>
          <p:spPr>
            <a:xfrm>
              <a:off x="179512" y="5112766"/>
              <a:ext cx="151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kern="0" dirty="0">
                  <a:solidFill>
                    <a:srgbClr val="000000"/>
                  </a:solidFill>
                  <a:latin typeface="함초롬바탕"/>
                </a:rPr>
                <a:t>물질규명</a:t>
              </a:r>
              <a:endParaRPr lang="ko-KR" alt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55375C-2777-469C-B569-4094E7285E7D}"/>
                </a:ext>
              </a:extLst>
            </p:cNvPr>
            <p:cNvSpPr txBox="1"/>
            <p:nvPr/>
          </p:nvSpPr>
          <p:spPr>
            <a:xfrm>
              <a:off x="4165" y="5700563"/>
              <a:ext cx="606127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50" kern="0" spc="0" dirty="0">
                  <a:solidFill>
                    <a:srgbClr val="000000"/>
                  </a:solidFill>
                  <a:effectLst/>
                  <a:latin typeface="함초롬바탕"/>
                  <a:ea typeface="함초롬바탕"/>
                </a:rPr>
                <a:t>1.  </a:t>
              </a:r>
              <a:r>
                <a:rPr lang="ko-KR" altLang="en-US" sz="1950" kern="0" spc="0" dirty="0">
                  <a:solidFill>
                    <a:srgbClr val="000000"/>
                  </a:solidFill>
                  <a:effectLst/>
                  <a:latin typeface="함초롬바탕"/>
                  <a:ea typeface="함초롬바탕"/>
                </a:rPr>
                <a:t>녹는점을 측정한다</a:t>
              </a:r>
              <a:r>
                <a:rPr lang="en-US" altLang="ko-KR" sz="1950" kern="0" spc="0" dirty="0">
                  <a:solidFill>
                    <a:srgbClr val="000000"/>
                  </a:solidFill>
                  <a:effectLst/>
                  <a:latin typeface="함초롬바탕"/>
                  <a:ea typeface="함초롬바탕"/>
                </a:rPr>
                <a:t>. </a:t>
              </a:r>
            </a:p>
            <a:p>
              <a:r>
                <a:rPr lang="en-US" altLang="ko-KR" sz="1950" kern="0" spc="0" dirty="0">
                  <a:solidFill>
                    <a:srgbClr val="000000"/>
                  </a:solidFill>
                  <a:effectLst/>
                  <a:latin typeface="함초롬바탕"/>
                  <a:ea typeface="함초롬바탕"/>
                </a:rPr>
                <a:t>    (</a:t>
              </a:r>
              <a:r>
                <a:rPr lang="ko-KR" altLang="en-US" sz="1950" kern="0" spc="0" dirty="0">
                  <a:solidFill>
                    <a:srgbClr val="000000"/>
                  </a:solidFill>
                  <a:effectLst/>
                  <a:latin typeface="함초롬바탕"/>
                  <a:ea typeface="함초롬바탕"/>
                </a:rPr>
                <a:t>녹는점 범위가 </a:t>
              </a:r>
              <a:r>
                <a:rPr lang="en-US" altLang="ko-KR" sz="1950" kern="0" spc="0" dirty="0">
                  <a:solidFill>
                    <a:srgbClr val="000000"/>
                  </a:solidFill>
                  <a:effectLst/>
                  <a:latin typeface="함초롬바탕"/>
                  <a:ea typeface="함초롬바탕"/>
                </a:rPr>
                <a:t>1~2</a:t>
              </a:r>
              <a:r>
                <a:rPr lang="ko-KR" altLang="en-US" sz="1950" kern="0" spc="0" dirty="0">
                  <a:solidFill>
                    <a:srgbClr val="000000"/>
                  </a:solidFill>
                  <a:effectLst/>
                  <a:latin typeface="함초롬바탕"/>
                  <a:ea typeface="함초롬바탕"/>
                </a:rPr>
                <a:t>도를 벗어나면 다시 재결정</a:t>
              </a:r>
              <a:r>
                <a:rPr lang="en-US" altLang="ko-KR" sz="1950" kern="0" spc="0" dirty="0">
                  <a:solidFill>
                    <a:srgbClr val="000000"/>
                  </a:solidFill>
                  <a:effectLst/>
                  <a:latin typeface="함초롬바탕"/>
                  <a:ea typeface="함초롬바탕"/>
                </a:rPr>
                <a:t>)</a:t>
              </a:r>
              <a:endParaRPr lang="ko-KR" altLang="en-US" sz="1950" kern="0" spc="0" dirty="0">
                <a:solidFill>
                  <a:srgbClr val="000000"/>
                </a:solidFill>
                <a:effectLst/>
                <a:latin typeface="함초롬바탕"/>
              </a:endParaRPr>
            </a:p>
            <a:p>
              <a:endParaRPr lang="ko-KR" altLang="en-US" sz="195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771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5756" y="2852936"/>
            <a:ext cx="43924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800" b="1" dirty="0">
                <a:solidFill>
                  <a:srgbClr val="6974DD"/>
                </a:solidFill>
                <a:latin typeface="MD이솝체"/>
              </a:rPr>
              <a:t>실험 시</a:t>
            </a:r>
            <a:endParaRPr lang="en-US" altLang="ko-KR" sz="4800" b="1" dirty="0">
              <a:solidFill>
                <a:srgbClr val="6974DD"/>
              </a:solidFill>
              <a:latin typeface="MD이솝체"/>
            </a:endParaRPr>
          </a:p>
          <a:p>
            <a:pPr algn="ctr">
              <a:defRPr/>
            </a:pPr>
            <a:r>
              <a:rPr lang="ko-KR" altLang="en-US" sz="4800" b="1" dirty="0">
                <a:solidFill>
                  <a:srgbClr val="6974DD"/>
                </a:solidFill>
                <a:latin typeface="MD이솝체"/>
              </a:rPr>
              <a:t>주의사항</a:t>
            </a:r>
          </a:p>
        </p:txBody>
      </p:sp>
    </p:spTree>
    <p:extLst>
      <p:ext uri="{BB962C8B-B14F-4D97-AF65-F5344CB8AC3E}">
        <p14:creationId xmlns:p14="http://schemas.microsoft.com/office/powerpoint/2010/main" val="134108111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398FD7-A3E8-48E4-A696-E492FC88AB28}"/>
              </a:ext>
            </a:extLst>
          </p:cNvPr>
          <p:cNvSpPr txBox="1"/>
          <p:nvPr/>
        </p:nvSpPr>
        <p:spPr>
          <a:xfrm>
            <a:off x="3815781" y="18864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주의사항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047858-5E9C-4FA0-9ADE-866D643F0F57}"/>
              </a:ext>
            </a:extLst>
          </p:cNvPr>
          <p:cNvSpPr txBox="1"/>
          <p:nvPr/>
        </p:nvSpPr>
        <p:spPr>
          <a:xfrm>
            <a:off x="179512" y="105273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kern="0" dirty="0">
                <a:solidFill>
                  <a:srgbClr val="000000"/>
                </a:solidFill>
                <a:latin typeface="함초롬바탕"/>
              </a:rPr>
              <a:t>안전</a:t>
            </a:r>
            <a:endParaRPr lang="ko-KR" altLang="en-US" sz="24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F6D7243-9100-4021-9A42-9BC1F564F725}"/>
              </a:ext>
            </a:extLst>
          </p:cNvPr>
          <p:cNvGrpSpPr/>
          <p:nvPr/>
        </p:nvGrpSpPr>
        <p:grpSpPr>
          <a:xfrm>
            <a:off x="290773" y="1514401"/>
            <a:ext cx="1289646" cy="3858816"/>
            <a:chOff x="935596" y="2995569"/>
            <a:chExt cx="1289646" cy="3591272"/>
          </a:xfrm>
        </p:grpSpPr>
        <p:pic>
          <p:nvPicPr>
            <p:cNvPr id="11" name="그림 10" descr="텍스트, 스크린샷이(가) 표시된 사진&#10;&#10;자동 생성된 설명">
              <a:extLst>
                <a:ext uri="{FF2B5EF4-FFF2-40B4-BE49-F238E27FC236}">
                  <a16:creationId xmlns:a16="http://schemas.microsoft.com/office/drawing/2014/main" id="{6AC1BA01-AF13-4925-AEB8-04EBB5174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8" t="35820" r="76832" b="46097"/>
            <a:stretch/>
          </p:blipFill>
          <p:spPr>
            <a:xfrm>
              <a:off x="1004355" y="4291713"/>
              <a:ext cx="1152128" cy="1140138"/>
            </a:xfrm>
            <a:prstGeom prst="rect">
              <a:avLst/>
            </a:prstGeom>
          </p:spPr>
        </p:pic>
        <p:pic>
          <p:nvPicPr>
            <p:cNvPr id="12" name="그림 11" descr="텍스트, 스크린샷이(가) 표시된 사진&#10;&#10;자동 생성된 설명">
              <a:extLst>
                <a:ext uri="{FF2B5EF4-FFF2-40B4-BE49-F238E27FC236}">
                  <a16:creationId xmlns:a16="http://schemas.microsoft.com/office/drawing/2014/main" id="{55D2A237-615D-446C-9B04-6EA0BC08A2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12" t="4231" r="26950" b="75213"/>
            <a:stretch/>
          </p:blipFill>
          <p:spPr>
            <a:xfrm>
              <a:off x="935596" y="2995569"/>
              <a:ext cx="1289646" cy="1296144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25A7A1B-AC6D-4FD6-8E88-AAC9A4918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363" y="5578729"/>
              <a:ext cx="1008112" cy="1008112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50BEEF9D-FF19-42D7-8B24-9E38B8CF9D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38" y="5541940"/>
            <a:ext cx="1472915" cy="101366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A615D5D-FB23-4D27-89D0-9A7832C51AAD}"/>
              </a:ext>
            </a:extLst>
          </p:cNvPr>
          <p:cNvGrpSpPr/>
          <p:nvPr/>
        </p:nvGrpSpPr>
        <p:grpSpPr>
          <a:xfrm>
            <a:off x="1760311" y="1903623"/>
            <a:ext cx="7272808" cy="4823257"/>
            <a:chOff x="1760311" y="1903623"/>
            <a:chExt cx="7272808" cy="48232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5573A55-7F2F-4C84-90C5-EC247548DD5F}"/>
                </a:ext>
              </a:extLst>
            </p:cNvPr>
            <p:cNvSpPr txBox="1"/>
            <p:nvPr/>
          </p:nvSpPr>
          <p:spPr>
            <a:xfrm>
              <a:off x="1760311" y="1903623"/>
              <a:ext cx="7272808" cy="19949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kern="0" spc="0" dirty="0">
                  <a:solidFill>
                    <a:srgbClr val="000000"/>
                  </a:solidFill>
                  <a:effectLst/>
                  <a:latin typeface="함초롬바탕"/>
                  <a:ea typeface="함초롬바탕"/>
                </a:rPr>
                <a:t>1. </a:t>
              </a:r>
              <a:r>
                <a:rPr lang="ko-KR" altLang="en-US" sz="2000" kern="0" spc="0" dirty="0" err="1">
                  <a:solidFill>
                    <a:srgbClr val="000000"/>
                  </a:solidFill>
                  <a:effectLst/>
                  <a:latin typeface="함초롬바탕"/>
                  <a:ea typeface="함초롬바탕"/>
                </a:rPr>
                <a:t>핫플레이트</a:t>
              </a:r>
              <a:r>
                <a:rPr lang="ko-KR" altLang="en-US" sz="2000" kern="0" spc="0" dirty="0">
                  <a:solidFill>
                    <a:srgbClr val="000000"/>
                  </a:solidFill>
                  <a:effectLst/>
                  <a:latin typeface="함초롬바탕"/>
                  <a:ea typeface="함초롬바탕"/>
                </a:rPr>
                <a:t> 화상 주의</a:t>
              </a:r>
              <a:endPara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endParaRPr>
            </a:p>
            <a:p>
              <a:pPr marR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ko-KR" sz="2000" kern="0" dirty="0">
                <a:solidFill>
                  <a:srgbClr val="000000"/>
                </a:solidFill>
                <a:latin typeface="함초롬바탕"/>
              </a:endParaRPr>
            </a:p>
            <a:p>
              <a:pPr marR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ko-KR" sz="2000" kern="0" spc="0" dirty="0">
                <a:solidFill>
                  <a:srgbClr val="000000"/>
                </a:solidFill>
                <a:effectLst/>
                <a:latin typeface="함초롬바탕"/>
              </a:endParaRP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kern="0" spc="0" dirty="0">
                  <a:solidFill>
                    <a:srgbClr val="000000"/>
                  </a:solidFill>
                  <a:effectLst/>
                  <a:latin typeface="함초롬바탕"/>
                  <a:ea typeface="함초롬바탕"/>
                </a:rPr>
                <a:t>2. </a:t>
              </a:r>
              <a:r>
                <a:rPr lang="ko-KR" altLang="en-US" sz="2000" kern="0" spc="0" dirty="0">
                  <a:solidFill>
                    <a:srgbClr val="000000"/>
                  </a:solidFill>
                  <a:effectLst/>
                  <a:latin typeface="함초롬바탕"/>
                  <a:ea typeface="함초롬바탕"/>
                </a:rPr>
                <a:t>접촉 시 피부염과 결막염을 유발할 수 있으므로 주의</a:t>
              </a:r>
              <a:r>
                <a:rPr lang="en-US" altLang="ko-KR" sz="2000" kern="0" spc="0" dirty="0">
                  <a:solidFill>
                    <a:srgbClr val="000000"/>
                  </a:solidFill>
                  <a:effectLst/>
                  <a:latin typeface="함초롬바탕"/>
                  <a:ea typeface="함초롬바탕"/>
                </a:rPr>
                <a:t>.</a:t>
              </a:r>
              <a:endParaRPr lang="en-US" altLang="ko-KR" sz="2000" kern="0" dirty="0">
                <a:solidFill>
                  <a:srgbClr val="000000"/>
                </a:solidFill>
                <a:latin typeface="함초롬바탕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75E6E9E-605A-46B8-9DB0-6D738A775EAD}"/>
                </a:ext>
              </a:extLst>
            </p:cNvPr>
            <p:cNvSpPr txBox="1"/>
            <p:nvPr/>
          </p:nvSpPr>
          <p:spPr>
            <a:xfrm>
              <a:off x="1767194" y="4357000"/>
              <a:ext cx="5772734" cy="2369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kern="0" spc="0" dirty="0">
                  <a:solidFill>
                    <a:srgbClr val="000000"/>
                  </a:solidFill>
                  <a:effectLst/>
                  <a:latin typeface="함초롬바탕"/>
                  <a:ea typeface="함초롬바탕"/>
                </a:rPr>
                <a:t>3. </a:t>
              </a:r>
              <a:r>
                <a:rPr lang="ko-KR" altLang="en-US" sz="2000" kern="0" spc="0" dirty="0" err="1">
                  <a:solidFill>
                    <a:srgbClr val="000000"/>
                  </a:solidFill>
                  <a:effectLst/>
                  <a:latin typeface="함초롬바탕"/>
                  <a:ea typeface="함초롬바탕"/>
                </a:rPr>
                <a:t>섭취시</a:t>
              </a:r>
              <a:r>
                <a:rPr lang="ko-KR" altLang="en-US" sz="2000" kern="0" spc="0" dirty="0">
                  <a:solidFill>
                    <a:srgbClr val="000000"/>
                  </a:solidFill>
                  <a:effectLst/>
                  <a:latin typeface="함초롬바탕"/>
                  <a:ea typeface="함초롬바탕"/>
                </a:rPr>
                <a:t> 구토</a:t>
              </a:r>
              <a:r>
                <a:rPr lang="en-US" altLang="ko-KR" sz="2000" kern="0" spc="0" dirty="0">
                  <a:solidFill>
                    <a:srgbClr val="000000"/>
                  </a:solidFill>
                  <a:effectLst/>
                  <a:latin typeface="함초롬바탕"/>
                  <a:ea typeface="함초롬바탕"/>
                </a:rPr>
                <a:t>, </a:t>
              </a:r>
              <a:r>
                <a:rPr lang="ko-KR" altLang="en-US" sz="2000" kern="0" spc="0" dirty="0">
                  <a:solidFill>
                    <a:srgbClr val="000000"/>
                  </a:solidFill>
                  <a:effectLst/>
                  <a:latin typeface="함초롬바탕"/>
                  <a:ea typeface="함초롬바탕"/>
                </a:rPr>
                <a:t>발열 등의 위험이 있어 섭취 금지</a:t>
              </a:r>
              <a:endPara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endParaRP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ko-KR" sz="2000" kern="0" dirty="0">
                <a:solidFill>
                  <a:srgbClr val="000000"/>
                </a:solidFill>
                <a:latin typeface="함초롬바탕"/>
              </a:endParaRP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ko-KR" sz="2000" kern="0" dirty="0">
                <a:solidFill>
                  <a:srgbClr val="000000"/>
                </a:solidFill>
                <a:latin typeface="함초롬바탕"/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2000" kern="0" dirty="0">
                  <a:solidFill>
                    <a:srgbClr val="000000"/>
                  </a:solidFill>
                  <a:latin typeface="함초롬바탕"/>
                  <a:ea typeface="함초롬바탕"/>
                </a:rPr>
                <a:t>4</a:t>
              </a:r>
              <a:r>
                <a:rPr lang="en-US" altLang="ko-KR" sz="2000" kern="0" spc="0" dirty="0">
                  <a:solidFill>
                    <a:srgbClr val="000000"/>
                  </a:solidFill>
                  <a:effectLst/>
                  <a:latin typeface="함초롬바탕"/>
                  <a:ea typeface="함초롬바탕"/>
                </a:rPr>
                <a:t>. </a:t>
              </a:r>
              <a:r>
                <a:rPr lang="ko-KR" altLang="en-US" sz="2000" kern="0" spc="0" dirty="0">
                  <a:solidFill>
                    <a:srgbClr val="000000"/>
                  </a:solidFill>
                  <a:effectLst/>
                  <a:latin typeface="함초롬바탕"/>
                  <a:ea typeface="함초롬바탕"/>
                </a:rPr>
                <a:t>후드에서 용해하기</a:t>
              </a:r>
              <a:endPara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endParaRPr>
            </a:p>
            <a:p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9416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B5FE3E-8445-4D70-BAF4-C3BBE819C54E}"/>
              </a:ext>
            </a:extLst>
          </p:cNvPr>
          <p:cNvSpPr txBox="1"/>
          <p:nvPr/>
        </p:nvSpPr>
        <p:spPr>
          <a:xfrm>
            <a:off x="179512" y="105273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kern="0" dirty="0">
                <a:solidFill>
                  <a:srgbClr val="000000"/>
                </a:solidFill>
                <a:latin typeface="함초롬바탕"/>
              </a:rPr>
              <a:t>실험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8088C2-C762-46C7-BCD3-569668878DA2}"/>
              </a:ext>
            </a:extLst>
          </p:cNvPr>
          <p:cNvSpPr txBox="1"/>
          <p:nvPr/>
        </p:nvSpPr>
        <p:spPr>
          <a:xfrm>
            <a:off x="0" y="1514401"/>
            <a:ext cx="8763786" cy="4020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1.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너무 큰 결정 형성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–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충격을 가해 크기를 조절해야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2.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과냉각 현상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얻으려는 고체 결정을 넣어 결정 생성 유도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벽을 유리 막대로 긁기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/>
              <a:ea typeface="함초롬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3.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너무 작은 </a:t>
            </a:r>
            <a:r>
              <a:rPr lang="ko-KR" altLang="en-US" kern="0" dirty="0">
                <a:solidFill>
                  <a:srgbClr val="000000"/>
                </a:solidFill>
                <a:latin typeface="함초롬바탕"/>
                <a:ea typeface="함초롬바탕"/>
              </a:rPr>
              <a:t>결정 형성 </a:t>
            </a:r>
            <a:r>
              <a:rPr lang="en-US" altLang="ko-KR" kern="0" dirty="0">
                <a:solidFill>
                  <a:srgbClr val="000000"/>
                </a:solidFill>
                <a:latin typeface="함초롬바탕"/>
                <a:ea typeface="함초롬바탕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상온에서 식힐 때 </a:t>
            </a:r>
            <a:r>
              <a:rPr lang="ko-KR" altLang="en-US" kern="0" dirty="0">
                <a:solidFill>
                  <a:srgbClr val="000000"/>
                </a:solidFill>
                <a:latin typeface="함초롬바탕"/>
                <a:ea typeface="함초롬바탕"/>
              </a:rPr>
              <a:t>천천히 식히기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/>
              <a:ea typeface="함초롬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함초롬바탕"/>
                <a:ea typeface="함초롬바탕"/>
              </a:rPr>
              <a:t>4. </a:t>
            </a:r>
            <a:r>
              <a:rPr lang="ko-KR" altLang="en-US" kern="0" dirty="0">
                <a:solidFill>
                  <a:srgbClr val="000000"/>
                </a:solidFill>
                <a:latin typeface="함초롬바탕"/>
                <a:ea typeface="함초롬바탕"/>
              </a:rPr>
              <a:t>낮은 </a:t>
            </a:r>
            <a:r>
              <a:rPr lang="ko-KR" altLang="en-US" kern="0" dirty="0" err="1">
                <a:solidFill>
                  <a:srgbClr val="000000"/>
                </a:solidFill>
                <a:latin typeface="함초롬바탕"/>
                <a:ea typeface="함초롬바탕"/>
              </a:rPr>
              <a:t>수득률</a:t>
            </a:r>
            <a:r>
              <a:rPr lang="ko-KR" altLang="en-US" kern="0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/>
                <a:ea typeface="함초롬바탕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소량의 찬물로 결정 씻기</a:t>
            </a:r>
            <a:endParaRPr lang="en-US" altLang="ko-KR" kern="0" dirty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marL="342900" marR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AutoNum type="arabicPeriod" startAt="4"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함초롬바탕"/>
              </a:rPr>
              <a:t>5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흡착제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소량만 사용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7481CA-C623-43F1-A469-E2E5B9142177}"/>
              </a:ext>
            </a:extLst>
          </p:cNvPr>
          <p:cNvSpPr txBox="1"/>
          <p:nvPr/>
        </p:nvSpPr>
        <p:spPr>
          <a:xfrm>
            <a:off x="3815781" y="18864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주의사항</a:t>
            </a:r>
          </a:p>
        </p:txBody>
      </p:sp>
    </p:spTree>
    <p:extLst>
      <p:ext uri="{BB962C8B-B14F-4D97-AF65-F5344CB8AC3E}">
        <p14:creationId xmlns:p14="http://schemas.microsoft.com/office/powerpoint/2010/main" val="543705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5756" y="3212976"/>
            <a:ext cx="43924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800" b="1" dirty="0">
                <a:solidFill>
                  <a:srgbClr val="6974DD"/>
                </a:solidFill>
                <a:latin typeface="MD이솝체"/>
              </a:rPr>
              <a:t>참고문헌</a:t>
            </a:r>
          </a:p>
        </p:txBody>
      </p:sp>
    </p:spTree>
    <p:extLst>
      <p:ext uri="{BB962C8B-B14F-4D97-AF65-F5344CB8AC3E}">
        <p14:creationId xmlns:p14="http://schemas.microsoft.com/office/powerpoint/2010/main" val="400915590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835696" y="1988840"/>
            <a:ext cx="5832648" cy="504056"/>
          </a:xfrm>
          <a:prstGeom prst="roundRect">
            <a:avLst>
              <a:gd name="adj" fmla="val 16667"/>
            </a:avLst>
          </a:prstGeom>
          <a:solidFill>
            <a:srgbClr val="FFFFFF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3200" b="1" dirty="0">
                <a:solidFill>
                  <a:srgbClr val="6974DD"/>
                </a:solidFill>
                <a:latin typeface="MD이솝체"/>
                <a:ea typeface="MD이솝체"/>
              </a:rPr>
              <a:t>실험목적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830625" y="2746352"/>
            <a:ext cx="5832648" cy="504056"/>
          </a:xfrm>
          <a:prstGeom prst="roundRect">
            <a:avLst>
              <a:gd name="adj" fmla="val 16667"/>
            </a:avLst>
          </a:prstGeom>
          <a:solidFill>
            <a:srgbClr val="FFFFFF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3200" b="1" dirty="0">
                <a:solidFill>
                  <a:srgbClr val="6974DD"/>
                </a:solidFill>
                <a:latin typeface="MD이솝체"/>
                <a:ea typeface="MD이솝체"/>
              </a:rPr>
              <a:t>실험이론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830625" y="3470252"/>
            <a:ext cx="5832648" cy="504056"/>
          </a:xfrm>
          <a:prstGeom prst="roundRect">
            <a:avLst>
              <a:gd name="adj" fmla="val 16667"/>
            </a:avLst>
          </a:prstGeom>
          <a:solidFill>
            <a:srgbClr val="FFFFFF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3200" b="1" dirty="0">
                <a:solidFill>
                  <a:srgbClr val="6974DD"/>
                </a:solidFill>
              </a:rPr>
              <a:t>실험기구 및 실험과정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811383" y="4268310"/>
            <a:ext cx="5832648" cy="504056"/>
          </a:xfrm>
          <a:prstGeom prst="roundRect">
            <a:avLst>
              <a:gd name="adj" fmla="val 16667"/>
            </a:avLst>
          </a:prstGeom>
          <a:solidFill>
            <a:srgbClr val="FFFFFF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3200" b="1" dirty="0">
                <a:solidFill>
                  <a:srgbClr val="6974DD"/>
                </a:solidFill>
              </a:rPr>
              <a:t>실험 시 주의사항</a:t>
            </a: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82C2A789-F561-4FB4-9BB0-EB0DC4BCC697}"/>
              </a:ext>
            </a:extLst>
          </p:cNvPr>
          <p:cNvSpPr/>
          <p:nvPr/>
        </p:nvSpPr>
        <p:spPr>
          <a:xfrm>
            <a:off x="1816062" y="5066369"/>
            <a:ext cx="5832648" cy="504056"/>
          </a:xfrm>
          <a:prstGeom prst="roundRect">
            <a:avLst>
              <a:gd name="adj" fmla="val 16667"/>
            </a:avLst>
          </a:prstGeom>
          <a:solidFill>
            <a:srgbClr val="FFFFFF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3200" b="1" dirty="0">
                <a:solidFill>
                  <a:srgbClr val="6974DD"/>
                </a:solidFill>
              </a:rPr>
              <a:t>참고문헌</a:t>
            </a:r>
          </a:p>
        </p:txBody>
      </p:sp>
      <p:sp>
        <p:nvSpPr>
          <p:cNvPr id="9" name="모서리가 둥근 직사각형 5">
            <a:extLst>
              <a:ext uri="{FF2B5EF4-FFF2-40B4-BE49-F238E27FC236}">
                <a16:creationId xmlns:a16="http://schemas.microsoft.com/office/drawing/2014/main" id="{77F6F2DB-4F20-4869-BCC6-F8944537B4BC}"/>
              </a:ext>
            </a:extLst>
          </p:cNvPr>
          <p:cNvSpPr/>
          <p:nvPr/>
        </p:nvSpPr>
        <p:spPr>
          <a:xfrm>
            <a:off x="1800078" y="5864427"/>
            <a:ext cx="5832648" cy="504056"/>
          </a:xfrm>
          <a:prstGeom prst="roundRect">
            <a:avLst>
              <a:gd name="adj" fmla="val 16667"/>
            </a:avLst>
          </a:prstGeom>
          <a:solidFill>
            <a:srgbClr val="FFFFFF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3200" b="1" dirty="0">
                <a:solidFill>
                  <a:srgbClr val="6974DD"/>
                </a:solidFill>
              </a:rPr>
              <a:t>Q&amp;A</a:t>
            </a:r>
            <a:endParaRPr lang="ko-KR" altLang="en-US" sz="3200" b="1" dirty="0">
              <a:solidFill>
                <a:srgbClr val="6974D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9472A5-F1AE-4441-9E27-FB3E273CE7EB}"/>
              </a:ext>
            </a:extLst>
          </p:cNvPr>
          <p:cNvSpPr txBox="1"/>
          <p:nvPr/>
        </p:nvSpPr>
        <p:spPr>
          <a:xfrm>
            <a:off x="3761521" y="18864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참고문헌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E870BF-427E-4165-9D24-1A46E701285F}"/>
              </a:ext>
            </a:extLst>
          </p:cNvPr>
          <p:cNvSpPr txBox="1"/>
          <p:nvPr/>
        </p:nvSpPr>
        <p:spPr>
          <a:xfrm>
            <a:off x="143508" y="1939105"/>
            <a:ext cx="8856984" cy="297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표분화학실험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 제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7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판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,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대한화학회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p37-39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일반화학실험 </a:t>
            </a: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화학교재연구회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p237-240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재결정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(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작용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)(recrystallization) | </a:t>
            </a: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과학문화포털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 </a:t>
            </a: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사이언스올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(scienceall.com)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&lt;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유기화학실험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/</a:t>
            </a: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문석식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 외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/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자유아카데미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/p.11~13&gt;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&lt;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유기화학실험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/</a:t>
            </a: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정광보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,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서병수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,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장승현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,</a:t>
            </a: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임계규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/</a:t>
            </a: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신광문화사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/p.124~134&gt;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&lt;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유기화학실험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/</a:t>
            </a: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윤용진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/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자유아카데미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/p.41~44&gt;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/>
            </a:endParaRPr>
          </a:p>
        </p:txBody>
      </p:sp>
    </p:spTree>
    <p:extLst>
      <p:ext uri="{BB962C8B-B14F-4D97-AF65-F5344CB8AC3E}">
        <p14:creationId xmlns:p14="http://schemas.microsoft.com/office/powerpoint/2010/main" val="466188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5756" y="3212976"/>
            <a:ext cx="43924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b="1" dirty="0">
                <a:solidFill>
                  <a:srgbClr val="6974DD"/>
                </a:solidFill>
                <a:latin typeface="MD이솝체"/>
              </a:rPr>
              <a:t>Q&amp;A</a:t>
            </a:r>
            <a:endParaRPr lang="ko-KR" altLang="en-US" sz="4800" b="1" dirty="0">
              <a:solidFill>
                <a:srgbClr val="6974DD"/>
              </a:solidFill>
              <a:latin typeface="MD이솝체"/>
            </a:endParaRPr>
          </a:p>
        </p:txBody>
      </p:sp>
    </p:spTree>
    <p:extLst>
      <p:ext uri="{BB962C8B-B14F-4D97-AF65-F5344CB8AC3E}">
        <p14:creationId xmlns:p14="http://schemas.microsoft.com/office/powerpoint/2010/main" val="416939731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5756" y="3284984"/>
            <a:ext cx="43924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4800" b="1" dirty="0">
                <a:solidFill>
                  <a:srgbClr val="6974DD"/>
                </a:solidFill>
                <a:latin typeface="MD이솝체"/>
              </a:rPr>
              <a:t>실험목적</a:t>
            </a:r>
          </a:p>
        </p:txBody>
      </p:sp>
    </p:spTree>
    <p:extLst>
      <p:ext uri="{BB962C8B-B14F-4D97-AF65-F5344CB8AC3E}">
        <p14:creationId xmlns:p14="http://schemas.microsoft.com/office/powerpoint/2010/main" val="208272148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5756" y="3284984"/>
            <a:ext cx="43924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800" b="1">
                <a:solidFill>
                  <a:srgbClr val="6974DD"/>
                </a:solidFill>
                <a:latin typeface="MD이솝체"/>
                <a:ea typeface="MD이솝체"/>
              </a:rPr>
              <a:t>실험이론</a:t>
            </a:r>
            <a:endParaRPr lang="ko-KR" altLang="en-US" sz="4800" b="1" dirty="0">
              <a:solidFill>
                <a:srgbClr val="6974DD"/>
              </a:solidFill>
              <a:latin typeface="MD이솝체"/>
            </a:endParaRPr>
          </a:p>
        </p:txBody>
      </p:sp>
    </p:spTree>
    <p:extLst>
      <p:ext uri="{BB962C8B-B14F-4D97-AF65-F5344CB8AC3E}">
        <p14:creationId xmlns:p14="http://schemas.microsoft.com/office/powerpoint/2010/main" val="57269072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13FF8C-9563-44D1-956C-4BF5865E6226}"/>
              </a:ext>
            </a:extLst>
          </p:cNvPr>
          <p:cNvSpPr txBox="1"/>
          <p:nvPr/>
        </p:nvSpPr>
        <p:spPr>
          <a:xfrm>
            <a:off x="3339130" y="116632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혼합물 </a:t>
            </a:r>
            <a:r>
              <a:rPr lang="ko-KR" altLang="en-US" sz="2800" b="1" dirty="0" err="1"/>
              <a:t>분리법</a:t>
            </a:r>
            <a:endParaRPr lang="ko-KR" altLang="en-US" sz="28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F0C1622-592B-45B9-B82A-41402F44E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647"/>
            <a:ext cx="4355690" cy="23762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DB6BD6-EC2B-48D1-AC4F-5967F8772356}"/>
              </a:ext>
            </a:extLst>
          </p:cNvPr>
          <p:cNvSpPr txBox="1"/>
          <p:nvPr/>
        </p:nvSpPr>
        <p:spPr>
          <a:xfrm>
            <a:off x="1115695" y="1027315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&lt;</a:t>
            </a:r>
            <a:r>
              <a:rPr lang="ko-KR" altLang="en-US" sz="2000" b="1" dirty="0" err="1"/>
              <a:t>크로마토그래피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5BDA85A-3493-45AC-9EE9-09FD74102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96647"/>
            <a:ext cx="4355690" cy="23762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C5232B-8862-44F5-B46C-AC2C9F1BB85E}"/>
              </a:ext>
            </a:extLst>
          </p:cNvPr>
          <p:cNvSpPr txBox="1"/>
          <p:nvPr/>
        </p:nvSpPr>
        <p:spPr>
          <a:xfrm>
            <a:off x="6197574" y="1036447"/>
            <a:ext cx="122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&lt;</a:t>
            </a:r>
            <a:r>
              <a:rPr lang="ko-KR" altLang="en-US" sz="2000" b="1" dirty="0"/>
              <a:t>증류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7B56EB9-6CC7-48DB-86EC-F097F0E29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8231"/>
            <a:ext cx="4355690" cy="218713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0C22DA0-BB52-445E-AF81-ECC86C04DA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312" y="4529707"/>
            <a:ext cx="4242812" cy="21656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5F3C491-1918-4FD6-9A3A-EE8D829FC635}"/>
              </a:ext>
            </a:extLst>
          </p:cNvPr>
          <p:cNvSpPr txBox="1"/>
          <p:nvPr/>
        </p:nvSpPr>
        <p:spPr>
          <a:xfrm>
            <a:off x="1692775" y="4141227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&lt;</a:t>
            </a:r>
            <a:r>
              <a:rPr lang="ko-KR" altLang="en-US" sz="2000" b="1" dirty="0"/>
              <a:t>추출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06000A-7E7D-4A99-B22A-00CFCB71F729}"/>
              </a:ext>
            </a:extLst>
          </p:cNvPr>
          <p:cNvSpPr txBox="1"/>
          <p:nvPr/>
        </p:nvSpPr>
        <p:spPr>
          <a:xfrm>
            <a:off x="6149360" y="4138899"/>
            <a:ext cx="1322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&lt;</a:t>
            </a:r>
            <a:r>
              <a:rPr lang="ko-KR" altLang="en-US" sz="2000" b="1" dirty="0"/>
              <a:t>재결정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9E130B5-B69A-4ED9-AF52-DC1E1BCA9CB2}"/>
              </a:ext>
            </a:extLst>
          </p:cNvPr>
          <p:cNvCxnSpPr/>
          <p:nvPr/>
        </p:nvCxnSpPr>
        <p:spPr>
          <a:xfrm>
            <a:off x="0" y="393305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7E4C9B7-B3E9-43DD-8629-66D3B303D97D}"/>
              </a:ext>
            </a:extLst>
          </p:cNvPr>
          <p:cNvCxnSpPr>
            <a:cxnSpLocks/>
          </p:cNvCxnSpPr>
          <p:nvPr/>
        </p:nvCxnSpPr>
        <p:spPr>
          <a:xfrm>
            <a:off x="4583048" y="853857"/>
            <a:ext cx="0" cy="584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933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1961ACE-585B-4CE6-A825-8AF9C6406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4000" cy="4249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08BE4A-4154-4509-9E91-6BB512C79398}"/>
              </a:ext>
            </a:extLst>
          </p:cNvPr>
          <p:cNvSpPr txBox="1"/>
          <p:nvPr/>
        </p:nvSpPr>
        <p:spPr>
          <a:xfrm>
            <a:off x="3941058" y="18864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재결정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184FC-A36B-4887-967F-4C56AE0DD237}"/>
              </a:ext>
            </a:extLst>
          </p:cNvPr>
          <p:cNvSpPr txBox="1"/>
          <p:nvPr/>
        </p:nvSpPr>
        <p:spPr>
          <a:xfrm>
            <a:off x="110358" y="5085928"/>
            <a:ext cx="8278066" cy="1600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재결정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: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고체물질의 특정 용매에 대한 용해도의 차이를 이용해</a:t>
            </a:r>
            <a:endParaRPr lang="en-US" altLang="ko-KR" sz="2000" kern="0" spc="0" dirty="0">
              <a:solidFill>
                <a:srgbClr val="000000"/>
              </a:solidFill>
              <a:effectLst/>
              <a:latin typeface="함초롬바탕"/>
              <a:ea typeface="함초롬바탕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 결정성 물질을 정제하는 방법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/>
            </a:endParaRPr>
          </a:p>
        </p:txBody>
      </p:sp>
    </p:spTree>
    <p:extLst>
      <p:ext uri="{BB962C8B-B14F-4D97-AF65-F5344CB8AC3E}">
        <p14:creationId xmlns:p14="http://schemas.microsoft.com/office/powerpoint/2010/main" val="386013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B3373B3-2AAA-494F-A1B0-E173C4FB39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1" t="-1" r="17325" b="48781"/>
          <a:stretch/>
        </p:blipFill>
        <p:spPr>
          <a:xfrm>
            <a:off x="79879" y="1681733"/>
            <a:ext cx="4217611" cy="43204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CC81B0-8019-4292-ACA8-A09C603DB3A6}"/>
              </a:ext>
            </a:extLst>
          </p:cNvPr>
          <p:cNvSpPr txBox="1"/>
          <p:nvPr/>
        </p:nvSpPr>
        <p:spPr>
          <a:xfrm>
            <a:off x="3941058" y="11663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용해도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965E5-2004-4ABF-B684-0F0A25054B75}"/>
              </a:ext>
            </a:extLst>
          </p:cNvPr>
          <p:cNvSpPr txBox="1"/>
          <p:nvPr/>
        </p:nvSpPr>
        <p:spPr>
          <a:xfrm>
            <a:off x="4283968" y="1564170"/>
            <a:ext cx="4572000" cy="4555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용해도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: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일정 온도에서 포화 용액의 형성에</a:t>
            </a:r>
            <a:endParaRPr lang="en-US" altLang="ko-KR" sz="2000" kern="0" spc="0" dirty="0">
              <a:solidFill>
                <a:srgbClr val="000000"/>
              </a:solidFill>
              <a:effectLst/>
              <a:latin typeface="함초롬바탕"/>
              <a:ea typeface="함초롬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필요한 용매의 단위 부피당 물질의 양</a:t>
            </a:r>
            <a:endParaRPr lang="en-US" altLang="ko-KR" sz="2000" kern="0" spc="0" dirty="0">
              <a:solidFill>
                <a:srgbClr val="000000"/>
              </a:solidFill>
              <a:effectLst/>
              <a:latin typeface="함초롬바탕"/>
              <a:ea typeface="함초롬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000" kern="0" dirty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용해도와 온도 사이에</a:t>
            </a:r>
            <a:endParaRPr lang="en-US" altLang="ko-KR" sz="2000" kern="0" spc="0" dirty="0">
              <a:solidFill>
                <a:srgbClr val="000000"/>
              </a:solidFill>
              <a:effectLst/>
              <a:latin typeface="함초롬바탕"/>
              <a:ea typeface="함초롬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 규칙적인</a:t>
            </a:r>
            <a:r>
              <a:rPr lang="en-US" altLang="ko-KR" sz="2000" kern="0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상관관계 </a:t>
            </a:r>
            <a:r>
              <a:rPr lang="en-US" altLang="ko-KR" sz="2000" kern="0" dirty="0">
                <a:solidFill>
                  <a:srgbClr val="000000"/>
                </a:solidFill>
                <a:latin typeface="함초롬바탕"/>
                <a:ea typeface="함초롬바탕"/>
              </a:rPr>
              <a:t>X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000" kern="0" spc="0" dirty="0">
              <a:solidFill>
                <a:srgbClr val="000000"/>
              </a:solidFill>
              <a:effectLst/>
              <a:latin typeface="함초롬바탕"/>
              <a:ea typeface="함초롬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온도에 의존하는 특징으로 </a:t>
            </a:r>
            <a:endParaRPr lang="en-US" altLang="ko-KR" sz="2000" kern="0" spc="0" dirty="0">
              <a:solidFill>
                <a:srgbClr val="000000"/>
              </a:solidFill>
              <a:effectLst/>
              <a:latin typeface="함초롬바탕"/>
              <a:ea typeface="함초롬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측정 온도와 함께 보고해야 한다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.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/>
            </a:endParaRPr>
          </a:p>
        </p:txBody>
      </p:sp>
    </p:spTree>
    <p:extLst>
      <p:ext uri="{BB962C8B-B14F-4D97-AF65-F5344CB8AC3E}">
        <p14:creationId xmlns:p14="http://schemas.microsoft.com/office/powerpoint/2010/main" val="1202508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56AF2EE-AEAF-4110-BAFB-1BA194621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41686"/>
            <a:ext cx="4499991" cy="2860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F43083-DFFE-4F89-BFAA-5E1F891A9677}"/>
              </a:ext>
            </a:extLst>
          </p:cNvPr>
          <p:cNvSpPr txBox="1"/>
          <p:nvPr/>
        </p:nvSpPr>
        <p:spPr>
          <a:xfrm>
            <a:off x="4499992" y="2132856"/>
            <a:ext cx="5472608" cy="2375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kern="0" spc="0" dirty="0">
              <a:solidFill>
                <a:srgbClr val="000000"/>
              </a:solidFill>
              <a:effectLst/>
              <a:latin typeface="함초롬바탕"/>
              <a:ea typeface="함초롬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-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분자량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: 135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-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녹는점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: 113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-25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도 물에 대한 용해도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: 5.4 g/L 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함초롬바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D8D68-918A-49F6-8FAF-6330C6C22823}"/>
              </a:ext>
            </a:extLst>
          </p:cNvPr>
          <p:cNvSpPr txBox="1"/>
          <p:nvPr/>
        </p:nvSpPr>
        <p:spPr>
          <a:xfrm>
            <a:off x="3585191" y="116632"/>
            <a:ext cx="2076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Acetanilide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20102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E8AF2C-A801-4485-A741-41322604884A}"/>
              </a:ext>
            </a:extLst>
          </p:cNvPr>
          <p:cNvSpPr txBox="1"/>
          <p:nvPr/>
        </p:nvSpPr>
        <p:spPr>
          <a:xfrm>
            <a:off x="4120594" y="11663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용매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2461E3B-74C9-4E6D-A299-CB32BFFC6155}"/>
              </a:ext>
            </a:extLst>
          </p:cNvPr>
          <p:cNvGrpSpPr/>
          <p:nvPr/>
        </p:nvGrpSpPr>
        <p:grpSpPr>
          <a:xfrm>
            <a:off x="1115616" y="1772816"/>
            <a:ext cx="7895402" cy="4040571"/>
            <a:chOff x="1331640" y="3426174"/>
            <a:chExt cx="7589066" cy="288314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A3D075-1649-4DE6-8C78-05D27DAB2D5C}"/>
                </a:ext>
              </a:extLst>
            </p:cNvPr>
            <p:cNvSpPr txBox="1"/>
            <p:nvPr/>
          </p:nvSpPr>
          <p:spPr>
            <a:xfrm>
              <a:off x="4653918" y="3426174"/>
              <a:ext cx="4266788" cy="28337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endParaRPr lang="en-US" altLang="ko-KR" sz="18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ko-KR" altLang="en-US" sz="2400" b="1" kern="0" spc="0" dirty="0">
                  <a:solidFill>
                    <a:srgbClr val="000000"/>
                  </a:solidFill>
                  <a:effectLst/>
                  <a:latin typeface="함초롬바탕"/>
                  <a:ea typeface="함초롬바탕"/>
                </a:rPr>
                <a:t>용매로 물을 선택한 이유 </a:t>
              </a:r>
              <a:r>
                <a:rPr lang="en-US" altLang="ko-KR" sz="1800" kern="0" spc="0" dirty="0">
                  <a:solidFill>
                    <a:srgbClr val="000000"/>
                  </a:solidFill>
                  <a:effectLst/>
                  <a:latin typeface="함초롬바탕"/>
                  <a:ea typeface="함초롬바탕"/>
                </a:rPr>
                <a:t>: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800" kern="0" spc="0" dirty="0">
                  <a:solidFill>
                    <a:srgbClr val="000000"/>
                  </a:solidFill>
                  <a:effectLst/>
                  <a:latin typeface="함초롬바탕"/>
                  <a:ea typeface="함초롬바탕"/>
                </a:rPr>
                <a:t> </a:t>
              </a:r>
              <a:r>
                <a:rPr lang="ko-KR" altLang="en-US" sz="2000" kern="0" spc="0" dirty="0">
                  <a:solidFill>
                    <a:srgbClr val="000000"/>
                  </a:solidFill>
                  <a:effectLst/>
                  <a:latin typeface="함초롬바탕"/>
                  <a:ea typeface="함초롬바탕"/>
                </a:rPr>
                <a:t>용질의 녹는점보다 용매의 끓는점이 낮아야 </a:t>
              </a:r>
              <a:r>
                <a:rPr lang="ko-KR" altLang="en-US" sz="2000" kern="0" dirty="0">
                  <a:solidFill>
                    <a:srgbClr val="000000"/>
                  </a:solidFill>
                  <a:latin typeface="함초롬바탕"/>
                  <a:ea typeface="함초롬바탕"/>
                </a:rPr>
                <a:t>함</a:t>
              </a:r>
              <a:r>
                <a:rPr lang="en-US" altLang="ko-KR" sz="2000" kern="0" spc="0" dirty="0">
                  <a:solidFill>
                    <a:srgbClr val="000000"/>
                  </a:solidFill>
                  <a:effectLst/>
                  <a:latin typeface="함초롬바탕"/>
                  <a:ea typeface="함초롬바탕"/>
                </a:rPr>
                <a:t>.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2000" kern="0" spc="0" dirty="0">
                  <a:solidFill>
                    <a:srgbClr val="000000"/>
                  </a:solidFill>
                  <a:effectLst/>
                  <a:latin typeface="함초롬바탕"/>
                  <a:ea typeface="함초롬바탕"/>
                </a:rPr>
                <a:t> acetanilide</a:t>
              </a:r>
              <a:r>
                <a:rPr lang="ko-KR" altLang="en-US" sz="2000" kern="0" spc="0" dirty="0">
                  <a:solidFill>
                    <a:srgbClr val="000000"/>
                  </a:solidFill>
                  <a:effectLst/>
                  <a:latin typeface="함초롬바탕"/>
                  <a:ea typeface="함초롬바탕"/>
                </a:rPr>
                <a:t>의 녹는점은 약 </a:t>
              </a:r>
              <a:r>
                <a:rPr lang="en-US" altLang="ko-KR" sz="2000" kern="0" spc="0" dirty="0">
                  <a:solidFill>
                    <a:srgbClr val="000000"/>
                  </a:solidFill>
                  <a:effectLst/>
                  <a:latin typeface="함초롬바탕"/>
                  <a:ea typeface="함초롬바탕"/>
                </a:rPr>
                <a:t>113</a:t>
              </a:r>
              <a:r>
                <a:rPr lang="ko-KR" altLang="en-US" sz="2000" kern="0" spc="0" dirty="0">
                  <a:solidFill>
                    <a:srgbClr val="000000"/>
                  </a:solidFill>
                  <a:effectLst/>
                  <a:latin typeface="함초롬바탕"/>
                  <a:ea typeface="함초롬바탕"/>
                </a:rPr>
                <a:t>도</a:t>
              </a:r>
              <a:r>
                <a:rPr lang="en-US" altLang="ko-KR" sz="2000" kern="0" spc="0" dirty="0">
                  <a:solidFill>
                    <a:srgbClr val="000000"/>
                  </a:solidFill>
                  <a:effectLst/>
                  <a:latin typeface="함초롬바탕"/>
                  <a:ea typeface="함초롬바탕"/>
                </a:rPr>
                <a:t>, 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ko-KR" altLang="en-US" sz="2000" kern="0" spc="0" dirty="0">
                  <a:solidFill>
                    <a:srgbClr val="000000"/>
                  </a:solidFill>
                  <a:effectLst/>
                  <a:latin typeface="함초롬바탕"/>
                  <a:ea typeface="함초롬바탕"/>
                </a:rPr>
                <a:t>물의 끓는점은 </a:t>
              </a:r>
              <a:r>
                <a:rPr lang="en-US" altLang="ko-KR" sz="2000" kern="0" spc="0" dirty="0">
                  <a:solidFill>
                    <a:srgbClr val="000000"/>
                  </a:solidFill>
                  <a:effectLst/>
                  <a:latin typeface="함초롬바탕"/>
                  <a:ea typeface="함초롬바탕"/>
                </a:rPr>
                <a:t>100</a:t>
              </a:r>
              <a:r>
                <a:rPr lang="ko-KR" altLang="en-US" sz="2000" kern="0" spc="0" dirty="0">
                  <a:solidFill>
                    <a:srgbClr val="000000"/>
                  </a:solidFill>
                  <a:effectLst/>
                  <a:latin typeface="함초롬바탕"/>
                  <a:ea typeface="함초롬바탕"/>
                </a:rPr>
                <a:t>도로 </a:t>
              </a:r>
              <a:endParaRPr lang="en-US" altLang="ko-KR" sz="2000" kern="0" spc="0" dirty="0">
                <a:solidFill>
                  <a:srgbClr val="000000"/>
                </a:solidFill>
                <a:effectLst/>
                <a:latin typeface="함초롬바탕"/>
                <a:ea typeface="함초롬바탕"/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ko-KR" altLang="en-US" sz="2000" kern="0" spc="0" dirty="0">
                  <a:solidFill>
                    <a:srgbClr val="000000"/>
                  </a:solidFill>
                  <a:effectLst/>
                  <a:latin typeface="함초롬바탕"/>
                  <a:ea typeface="함초롬바탕"/>
                </a:rPr>
                <a:t>조건에 충족하는 완벽한 용매</a:t>
              </a:r>
              <a:r>
                <a:rPr lang="en-US" altLang="ko-KR" sz="2000" kern="0" spc="0" dirty="0">
                  <a:solidFill>
                    <a:srgbClr val="000000"/>
                  </a:solidFill>
                  <a:effectLst/>
                  <a:latin typeface="함초롬바탕"/>
                  <a:ea typeface="함초롬바탕"/>
                </a:rPr>
                <a:t>.</a:t>
              </a:r>
              <a:endParaRPr lang="ko-KR" altLang="en-US" sz="2000" kern="0" spc="0" dirty="0">
                <a:solidFill>
                  <a:srgbClr val="000000"/>
                </a:solidFill>
                <a:effectLst/>
                <a:latin typeface="함초롬바탕"/>
              </a:endParaRP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endParaRPr lang="ko-KR" altLang="en-US" sz="1800" kern="0" spc="0" dirty="0">
                <a:solidFill>
                  <a:srgbClr val="000000"/>
                </a:solidFill>
                <a:effectLst/>
                <a:latin typeface="함초롬바탕"/>
              </a:endParaRPr>
            </a:p>
          </p:txBody>
        </p:sp>
        <p:pic>
          <p:nvPicPr>
            <p:cNvPr id="6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DEB30536-5DE3-4646-AF52-5E3420561F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954" t="40212"/>
            <a:stretch/>
          </p:blipFill>
          <p:spPr>
            <a:xfrm>
              <a:off x="1331640" y="3717032"/>
              <a:ext cx="2380086" cy="25922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906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501</Words>
  <Application>Microsoft Office PowerPoint</Application>
  <PresentationFormat>화면 슬라이드 쇼(4:3)</PresentationFormat>
  <Paragraphs>138</Paragraphs>
  <Slides>22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MD이솝체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잘</dc:creator>
  <cp:lastModifiedBy>이 동규</cp:lastModifiedBy>
  <cp:revision>116</cp:revision>
  <dcterms:created xsi:type="dcterms:W3CDTF">2018-11-25T10:25:32Z</dcterms:created>
  <dcterms:modified xsi:type="dcterms:W3CDTF">2022-03-06T11:38:55Z</dcterms:modified>
  <cp:version/>
</cp:coreProperties>
</file>